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74" r:id="rId10"/>
    <p:sldId id="275" r:id="rId11"/>
    <p:sldId id="280" r:id="rId12"/>
    <p:sldId id="281" r:id="rId13"/>
    <p:sldId id="283" r:id="rId14"/>
    <p:sldId id="286" r:id="rId15"/>
    <p:sldId id="287" r:id="rId16"/>
    <p:sldId id="290" r:id="rId17"/>
    <p:sldId id="291" r:id="rId18"/>
    <p:sldId id="292" r:id="rId19"/>
    <p:sldId id="294" r:id="rId20"/>
    <p:sldId id="295" r:id="rId21"/>
    <p:sldId id="296" r:id="rId22"/>
    <p:sldId id="298" r:id="rId23"/>
    <p:sldId id="301" r:id="rId24"/>
    <p:sldId id="302" r:id="rId25"/>
    <p:sldId id="303" r:id="rId2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rgbClr val="0530B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50"/>
              </a:lnSpc>
            </a:pPr>
            <a:r>
              <a:rPr dirty="0"/>
              <a:t>Department of Mechanical</a:t>
            </a:r>
            <a:r>
              <a:rPr spc="-65" dirty="0"/>
              <a:t> </a:t>
            </a:r>
            <a:r>
              <a:rPr dirty="0"/>
              <a:t>Engineering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81D5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rgbClr val="0530B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50"/>
              </a:lnSpc>
            </a:pPr>
            <a:r>
              <a:rPr dirty="0"/>
              <a:t>Department of Mechanical</a:t>
            </a:r>
            <a:r>
              <a:rPr spc="-65" dirty="0"/>
              <a:t> </a:t>
            </a:r>
            <a:r>
              <a:rPr dirty="0"/>
              <a:t>Engineering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81D5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rgbClr val="0530B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50"/>
              </a:lnSpc>
            </a:pPr>
            <a:r>
              <a:rPr dirty="0"/>
              <a:t>Department of Mechanical</a:t>
            </a:r>
            <a:r>
              <a:rPr spc="-65" dirty="0"/>
              <a:t> </a:t>
            </a:r>
            <a:r>
              <a:rPr dirty="0"/>
              <a:t>Engineering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6079" y="152400"/>
            <a:ext cx="1136920" cy="1155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145" y="1371600"/>
            <a:ext cx="7976234" cy="0"/>
          </a:xfrm>
          <a:custGeom>
            <a:avLst/>
            <a:gdLst/>
            <a:ahLst/>
            <a:cxnLst/>
            <a:rect l="l" t="t" r="r" b="b"/>
            <a:pathLst>
              <a:path w="7976234">
                <a:moveTo>
                  <a:pt x="0" y="0"/>
                </a:moveTo>
                <a:lnTo>
                  <a:pt x="7975854" y="0"/>
                </a:lnTo>
              </a:path>
            </a:pathLst>
          </a:custGeom>
          <a:ln w="50800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81D5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rgbClr val="0530B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50"/>
              </a:lnSpc>
            </a:pPr>
            <a:r>
              <a:rPr dirty="0"/>
              <a:t>Department of Mechanical</a:t>
            </a:r>
            <a:r>
              <a:rPr spc="-65" dirty="0"/>
              <a:t> </a:t>
            </a:r>
            <a:r>
              <a:rPr dirty="0"/>
              <a:t>Engineering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6079" y="152400"/>
            <a:ext cx="1136920" cy="1155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145" y="1371600"/>
            <a:ext cx="7976234" cy="0"/>
          </a:xfrm>
          <a:custGeom>
            <a:avLst/>
            <a:gdLst/>
            <a:ahLst/>
            <a:cxnLst/>
            <a:rect l="l" t="t" r="r" b="b"/>
            <a:pathLst>
              <a:path w="7976234">
                <a:moveTo>
                  <a:pt x="0" y="0"/>
                </a:moveTo>
                <a:lnTo>
                  <a:pt x="7975854" y="0"/>
                </a:lnTo>
              </a:path>
            </a:pathLst>
          </a:custGeom>
          <a:ln w="50800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600" b="1" i="1">
                <a:solidFill>
                  <a:srgbClr val="0530B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50"/>
              </a:lnSpc>
            </a:pPr>
            <a:r>
              <a:rPr dirty="0"/>
              <a:t>Department of Mechanical</a:t>
            </a:r>
            <a:r>
              <a:rPr spc="-65" dirty="0"/>
              <a:t> </a:t>
            </a:r>
            <a:r>
              <a:rPr dirty="0"/>
              <a:t>Engineering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6079" y="152400"/>
            <a:ext cx="1136920" cy="11559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145" y="1371600"/>
            <a:ext cx="7976234" cy="0"/>
          </a:xfrm>
          <a:custGeom>
            <a:avLst/>
            <a:gdLst/>
            <a:ahLst/>
            <a:cxnLst/>
            <a:rect l="l" t="t" r="r" b="b"/>
            <a:pathLst>
              <a:path w="7976234">
                <a:moveTo>
                  <a:pt x="0" y="0"/>
                </a:moveTo>
                <a:lnTo>
                  <a:pt x="7975854" y="0"/>
                </a:lnTo>
              </a:path>
            </a:pathLst>
          </a:custGeom>
          <a:ln w="50800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4154" y="674624"/>
            <a:ext cx="330072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81D5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51301" y="1471423"/>
            <a:ext cx="5674359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1">
                <a:solidFill>
                  <a:srgbClr val="0530B9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850"/>
              </a:lnSpc>
            </a:pPr>
            <a:r>
              <a:rPr dirty="0"/>
              <a:t>Department of Mechanical</a:t>
            </a:r>
            <a:r>
              <a:rPr spc="-65" dirty="0"/>
              <a:t> </a:t>
            </a:r>
            <a:r>
              <a:rPr dirty="0"/>
              <a:t>Engineering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flipV="1">
            <a:off x="25144" y="1295400"/>
            <a:ext cx="9118855" cy="76200"/>
          </a:xfrm>
          <a:custGeom>
            <a:avLst/>
            <a:gdLst/>
            <a:ahLst/>
            <a:cxnLst/>
            <a:rect l="l" t="t" r="r" b="b"/>
            <a:pathLst>
              <a:path w="7976234">
                <a:moveTo>
                  <a:pt x="0" y="0"/>
                </a:moveTo>
                <a:lnTo>
                  <a:pt x="7975854" y="0"/>
                </a:lnTo>
              </a:path>
            </a:pathLst>
          </a:custGeom>
          <a:ln w="50800">
            <a:solidFill>
              <a:srgbClr val="0631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0700" y="6324600"/>
            <a:ext cx="3419475" cy="0"/>
          </a:xfrm>
          <a:custGeom>
            <a:avLst/>
            <a:gdLst/>
            <a:ahLst/>
            <a:cxnLst/>
            <a:rect l="l" t="t" r="r" b="b"/>
            <a:pathLst>
              <a:path w="3419475">
                <a:moveTo>
                  <a:pt x="0" y="0"/>
                </a:moveTo>
                <a:lnTo>
                  <a:pt x="3419094" y="0"/>
                </a:lnTo>
              </a:path>
            </a:pathLst>
          </a:custGeom>
          <a:ln w="28575">
            <a:solidFill>
              <a:srgbClr val="0631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52600" y="2438400"/>
            <a:ext cx="5554345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1780" marR="5080" indent="-1529715">
              <a:lnSpc>
                <a:spcPct val="100000"/>
              </a:lnSpc>
              <a:spcBef>
                <a:spcPts val="2920"/>
              </a:spcBef>
            </a:pPr>
            <a:r>
              <a:rPr sz="3200" b="1" spc="-5" smtClean="0">
                <a:latin typeface="Times New Roman"/>
                <a:cs typeface="Times New Roman"/>
              </a:rPr>
              <a:t>Stress</a:t>
            </a:r>
            <a:r>
              <a:rPr sz="3200" b="1" spc="-5" dirty="0">
                <a:latin typeface="Times New Roman"/>
                <a:cs typeface="Times New Roman"/>
              </a:rPr>
              <a:t>, Strain and Deformation:  Axial</a:t>
            </a:r>
            <a:r>
              <a:rPr sz="3200" b="1" spc="-10" dirty="0">
                <a:latin typeface="Times New Roman"/>
                <a:cs typeface="Times New Roman"/>
              </a:rPr>
              <a:t> </a:t>
            </a:r>
            <a:r>
              <a:rPr sz="3200" b="1" spc="-5" dirty="0">
                <a:latin typeface="Times New Roman"/>
                <a:cs typeface="Times New Roman"/>
              </a:rPr>
              <a:t>Loading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977" y="625856"/>
            <a:ext cx="62966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Stress vs. strain</a:t>
            </a:r>
            <a:r>
              <a:rPr dirty="0"/>
              <a:t> </a:t>
            </a:r>
            <a:r>
              <a:rPr spc="-5" dirty="0"/>
              <a:t>relationship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2777" y="1621027"/>
            <a:ext cx="8340725" cy="455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Structural analysis and design requires understanding of  the system of the applied forces and the material  behavior</a:t>
            </a:r>
            <a:endParaRPr sz="2800">
              <a:latin typeface="Times New Roman"/>
              <a:cs typeface="Times New Roman"/>
            </a:endParaRPr>
          </a:p>
          <a:p>
            <a:pPr marL="355600" marR="262255" indent="-342900">
              <a:lnSpc>
                <a:spcPct val="100000"/>
              </a:lnSpc>
              <a:spcBef>
                <a:spcPts val="685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behavior of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material can be studied by means of  mechanical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testing</a:t>
            </a:r>
            <a:endParaRPr sz="2800">
              <a:latin typeface="Times New Roman"/>
              <a:cs typeface="Times New Roman"/>
            </a:endParaRPr>
          </a:p>
          <a:p>
            <a:pPr marL="355600" marR="125095" indent="-342900">
              <a:lnSpc>
                <a:spcPct val="100000"/>
              </a:lnSpc>
              <a:spcBef>
                <a:spcPts val="675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Stress vs. strain diagrams </a:t>
            </a:r>
            <a:r>
              <a:rPr sz="2800" dirty="0">
                <a:latin typeface="Times New Roman"/>
                <a:cs typeface="Times New Roman"/>
              </a:rPr>
              <a:t>are </a:t>
            </a:r>
            <a:r>
              <a:rPr sz="2800" spc="-5" dirty="0">
                <a:latin typeface="Times New Roman"/>
                <a:cs typeface="Times New Roman"/>
              </a:rPr>
              <a:t>often used to describe the  material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behavior</a:t>
            </a:r>
            <a:endParaRPr sz="2800">
              <a:latin typeface="Times New Roman"/>
              <a:cs typeface="Times New Roman"/>
            </a:endParaRPr>
          </a:p>
          <a:p>
            <a:pPr marL="355600" marR="256540" indent="-342900" algn="just">
              <a:lnSpc>
                <a:spcPct val="100000"/>
              </a:lnSpc>
              <a:spcBef>
                <a:spcPts val="68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Stress vs. strain diagrams are supposedly/theoretically  identical for the same material, but technically there is  always some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differences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026" y="85598"/>
            <a:ext cx="467169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335" marR="5080" indent="-254635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Stress-Strain</a:t>
            </a:r>
            <a:r>
              <a:rPr sz="4000" spc="-90" dirty="0"/>
              <a:t> </a:t>
            </a:r>
            <a:r>
              <a:rPr sz="4000" dirty="0"/>
              <a:t>Diagram:  Ductile</a:t>
            </a:r>
            <a:r>
              <a:rPr sz="4000" spc="-15" dirty="0"/>
              <a:t> </a:t>
            </a:r>
            <a:r>
              <a:rPr sz="4000" dirty="0"/>
              <a:t>Materials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200" y="2106141"/>
            <a:ext cx="1656100" cy="2778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1558" y="1981200"/>
            <a:ext cx="6801572" cy="27637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026" y="0"/>
            <a:ext cx="6224270" cy="1342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95"/>
              </a:spcBef>
              <a:tabLst>
                <a:tab pos="4911090" algn="l"/>
              </a:tabLst>
            </a:pPr>
            <a:r>
              <a:rPr sz="4000" dirty="0"/>
              <a:t>Stress-Strain</a:t>
            </a:r>
            <a:r>
              <a:rPr sz="4000" spc="-5" dirty="0"/>
              <a:t> </a:t>
            </a:r>
            <a:r>
              <a:rPr sz="4000" dirty="0"/>
              <a:t>Diagram:	Brittle  Materials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551782" y="2132221"/>
            <a:ext cx="3561942" cy="2805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95500" y="1836771"/>
            <a:ext cx="698626" cy="3557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577" y="542798"/>
            <a:ext cx="558609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Elastic </a:t>
            </a:r>
            <a:r>
              <a:rPr sz="4000" spc="-5" dirty="0"/>
              <a:t>vs. Plastic</a:t>
            </a:r>
            <a:r>
              <a:rPr sz="4000" spc="-75" dirty="0"/>
              <a:t> </a:t>
            </a:r>
            <a:r>
              <a:rPr sz="4000" spc="-5" dirty="0"/>
              <a:t>Behavior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5267209" y="1489741"/>
            <a:ext cx="3575685" cy="3756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marR="5080" indent="-231775" algn="just">
              <a:lnSpc>
                <a:spcPct val="110000"/>
              </a:lnSpc>
              <a:spcBef>
                <a:spcPts val="100"/>
              </a:spcBef>
              <a:buClr>
                <a:srgbClr val="010000"/>
              </a:buClr>
              <a:buChar char="•"/>
              <a:tabLst>
                <a:tab pos="255904" algn="l"/>
              </a:tabLst>
            </a:pPr>
            <a:r>
              <a:rPr sz="2000" spc="-5" dirty="0">
                <a:latin typeface="Times New Roman"/>
                <a:cs typeface="Times New Roman"/>
              </a:rPr>
              <a:t>If the strain </a:t>
            </a:r>
            <a:r>
              <a:rPr sz="2000" spc="-10" dirty="0">
                <a:latin typeface="Times New Roman"/>
                <a:cs typeface="Times New Roman"/>
              </a:rPr>
              <a:t>disappears </a:t>
            </a:r>
            <a:r>
              <a:rPr sz="2000" spc="-5" dirty="0">
                <a:latin typeface="Times New Roman"/>
                <a:cs typeface="Times New Roman"/>
              </a:rPr>
              <a:t>when </a:t>
            </a:r>
            <a:r>
              <a:rPr sz="2000" spc="-10" dirty="0">
                <a:latin typeface="Times New Roman"/>
                <a:cs typeface="Times New Roman"/>
              </a:rPr>
              <a:t>the  stress </a:t>
            </a:r>
            <a:r>
              <a:rPr sz="2000" spc="-5" dirty="0">
                <a:latin typeface="Times New Roman"/>
                <a:cs typeface="Times New Roman"/>
              </a:rPr>
              <a:t>is </a:t>
            </a:r>
            <a:r>
              <a:rPr sz="2000" spc="-10" dirty="0">
                <a:latin typeface="Times New Roman"/>
                <a:cs typeface="Times New Roman"/>
              </a:rPr>
              <a:t>removed,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spc="-10" dirty="0">
                <a:latin typeface="Times New Roman"/>
                <a:cs typeface="Times New Roman"/>
              </a:rPr>
              <a:t>material is  </a:t>
            </a:r>
            <a:r>
              <a:rPr sz="2000" spc="-5" dirty="0">
                <a:latin typeface="Times New Roman"/>
                <a:cs typeface="Times New Roman"/>
              </a:rPr>
              <a:t>said to behave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elastically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10000"/>
              </a:buClr>
              <a:buFont typeface="Times New Roman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243840" marR="73025" indent="-231775" algn="just">
              <a:lnSpc>
                <a:spcPct val="109700"/>
              </a:lnSpc>
              <a:buClr>
                <a:srgbClr val="010000"/>
              </a:buClr>
              <a:buChar char="•"/>
              <a:tabLst>
                <a:tab pos="244475" algn="l"/>
              </a:tabLst>
            </a:pPr>
            <a:r>
              <a:rPr sz="2000" spc="-5" dirty="0">
                <a:latin typeface="Times New Roman"/>
                <a:cs typeface="Times New Roman"/>
              </a:rPr>
              <a:t>The largest stress for which this  </a:t>
            </a:r>
            <a:r>
              <a:rPr sz="2000" spc="-10" dirty="0">
                <a:latin typeface="Times New Roman"/>
                <a:cs typeface="Times New Roman"/>
              </a:rPr>
              <a:t>occurs </a:t>
            </a:r>
            <a:r>
              <a:rPr sz="2000" spc="-5" dirty="0">
                <a:latin typeface="Times New Roman"/>
                <a:cs typeface="Times New Roman"/>
              </a:rPr>
              <a:t>is called the </a:t>
            </a:r>
            <a:r>
              <a:rPr sz="2000" i="1" spc="-10" dirty="0">
                <a:latin typeface="Times New Roman"/>
                <a:cs typeface="Times New Roman"/>
              </a:rPr>
              <a:t>elastic</a:t>
            </a:r>
            <a:r>
              <a:rPr sz="2000" i="1" spc="-3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limit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10000"/>
              </a:buClr>
              <a:buFont typeface="Times New Roman"/>
              <a:buChar char="•"/>
            </a:pPr>
            <a:endParaRPr sz="2450">
              <a:latin typeface="Times New Roman"/>
              <a:cs typeface="Times New Roman"/>
            </a:endParaRPr>
          </a:p>
          <a:p>
            <a:pPr marL="243840" marR="132080" indent="-231775">
              <a:lnSpc>
                <a:spcPct val="109900"/>
              </a:lnSpc>
              <a:buClr>
                <a:srgbClr val="010000"/>
              </a:buClr>
              <a:buChar char="•"/>
              <a:tabLst>
                <a:tab pos="243840" algn="l"/>
                <a:tab pos="244475" algn="l"/>
              </a:tabLst>
            </a:pPr>
            <a:r>
              <a:rPr sz="2000" spc="-5" dirty="0">
                <a:latin typeface="Times New Roman"/>
                <a:cs typeface="Times New Roman"/>
              </a:rPr>
              <a:t>When the strain does not return  to zero after the </a:t>
            </a:r>
            <a:r>
              <a:rPr sz="2000" spc="-10" dirty="0">
                <a:latin typeface="Times New Roman"/>
                <a:cs typeface="Times New Roman"/>
              </a:rPr>
              <a:t>stress is  removed, </a:t>
            </a:r>
            <a:r>
              <a:rPr sz="2000" spc="-5" dirty="0">
                <a:latin typeface="Times New Roman"/>
                <a:cs typeface="Times New Roman"/>
              </a:rPr>
              <a:t>the material is said to  behave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i="1" spc="-10" dirty="0">
                <a:latin typeface="Times New Roman"/>
                <a:cs typeface="Times New Roman"/>
              </a:rPr>
              <a:t>plastically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6079" y="1676400"/>
            <a:ext cx="4464520" cy="331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777" y="321056"/>
            <a:ext cx="51466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>
                <a:solidFill>
                  <a:srgbClr val="081D58"/>
                </a:solidFill>
                <a:latin typeface="Times New Roman"/>
                <a:cs typeface="Times New Roman"/>
              </a:rPr>
              <a:t>Linearly Elastic</a:t>
            </a:r>
            <a:r>
              <a:rPr sz="4400" spc="-20" dirty="0">
                <a:solidFill>
                  <a:srgbClr val="081D58"/>
                </a:solidFill>
                <a:latin typeface="Times New Roman"/>
                <a:cs typeface="Times New Roman"/>
              </a:rPr>
              <a:t> </a:t>
            </a:r>
            <a:r>
              <a:rPr sz="4400" spc="-5" dirty="0">
                <a:solidFill>
                  <a:srgbClr val="081D58"/>
                </a:solidFill>
                <a:latin typeface="Times New Roman"/>
                <a:cs typeface="Times New Roman"/>
              </a:rPr>
              <a:t>region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3777" y="1409953"/>
            <a:ext cx="5761990" cy="2435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875"/>
              </a:lnSpc>
              <a:spcBef>
                <a:spcPts val="10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Elastic: Strain is gone when the load is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gone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875"/>
              </a:lnSpc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Stress vs. strain 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linear</a:t>
            </a:r>
            <a:endParaRPr sz="2400">
              <a:latin typeface="Times New Roman"/>
              <a:cs typeface="Times New Roman"/>
            </a:endParaRPr>
          </a:p>
          <a:p>
            <a:pPr marL="755015" marR="155575" lvl="1" indent="-285750">
              <a:lnSpc>
                <a:spcPct val="79800"/>
              </a:lnSpc>
              <a:spcBef>
                <a:spcPts val="575"/>
              </a:spcBef>
              <a:buClr>
                <a:srgbClr val="010000"/>
              </a:buClr>
              <a:buChar char="–"/>
              <a:tabLst>
                <a:tab pos="755015" algn="l"/>
                <a:tab pos="755650" algn="l"/>
              </a:tabLst>
            </a:pPr>
            <a:r>
              <a:rPr sz="2400" dirty="0">
                <a:latin typeface="Times New Roman"/>
                <a:cs typeface="Times New Roman"/>
              </a:rPr>
              <a:t>E = </a:t>
            </a:r>
            <a:r>
              <a:rPr sz="2400" spc="-5" dirty="0">
                <a:latin typeface="Times New Roman"/>
                <a:cs typeface="Times New Roman"/>
              </a:rPr>
              <a:t>Young’s modulus (elastic modulus,  modulus of elasticity) can be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used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875"/>
              </a:lnSpc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The Hooke’s </a:t>
            </a:r>
            <a:r>
              <a:rPr sz="2400" spc="-10" dirty="0">
                <a:latin typeface="Times New Roman"/>
                <a:cs typeface="Times New Roman"/>
              </a:rPr>
              <a:t>law</a:t>
            </a:r>
            <a:endParaRPr sz="2400">
              <a:latin typeface="Times New Roman"/>
              <a:cs typeface="Times New Roman"/>
            </a:endParaRPr>
          </a:p>
          <a:p>
            <a:pPr marL="755015" marR="734695" lvl="1" indent="-285750">
              <a:lnSpc>
                <a:spcPct val="79800"/>
              </a:lnSpc>
              <a:spcBef>
                <a:spcPts val="580"/>
              </a:spcBef>
              <a:buClr>
                <a:srgbClr val="010000"/>
              </a:buClr>
              <a:buChar char="–"/>
              <a:tabLst>
                <a:tab pos="755015" algn="l"/>
                <a:tab pos="755650" algn="l"/>
              </a:tabLst>
            </a:pPr>
            <a:r>
              <a:rPr sz="2400" spc="-5" dirty="0">
                <a:latin typeface="Times New Roman"/>
                <a:cs typeface="Times New Roman"/>
              </a:rPr>
              <a:t>The most primitive stress vs. strain  relationship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777" y="3819245"/>
            <a:ext cx="6062345" cy="17062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755015" marR="5080" indent="-285750">
              <a:lnSpc>
                <a:spcPts val="2300"/>
              </a:lnSpc>
              <a:spcBef>
                <a:spcPts val="660"/>
              </a:spcBef>
              <a:tabLst>
                <a:tab pos="755015" algn="l"/>
              </a:tabLst>
            </a:pPr>
            <a:r>
              <a:rPr sz="2400" dirty="0">
                <a:solidFill>
                  <a:srgbClr val="010000"/>
                </a:solidFill>
                <a:latin typeface="Times New Roman"/>
                <a:cs typeface="Times New Roman"/>
              </a:rPr>
              <a:t>–	</a:t>
            </a:r>
            <a:r>
              <a:rPr sz="2400" spc="-5" dirty="0">
                <a:latin typeface="Times New Roman"/>
                <a:cs typeface="Times New Roman"/>
              </a:rPr>
              <a:t>The Hooke’s law is valid only in the elastic  </a:t>
            </a:r>
            <a:r>
              <a:rPr sz="2400" dirty="0">
                <a:latin typeface="Times New Roman"/>
                <a:cs typeface="Times New Roman"/>
              </a:rPr>
              <a:t>region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ts val="2875"/>
              </a:lnSpc>
              <a:spcBef>
                <a:spcPts val="2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For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shearing,</a:t>
            </a:r>
            <a:endParaRPr sz="2400">
              <a:latin typeface="Times New Roman"/>
              <a:cs typeface="Times New Roman"/>
            </a:endParaRPr>
          </a:p>
          <a:p>
            <a:pPr marL="755015" marR="793750" indent="-285750">
              <a:lnSpc>
                <a:spcPct val="79800"/>
              </a:lnSpc>
              <a:spcBef>
                <a:spcPts val="575"/>
              </a:spcBef>
              <a:tabLst>
                <a:tab pos="831215" algn="l"/>
              </a:tabLst>
            </a:pPr>
            <a:r>
              <a:rPr sz="2400" dirty="0">
                <a:solidFill>
                  <a:srgbClr val="010000"/>
                </a:solidFill>
                <a:latin typeface="Times New Roman"/>
                <a:cs typeface="Times New Roman"/>
              </a:rPr>
              <a:t>–		</a:t>
            </a:r>
            <a:r>
              <a:rPr sz="2400" spc="-5" dirty="0">
                <a:latin typeface="Times New Roman"/>
                <a:cs typeface="Times New Roman"/>
              </a:rPr>
              <a:t>use G </a:t>
            </a:r>
            <a:r>
              <a:rPr sz="2400" dirty="0">
                <a:latin typeface="Times New Roman"/>
                <a:cs typeface="Times New Roman"/>
              </a:rPr>
              <a:t>= modulus </a:t>
            </a:r>
            <a:r>
              <a:rPr sz="2400" spc="-5" dirty="0">
                <a:latin typeface="Times New Roman"/>
                <a:cs typeface="Times New Roman"/>
              </a:rPr>
              <a:t>of rigidity or shear  modulus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4047" y="2652442"/>
            <a:ext cx="1617345" cy="734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50" i="1" spc="100" dirty="0">
                <a:latin typeface="Symbol"/>
                <a:cs typeface="Symbol"/>
              </a:rPr>
              <a:t></a:t>
            </a:r>
            <a:r>
              <a:rPr sz="4650" i="1" spc="10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Symbol"/>
                <a:cs typeface="Symbol"/>
              </a:rPr>
              <a:t></a:t>
            </a:r>
            <a:r>
              <a:rPr sz="4400" spc="385" dirty="0">
                <a:latin typeface="Times New Roman"/>
                <a:cs typeface="Times New Roman"/>
              </a:rPr>
              <a:t> </a:t>
            </a:r>
            <a:r>
              <a:rPr sz="4400" i="1" spc="-60" dirty="0">
                <a:latin typeface="Times New Roman"/>
                <a:cs typeface="Times New Roman"/>
              </a:rPr>
              <a:t>E</a:t>
            </a:r>
            <a:r>
              <a:rPr sz="4650" i="1" spc="-60" dirty="0">
                <a:latin typeface="Symbol"/>
                <a:cs typeface="Symbol"/>
              </a:rPr>
              <a:t></a:t>
            </a:r>
            <a:endParaRPr sz="4650">
              <a:latin typeface="Symbol"/>
              <a:cs typeface="Symbo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0266" y="2737866"/>
            <a:ext cx="1828800" cy="662305"/>
          </a:xfrm>
          <a:custGeom>
            <a:avLst/>
            <a:gdLst/>
            <a:ahLst/>
            <a:cxnLst/>
            <a:rect l="l" t="t" r="r" b="b"/>
            <a:pathLst>
              <a:path w="1828800" h="662304">
                <a:moveTo>
                  <a:pt x="0" y="0"/>
                </a:moveTo>
                <a:lnTo>
                  <a:pt x="0" y="662178"/>
                </a:lnTo>
                <a:lnTo>
                  <a:pt x="1828800" y="662178"/>
                </a:lnTo>
                <a:lnTo>
                  <a:pt x="18288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73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21321" y="3947408"/>
            <a:ext cx="1532255" cy="735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650" i="1" spc="-110" dirty="0">
                <a:latin typeface="Symbol"/>
                <a:cs typeface="Symbol"/>
              </a:rPr>
              <a:t></a:t>
            </a:r>
            <a:r>
              <a:rPr sz="4650" i="1" spc="-110" dirty="0">
                <a:latin typeface="Times New Roman"/>
                <a:cs typeface="Times New Roman"/>
              </a:rPr>
              <a:t> </a:t>
            </a:r>
            <a:r>
              <a:rPr sz="4400" dirty="0">
                <a:latin typeface="Symbol"/>
                <a:cs typeface="Symbol"/>
              </a:rPr>
              <a:t></a:t>
            </a:r>
            <a:r>
              <a:rPr sz="4400" spc="-770" dirty="0">
                <a:latin typeface="Times New Roman"/>
                <a:cs typeface="Times New Roman"/>
              </a:rPr>
              <a:t> </a:t>
            </a:r>
            <a:r>
              <a:rPr sz="4400" i="1" spc="-60" dirty="0">
                <a:latin typeface="Times New Roman"/>
                <a:cs typeface="Times New Roman"/>
              </a:rPr>
              <a:t>G</a:t>
            </a:r>
            <a:r>
              <a:rPr sz="4650" i="1" spc="-60" dirty="0">
                <a:latin typeface="Symbol"/>
                <a:cs typeface="Symbol"/>
              </a:rPr>
              <a:t></a:t>
            </a:r>
            <a:endParaRPr sz="4650">
              <a:latin typeface="Symbol"/>
              <a:cs typeface="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05066" y="4033265"/>
            <a:ext cx="1736089" cy="756285"/>
          </a:xfrm>
          <a:custGeom>
            <a:avLst/>
            <a:gdLst/>
            <a:ahLst/>
            <a:cxnLst/>
            <a:rect l="l" t="t" r="r" b="b"/>
            <a:pathLst>
              <a:path w="1736090" h="756285">
                <a:moveTo>
                  <a:pt x="0" y="0"/>
                </a:moveTo>
                <a:lnTo>
                  <a:pt x="0" y="755903"/>
                </a:lnTo>
                <a:lnTo>
                  <a:pt x="1735835" y="755903"/>
                </a:lnTo>
                <a:lnTo>
                  <a:pt x="1735835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73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977" y="473456"/>
            <a:ext cx="333247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Poisson’s</a:t>
            </a:r>
            <a:r>
              <a:rPr spc="-45" dirty="0"/>
              <a:t> </a:t>
            </a:r>
            <a:r>
              <a:rPr spc="-5" dirty="0"/>
              <a:t>ratio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177" y="1486153"/>
            <a:ext cx="6250940" cy="1705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 algn="just">
              <a:lnSpc>
                <a:spcPts val="2875"/>
              </a:lnSpc>
              <a:spcBef>
                <a:spcPts val="10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constant </a:t>
            </a:r>
            <a:r>
              <a:rPr sz="2400" spc="-5" dirty="0">
                <a:latin typeface="Times New Roman"/>
                <a:cs typeface="Times New Roman"/>
              </a:rPr>
              <a:t>stated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1811 by Siméon D.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Poisson</a:t>
            </a:r>
            <a:endParaRPr sz="2400">
              <a:latin typeface="Times New Roman"/>
              <a:cs typeface="Times New Roman"/>
            </a:endParaRPr>
          </a:p>
          <a:p>
            <a:pPr marL="355600" marR="43180" indent="-342900" algn="just">
              <a:lnSpc>
                <a:spcPct val="79900"/>
              </a:lnSpc>
              <a:spcBef>
                <a:spcPts val="575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A material loaded in one direction will undergo  strains perpendicular to the direction of the load  in addition to those parallel to 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load</a:t>
            </a:r>
            <a:endParaRPr sz="2400">
              <a:latin typeface="Times New Roman"/>
              <a:cs typeface="Times New Roman"/>
            </a:endParaRPr>
          </a:p>
          <a:p>
            <a:pPr marL="355600" indent="-342900" algn="just">
              <a:lnSpc>
                <a:spcPts val="2875"/>
              </a:lnSpc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ratio between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two strains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Poisson’s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9777" y="3097174"/>
            <a:ext cx="5301615" cy="756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>
              <a:lnSpc>
                <a:spcPts val="2875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ratio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spc="-5" dirty="0">
                <a:latin typeface="Symbol"/>
                <a:cs typeface="Symbol"/>
              </a:rPr>
              <a:t></a:t>
            </a:r>
            <a:r>
              <a:rPr sz="2400" spc="-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381000" indent="-342900">
              <a:lnSpc>
                <a:spcPts val="2875"/>
              </a:lnSpc>
              <a:buClr>
                <a:srgbClr val="063DE8"/>
              </a:buClr>
              <a:buSzPct val="75000"/>
              <a:buFont typeface="Wingdings"/>
              <a:buChar char=""/>
              <a:tabLst>
                <a:tab pos="381000" algn="l"/>
              </a:tabLst>
            </a:pPr>
            <a:r>
              <a:rPr sz="2400" dirty="0">
                <a:latin typeface="Symbol"/>
                <a:cs typeface="Symbol"/>
              </a:rPr>
              <a:t></a:t>
            </a:r>
            <a:r>
              <a:rPr sz="2400" baseline="-20833" dirty="0">
                <a:latin typeface="Times New Roman"/>
                <a:cs typeface="Times New Roman"/>
              </a:rPr>
              <a:t>lat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Times New Roman"/>
                <a:cs typeface="Times New Roman"/>
              </a:rPr>
              <a:t>lateral strain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dirty="0">
                <a:latin typeface="Symbol"/>
                <a:cs typeface="Symbol"/>
              </a:rPr>
              <a:t></a:t>
            </a:r>
            <a:r>
              <a:rPr sz="2400" baseline="-20833" dirty="0">
                <a:latin typeface="Times New Roman"/>
                <a:cs typeface="Times New Roman"/>
              </a:rPr>
              <a:t>t </a:t>
            </a:r>
            <a:r>
              <a:rPr sz="2400" dirty="0">
                <a:latin typeface="Times New Roman"/>
                <a:cs typeface="Times New Roman"/>
              </a:rPr>
              <a:t>= tranverse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strain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9777" y="3827017"/>
            <a:ext cx="5676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81000" algn="l"/>
              </a:tabLst>
            </a:pPr>
            <a:r>
              <a:rPr sz="2400" spc="-5" dirty="0">
                <a:latin typeface="Symbol"/>
                <a:cs typeface="Symbol"/>
              </a:rPr>
              <a:t></a:t>
            </a:r>
            <a:r>
              <a:rPr sz="2400" spc="-7" baseline="-20833" dirty="0">
                <a:latin typeface="Times New Roman"/>
                <a:cs typeface="Times New Roman"/>
              </a:rPr>
              <a:t>long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Times New Roman"/>
                <a:cs typeface="Times New Roman"/>
              </a:rPr>
              <a:t>longitudinal strain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dirty="0">
                <a:latin typeface="Symbol"/>
                <a:cs typeface="Symbol"/>
              </a:rPr>
              <a:t></a:t>
            </a:r>
            <a:r>
              <a:rPr sz="2400" baseline="-20833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spc="-5" dirty="0">
                <a:latin typeface="Times New Roman"/>
                <a:cs typeface="Times New Roman"/>
              </a:rPr>
              <a:t>axial</a:t>
            </a:r>
            <a:r>
              <a:rPr sz="2400" spc="3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strain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177" y="5210047"/>
            <a:ext cx="2585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Relates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G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37476" y="3592067"/>
            <a:ext cx="623570" cy="0"/>
          </a:xfrm>
          <a:custGeom>
            <a:avLst/>
            <a:gdLst/>
            <a:ahLst/>
            <a:cxnLst/>
            <a:rect l="l" t="t" r="r" b="b"/>
            <a:pathLst>
              <a:path w="623570">
                <a:moveTo>
                  <a:pt x="0" y="0"/>
                </a:moveTo>
                <a:lnTo>
                  <a:pt x="623316" y="0"/>
                </a:lnTo>
              </a:path>
            </a:pathLst>
          </a:custGeom>
          <a:ln w="145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74964" y="3592067"/>
            <a:ext cx="357505" cy="0"/>
          </a:xfrm>
          <a:custGeom>
            <a:avLst/>
            <a:gdLst/>
            <a:ahLst/>
            <a:cxnLst/>
            <a:rect l="l" t="t" r="r" b="b"/>
            <a:pathLst>
              <a:path w="357504">
                <a:moveTo>
                  <a:pt x="0" y="0"/>
                </a:moveTo>
                <a:lnTo>
                  <a:pt x="357378" y="0"/>
                </a:lnTo>
              </a:path>
            </a:pathLst>
          </a:custGeom>
          <a:ln w="145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57183" y="3570983"/>
            <a:ext cx="354965" cy="471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2900" i="1" spc="-60" dirty="0">
                <a:latin typeface="Symbol"/>
                <a:cs typeface="Symbol"/>
              </a:rPr>
              <a:t></a:t>
            </a:r>
            <a:r>
              <a:rPr sz="2900" i="1" spc="-505" dirty="0">
                <a:latin typeface="Times New Roman"/>
                <a:cs typeface="Times New Roman"/>
              </a:rPr>
              <a:t> </a:t>
            </a:r>
            <a:r>
              <a:rPr sz="2400" i="1" spc="7" baseline="-24305" dirty="0">
                <a:latin typeface="Times New Roman"/>
                <a:cs typeface="Times New Roman"/>
              </a:rPr>
              <a:t>a</a:t>
            </a:r>
            <a:endParaRPr sz="2400" baseline="-24305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19695" y="3658613"/>
            <a:ext cx="610870" cy="471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4350" i="1" spc="52" baseline="13409" dirty="0">
                <a:latin typeface="Symbol"/>
                <a:cs typeface="Symbol"/>
              </a:rPr>
              <a:t></a:t>
            </a:r>
            <a:r>
              <a:rPr sz="1600" i="1" spc="35" dirty="0">
                <a:latin typeface="Times New Roman"/>
                <a:cs typeface="Times New Roman"/>
              </a:rPr>
              <a:t>long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29147" y="3296663"/>
            <a:ext cx="852805" cy="471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2750" spc="5" dirty="0">
                <a:latin typeface="Symbol"/>
                <a:cs typeface="Symbol"/>
              </a:rPr>
              <a:t></a:t>
            </a:r>
            <a:r>
              <a:rPr sz="2750" spc="5" dirty="0">
                <a:latin typeface="Times New Roman"/>
                <a:cs typeface="Times New Roman"/>
              </a:rPr>
              <a:t> </a:t>
            </a:r>
            <a:r>
              <a:rPr sz="2750" spc="5" dirty="0">
                <a:latin typeface="Symbol"/>
                <a:cs typeface="Symbol"/>
              </a:rPr>
              <a:t></a:t>
            </a:r>
            <a:r>
              <a:rPr sz="2750" spc="-165" dirty="0">
                <a:latin typeface="Times New Roman"/>
                <a:cs typeface="Times New Roman"/>
              </a:rPr>
              <a:t> </a:t>
            </a:r>
            <a:r>
              <a:rPr sz="4350" i="1" spc="120" baseline="33524" dirty="0">
                <a:latin typeface="Symbol"/>
                <a:cs typeface="Symbol"/>
              </a:rPr>
              <a:t></a:t>
            </a:r>
            <a:r>
              <a:rPr sz="2400" i="1" spc="120" baseline="36458" dirty="0">
                <a:latin typeface="Times New Roman"/>
                <a:cs typeface="Times New Roman"/>
              </a:rPr>
              <a:t>t</a:t>
            </a:r>
            <a:endParaRPr sz="2400" baseline="36458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73876" y="3161713"/>
            <a:ext cx="1384300" cy="471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  <a:tabLst>
                <a:tab pos="946785" algn="l"/>
              </a:tabLst>
            </a:pPr>
            <a:r>
              <a:rPr sz="4350" i="1" spc="-112" baseline="-20114" dirty="0">
                <a:latin typeface="Symbol"/>
                <a:cs typeface="Symbol"/>
              </a:rPr>
              <a:t></a:t>
            </a:r>
            <a:r>
              <a:rPr sz="4350" i="1" spc="502" baseline="-20114" dirty="0">
                <a:latin typeface="Times New Roman"/>
                <a:cs typeface="Times New Roman"/>
              </a:rPr>
              <a:t> </a:t>
            </a:r>
            <a:r>
              <a:rPr sz="4125" spc="7" baseline="-21212" dirty="0">
                <a:latin typeface="Symbol"/>
                <a:cs typeface="Symbol"/>
              </a:rPr>
              <a:t></a:t>
            </a:r>
            <a:r>
              <a:rPr sz="4125" spc="-67" baseline="-21212" dirty="0">
                <a:latin typeface="Times New Roman"/>
                <a:cs typeface="Times New Roman"/>
              </a:rPr>
              <a:t> </a:t>
            </a:r>
            <a:r>
              <a:rPr sz="4125" spc="7" baseline="-21212" dirty="0">
                <a:latin typeface="Symbol"/>
                <a:cs typeface="Symbol"/>
              </a:rPr>
              <a:t></a:t>
            </a:r>
            <a:r>
              <a:rPr sz="4125" spc="7" baseline="-21212" dirty="0">
                <a:latin typeface="Times New Roman"/>
                <a:cs typeface="Times New Roman"/>
              </a:rPr>
              <a:t>	</a:t>
            </a:r>
            <a:r>
              <a:rPr sz="4350" i="1" spc="60" baseline="13409" dirty="0">
                <a:latin typeface="Symbol"/>
                <a:cs typeface="Symbol"/>
              </a:rPr>
              <a:t></a:t>
            </a:r>
            <a:r>
              <a:rPr sz="1600" i="1" spc="40" dirty="0">
                <a:latin typeface="Times New Roman"/>
                <a:cs typeface="Times New Roman"/>
              </a:rPr>
              <a:t>lat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69050" y="3086100"/>
            <a:ext cx="0" cy="1100455"/>
          </a:xfrm>
          <a:custGeom>
            <a:avLst/>
            <a:gdLst/>
            <a:ahLst/>
            <a:cxnLst/>
            <a:rect l="l" t="t" r="r" b="b"/>
            <a:pathLst>
              <a:path h="1100454">
                <a:moveTo>
                  <a:pt x="0" y="0"/>
                </a:moveTo>
                <a:lnTo>
                  <a:pt x="0" y="1100327"/>
                </a:lnTo>
              </a:path>
            </a:pathLst>
          </a:custGeom>
          <a:ln w="12700">
            <a:solidFill>
              <a:srgbClr val="073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75400" y="3092576"/>
            <a:ext cx="2565400" cy="0"/>
          </a:xfrm>
          <a:custGeom>
            <a:avLst/>
            <a:gdLst/>
            <a:ahLst/>
            <a:cxnLst/>
            <a:rect l="l" t="t" r="r" b="b"/>
            <a:pathLst>
              <a:path w="2565400">
                <a:moveTo>
                  <a:pt x="0" y="0"/>
                </a:moveTo>
                <a:lnTo>
                  <a:pt x="2565400" y="0"/>
                </a:lnTo>
              </a:path>
            </a:pathLst>
          </a:custGeom>
          <a:ln w="12953">
            <a:solidFill>
              <a:srgbClr val="073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47150" y="3086100"/>
            <a:ext cx="0" cy="1100455"/>
          </a:xfrm>
          <a:custGeom>
            <a:avLst/>
            <a:gdLst/>
            <a:ahLst/>
            <a:cxnLst/>
            <a:rect l="l" t="t" r="r" b="b"/>
            <a:pathLst>
              <a:path h="1100454">
                <a:moveTo>
                  <a:pt x="0" y="0"/>
                </a:moveTo>
                <a:lnTo>
                  <a:pt x="0" y="1100327"/>
                </a:lnTo>
              </a:path>
            </a:pathLst>
          </a:custGeom>
          <a:ln w="12700">
            <a:solidFill>
              <a:srgbClr val="073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75653" y="4179951"/>
            <a:ext cx="2565400" cy="0"/>
          </a:xfrm>
          <a:custGeom>
            <a:avLst/>
            <a:gdLst/>
            <a:ahLst/>
            <a:cxnLst/>
            <a:rect l="l" t="t" r="r" b="b"/>
            <a:pathLst>
              <a:path w="2565400">
                <a:moveTo>
                  <a:pt x="0" y="0"/>
                </a:moveTo>
                <a:lnTo>
                  <a:pt x="2564892" y="0"/>
                </a:lnTo>
              </a:path>
            </a:pathLst>
          </a:custGeom>
          <a:ln w="12953">
            <a:solidFill>
              <a:srgbClr val="073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94450" y="3111245"/>
            <a:ext cx="0" cy="1049655"/>
          </a:xfrm>
          <a:custGeom>
            <a:avLst/>
            <a:gdLst/>
            <a:ahLst/>
            <a:cxnLst/>
            <a:rect l="l" t="t" r="r" b="b"/>
            <a:pathLst>
              <a:path h="1049654">
                <a:moveTo>
                  <a:pt x="0" y="0"/>
                </a:moveTo>
                <a:lnTo>
                  <a:pt x="0" y="1049274"/>
                </a:lnTo>
              </a:path>
            </a:pathLst>
          </a:custGeom>
          <a:ln w="12700">
            <a:solidFill>
              <a:srgbClr val="073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00800" y="3117723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12953">
            <a:solidFill>
              <a:srgbClr val="073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21750" y="3111245"/>
            <a:ext cx="0" cy="1049655"/>
          </a:xfrm>
          <a:custGeom>
            <a:avLst/>
            <a:gdLst/>
            <a:ahLst/>
            <a:cxnLst/>
            <a:rect l="l" t="t" r="r" b="b"/>
            <a:pathLst>
              <a:path h="1049654">
                <a:moveTo>
                  <a:pt x="0" y="0"/>
                </a:moveTo>
                <a:lnTo>
                  <a:pt x="0" y="1049274"/>
                </a:lnTo>
              </a:path>
            </a:pathLst>
          </a:custGeom>
          <a:ln w="12700">
            <a:solidFill>
              <a:srgbClr val="073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0800" y="4154423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12192">
            <a:solidFill>
              <a:srgbClr val="073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5177" y="4188205"/>
            <a:ext cx="6045835" cy="162941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marR="5080" indent="-342900">
              <a:lnSpc>
                <a:spcPct val="79800"/>
              </a:lnSpc>
              <a:spcBef>
                <a:spcPts val="68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sign of strain is positive when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strain is  </a:t>
            </a:r>
            <a:r>
              <a:rPr sz="2400" spc="-10" dirty="0">
                <a:latin typeface="Times New Roman"/>
                <a:cs typeface="Times New Roman"/>
              </a:rPr>
              <a:t>outward</a:t>
            </a:r>
            <a:endParaRPr sz="2400">
              <a:latin typeface="Times New Roman"/>
              <a:cs typeface="Times New Roman"/>
            </a:endParaRPr>
          </a:p>
          <a:p>
            <a:pPr marL="3213100">
              <a:lnSpc>
                <a:spcPct val="100000"/>
              </a:lnSpc>
              <a:spcBef>
                <a:spcPts val="1325"/>
              </a:spcBef>
            </a:pPr>
            <a:r>
              <a:rPr sz="3850" i="1" spc="20" dirty="0">
                <a:latin typeface="Times New Roman"/>
                <a:cs typeface="Times New Roman"/>
              </a:rPr>
              <a:t>E </a:t>
            </a:r>
            <a:r>
              <a:rPr sz="3850" spc="15" dirty="0">
                <a:latin typeface="Symbol"/>
                <a:cs typeface="Symbol"/>
              </a:rPr>
              <a:t></a:t>
            </a:r>
            <a:r>
              <a:rPr sz="3850" spc="15" dirty="0">
                <a:latin typeface="Times New Roman"/>
                <a:cs typeface="Times New Roman"/>
              </a:rPr>
              <a:t> </a:t>
            </a:r>
            <a:r>
              <a:rPr sz="3850" spc="-95" dirty="0">
                <a:latin typeface="Times New Roman"/>
                <a:cs typeface="Times New Roman"/>
              </a:rPr>
              <a:t>2</a:t>
            </a:r>
            <a:r>
              <a:rPr sz="5100" spc="-95" dirty="0">
                <a:latin typeface="Symbol"/>
                <a:cs typeface="Symbol"/>
              </a:rPr>
              <a:t></a:t>
            </a:r>
            <a:r>
              <a:rPr sz="3850" spc="-95" dirty="0">
                <a:latin typeface="Times New Roman"/>
                <a:cs typeface="Times New Roman"/>
              </a:rPr>
              <a:t>1</a:t>
            </a:r>
            <a:r>
              <a:rPr sz="3850" spc="-95" dirty="0">
                <a:latin typeface="Symbol"/>
                <a:cs typeface="Symbol"/>
              </a:rPr>
              <a:t></a:t>
            </a:r>
            <a:r>
              <a:rPr sz="4100" i="1" spc="-95" dirty="0">
                <a:latin typeface="Symbol"/>
                <a:cs typeface="Symbol"/>
              </a:rPr>
              <a:t></a:t>
            </a:r>
            <a:r>
              <a:rPr sz="4100" i="1" spc="-95" dirty="0">
                <a:latin typeface="Times New Roman"/>
                <a:cs typeface="Times New Roman"/>
              </a:rPr>
              <a:t> </a:t>
            </a:r>
            <a:r>
              <a:rPr sz="5100" spc="-420" dirty="0">
                <a:latin typeface="Symbol"/>
                <a:cs typeface="Symbol"/>
              </a:rPr>
              <a:t></a:t>
            </a:r>
            <a:r>
              <a:rPr sz="5100" spc="-1019" dirty="0">
                <a:latin typeface="Times New Roman"/>
                <a:cs typeface="Times New Roman"/>
              </a:rPr>
              <a:t> </a:t>
            </a:r>
            <a:r>
              <a:rPr sz="3850" i="1" spc="20" dirty="0">
                <a:latin typeface="Times New Roman"/>
                <a:cs typeface="Times New Roman"/>
              </a:rPr>
              <a:t>G</a:t>
            </a:r>
            <a:endParaRPr sz="3850">
              <a:latin typeface="Times New Roman"/>
              <a:cs typeface="Times New Roman"/>
            </a:endParaRPr>
          </a:p>
        </p:txBody>
      </p:sp>
      <p:sp>
        <p:nvSpPr>
          <p:cNvPr id="24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2922" y="539750"/>
            <a:ext cx="48977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Effect of</a:t>
            </a:r>
            <a:r>
              <a:rPr spc="-30" dirty="0"/>
              <a:t> </a:t>
            </a:r>
            <a:r>
              <a:rPr spc="-5" dirty="0"/>
              <a:t>composition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6577" y="1392427"/>
            <a:ext cx="7023734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Example: high alloy content causes the steel to  become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ductile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8400" y="2622805"/>
            <a:ext cx="4897373" cy="362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46702" y="2312923"/>
            <a:ext cx="1790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Low alloy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content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76066" y="2424683"/>
            <a:ext cx="626745" cy="214629"/>
          </a:xfrm>
          <a:custGeom>
            <a:avLst/>
            <a:gdLst/>
            <a:ahLst/>
            <a:cxnLst/>
            <a:rect l="l" t="t" r="r" b="b"/>
            <a:pathLst>
              <a:path w="626745" h="214630">
                <a:moveTo>
                  <a:pt x="554655" y="41195"/>
                </a:moveTo>
                <a:lnTo>
                  <a:pt x="551780" y="31996"/>
                </a:lnTo>
                <a:lnTo>
                  <a:pt x="3810" y="204215"/>
                </a:lnTo>
                <a:lnTo>
                  <a:pt x="1524" y="204977"/>
                </a:lnTo>
                <a:lnTo>
                  <a:pt x="0" y="208025"/>
                </a:lnTo>
                <a:lnTo>
                  <a:pt x="1524" y="212597"/>
                </a:lnTo>
                <a:lnTo>
                  <a:pt x="4572" y="214121"/>
                </a:lnTo>
                <a:lnTo>
                  <a:pt x="6858" y="213359"/>
                </a:lnTo>
                <a:lnTo>
                  <a:pt x="554655" y="41195"/>
                </a:lnTo>
                <a:close/>
              </a:path>
              <a:path w="626745" h="214630">
                <a:moveTo>
                  <a:pt x="626364" y="13715"/>
                </a:moveTo>
                <a:lnTo>
                  <a:pt x="541782" y="0"/>
                </a:lnTo>
                <a:lnTo>
                  <a:pt x="551780" y="31996"/>
                </a:lnTo>
                <a:lnTo>
                  <a:pt x="563880" y="28193"/>
                </a:lnTo>
                <a:lnTo>
                  <a:pt x="566166" y="27431"/>
                </a:lnTo>
                <a:lnTo>
                  <a:pt x="569214" y="28955"/>
                </a:lnTo>
                <a:lnTo>
                  <a:pt x="570738" y="33527"/>
                </a:lnTo>
                <a:lnTo>
                  <a:pt x="570738" y="67281"/>
                </a:lnTo>
                <a:lnTo>
                  <a:pt x="626364" y="13715"/>
                </a:lnTo>
                <a:close/>
              </a:path>
              <a:path w="626745" h="214630">
                <a:moveTo>
                  <a:pt x="570738" y="33527"/>
                </a:moveTo>
                <a:lnTo>
                  <a:pt x="569214" y="28955"/>
                </a:lnTo>
                <a:lnTo>
                  <a:pt x="566166" y="27431"/>
                </a:lnTo>
                <a:lnTo>
                  <a:pt x="563880" y="28193"/>
                </a:lnTo>
                <a:lnTo>
                  <a:pt x="551780" y="31996"/>
                </a:lnTo>
                <a:lnTo>
                  <a:pt x="554655" y="41195"/>
                </a:lnTo>
                <a:lnTo>
                  <a:pt x="566928" y="37337"/>
                </a:lnTo>
                <a:lnTo>
                  <a:pt x="569214" y="36575"/>
                </a:lnTo>
                <a:lnTo>
                  <a:pt x="570738" y="33527"/>
                </a:lnTo>
                <a:close/>
              </a:path>
              <a:path w="626745" h="214630">
                <a:moveTo>
                  <a:pt x="570738" y="67281"/>
                </a:moveTo>
                <a:lnTo>
                  <a:pt x="570738" y="33527"/>
                </a:lnTo>
                <a:lnTo>
                  <a:pt x="569214" y="36575"/>
                </a:lnTo>
                <a:lnTo>
                  <a:pt x="566928" y="37337"/>
                </a:lnTo>
                <a:lnTo>
                  <a:pt x="554655" y="41195"/>
                </a:lnTo>
                <a:lnTo>
                  <a:pt x="564642" y="73151"/>
                </a:lnTo>
                <a:lnTo>
                  <a:pt x="570738" y="67281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85102" y="4751323"/>
            <a:ext cx="1842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High alloy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content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09866" y="5048250"/>
            <a:ext cx="638810" cy="443865"/>
          </a:xfrm>
          <a:custGeom>
            <a:avLst/>
            <a:gdLst/>
            <a:ahLst/>
            <a:cxnLst/>
            <a:rect l="l" t="t" r="r" b="b"/>
            <a:pathLst>
              <a:path w="638809" h="443864">
                <a:moveTo>
                  <a:pt x="578813" y="47448"/>
                </a:moveTo>
                <a:lnTo>
                  <a:pt x="573216" y="39252"/>
                </a:lnTo>
                <a:lnTo>
                  <a:pt x="2285" y="434339"/>
                </a:lnTo>
                <a:lnTo>
                  <a:pt x="761" y="435863"/>
                </a:lnTo>
                <a:lnTo>
                  <a:pt x="0" y="438911"/>
                </a:lnTo>
                <a:lnTo>
                  <a:pt x="1523" y="441197"/>
                </a:lnTo>
                <a:lnTo>
                  <a:pt x="3047" y="442721"/>
                </a:lnTo>
                <a:lnTo>
                  <a:pt x="6095" y="443483"/>
                </a:lnTo>
                <a:lnTo>
                  <a:pt x="8381" y="441959"/>
                </a:lnTo>
                <a:lnTo>
                  <a:pt x="578813" y="47448"/>
                </a:lnTo>
                <a:close/>
              </a:path>
              <a:path w="638809" h="443864">
                <a:moveTo>
                  <a:pt x="638555" y="0"/>
                </a:moveTo>
                <a:lnTo>
                  <a:pt x="554735" y="12191"/>
                </a:lnTo>
                <a:lnTo>
                  <a:pt x="573216" y="39252"/>
                </a:lnTo>
                <a:lnTo>
                  <a:pt x="583691" y="32003"/>
                </a:lnTo>
                <a:lnTo>
                  <a:pt x="585977" y="30479"/>
                </a:lnTo>
                <a:lnTo>
                  <a:pt x="589025" y="31241"/>
                </a:lnTo>
                <a:lnTo>
                  <a:pt x="592073" y="35813"/>
                </a:lnTo>
                <a:lnTo>
                  <a:pt x="592073" y="66865"/>
                </a:lnTo>
                <a:lnTo>
                  <a:pt x="597407" y="74675"/>
                </a:lnTo>
                <a:lnTo>
                  <a:pt x="638555" y="0"/>
                </a:lnTo>
                <a:close/>
              </a:path>
              <a:path w="638809" h="443864">
                <a:moveTo>
                  <a:pt x="592073" y="35813"/>
                </a:moveTo>
                <a:lnTo>
                  <a:pt x="589025" y="31241"/>
                </a:lnTo>
                <a:lnTo>
                  <a:pt x="585977" y="30479"/>
                </a:lnTo>
                <a:lnTo>
                  <a:pt x="583691" y="32003"/>
                </a:lnTo>
                <a:lnTo>
                  <a:pt x="573216" y="39252"/>
                </a:lnTo>
                <a:lnTo>
                  <a:pt x="578813" y="47448"/>
                </a:lnTo>
                <a:lnTo>
                  <a:pt x="589025" y="40385"/>
                </a:lnTo>
                <a:lnTo>
                  <a:pt x="591311" y="38861"/>
                </a:lnTo>
                <a:lnTo>
                  <a:pt x="592073" y="35813"/>
                </a:lnTo>
                <a:close/>
              </a:path>
              <a:path w="638809" h="443864">
                <a:moveTo>
                  <a:pt x="592073" y="66865"/>
                </a:moveTo>
                <a:lnTo>
                  <a:pt x="592073" y="35813"/>
                </a:lnTo>
                <a:lnTo>
                  <a:pt x="591311" y="38861"/>
                </a:lnTo>
                <a:lnTo>
                  <a:pt x="589025" y="40385"/>
                </a:lnTo>
                <a:lnTo>
                  <a:pt x="578813" y="47448"/>
                </a:lnTo>
                <a:lnTo>
                  <a:pt x="592073" y="66865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24553" y="5330444"/>
            <a:ext cx="1220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Soft,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ductile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4425" y="2389047"/>
            <a:ext cx="1384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Strong,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brittle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4351" y="734821"/>
            <a:ext cx="50190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Effects of</a:t>
            </a:r>
            <a:r>
              <a:rPr spc="-30" dirty="0"/>
              <a:t> </a:t>
            </a:r>
            <a:r>
              <a:rPr spc="-5" dirty="0"/>
              <a:t>temperature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2777" y="2154427"/>
            <a:ext cx="387921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High temperature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causes  the material to become  ductile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3400" y="1600200"/>
            <a:ext cx="3919728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977" y="625856"/>
            <a:ext cx="61537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Effects of loading direction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7256" y="1941830"/>
            <a:ext cx="3635375" cy="258635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marR="5080" indent="-342900">
              <a:lnSpc>
                <a:spcPct val="79900"/>
              </a:lnSpc>
              <a:spcBef>
                <a:spcPts val="775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For ductile materials,  tension and  compression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behaviors  are assumed to be the  </a:t>
            </a:r>
            <a:r>
              <a:rPr sz="2800" spc="-10" dirty="0">
                <a:latin typeface="Times New Roman"/>
                <a:cs typeface="Times New Roman"/>
              </a:rPr>
              <a:t>same</a:t>
            </a:r>
            <a:endParaRPr sz="2800">
              <a:latin typeface="Times New Roman"/>
              <a:cs typeface="Times New Roman"/>
            </a:endParaRPr>
          </a:p>
          <a:p>
            <a:pPr marL="355600" marR="360045" indent="-342900">
              <a:lnSpc>
                <a:spcPct val="80000"/>
              </a:lnSpc>
              <a:spcBef>
                <a:spcPts val="68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For brittle materials,  they are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different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41671" y="1768601"/>
            <a:ext cx="4525090" cy="4219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Thermal</a:t>
            </a:r>
            <a:r>
              <a:rPr spc="-45" dirty="0"/>
              <a:t> </a:t>
            </a:r>
            <a:r>
              <a:rPr spc="-5" dirty="0"/>
              <a:t>strain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8377" y="1358900"/>
            <a:ext cx="7506334" cy="17957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81000" marR="402590" indent="-342900">
              <a:lnSpc>
                <a:spcPts val="2590"/>
              </a:lnSpc>
              <a:spcBef>
                <a:spcPts val="425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81000" algn="l"/>
              </a:tabLst>
            </a:pPr>
            <a:r>
              <a:rPr sz="2400" spc="-5" dirty="0">
                <a:latin typeface="Times New Roman"/>
                <a:cs typeface="Times New Roman"/>
              </a:rPr>
              <a:t>When unrestrained, most engineering materials expand  when heated and contract when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cooled</a:t>
            </a:r>
            <a:endParaRPr sz="2400">
              <a:latin typeface="Times New Roman"/>
              <a:cs typeface="Times New Roman"/>
            </a:endParaRPr>
          </a:p>
          <a:p>
            <a:pPr marL="381000" indent="-342900">
              <a:lnSpc>
                <a:spcPct val="100000"/>
              </a:lnSpc>
              <a:spcBef>
                <a:spcPts val="25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81000" algn="l"/>
              </a:tabLst>
            </a:pPr>
            <a:r>
              <a:rPr sz="2400" spc="-5" dirty="0">
                <a:latin typeface="Times New Roman"/>
                <a:cs typeface="Times New Roman"/>
              </a:rPr>
              <a:t>Coefficient of thermal expansion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(CTE)</a:t>
            </a:r>
            <a:endParaRPr sz="2400">
              <a:latin typeface="Times New Roman"/>
              <a:cs typeface="Times New Roman"/>
            </a:endParaRPr>
          </a:p>
          <a:p>
            <a:pPr marL="843915" lvl="1" indent="-349250">
              <a:lnSpc>
                <a:spcPct val="100000"/>
              </a:lnSpc>
              <a:spcBef>
                <a:spcPts val="260"/>
              </a:spcBef>
              <a:buClr>
                <a:srgbClr val="010000"/>
              </a:buClr>
              <a:buFont typeface="Times New Roman"/>
              <a:buChar char="–"/>
              <a:tabLst>
                <a:tab pos="843915" algn="l"/>
                <a:tab pos="844550" algn="l"/>
              </a:tabLst>
            </a:pPr>
            <a:r>
              <a:rPr sz="2000" spc="-5" dirty="0">
                <a:latin typeface="Symbol"/>
                <a:cs typeface="Symbol"/>
              </a:rPr>
              <a:t>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 </a:t>
            </a:r>
            <a:r>
              <a:rPr sz="2000" spc="-5" dirty="0">
                <a:latin typeface="Times New Roman"/>
                <a:cs typeface="Times New Roman"/>
              </a:rPr>
              <a:t>thermal strain due to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one degree (1</a:t>
            </a:r>
            <a:r>
              <a:rPr sz="1950" spc="-7" baseline="25641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)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change</a:t>
            </a:r>
            <a:r>
              <a:rPr sz="2000" spc="-5" dirty="0">
                <a:latin typeface="Times New Roman"/>
                <a:cs typeface="Times New Roman"/>
              </a:rPr>
              <a:t> in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temperature</a:t>
            </a:r>
            <a:endParaRPr sz="2000">
              <a:latin typeface="Times New Roman"/>
              <a:cs typeface="Times New Roman"/>
            </a:endParaRPr>
          </a:p>
          <a:p>
            <a:pPr marL="843915" lvl="1" indent="-349250">
              <a:lnSpc>
                <a:spcPct val="100000"/>
              </a:lnSpc>
              <a:spcBef>
                <a:spcPts val="240"/>
              </a:spcBef>
              <a:buClr>
                <a:srgbClr val="010000"/>
              </a:buClr>
              <a:buFont typeface="Times New Roman"/>
              <a:buChar char="–"/>
              <a:tabLst>
                <a:tab pos="843915" algn="l"/>
                <a:tab pos="844550" algn="l"/>
              </a:tabLst>
            </a:pPr>
            <a:r>
              <a:rPr sz="2000" spc="-5" dirty="0">
                <a:latin typeface="Symbol"/>
                <a:cs typeface="Symbol"/>
              </a:rPr>
              <a:t></a:t>
            </a:r>
            <a:r>
              <a:rPr sz="2000" spc="-5" dirty="0">
                <a:latin typeface="Times New Roman"/>
                <a:cs typeface="Times New Roman"/>
              </a:rPr>
              <a:t> is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material property (and it may depend 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777" y="3161029"/>
            <a:ext cx="2152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Thermal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strain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777" y="3964178"/>
            <a:ext cx="1764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Total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strain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2265" y="3423665"/>
            <a:ext cx="2215515" cy="759460"/>
          </a:xfrm>
          <a:prstGeom prst="rect">
            <a:avLst/>
          </a:prstGeom>
          <a:ln w="9525">
            <a:solidFill>
              <a:srgbClr val="073EE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9690">
              <a:lnSpc>
                <a:spcPts val="5085"/>
              </a:lnSpc>
              <a:tabLst>
                <a:tab pos="713740" algn="l"/>
              </a:tabLst>
            </a:pPr>
            <a:r>
              <a:rPr sz="4400" i="1" spc="85" dirty="0">
                <a:latin typeface="Symbol"/>
                <a:cs typeface="Symbol"/>
              </a:rPr>
              <a:t></a:t>
            </a:r>
            <a:r>
              <a:rPr sz="3600" i="1" spc="127" baseline="-24305" dirty="0">
                <a:latin typeface="Times New Roman"/>
                <a:cs typeface="Times New Roman"/>
              </a:rPr>
              <a:t>T	</a:t>
            </a:r>
            <a:r>
              <a:rPr sz="4150" spc="5" dirty="0">
                <a:latin typeface="Symbol"/>
                <a:cs typeface="Symbol"/>
              </a:rPr>
              <a:t></a:t>
            </a:r>
            <a:r>
              <a:rPr sz="4150" spc="-430" dirty="0">
                <a:latin typeface="Times New Roman"/>
                <a:cs typeface="Times New Roman"/>
              </a:rPr>
              <a:t> </a:t>
            </a:r>
            <a:r>
              <a:rPr sz="4400" i="1" spc="-35" dirty="0">
                <a:latin typeface="Symbol"/>
                <a:cs typeface="Symbol"/>
              </a:rPr>
              <a:t></a:t>
            </a:r>
            <a:r>
              <a:rPr sz="4150" spc="-35" dirty="0">
                <a:latin typeface="Symbol"/>
                <a:cs typeface="Symbol"/>
              </a:rPr>
              <a:t></a:t>
            </a:r>
            <a:r>
              <a:rPr sz="4150" i="1" spc="-35" dirty="0">
                <a:latin typeface="Times New Roman"/>
                <a:cs typeface="Times New Roman"/>
              </a:rPr>
              <a:t>T</a:t>
            </a:r>
            <a:endParaRPr sz="4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9273" y="4874801"/>
            <a:ext cx="302895" cy="5708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550" i="1" spc="15" dirty="0">
                <a:latin typeface="Times New Roman"/>
                <a:cs typeface="Times New Roman"/>
              </a:rPr>
              <a:t>E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69434" y="4822389"/>
            <a:ext cx="173355" cy="3435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50" i="1" spc="15" dirty="0">
                <a:latin typeface="Times New Roman"/>
                <a:cs typeface="Times New Roman"/>
              </a:rPr>
              <a:t>T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57357" y="4493744"/>
            <a:ext cx="4149090" cy="6019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1283970" algn="l"/>
                <a:tab pos="2157730" algn="l"/>
                <a:tab pos="2978785" algn="l"/>
              </a:tabLst>
            </a:pPr>
            <a:r>
              <a:rPr sz="3750" i="1" spc="-80" dirty="0">
                <a:latin typeface="Symbol"/>
                <a:cs typeface="Symbol"/>
              </a:rPr>
              <a:t></a:t>
            </a:r>
            <a:r>
              <a:rPr sz="3750" i="1" spc="350" dirty="0">
                <a:latin typeface="Times New Roman"/>
                <a:cs typeface="Times New Roman"/>
              </a:rPr>
              <a:t> </a:t>
            </a:r>
            <a:r>
              <a:rPr sz="3550" spc="10" dirty="0">
                <a:latin typeface="Symbol"/>
                <a:cs typeface="Symbol"/>
              </a:rPr>
              <a:t></a:t>
            </a:r>
            <a:r>
              <a:rPr sz="3550" spc="-225" dirty="0">
                <a:latin typeface="Times New Roman"/>
                <a:cs typeface="Times New Roman"/>
              </a:rPr>
              <a:t> </a:t>
            </a:r>
            <a:r>
              <a:rPr sz="3750" i="1" spc="-80" dirty="0">
                <a:latin typeface="Symbol"/>
                <a:cs typeface="Symbol"/>
              </a:rPr>
              <a:t></a:t>
            </a:r>
            <a:r>
              <a:rPr sz="3750" spc="-80" dirty="0">
                <a:latin typeface="Times New Roman"/>
                <a:cs typeface="Times New Roman"/>
              </a:rPr>
              <a:t>	</a:t>
            </a:r>
            <a:r>
              <a:rPr sz="3550" spc="10" dirty="0">
                <a:latin typeface="Symbol"/>
                <a:cs typeface="Symbol"/>
              </a:rPr>
              <a:t></a:t>
            </a:r>
            <a:r>
              <a:rPr sz="3550" spc="-395" dirty="0">
                <a:latin typeface="Times New Roman"/>
                <a:cs typeface="Times New Roman"/>
              </a:rPr>
              <a:t> </a:t>
            </a:r>
            <a:r>
              <a:rPr sz="3750" i="1" spc="-80" dirty="0">
                <a:latin typeface="Symbol"/>
                <a:cs typeface="Symbol"/>
              </a:rPr>
              <a:t></a:t>
            </a:r>
            <a:r>
              <a:rPr sz="3750" spc="-80" dirty="0">
                <a:latin typeface="Times New Roman"/>
                <a:cs typeface="Times New Roman"/>
              </a:rPr>
              <a:t>	</a:t>
            </a:r>
            <a:r>
              <a:rPr sz="3550" spc="10" dirty="0">
                <a:latin typeface="Symbol"/>
                <a:cs typeface="Symbol"/>
              </a:rPr>
              <a:t></a:t>
            </a:r>
            <a:r>
              <a:rPr sz="3550" spc="-10" dirty="0">
                <a:latin typeface="Times New Roman"/>
                <a:cs typeface="Times New Roman"/>
              </a:rPr>
              <a:t> </a:t>
            </a:r>
            <a:r>
              <a:rPr sz="5625" i="1" u="heavy" spc="157" baseline="33333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</a:t>
            </a:r>
            <a:r>
              <a:rPr sz="5625" spc="157" baseline="33333" dirty="0">
                <a:latin typeface="Times New Roman"/>
                <a:cs typeface="Times New Roman"/>
              </a:rPr>
              <a:t>	</a:t>
            </a:r>
            <a:r>
              <a:rPr sz="3550" spc="10" dirty="0">
                <a:latin typeface="Symbol"/>
                <a:cs typeface="Symbol"/>
              </a:rPr>
              <a:t></a:t>
            </a:r>
            <a:r>
              <a:rPr sz="3550" spc="-545" dirty="0">
                <a:latin typeface="Times New Roman"/>
                <a:cs typeface="Times New Roman"/>
              </a:rPr>
              <a:t> </a:t>
            </a:r>
            <a:r>
              <a:rPr sz="3750" i="1" spc="-20" dirty="0">
                <a:latin typeface="Symbol"/>
                <a:cs typeface="Symbol"/>
              </a:rPr>
              <a:t></a:t>
            </a:r>
            <a:r>
              <a:rPr sz="3550" spc="-20" dirty="0">
                <a:latin typeface="Symbol"/>
                <a:cs typeface="Symbol"/>
              </a:rPr>
              <a:t></a:t>
            </a:r>
            <a:r>
              <a:rPr sz="3550" i="1" spc="-20" dirty="0">
                <a:latin typeface="Times New Roman"/>
                <a:cs typeface="Times New Roman"/>
              </a:rPr>
              <a:t>T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3040" y="4807319"/>
            <a:ext cx="1854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i="1" spc="55" dirty="0">
                <a:latin typeface="Symbol"/>
                <a:cs typeface="Symbol"/>
              </a:rPr>
              <a:t>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2666" y="4261865"/>
            <a:ext cx="4253865" cy="1183640"/>
          </a:xfrm>
          <a:custGeom>
            <a:avLst/>
            <a:gdLst/>
            <a:ahLst/>
            <a:cxnLst/>
            <a:rect l="l" t="t" r="r" b="b"/>
            <a:pathLst>
              <a:path w="4253865" h="1183639">
                <a:moveTo>
                  <a:pt x="0" y="0"/>
                </a:moveTo>
                <a:lnTo>
                  <a:pt x="0" y="1183386"/>
                </a:lnTo>
                <a:lnTo>
                  <a:pt x="4253484" y="1183386"/>
                </a:lnTo>
                <a:lnTo>
                  <a:pt x="4253484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73E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977" y="625856"/>
            <a:ext cx="256984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Objectives: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8977" y="1621027"/>
            <a:ext cx="7622540" cy="4126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69620" indent="-342900">
              <a:lnSpc>
                <a:spcPct val="100000"/>
              </a:lnSpc>
              <a:spcBef>
                <a:spcPts val="10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Learn and understand the concepts of internal  forces, stresses, 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strains</a:t>
            </a:r>
            <a:endParaRPr sz="2800">
              <a:latin typeface="Times New Roman"/>
              <a:cs typeface="Times New Roman"/>
            </a:endParaRPr>
          </a:p>
          <a:p>
            <a:pPr marL="355600" marR="1162050" indent="-342900">
              <a:lnSpc>
                <a:spcPct val="100000"/>
              </a:lnSpc>
              <a:spcBef>
                <a:spcPts val="68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Learn and understand the key concept of  constitutive relationship of linear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materials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Know how to compute normal and shearing strains  and stresses in mechanically and/or thermally  loaded members (axial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loading)</a:t>
            </a:r>
            <a:endParaRPr sz="2800">
              <a:latin typeface="Times New Roman"/>
              <a:cs typeface="Times New Roman"/>
            </a:endParaRPr>
          </a:p>
          <a:p>
            <a:pPr marL="355600" marR="570865" indent="-342900">
              <a:lnSpc>
                <a:spcPct val="100000"/>
              </a:lnSpc>
              <a:spcBef>
                <a:spcPts val="685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Know how to compute strains and stresses of  members belonging to indeterminate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structures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846314" y="6324600"/>
            <a:ext cx="1069340" cy="0"/>
          </a:xfrm>
          <a:custGeom>
            <a:avLst/>
            <a:gdLst/>
            <a:ahLst/>
            <a:cxnLst/>
            <a:rect l="l" t="t" r="r" b="b"/>
            <a:pathLst>
              <a:path w="1069340">
                <a:moveTo>
                  <a:pt x="0" y="0"/>
                </a:moveTo>
                <a:lnTo>
                  <a:pt x="1069086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77845" y="1335023"/>
            <a:ext cx="5769101" cy="4684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9625" y="0"/>
            <a:ext cx="616712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Deformation of axially</a:t>
            </a:r>
            <a:r>
              <a:rPr sz="4000" spc="-80" dirty="0"/>
              <a:t> </a:t>
            </a:r>
            <a:r>
              <a:rPr sz="4000" dirty="0"/>
              <a:t>loaded  members (linear</a:t>
            </a:r>
            <a:r>
              <a:rPr sz="4000" spc="-15" dirty="0"/>
              <a:t> </a:t>
            </a:r>
            <a:r>
              <a:rPr sz="4000" dirty="0"/>
              <a:t>materials)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762000" y="1447800"/>
            <a:ext cx="6351270" cy="4800600"/>
          </a:xfrm>
          <a:custGeom>
            <a:avLst/>
            <a:gdLst/>
            <a:ahLst/>
            <a:cxnLst/>
            <a:rect l="l" t="t" r="r" b="b"/>
            <a:pathLst>
              <a:path w="6351270" h="5063490">
                <a:moveTo>
                  <a:pt x="0" y="0"/>
                </a:moveTo>
                <a:lnTo>
                  <a:pt x="0" y="5063490"/>
                </a:lnTo>
                <a:lnTo>
                  <a:pt x="6351270" y="5063490"/>
                </a:lnTo>
                <a:lnTo>
                  <a:pt x="63512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9977" y="1465580"/>
            <a:ext cx="53828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Uniform member – single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load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20028" y="3832860"/>
            <a:ext cx="562610" cy="0"/>
          </a:xfrm>
          <a:custGeom>
            <a:avLst/>
            <a:gdLst/>
            <a:ahLst/>
            <a:cxnLst/>
            <a:rect l="l" t="t" r="r" b="b"/>
            <a:pathLst>
              <a:path w="562609">
                <a:moveTo>
                  <a:pt x="0" y="0"/>
                </a:moveTo>
                <a:lnTo>
                  <a:pt x="562356" y="0"/>
                </a:lnTo>
              </a:path>
            </a:pathLst>
          </a:custGeom>
          <a:ln w="17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01549" y="3480471"/>
            <a:ext cx="3111500" cy="882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3490"/>
              </a:lnSpc>
              <a:spcBef>
                <a:spcPts val="95"/>
              </a:spcBef>
            </a:pPr>
            <a:r>
              <a:rPr sz="3500" i="1" spc="-95" dirty="0">
                <a:latin typeface="Symbol"/>
                <a:cs typeface="Symbol"/>
              </a:rPr>
              <a:t></a:t>
            </a:r>
            <a:r>
              <a:rPr sz="3500" i="1" spc="-95" dirty="0">
                <a:latin typeface="Times New Roman"/>
                <a:cs typeface="Times New Roman"/>
              </a:rPr>
              <a:t>  </a:t>
            </a:r>
            <a:r>
              <a:rPr sz="3300" spc="5" dirty="0">
                <a:latin typeface="Symbol"/>
                <a:cs typeface="Symbol"/>
              </a:rPr>
              <a:t></a:t>
            </a:r>
            <a:r>
              <a:rPr sz="3300" spc="5" dirty="0">
                <a:latin typeface="Times New Roman"/>
                <a:cs typeface="Times New Roman"/>
              </a:rPr>
              <a:t> </a:t>
            </a:r>
            <a:r>
              <a:rPr sz="3500" i="1" spc="-45" dirty="0">
                <a:latin typeface="Symbol"/>
                <a:cs typeface="Symbol"/>
              </a:rPr>
              <a:t></a:t>
            </a:r>
            <a:r>
              <a:rPr sz="3300" i="1" spc="-45" dirty="0">
                <a:latin typeface="Times New Roman"/>
                <a:cs typeface="Times New Roman"/>
              </a:rPr>
              <a:t>L </a:t>
            </a:r>
            <a:r>
              <a:rPr sz="3300" spc="5" dirty="0">
                <a:latin typeface="Symbol"/>
                <a:cs typeface="Symbol"/>
              </a:rPr>
              <a:t></a:t>
            </a:r>
            <a:r>
              <a:rPr sz="3300" spc="5" dirty="0">
                <a:latin typeface="Times New Roman"/>
                <a:cs typeface="Times New Roman"/>
              </a:rPr>
              <a:t> </a:t>
            </a:r>
            <a:r>
              <a:rPr sz="5250" i="1" u="heavy" spc="37" baseline="33333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</a:t>
            </a:r>
            <a:r>
              <a:rPr sz="4950" i="1" u="heavy" spc="37" baseline="3535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4950" i="1" spc="37" baseline="35353" dirty="0">
                <a:latin typeface="Times New Roman"/>
                <a:cs typeface="Times New Roman"/>
              </a:rPr>
              <a:t> </a:t>
            </a:r>
            <a:r>
              <a:rPr sz="3300" spc="5" dirty="0">
                <a:latin typeface="Symbol"/>
                <a:cs typeface="Symbol"/>
              </a:rPr>
              <a:t></a:t>
            </a:r>
            <a:r>
              <a:rPr sz="3300" spc="-75" dirty="0">
                <a:latin typeface="Times New Roman"/>
                <a:cs typeface="Times New Roman"/>
              </a:rPr>
              <a:t> </a:t>
            </a:r>
            <a:r>
              <a:rPr sz="4950" i="1" spc="7" baseline="35353" dirty="0">
                <a:latin typeface="Times New Roman"/>
                <a:cs typeface="Times New Roman"/>
              </a:rPr>
              <a:t>PL</a:t>
            </a:r>
            <a:endParaRPr sz="4950" baseline="35353">
              <a:latin typeface="Times New Roman"/>
              <a:cs typeface="Times New Roman"/>
            </a:endParaRPr>
          </a:p>
          <a:p>
            <a:pPr marL="1691639">
              <a:lnSpc>
                <a:spcPts val="3250"/>
              </a:lnSpc>
              <a:tabLst>
                <a:tab pos="2559050" algn="l"/>
              </a:tabLst>
            </a:pPr>
            <a:r>
              <a:rPr sz="3300" i="1" spc="5" dirty="0">
                <a:latin typeface="Times New Roman"/>
                <a:cs typeface="Times New Roman"/>
              </a:rPr>
              <a:t>E	EA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69995" y="3233927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3970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6979" y="3240023"/>
            <a:ext cx="3202940" cy="0"/>
          </a:xfrm>
          <a:custGeom>
            <a:avLst/>
            <a:gdLst/>
            <a:ahLst/>
            <a:cxnLst/>
            <a:rect l="l" t="t" r="r" b="b"/>
            <a:pathLst>
              <a:path w="3202940">
                <a:moveTo>
                  <a:pt x="0" y="0"/>
                </a:moveTo>
                <a:lnTo>
                  <a:pt x="3202940" y="0"/>
                </a:lnTo>
              </a:path>
            </a:pathLst>
          </a:custGeom>
          <a:ln w="12192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86269" y="3233927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2700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76471" y="4389501"/>
            <a:ext cx="3203575" cy="0"/>
          </a:xfrm>
          <a:custGeom>
            <a:avLst/>
            <a:gdLst/>
            <a:ahLst/>
            <a:cxnLst/>
            <a:rect l="l" t="t" r="r" b="b"/>
            <a:pathLst>
              <a:path w="3203575">
                <a:moveTo>
                  <a:pt x="0" y="0"/>
                </a:moveTo>
                <a:lnTo>
                  <a:pt x="3203448" y="0"/>
                </a:lnTo>
              </a:path>
            </a:pathLst>
          </a:custGeom>
          <a:ln w="12954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5395" y="3259073"/>
            <a:ext cx="0" cy="1111250"/>
          </a:xfrm>
          <a:custGeom>
            <a:avLst/>
            <a:gdLst/>
            <a:ahLst/>
            <a:cxnLst/>
            <a:rect l="l" t="t" r="r" b="b"/>
            <a:pathLst>
              <a:path h="1111250">
                <a:moveTo>
                  <a:pt x="0" y="0"/>
                </a:moveTo>
                <a:lnTo>
                  <a:pt x="0" y="1110996"/>
                </a:lnTo>
              </a:path>
            </a:pathLst>
          </a:custGeom>
          <a:ln w="11429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01109" y="3265551"/>
            <a:ext cx="3153410" cy="0"/>
          </a:xfrm>
          <a:custGeom>
            <a:avLst/>
            <a:gdLst/>
            <a:ahLst/>
            <a:cxnLst/>
            <a:rect l="l" t="t" r="r" b="b"/>
            <a:pathLst>
              <a:path w="3153409">
                <a:moveTo>
                  <a:pt x="0" y="0"/>
                </a:moveTo>
                <a:lnTo>
                  <a:pt x="3153410" y="0"/>
                </a:lnTo>
              </a:path>
            </a:pathLst>
          </a:custGeom>
          <a:ln w="12954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0869" y="3259073"/>
            <a:ext cx="0" cy="1111250"/>
          </a:xfrm>
          <a:custGeom>
            <a:avLst/>
            <a:gdLst/>
            <a:ahLst/>
            <a:cxnLst/>
            <a:rect l="l" t="t" r="r" b="b"/>
            <a:pathLst>
              <a:path h="1111250">
                <a:moveTo>
                  <a:pt x="0" y="0"/>
                </a:moveTo>
                <a:lnTo>
                  <a:pt x="0" y="1110996"/>
                </a:lnTo>
              </a:path>
            </a:pathLst>
          </a:custGeom>
          <a:ln w="12700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01617" y="4363973"/>
            <a:ext cx="3153410" cy="0"/>
          </a:xfrm>
          <a:custGeom>
            <a:avLst/>
            <a:gdLst/>
            <a:ahLst/>
            <a:cxnLst/>
            <a:rect l="l" t="t" r="r" b="b"/>
            <a:pathLst>
              <a:path w="3153409">
                <a:moveTo>
                  <a:pt x="0" y="0"/>
                </a:moveTo>
                <a:lnTo>
                  <a:pt x="3153156" y="0"/>
                </a:lnTo>
              </a:path>
            </a:pathLst>
          </a:custGeom>
          <a:ln w="12192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57600" y="4495800"/>
            <a:ext cx="3274060" cy="1706236"/>
          </a:xfrm>
          <a:prstGeom prst="rect">
            <a:avLst/>
          </a:prstGeom>
          <a:ln w="9525">
            <a:solidFill>
              <a:srgbClr val="01DFCA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6520" marR="699770">
              <a:lnSpc>
                <a:spcPct val="100000"/>
              </a:lnSpc>
              <a:spcBef>
                <a:spcPts val="345"/>
              </a:spcBef>
            </a:pPr>
            <a:r>
              <a:rPr sz="1800" dirty="0">
                <a:latin typeface="Arial"/>
                <a:cs typeface="Arial"/>
              </a:rPr>
              <a:t>E = </a:t>
            </a:r>
            <a:r>
              <a:rPr sz="1800" spc="-5" dirty="0">
                <a:latin typeface="Arial"/>
                <a:cs typeface="Arial"/>
              </a:rPr>
              <a:t>Modulus of </a:t>
            </a:r>
            <a:r>
              <a:rPr sz="1800" spc="-10" dirty="0">
                <a:latin typeface="Arial"/>
                <a:cs typeface="Arial"/>
              </a:rPr>
              <a:t>elasticity  </a:t>
            </a:r>
            <a:r>
              <a:rPr sz="1800" dirty="0">
                <a:latin typeface="Arial"/>
                <a:cs typeface="Arial"/>
              </a:rPr>
              <a:t>A = cross </a:t>
            </a:r>
            <a:r>
              <a:rPr sz="1800" spc="-5" dirty="0">
                <a:latin typeface="Arial"/>
                <a:cs typeface="Arial"/>
              </a:rPr>
              <a:t>sectional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area</a:t>
            </a:r>
            <a:endParaRPr sz="1800">
              <a:latin typeface="Arial"/>
              <a:cs typeface="Arial"/>
            </a:endParaRPr>
          </a:p>
          <a:p>
            <a:pPr marL="96520" marR="8953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P = </a:t>
            </a:r>
            <a:r>
              <a:rPr sz="1800" spc="-5" dirty="0">
                <a:latin typeface="Arial"/>
                <a:cs typeface="Arial"/>
              </a:rPr>
              <a:t>tension/compression force  L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undeformed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length</a:t>
            </a:r>
            <a:endParaRPr sz="18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35"/>
              </a:spcBef>
            </a:pPr>
            <a:r>
              <a:rPr sz="1800" dirty="0">
                <a:latin typeface="Symbol"/>
                <a:cs typeface="Symbol"/>
              </a:rPr>
              <a:t>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normal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strain</a:t>
            </a:r>
            <a:endParaRPr sz="18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</a:pPr>
            <a:r>
              <a:rPr sz="1800" dirty="0">
                <a:latin typeface="Symbol"/>
                <a:cs typeface="Symbol"/>
              </a:rPr>
              <a:t>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normal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13864" y="3445505"/>
            <a:ext cx="1119505" cy="556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450" i="1" spc="-80" dirty="0">
                <a:latin typeface="Symbol"/>
                <a:cs typeface="Symbol"/>
              </a:rPr>
              <a:t></a:t>
            </a:r>
            <a:r>
              <a:rPr sz="3450" i="1" spc="-80" dirty="0">
                <a:latin typeface="Times New Roman"/>
                <a:cs typeface="Times New Roman"/>
              </a:rPr>
              <a:t> </a:t>
            </a:r>
            <a:r>
              <a:rPr sz="3300" spc="-5" dirty="0">
                <a:latin typeface="Symbol"/>
                <a:cs typeface="Symbol"/>
              </a:rPr>
              <a:t></a:t>
            </a:r>
            <a:r>
              <a:rPr sz="3300" spc="-590" dirty="0">
                <a:latin typeface="Times New Roman"/>
                <a:cs typeface="Times New Roman"/>
              </a:rPr>
              <a:t> </a:t>
            </a:r>
            <a:r>
              <a:rPr sz="3450" i="1" spc="-35" dirty="0">
                <a:latin typeface="Symbol"/>
                <a:cs typeface="Symbol"/>
              </a:rPr>
              <a:t></a:t>
            </a:r>
            <a:r>
              <a:rPr sz="3300" i="1" spc="-35" dirty="0">
                <a:latin typeface="Times New Roman"/>
                <a:cs typeface="Times New Roman"/>
              </a:rPr>
              <a:t>L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57729" y="347852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4641"/>
                </a:lnTo>
              </a:path>
            </a:pathLst>
          </a:custGeom>
          <a:ln w="12700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64079" y="3484626"/>
            <a:ext cx="1243330" cy="0"/>
          </a:xfrm>
          <a:custGeom>
            <a:avLst/>
            <a:gdLst/>
            <a:ahLst/>
            <a:cxnLst/>
            <a:rect l="l" t="t" r="r" b="b"/>
            <a:pathLst>
              <a:path w="1243329">
                <a:moveTo>
                  <a:pt x="0" y="0"/>
                </a:moveTo>
                <a:lnTo>
                  <a:pt x="1243329" y="0"/>
                </a:lnTo>
              </a:path>
            </a:pathLst>
          </a:custGeom>
          <a:ln w="12192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13125" y="3478529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0"/>
                </a:moveTo>
                <a:lnTo>
                  <a:pt x="0" y="564641"/>
                </a:lnTo>
              </a:path>
            </a:pathLst>
          </a:custGeom>
          <a:ln w="11429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64079" y="4037076"/>
            <a:ext cx="1243330" cy="0"/>
          </a:xfrm>
          <a:custGeom>
            <a:avLst/>
            <a:gdLst/>
            <a:ahLst/>
            <a:cxnLst/>
            <a:rect l="l" t="t" r="r" b="b"/>
            <a:pathLst>
              <a:path w="1243329">
                <a:moveTo>
                  <a:pt x="0" y="0"/>
                </a:moveTo>
                <a:lnTo>
                  <a:pt x="1242821" y="0"/>
                </a:lnTo>
              </a:path>
            </a:pathLst>
          </a:custGeom>
          <a:ln w="12191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83129" y="3503676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0"/>
                </a:moveTo>
                <a:lnTo>
                  <a:pt x="0" y="514350"/>
                </a:lnTo>
              </a:path>
            </a:pathLst>
          </a:custGeom>
          <a:ln w="12700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89479" y="3510153"/>
            <a:ext cx="1191260" cy="0"/>
          </a:xfrm>
          <a:custGeom>
            <a:avLst/>
            <a:gdLst/>
            <a:ahLst/>
            <a:cxnLst/>
            <a:rect l="l" t="t" r="r" b="b"/>
            <a:pathLst>
              <a:path w="1191260">
                <a:moveTo>
                  <a:pt x="0" y="0"/>
                </a:moveTo>
                <a:lnTo>
                  <a:pt x="1191259" y="0"/>
                </a:lnTo>
              </a:path>
            </a:pathLst>
          </a:custGeom>
          <a:ln w="12953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87090" y="3503676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0"/>
                </a:moveTo>
                <a:lnTo>
                  <a:pt x="0" y="514350"/>
                </a:lnTo>
              </a:path>
            </a:pathLst>
          </a:custGeom>
          <a:ln w="12700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89226" y="4011548"/>
            <a:ext cx="1191895" cy="0"/>
          </a:xfrm>
          <a:custGeom>
            <a:avLst/>
            <a:gdLst/>
            <a:ahLst/>
            <a:cxnLst/>
            <a:rect l="l" t="t" r="r" b="b"/>
            <a:pathLst>
              <a:path w="1191895">
                <a:moveTo>
                  <a:pt x="0" y="0"/>
                </a:moveTo>
                <a:lnTo>
                  <a:pt x="1191768" y="0"/>
                </a:lnTo>
              </a:path>
            </a:pathLst>
          </a:custGeom>
          <a:ln w="12954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47594" y="5056632"/>
            <a:ext cx="339090" cy="0"/>
          </a:xfrm>
          <a:custGeom>
            <a:avLst/>
            <a:gdLst/>
            <a:ahLst/>
            <a:cxnLst/>
            <a:rect l="l" t="t" r="r" b="b"/>
            <a:pathLst>
              <a:path w="339089">
                <a:moveTo>
                  <a:pt x="0" y="0"/>
                </a:moveTo>
                <a:lnTo>
                  <a:pt x="339090" y="0"/>
                </a:lnTo>
              </a:path>
            </a:pathLst>
          </a:custGeom>
          <a:ln w="17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876042" y="5056422"/>
            <a:ext cx="28257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00" i="1" spc="5" dirty="0">
                <a:latin typeface="Times New Roman"/>
                <a:cs typeface="Times New Roman"/>
              </a:rPr>
              <a:t>E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33370" y="4439682"/>
            <a:ext cx="27940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500" i="1" spc="80" dirty="0">
                <a:latin typeface="Symbol"/>
                <a:cs typeface="Symbol"/>
              </a:rPr>
              <a:t></a:t>
            </a:r>
            <a:endParaRPr sz="3500">
              <a:latin typeface="Symbol"/>
              <a:cs typeface="Symbo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101850" y="4457700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2700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08200" y="4464177"/>
            <a:ext cx="1206500" cy="0"/>
          </a:xfrm>
          <a:custGeom>
            <a:avLst/>
            <a:gdLst/>
            <a:ahLst/>
            <a:cxnLst/>
            <a:rect l="l" t="t" r="r" b="b"/>
            <a:pathLst>
              <a:path w="1206500">
                <a:moveTo>
                  <a:pt x="0" y="0"/>
                </a:moveTo>
                <a:lnTo>
                  <a:pt x="1206499" y="0"/>
                </a:lnTo>
              </a:path>
            </a:pathLst>
          </a:custGeom>
          <a:ln w="12953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21050" y="4457700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2700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08454" y="5613272"/>
            <a:ext cx="1206500" cy="0"/>
          </a:xfrm>
          <a:custGeom>
            <a:avLst/>
            <a:gdLst/>
            <a:ahLst/>
            <a:cxnLst/>
            <a:rect l="l" t="t" r="r" b="b"/>
            <a:pathLst>
              <a:path w="1206500">
                <a:moveTo>
                  <a:pt x="0" y="0"/>
                </a:moveTo>
                <a:lnTo>
                  <a:pt x="1206246" y="0"/>
                </a:lnTo>
              </a:path>
            </a:pathLst>
          </a:custGeom>
          <a:ln w="12954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27250" y="4482846"/>
            <a:ext cx="0" cy="1111885"/>
          </a:xfrm>
          <a:custGeom>
            <a:avLst/>
            <a:gdLst/>
            <a:ahLst/>
            <a:cxnLst/>
            <a:rect l="l" t="t" r="r" b="b"/>
            <a:pathLst>
              <a:path h="1111885">
                <a:moveTo>
                  <a:pt x="0" y="0"/>
                </a:moveTo>
                <a:lnTo>
                  <a:pt x="0" y="1111758"/>
                </a:lnTo>
              </a:path>
            </a:pathLst>
          </a:custGeom>
          <a:ln w="12700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33600" y="4489322"/>
            <a:ext cx="1155700" cy="0"/>
          </a:xfrm>
          <a:custGeom>
            <a:avLst/>
            <a:gdLst/>
            <a:ahLst/>
            <a:cxnLst/>
            <a:rect l="l" t="t" r="r" b="b"/>
            <a:pathLst>
              <a:path w="1155700">
                <a:moveTo>
                  <a:pt x="0" y="0"/>
                </a:moveTo>
                <a:lnTo>
                  <a:pt x="1155699" y="0"/>
                </a:lnTo>
              </a:path>
            </a:pathLst>
          </a:custGeom>
          <a:ln w="12953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95650" y="4482846"/>
            <a:ext cx="0" cy="1111885"/>
          </a:xfrm>
          <a:custGeom>
            <a:avLst/>
            <a:gdLst/>
            <a:ahLst/>
            <a:cxnLst/>
            <a:rect l="l" t="t" r="r" b="b"/>
            <a:pathLst>
              <a:path h="1111885">
                <a:moveTo>
                  <a:pt x="0" y="0"/>
                </a:moveTo>
                <a:lnTo>
                  <a:pt x="0" y="1111758"/>
                </a:lnTo>
              </a:path>
            </a:pathLst>
          </a:custGeom>
          <a:ln w="12700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33600" y="5588127"/>
            <a:ext cx="1156335" cy="0"/>
          </a:xfrm>
          <a:custGeom>
            <a:avLst/>
            <a:gdLst/>
            <a:ahLst/>
            <a:cxnLst/>
            <a:rect l="l" t="t" r="r" b="b"/>
            <a:pathLst>
              <a:path w="1156335">
                <a:moveTo>
                  <a:pt x="0" y="0"/>
                </a:moveTo>
                <a:lnTo>
                  <a:pt x="1155954" y="0"/>
                </a:lnTo>
              </a:path>
            </a:pathLst>
          </a:custGeom>
          <a:ln w="12954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13888" y="2618232"/>
            <a:ext cx="327025" cy="0"/>
          </a:xfrm>
          <a:custGeom>
            <a:avLst/>
            <a:gdLst/>
            <a:ahLst/>
            <a:cxnLst/>
            <a:rect l="l" t="t" r="r" b="b"/>
            <a:pathLst>
              <a:path w="327025">
                <a:moveTo>
                  <a:pt x="0" y="0"/>
                </a:moveTo>
                <a:lnTo>
                  <a:pt x="326898" y="0"/>
                </a:lnTo>
              </a:path>
            </a:pathLst>
          </a:custGeom>
          <a:ln w="175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975610" y="2618022"/>
            <a:ext cx="269875" cy="530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3300" i="1" spc="5" dirty="0">
                <a:latin typeface="Times New Roman"/>
                <a:cs typeface="Times New Roman"/>
              </a:rPr>
              <a:t>A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38679" y="2265843"/>
            <a:ext cx="1112520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3500" i="1" spc="70" dirty="0">
                <a:latin typeface="Symbol"/>
                <a:cs typeface="Symbol"/>
              </a:rPr>
              <a:t></a:t>
            </a:r>
            <a:r>
              <a:rPr sz="3500" i="1" spc="70" dirty="0">
                <a:latin typeface="Times New Roman"/>
                <a:cs typeface="Times New Roman"/>
              </a:rPr>
              <a:t> </a:t>
            </a:r>
            <a:r>
              <a:rPr sz="3300" spc="5" dirty="0">
                <a:latin typeface="Symbol"/>
                <a:cs typeface="Symbol"/>
              </a:rPr>
              <a:t></a:t>
            </a:r>
            <a:r>
              <a:rPr sz="3300" spc="560" dirty="0">
                <a:latin typeface="Times New Roman"/>
                <a:cs typeface="Times New Roman"/>
              </a:rPr>
              <a:t> </a:t>
            </a:r>
            <a:r>
              <a:rPr sz="4950" i="1" spc="7" baseline="35353" dirty="0">
                <a:latin typeface="Times New Roman"/>
                <a:cs typeface="Times New Roman"/>
              </a:rPr>
              <a:t>P</a:t>
            </a:r>
            <a:endParaRPr sz="4950" baseline="35353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101850" y="2019300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2700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08200" y="2025776"/>
            <a:ext cx="1243330" cy="0"/>
          </a:xfrm>
          <a:custGeom>
            <a:avLst/>
            <a:gdLst/>
            <a:ahLst/>
            <a:cxnLst/>
            <a:rect l="l" t="t" r="r" b="b"/>
            <a:pathLst>
              <a:path w="1243329">
                <a:moveTo>
                  <a:pt x="0" y="0"/>
                </a:moveTo>
                <a:lnTo>
                  <a:pt x="1243330" y="0"/>
                </a:lnTo>
              </a:path>
            </a:pathLst>
          </a:custGeom>
          <a:ln w="12953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57879" y="2019300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2050"/>
                </a:lnTo>
              </a:path>
            </a:pathLst>
          </a:custGeom>
          <a:ln w="12700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08454" y="3174873"/>
            <a:ext cx="1243330" cy="0"/>
          </a:xfrm>
          <a:custGeom>
            <a:avLst/>
            <a:gdLst/>
            <a:ahLst/>
            <a:cxnLst/>
            <a:rect l="l" t="t" r="r" b="b"/>
            <a:pathLst>
              <a:path w="1243329">
                <a:moveTo>
                  <a:pt x="0" y="0"/>
                </a:moveTo>
                <a:lnTo>
                  <a:pt x="1242821" y="0"/>
                </a:lnTo>
              </a:path>
            </a:pathLst>
          </a:custGeom>
          <a:ln w="12953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27250" y="2044445"/>
            <a:ext cx="0" cy="1111885"/>
          </a:xfrm>
          <a:custGeom>
            <a:avLst/>
            <a:gdLst/>
            <a:ahLst/>
            <a:cxnLst/>
            <a:rect l="l" t="t" r="r" b="b"/>
            <a:pathLst>
              <a:path h="1111885">
                <a:moveTo>
                  <a:pt x="0" y="0"/>
                </a:moveTo>
                <a:lnTo>
                  <a:pt x="0" y="1111757"/>
                </a:lnTo>
              </a:path>
            </a:pathLst>
          </a:custGeom>
          <a:ln w="12700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33600" y="2050923"/>
            <a:ext cx="1192530" cy="0"/>
          </a:xfrm>
          <a:custGeom>
            <a:avLst/>
            <a:gdLst/>
            <a:ahLst/>
            <a:cxnLst/>
            <a:rect l="l" t="t" r="r" b="b"/>
            <a:pathLst>
              <a:path w="1192529">
                <a:moveTo>
                  <a:pt x="0" y="0"/>
                </a:moveTo>
                <a:lnTo>
                  <a:pt x="1192530" y="0"/>
                </a:lnTo>
              </a:path>
            </a:pathLst>
          </a:custGeom>
          <a:ln w="12954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32479" y="2044445"/>
            <a:ext cx="0" cy="1111885"/>
          </a:xfrm>
          <a:custGeom>
            <a:avLst/>
            <a:gdLst/>
            <a:ahLst/>
            <a:cxnLst/>
            <a:rect l="l" t="t" r="r" b="b"/>
            <a:pathLst>
              <a:path h="1111885">
                <a:moveTo>
                  <a:pt x="0" y="0"/>
                </a:moveTo>
                <a:lnTo>
                  <a:pt x="0" y="1111758"/>
                </a:lnTo>
              </a:path>
            </a:pathLst>
          </a:custGeom>
          <a:ln w="12700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33600" y="3149726"/>
            <a:ext cx="1192530" cy="0"/>
          </a:xfrm>
          <a:custGeom>
            <a:avLst/>
            <a:gdLst/>
            <a:ahLst/>
            <a:cxnLst/>
            <a:rect l="l" t="t" r="r" b="b"/>
            <a:pathLst>
              <a:path w="1192529">
                <a:moveTo>
                  <a:pt x="0" y="0"/>
                </a:moveTo>
                <a:lnTo>
                  <a:pt x="1192529" y="0"/>
                </a:lnTo>
              </a:path>
            </a:pathLst>
          </a:custGeom>
          <a:ln w="12953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9502" y="4688094"/>
            <a:ext cx="2676525" cy="558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spc="-5" dirty="0">
                <a:latin typeface="Arial"/>
                <a:cs typeface="Arial"/>
              </a:rPr>
              <a:t>Constitutive relation </a:t>
            </a:r>
            <a:r>
              <a:rPr sz="5250" i="1" spc="-127" baseline="-2380" dirty="0">
                <a:latin typeface="Symbol"/>
                <a:cs typeface="Symbol"/>
              </a:rPr>
              <a:t></a:t>
            </a:r>
            <a:r>
              <a:rPr sz="5250" i="1" spc="517" baseline="-2380" dirty="0">
                <a:latin typeface="Times New Roman"/>
                <a:cs typeface="Times New Roman"/>
              </a:rPr>
              <a:t> </a:t>
            </a:r>
            <a:r>
              <a:rPr sz="4950" spc="7" baseline="-2525" dirty="0">
                <a:latin typeface="Symbol"/>
                <a:cs typeface="Symbol"/>
              </a:rPr>
              <a:t></a:t>
            </a:r>
            <a:endParaRPr sz="4950" baseline="-2525"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9502" y="3596817"/>
            <a:ext cx="1854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Definition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strain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9502" y="2465247"/>
            <a:ext cx="1905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Definition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272028" y="3848100"/>
            <a:ext cx="479425" cy="1266825"/>
          </a:xfrm>
          <a:custGeom>
            <a:avLst/>
            <a:gdLst/>
            <a:ahLst/>
            <a:cxnLst/>
            <a:rect l="l" t="t" r="r" b="b"/>
            <a:pathLst>
              <a:path w="479425" h="1266825">
                <a:moveTo>
                  <a:pt x="240792" y="1257300"/>
                </a:moveTo>
                <a:lnTo>
                  <a:pt x="2286" y="1257300"/>
                </a:lnTo>
                <a:lnTo>
                  <a:pt x="0" y="1259586"/>
                </a:lnTo>
                <a:lnTo>
                  <a:pt x="0" y="1264920"/>
                </a:lnTo>
                <a:lnTo>
                  <a:pt x="2286" y="1266444"/>
                </a:lnTo>
                <a:lnTo>
                  <a:pt x="236220" y="1266444"/>
                </a:lnTo>
                <a:lnTo>
                  <a:pt x="236220" y="1261872"/>
                </a:lnTo>
                <a:lnTo>
                  <a:pt x="240792" y="1257300"/>
                </a:lnTo>
                <a:close/>
              </a:path>
              <a:path w="479425" h="1266825">
                <a:moveTo>
                  <a:pt x="420624" y="40386"/>
                </a:moveTo>
                <a:lnTo>
                  <a:pt x="420624" y="35813"/>
                </a:lnTo>
                <a:lnTo>
                  <a:pt x="418338" y="33528"/>
                </a:lnTo>
                <a:lnTo>
                  <a:pt x="238506" y="33528"/>
                </a:lnTo>
                <a:lnTo>
                  <a:pt x="236220" y="35813"/>
                </a:lnTo>
                <a:lnTo>
                  <a:pt x="236220" y="1257300"/>
                </a:lnTo>
                <a:lnTo>
                  <a:pt x="240792" y="1257300"/>
                </a:lnTo>
                <a:lnTo>
                  <a:pt x="240792" y="42671"/>
                </a:lnTo>
                <a:lnTo>
                  <a:pt x="246126" y="38100"/>
                </a:lnTo>
                <a:lnTo>
                  <a:pt x="246126" y="42671"/>
                </a:lnTo>
                <a:lnTo>
                  <a:pt x="418338" y="42671"/>
                </a:lnTo>
                <a:lnTo>
                  <a:pt x="420624" y="40386"/>
                </a:lnTo>
                <a:close/>
              </a:path>
              <a:path w="479425" h="1266825">
                <a:moveTo>
                  <a:pt x="246126" y="1264920"/>
                </a:moveTo>
                <a:lnTo>
                  <a:pt x="246126" y="42671"/>
                </a:lnTo>
                <a:lnTo>
                  <a:pt x="240792" y="42671"/>
                </a:lnTo>
                <a:lnTo>
                  <a:pt x="240792" y="1257300"/>
                </a:lnTo>
                <a:lnTo>
                  <a:pt x="236220" y="1261872"/>
                </a:lnTo>
                <a:lnTo>
                  <a:pt x="236220" y="1266444"/>
                </a:lnTo>
                <a:lnTo>
                  <a:pt x="243840" y="1266444"/>
                </a:lnTo>
                <a:lnTo>
                  <a:pt x="246126" y="1264920"/>
                </a:lnTo>
                <a:close/>
              </a:path>
              <a:path w="479425" h="1266825">
                <a:moveTo>
                  <a:pt x="246126" y="42671"/>
                </a:moveTo>
                <a:lnTo>
                  <a:pt x="246126" y="38100"/>
                </a:lnTo>
                <a:lnTo>
                  <a:pt x="240792" y="42671"/>
                </a:lnTo>
                <a:lnTo>
                  <a:pt x="246126" y="42671"/>
                </a:lnTo>
                <a:close/>
              </a:path>
              <a:path w="479425" h="1266825">
                <a:moveTo>
                  <a:pt x="479298" y="38100"/>
                </a:moveTo>
                <a:lnTo>
                  <a:pt x="403098" y="0"/>
                </a:lnTo>
                <a:lnTo>
                  <a:pt x="403098" y="33528"/>
                </a:lnTo>
                <a:lnTo>
                  <a:pt x="418338" y="33528"/>
                </a:lnTo>
                <a:lnTo>
                  <a:pt x="420624" y="35813"/>
                </a:lnTo>
                <a:lnTo>
                  <a:pt x="420624" y="67437"/>
                </a:lnTo>
                <a:lnTo>
                  <a:pt x="479298" y="38100"/>
                </a:lnTo>
                <a:close/>
              </a:path>
              <a:path w="479425" h="1266825">
                <a:moveTo>
                  <a:pt x="420624" y="67437"/>
                </a:moveTo>
                <a:lnTo>
                  <a:pt x="420624" y="40386"/>
                </a:lnTo>
                <a:lnTo>
                  <a:pt x="418338" y="42671"/>
                </a:lnTo>
                <a:lnTo>
                  <a:pt x="403098" y="42671"/>
                </a:lnTo>
                <a:lnTo>
                  <a:pt x="403098" y="76200"/>
                </a:lnTo>
                <a:lnTo>
                  <a:pt x="420624" y="67437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0628" y="3771900"/>
            <a:ext cx="334645" cy="76200"/>
          </a:xfrm>
          <a:custGeom>
            <a:avLst/>
            <a:gdLst/>
            <a:ahLst/>
            <a:cxnLst/>
            <a:rect l="l" t="t" r="r" b="b"/>
            <a:pathLst>
              <a:path w="334645" h="76200">
                <a:moveTo>
                  <a:pt x="275844" y="40386"/>
                </a:moveTo>
                <a:lnTo>
                  <a:pt x="275844" y="35814"/>
                </a:lnTo>
                <a:lnTo>
                  <a:pt x="273558" y="33528"/>
                </a:lnTo>
                <a:lnTo>
                  <a:pt x="2286" y="33528"/>
                </a:lnTo>
                <a:lnTo>
                  <a:pt x="0" y="35814"/>
                </a:lnTo>
                <a:lnTo>
                  <a:pt x="0" y="40386"/>
                </a:lnTo>
                <a:lnTo>
                  <a:pt x="2286" y="42672"/>
                </a:lnTo>
                <a:lnTo>
                  <a:pt x="273558" y="42672"/>
                </a:lnTo>
                <a:lnTo>
                  <a:pt x="275844" y="40386"/>
                </a:lnTo>
                <a:close/>
              </a:path>
              <a:path w="334645" h="76200">
                <a:moveTo>
                  <a:pt x="334518" y="38100"/>
                </a:moveTo>
                <a:lnTo>
                  <a:pt x="258318" y="0"/>
                </a:lnTo>
                <a:lnTo>
                  <a:pt x="258318" y="33528"/>
                </a:lnTo>
                <a:lnTo>
                  <a:pt x="273558" y="33528"/>
                </a:lnTo>
                <a:lnTo>
                  <a:pt x="275844" y="35814"/>
                </a:lnTo>
                <a:lnTo>
                  <a:pt x="275844" y="67437"/>
                </a:lnTo>
                <a:lnTo>
                  <a:pt x="334518" y="38100"/>
                </a:lnTo>
                <a:close/>
              </a:path>
              <a:path w="334645" h="76200">
                <a:moveTo>
                  <a:pt x="275844" y="67437"/>
                </a:moveTo>
                <a:lnTo>
                  <a:pt x="275844" y="40386"/>
                </a:lnTo>
                <a:lnTo>
                  <a:pt x="273558" y="42672"/>
                </a:lnTo>
                <a:lnTo>
                  <a:pt x="258318" y="42672"/>
                </a:lnTo>
                <a:lnTo>
                  <a:pt x="258318" y="76200"/>
                </a:lnTo>
                <a:lnTo>
                  <a:pt x="275844" y="67437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48228" y="2510027"/>
            <a:ext cx="443230" cy="1257300"/>
          </a:xfrm>
          <a:custGeom>
            <a:avLst/>
            <a:gdLst/>
            <a:ahLst/>
            <a:cxnLst/>
            <a:rect l="l" t="t" r="r" b="b"/>
            <a:pathLst>
              <a:path w="443229" h="1257300">
                <a:moveTo>
                  <a:pt x="183642" y="1213866"/>
                </a:moveTo>
                <a:lnTo>
                  <a:pt x="183642" y="2285"/>
                </a:lnTo>
                <a:lnTo>
                  <a:pt x="182118" y="0"/>
                </a:lnTo>
                <a:lnTo>
                  <a:pt x="2286" y="0"/>
                </a:lnTo>
                <a:lnTo>
                  <a:pt x="0" y="2286"/>
                </a:lnTo>
                <a:lnTo>
                  <a:pt x="0" y="6858"/>
                </a:lnTo>
                <a:lnTo>
                  <a:pt x="2286" y="9144"/>
                </a:lnTo>
                <a:lnTo>
                  <a:pt x="174498" y="9143"/>
                </a:lnTo>
                <a:lnTo>
                  <a:pt x="174498" y="4571"/>
                </a:lnTo>
                <a:lnTo>
                  <a:pt x="179070" y="9143"/>
                </a:lnTo>
                <a:lnTo>
                  <a:pt x="179070" y="1213866"/>
                </a:lnTo>
                <a:lnTo>
                  <a:pt x="183642" y="1213866"/>
                </a:lnTo>
                <a:close/>
              </a:path>
              <a:path w="443229" h="1257300">
                <a:moveTo>
                  <a:pt x="179070" y="9143"/>
                </a:moveTo>
                <a:lnTo>
                  <a:pt x="174498" y="4571"/>
                </a:lnTo>
                <a:lnTo>
                  <a:pt x="174498" y="9143"/>
                </a:lnTo>
                <a:lnTo>
                  <a:pt x="179070" y="9143"/>
                </a:lnTo>
                <a:close/>
              </a:path>
              <a:path w="443229" h="1257300">
                <a:moveTo>
                  <a:pt x="183642" y="1223772"/>
                </a:moveTo>
                <a:lnTo>
                  <a:pt x="183642" y="1219200"/>
                </a:lnTo>
                <a:lnTo>
                  <a:pt x="179070" y="1213866"/>
                </a:lnTo>
                <a:lnTo>
                  <a:pt x="179070" y="9143"/>
                </a:lnTo>
                <a:lnTo>
                  <a:pt x="174498" y="9143"/>
                </a:lnTo>
                <a:lnTo>
                  <a:pt x="174498" y="1221486"/>
                </a:lnTo>
                <a:lnTo>
                  <a:pt x="176784" y="1223772"/>
                </a:lnTo>
                <a:lnTo>
                  <a:pt x="183642" y="1223772"/>
                </a:lnTo>
                <a:close/>
              </a:path>
              <a:path w="443229" h="1257300">
                <a:moveTo>
                  <a:pt x="384048" y="1221486"/>
                </a:moveTo>
                <a:lnTo>
                  <a:pt x="384048" y="1216152"/>
                </a:lnTo>
                <a:lnTo>
                  <a:pt x="381762" y="1213866"/>
                </a:lnTo>
                <a:lnTo>
                  <a:pt x="179070" y="1213866"/>
                </a:lnTo>
                <a:lnTo>
                  <a:pt x="183642" y="1219200"/>
                </a:lnTo>
                <a:lnTo>
                  <a:pt x="183642" y="1223772"/>
                </a:lnTo>
                <a:lnTo>
                  <a:pt x="381762" y="1223772"/>
                </a:lnTo>
                <a:lnTo>
                  <a:pt x="384048" y="1221486"/>
                </a:lnTo>
                <a:close/>
              </a:path>
              <a:path w="443229" h="1257300">
                <a:moveTo>
                  <a:pt x="442722" y="1219200"/>
                </a:moveTo>
                <a:lnTo>
                  <a:pt x="366522" y="1181100"/>
                </a:lnTo>
                <a:lnTo>
                  <a:pt x="366522" y="1213866"/>
                </a:lnTo>
                <a:lnTo>
                  <a:pt x="381762" y="1213866"/>
                </a:lnTo>
                <a:lnTo>
                  <a:pt x="384048" y="1216152"/>
                </a:lnTo>
                <a:lnTo>
                  <a:pt x="384048" y="1248537"/>
                </a:lnTo>
                <a:lnTo>
                  <a:pt x="442722" y="1219200"/>
                </a:lnTo>
                <a:close/>
              </a:path>
              <a:path w="443229" h="1257300">
                <a:moveTo>
                  <a:pt x="384048" y="1248537"/>
                </a:moveTo>
                <a:lnTo>
                  <a:pt x="384048" y="1221486"/>
                </a:lnTo>
                <a:lnTo>
                  <a:pt x="381762" y="1223772"/>
                </a:lnTo>
                <a:lnTo>
                  <a:pt x="366522" y="1223772"/>
                </a:lnTo>
                <a:lnTo>
                  <a:pt x="366522" y="1257300"/>
                </a:lnTo>
                <a:lnTo>
                  <a:pt x="384048" y="1248537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562600" y="6400800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228600"/>
            <a:ext cx="6781800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2777" y="125221"/>
            <a:ext cx="555053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Deformation of axially loaded  members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952753" y="1846580"/>
            <a:ext cx="321627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Multiple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loads/sizes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05555" y="3608070"/>
            <a:ext cx="637540" cy="0"/>
          </a:xfrm>
          <a:custGeom>
            <a:avLst/>
            <a:gdLst/>
            <a:ahLst/>
            <a:cxnLst/>
            <a:rect l="l" t="t" r="r" b="b"/>
            <a:pathLst>
              <a:path w="637539">
                <a:moveTo>
                  <a:pt x="0" y="0"/>
                </a:moveTo>
                <a:lnTo>
                  <a:pt x="637032" y="0"/>
                </a:lnTo>
              </a:path>
            </a:pathLst>
          </a:custGeom>
          <a:ln w="141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06345" y="3137408"/>
            <a:ext cx="112776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1015365" algn="l"/>
              </a:tabLst>
            </a:pPr>
            <a:r>
              <a:rPr sz="1550" i="1" spc="5" dirty="0">
                <a:latin typeface="Times New Roman"/>
                <a:cs typeface="Times New Roman"/>
              </a:rPr>
              <a:t>n	n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45523" y="3833205"/>
            <a:ext cx="35242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283845" algn="l"/>
              </a:tabLst>
            </a:pPr>
            <a:r>
              <a:rPr sz="1550" i="1" dirty="0">
                <a:latin typeface="Times New Roman"/>
                <a:cs typeface="Times New Roman"/>
              </a:rPr>
              <a:t>i	i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54295" y="3567328"/>
            <a:ext cx="6794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550" i="1" dirty="0">
                <a:latin typeface="Times New Roman"/>
                <a:cs typeface="Times New Roman"/>
              </a:rPr>
              <a:t>i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38932" y="3606257"/>
            <a:ext cx="53213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650" i="1" spc="10" dirty="0">
                <a:latin typeface="Times New Roman"/>
                <a:cs typeface="Times New Roman"/>
              </a:rPr>
              <a:t>E</a:t>
            </a:r>
            <a:r>
              <a:rPr sz="2650" i="1" spc="75" dirty="0">
                <a:latin typeface="Times New Roman"/>
                <a:cs typeface="Times New Roman"/>
              </a:rPr>
              <a:t> </a:t>
            </a:r>
            <a:r>
              <a:rPr sz="2650" i="1" spc="10" dirty="0">
                <a:latin typeface="Times New Roman"/>
                <a:cs typeface="Times New Roman"/>
              </a:rPr>
              <a:t>A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0919" y="3126357"/>
            <a:ext cx="535940" cy="4330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</a:pPr>
            <a:r>
              <a:rPr sz="2650" i="1" spc="-210" dirty="0">
                <a:latin typeface="Times New Roman"/>
                <a:cs typeface="Times New Roman"/>
              </a:rPr>
              <a:t>P</a:t>
            </a:r>
            <a:r>
              <a:rPr sz="2325" i="1" spc="-315" baseline="-23297" dirty="0">
                <a:latin typeface="Times New Roman"/>
                <a:cs typeface="Times New Roman"/>
              </a:rPr>
              <a:t>i</a:t>
            </a:r>
            <a:r>
              <a:rPr sz="2325" i="1" spc="-247" baseline="-23297" dirty="0">
                <a:latin typeface="Times New Roman"/>
                <a:cs typeface="Times New Roman"/>
              </a:rPr>
              <a:t> </a:t>
            </a:r>
            <a:r>
              <a:rPr sz="2650" i="1" spc="-50" dirty="0">
                <a:latin typeface="Times New Roman"/>
                <a:cs typeface="Times New Roman"/>
              </a:rPr>
              <a:t>L</a:t>
            </a:r>
            <a:r>
              <a:rPr sz="2325" i="1" spc="-75" baseline="-23297" dirty="0">
                <a:latin typeface="Times New Roman"/>
                <a:cs typeface="Times New Roman"/>
              </a:rPr>
              <a:t>i</a:t>
            </a:r>
            <a:endParaRPr sz="2325" baseline="-23297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28683" y="3807251"/>
            <a:ext cx="1296670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1015365" algn="l"/>
              </a:tabLst>
            </a:pPr>
            <a:r>
              <a:rPr sz="1550" i="1" spc="120" dirty="0">
                <a:latin typeface="Times New Roman"/>
                <a:cs typeface="Times New Roman"/>
              </a:rPr>
              <a:t>i</a:t>
            </a:r>
            <a:r>
              <a:rPr sz="1550" spc="-80" dirty="0">
                <a:latin typeface="Symbol"/>
                <a:cs typeface="Symbol"/>
              </a:rPr>
              <a:t></a:t>
            </a:r>
            <a:r>
              <a:rPr sz="1550" spc="5" dirty="0">
                <a:latin typeface="Times New Roman"/>
                <a:cs typeface="Times New Roman"/>
              </a:rPr>
              <a:t>1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i="1" spc="120" dirty="0">
                <a:latin typeface="Times New Roman"/>
                <a:cs typeface="Times New Roman"/>
              </a:rPr>
              <a:t>i</a:t>
            </a:r>
            <a:r>
              <a:rPr sz="1550" spc="-80" dirty="0">
                <a:latin typeface="Symbol"/>
                <a:cs typeface="Symbol"/>
              </a:rPr>
              <a:t></a:t>
            </a:r>
            <a:r>
              <a:rPr sz="1550" spc="5" dirty="0">
                <a:latin typeface="Times New Roman"/>
                <a:cs typeface="Times New Roman"/>
              </a:rPr>
              <a:t>1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90505" y="3171263"/>
            <a:ext cx="198945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  <a:tabLst>
                <a:tab pos="1337945" algn="l"/>
              </a:tabLst>
            </a:pPr>
            <a:r>
              <a:rPr sz="2800" i="1" spc="-65" dirty="0">
                <a:latin typeface="Symbol"/>
                <a:cs typeface="Symbol"/>
              </a:rPr>
              <a:t></a:t>
            </a:r>
            <a:r>
              <a:rPr sz="2800" i="1" spc="315" dirty="0">
                <a:latin typeface="Times New Roman"/>
                <a:cs typeface="Times New Roman"/>
              </a:rPr>
              <a:t> </a:t>
            </a:r>
            <a:r>
              <a:rPr sz="2650" spc="10" dirty="0">
                <a:latin typeface="Symbol"/>
                <a:cs typeface="Symbol"/>
              </a:rPr>
              <a:t></a:t>
            </a:r>
            <a:r>
              <a:rPr sz="2650" spc="-60" dirty="0">
                <a:latin typeface="Times New Roman"/>
                <a:cs typeface="Times New Roman"/>
              </a:rPr>
              <a:t> </a:t>
            </a:r>
            <a:r>
              <a:rPr sz="6000" spc="97" baseline="-8333" dirty="0">
                <a:latin typeface="Symbol"/>
                <a:cs typeface="Symbol"/>
              </a:rPr>
              <a:t></a:t>
            </a:r>
            <a:r>
              <a:rPr sz="2800" i="1" spc="65" dirty="0">
                <a:latin typeface="Symbol"/>
                <a:cs typeface="Symbol"/>
              </a:rPr>
              <a:t></a:t>
            </a:r>
            <a:r>
              <a:rPr sz="2800" spc="65" dirty="0">
                <a:latin typeface="Times New Roman"/>
                <a:cs typeface="Times New Roman"/>
              </a:rPr>
              <a:t>	</a:t>
            </a:r>
            <a:r>
              <a:rPr sz="2650" spc="10" dirty="0">
                <a:latin typeface="Symbol"/>
                <a:cs typeface="Symbol"/>
              </a:rPr>
              <a:t></a:t>
            </a:r>
            <a:r>
              <a:rPr sz="2650" spc="-90" dirty="0">
                <a:latin typeface="Times New Roman"/>
                <a:cs typeface="Times New Roman"/>
              </a:rPr>
              <a:t> </a:t>
            </a:r>
            <a:r>
              <a:rPr sz="6000" spc="-2737" baseline="-8333" dirty="0">
                <a:latin typeface="Symbol"/>
                <a:cs typeface="Symbol"/>
              </a:rPr>
              <a:t></a:t>
            </a:r>
            <a:endParaRPr sz="6000" baseline="-8333">
              <a:latin typeface="Symbol"/>
              <a:cs typeface="Symbo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54125" y="3089148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11430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9839" y="3095625"/>
            <a:ext cx="2768600" cy="0"/>
          </a:xfrm>
          <a:custGeom>
            <a:avLst/>
            <a:gdLst/>
            <a:ahLst/>
            <a:cxnLst/>
            <a:rect l="l" t="t" r="r" b="b"/>
            <a:pathLst>
              <a:path w="2768600">
                <a:moveTo>
                  <a:pt x="0" y="0"/>
                </a:moveTo>
                <a:lnTo>
                  <a:pt x="2768600" y="0"/>
                </a:lnTo>
              </a:path>
            </a:pathLst>
          </a:custGeom>
          <a:ln w="12953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4790" y="3089148"/>
            <a:ext cx="0" cy="1066800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800"/>
                </a:lnTo>
              </a:path>
            </a:pathLst>
          </a:custGeom>
          <a:ln w="12700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60347" y="4149471"/>
            <a:ext cx="2768600" cy="0"/>
          </a:xfrm>
          <a:custGeom>
            <a:avLst/>
            <a:gdLst/>
            <a:ahLst/>
            <a:cxnLst/>
            <a:rect l="l" t="t" r="r" b="b"/>
            <a:pathLst>
              <a:path w="2768600">
                <a:moveTo>
                  <a:pt x="0" y="0"/>
                </a:moveTo>
                <a:lnTo>
                  <a:pt x="2768346" y="0"/>
                </a:lnTo>
              </a:path>
            </a:pathLst>
          </a:custGeom>
          <a:ln w="12954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80160" y="3114294"/>
            <a:ext cx="0" cy="1016635"/>
          </a:xfrm>
          <a:custGeom>
            <a:avLst/>
            <a:gdLst/>
            <a:ahLst/>
            <a:cxnLst/>
            <a:rect l="l" t="t" r="r" b="b"/>
            <a:pathLst>
              <a:path h="1016635">
                <a:moveTo>
                  <a:pt x="0" y="0"/>
                </a:moveTo>
                <a:lnTo>
                  <a:pt x="0" y="1016508"/>
                </a:lnTo>
              </a:path>
            </a:pathLst>
          </a:custGeom>
          <a:ln w="12700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86510" y="3120770"/>
            <a:ext cx="2716530" cy="0"/>
          </a:xfrm>
          <a:custGeom>
            <a:avLst/>
            <a:gdLst/>
            <a:ahLst/>
            <a:cxnLst/>
            <a:rect l="l" t="t" r="r" b="b"/>
            <a:pathLst>
              <a:path w="2716529">
                <a:moveTo>
                  <a:pt x="0" y="0"/>
                </a:moveTo>
                <a:lnTo>
                  <a:pt x="2716530" y="0"/>
                </a:lnTo>
              </a:path>
            </a:pathLst>
          </a:custGeom>
          <a:ln w="12953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10025" y="3114294"/>
            <a:ext cx="0" cy="1016635"/>
          </a:xfrm>
          <a:custGeom>
            <a:avLst/>
            <a:gdLst/>
            <a:ahLst/>
            <a:cxnLst/>
            <a:rect l="l" t="t" r="r" b="b"/>
            <a:pathLst>
              <a:path h="1016635">
                <a:moveTo>
                  <a:pt x="0" y="0"/>
                </a:moveTo>
                <a:lnTo>
                  <a:pt x="0" y="1016508"/>
                </a:lnTo>
              </a:path>
            </a:pathLst>
          </a:custGeom>
          <a:ln w="13969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86255" y="4124325"/>
            <a:ext cx="2717800" cy="0"/>
          </a:xfrm>
          <a:custGeom>
            <a:avLst/>
            <a:gdLst/>
            <a:ahLst/>
            <a:cxnLst/>
            <a:rect l="l" t="t" r="r" b="b"/>
            <a:pathLst>
              <a:path w="2717800">
                <a:moveTo>
                  <a:pt x="0" y="0"/>
                </a:moveTo>
                <a:lnTo>
                  <a:pt x="2717292" y="0"/>
                </a:lnTo>
              </a:path>
            </a:pathLst>
          </a:custGeom>
          <a:ln w="12954">
            <a:solidFill>
              <a:srgbClr val="EAEC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67312" y="1447800"/>
            <a:ext cx="3353142" cy="2599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19600" y="3733800"/>
            <a:ext cx="3809999" cy="25016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654802" y="6385615"/>
            <a:ext cx="244792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600" b="1" i="1" dirty="0">
                <a:solidFill>
                  <a:srgbClr val="0530B9"/>
                </a:solidFill>
                <a:latin typeface="Times New Roman"/>
                <a:cs typeface="Times New Roman"/>
              </a:rPr>
              <a:t>Department of Mechanical</a:t>
            </a:r>
            <a:r>
              <a:rPr sz="1600" b="1" i="1" spc="-80" dirty="0">
                <a:solidFill>
                  <a:srgbClr val="0530B9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0530B9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6577" y="473456"/>
            <a:ext cx="216725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Example: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2777" y="1450604"/>
            <a:ext cx="3608070" cy="247713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95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Given:</a:t>
            </a:r>
            <a:endParaRPr sz="32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355"/>
              </a:spcBef>
              <a:buClr>
                <a:srgbClr val="010000"/>
              </a:buClr>
              <a:buChar char="–"/>
              <a:tabLst>
                <a:tab pos="755650" algn="l"/>
              </a:tabLst>
            </a:pP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tube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340"/>
              </a:spcBef>
              <a:buClr>
                <a:srgbClr val="010000"/>
              </a:buClr>
              <a:buChar char="–"/>
              <a:tabLst>
                <a:tab pos="755650" algn="l"/>
              </a:tabLst>
            </a:pPr>
            <a:r>
              <a:rPr sz="2800" dirty="0">
                <a:latin typeface="Times New Roman"/>
                <a:cs typeface="Times New Roman"/>
              </a:rPr>
              <a:t>B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5" dirty="0">
                <a:latin typeface="Times New Roman"/>
                <a:cs typeface="Times New Roman"/>
              </a:rPr>
              <a:t>solid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cylinder</a:t>
            </a:r>
            <a:endParaRPr sz="2800">
              <a:latin typeface="Times New Roman"/>
              <a:cs typeface="Times New Roman"/>
            </a:endParaRPr>
          </a:p>
          <a:p>
            <a:pPr marL="355600" marR="106045" indent="-342900">
              <a:lnSpc>
                <a:spcPts val="3450"/>
              </a:lnSpc>
              <a:spcBef>
                <a:spcPts val="80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Determine the total  deflection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30695" y="0"/>
            <a:ext cx="2813304" cy="449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6666" y="4109465"/>
            <a:ext cx="1919605" cy="580390"/>
          </a:xfrm>
          <a:prstGeom prst="rect">
            <a:avLst/>
          </a:prstGeom>
          <a:ln w="9525">
            <a:solidFill>
              <a:srgbClr val="01DFC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3879"/>
              </a:lnSpc>
            </a:pPr>
            <a:r>
              <a:rPr sz="3350" i="1" spc="-90" dirty="0">
                <a:latin typeface="Symbol"/>
                <a:cs typeface="Symbol"/>
              </a:rPr>
              <a:t></a:t>
            </a:r>
            <a:r>
              <a:rPr sz="3350" i="1" spc="335" dirty="0">
                <a:latin typeface="Times New Roman"/>
                <a:cs typeface="Times New Roman"/>
              </a:rPr>
              <a:t> </a:t>
            </a:r>
            <a:r>
              <a:rPr sz="3150" spc="5" dirty="0">
                <a:latin typeface="Symbol"/>
                <a:cs typeface="Symbol"/>
              </a:rPr>
              <a:t></a:t>
            </a:r>
            <a:r>
              <a:rPr sz="3150" spc="-260" dirty="0">
                <a:latin typeface="Times New Roman"/>
                <a:cs typeface="Times New Roman"/>
              </a:rPr>
              <a:t> </a:t>
            </a:r>
            <a:r>
              <a:rPr sz="3350" i="1" spc="-90" dirty="0">
                <a:latin typeface="Symbol"/>
                <a:cs typeface="Symbol"/>
              </a:rPr>
              <a:t></a:t>
            </a:r>
            <a:r>
              <a:rPr sz="3350" i="1" spc="-440" dirty="0">
                <a:latin typeface="Times New Roman"/>
                <a:cs typeface="Times New Roman"/>
              </a:rPr>
              <a:t> </a:t>
            </a:r>
            <a:r>
              <a:rPr sz="2775" i="1" spc="-7" baseline="-24024" dirty="0">
                <a:latin typeface="Times New Roman"/>
                <a:cs typeface="Times New Roman"/>
              </a:rPr>
              <a:t>A</a:t>
            </a:r>
            <a:r>
              <a:rPr sz="2775" i="1" spc="517" baseline="-24024" dirty="0">
                <a:latin typeface="Times New Roman"/>
                <a:cs typeface="Times New Roman"/>
              </a:rPr>
              <a:t> </a:t>
            </a:r>
            <a:r>
              <a:rPr sz="3150" spc="5" dirty="0">
                <a:latin typeface="Symbol"/>
                <a:cs typeface="Symbol"/>
              </a:rPr>
              <a:t></a:t>
            </a:r>
            <a:r>
              <a:rPr sz="3150" spc="-415" dirty="0">
                <a:latin typeface="Times New Roman"/>
                <a:cs typeface="Times New Roman"/>
              </a:rPr>
              <a:t> </a:t>
            </a:r>
            <a:r>
              <a:rPr sz="3350" i="1" spc="-90" dirty="0">
                <a:latin typeface="Symbol"/>
                <a:cs typeface="Symbol"/>
              </a:rPr>
              <a:t></a:t>
            </a:r>
            <a:r>
              <a:rPr sz="3350" i="1" spc="-520" dirty="0">
                <a:latin typeface="Times New Roman"/>
                <a:cs typeface="Times New Roman"/>
              </a:rPr>
              <a:t> </a:t>
            </a:r>
            <a:r>
              <a:rPr sz="2775" i="1" spc="-7" baseline="-24024" dirty="0">
                <a:latin typeface="Times New Roman"/>
                <a:cs typeface="Times New Roman"/>
              </a:rPr>
              <a:t>B</a:t>
            </a:r>
            <a:endParaRPr sz="2775" baseline="-24024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0" y="3710178"/>
            <a:ext cx="5029200" cy="31478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026" y="633475"/>
            <a:ext cx="64966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Thermal Strains and</a:t>
            </a:r>
            <a:r>
              <a:rPr spc="-10" dirty="0"/>
              <a:t> </a:t>
            </a:r>
            <a:r>
              <a:rPr spc="-5" dirty="0"/>
              <a:t>Stresses</a:t>
            </a:r>
          </a:p>
        </p:txBody>
      </p:sp>
      <p:sp>
        <p:nvSpPr>
          <p:cNvPr id="4" name="object 4"/>
          <p:cNvSpPr/>
          <p:nvPr/>
        </p:nvSpPr>
        <p:spPr>
          <a:xfrm>
            <a:off x="304800" y="2873501"/>
            <a:ext cx="2712221" cy="3648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5572" y="1524000"/>
            <a:ext cx="2109977" cy="1258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87309" y="3659887"/>
            <a:ext cx="335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Times New Roman"/>
                <a:cs typeface="Times New Roman"/>
              </a:rPr>
              <a:t>AE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40880" y="3293400"/>
            <a:ext cx="1000125" cy="347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3150" i="1" spc="-75" baseline="-33068" dirty="0">
                <a:latin typeface="Symbol"/>
                <a:cs typeface="Symbol"/>
              </a:rPr>
              <a:t></a:t>
            </a:r>
            <a:r>
              <a:rPr sz="3150" i="1" spc="-75" baseline="-33068" dirty="0">
                <a:latin typeface="Times New Roman"/>
                <a:cs typeface="Times New Roman"/>
              </a:rPr>
              <a:t> </a:t>
            </a:r>
            <a:r>
              <a:rPr sz="2400" i="1" baseline="-60763" dirty="0">
                <a:latin typeface="Times New Roman"/>
                <a:cs typeface="Times New Roman"/>
              </a:rPr>
              <a:t>P </a:t>
            </a:r>
            <a:r>
              <a:rPr sz="3000" spc="-7" baseline="-34722" dirty="0">
                <a:latin typeface="Symbol"/>
                <a:cs typeface="Symbol"/>
              </a:rPr>
              <a:t></a:t>
            </a:r>
            <a:r>
              <a:rPr sz="20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17214" y="3258639"/>
            <a:ext cx="2915920" cy="99314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45720">
              <a:lnSpc>
                <a:spcPct val="100000"/>
              </a:lnSpc>
              <a:spcBef>
                <a:spcPts val="1220"/>
              </a:spcBef>
            </a:pPr>
            <a:r>
              <a:rPr sz="2100" i="1" spc="50" dirty="0">
                <a:latin typeface="Symbol"/>
                <a:cs typeface="Symbol"/>
              </a:rPr>
              <a:t></a:t>
            </a:r>
            <a:r>
              <a:rPr sz="2400" i="1" spc="75" baseline="-17361" dirty="0">
                <a:latin typeface="Times New Roman"/>
                <a:cs typeface="Times New Roman"/>
              </a:rPr>
              <a:t>T</a:t>
            </a:r>
            <a:r>
              <a:rPr sz="2400" i="1" spc="-60" baseline="-17361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ymbol"/>
                <a:cs typeface="Symbol"/>
              </a:rPr>
              <a:t>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100" i="1" spc="-65" dirty="0">
                <a:latin typeface="Symbol"/>
                <a:cs typeface="Symbol"/>
              </a:rPr>
              <a:t></a:t>
            </a:r>
            <a:r>
              <a:rPr sz="2100" i="1" spc="-65" dirty="0">
                <a:latin typeface="Times New Roman"/>
                <a:cs typeface="Times New Roman"/>
              </a:rPr>
              <a:t> </a:t>
            </a:r>
            <a:r>
              <a:rPr sz="2500" spc="-65" dirty="0">
                <a:latin typeface="Symbol"/>
                <a:cs typeface="Symbol"/>
              </a:rPr>
              <a:t></a:t>
            </a:r>
            <a:r>
              <a:rPr sz="2000" spc="-65" dirty="0">
                <a:latin typeface="Symbol"/>
                <a:cs typeface="Symbol"/>
              </a:rPr>
              <a:t></a:t>
            </a:r>
            <a:r>
              <a:rPr sz="2000" i="1" spc="-65" dirty="0">
                <a:latin typeface="Times New Roman"/>
                <a:cs typeface="Times New Roman"/>
              </a:rPr>
              <a:t>T </a:t>
            </a:r>
            <a:r>
              <a:rPr sz="2500" spc="-100" dirty="0">
                <a:latin typeface="Symbol"/>
                <a:cs typeface="Symbol"/>
              </a:rPr>
              <a:t></a:t>
            </a:r>
            <a:r>
              <a:rPr sz="2000" i="1" spc="-100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969"/>
              </a:spcBef>
            </a:pPr>
            <a:r>
              <a:rPr sz="2100" i="1" spc="-65" dirty="0">
                <a:latin typeface="Symbol"/>
                <a:cs typeface="Symbol"/>
              </a:rPr>
              <a:t></a:t>
            </a:r>
            <a:r>
              <a:rPr sz="2100" i="1" spc="-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ymbol"/>
                <a:cs typeface="Symbol"/>
              </a:rPr>
              <a:t>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thermal expansion</a:t>
            </a:r>
            <a:r>
              <a:rPr sz="2000" spc="-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coef.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Clr>
                <a:srgbClr val="010000"/>
              </a:buClr>
              <a:buChar char="•"/>
              <a:tabLst>
                <a:tab pos="243840" algn="l"/>
                <a:tab pos="244475" algn="l"/>
              </a:tabLst>
            </a:pPr>
            <a:r>
              <a:rPr spc="-5" dirty="0"/>
              <a:t>A temperature change results in </a:t>
            </a:r>
            <a:r>
              <a:rPr dirty="0"/>
              <a:t>a </a:t>
            </a:r>
            <a:r>
              <a:rPr spc="-5" dirty="0"/>
              <a:t>change in length or  </a:t>
            </a:r>
            <a:r>
              <a:rPr i="1" spc="-5" dirty="0">
                <a:latin typeface="Times New Roman"/>
                <a:cs typeface="Times New Roman"/>
              </a:rPr>
              <a:t>thermal </a:t>
            </a:r>
            <a:r>
              <a:rPr i="1" spc="-10" dirty="0">
                <a:latin typeface="Times New Roman"/>
                <a:cs typeface="Times New Roman"/>
              </a:rPr>
              <a:t>strain</a:t>
            </a:r>
            <a:r>
              <a:rPr spc="-10" dirty="0"/>
              <a:t>. </a:t>
            </a:r>
            <a:r>
              <a:rPr spc="-5" dirty="0"/>
              <a:t>There is no stress associated with the  thermal strain unless the elongation is restrained by  the</a:t>
            </a:r>
            <a:r>
              <a:rPr spc="-10" dirty="0"/>
              <a:t> </a:t>
            </a:r>
            <a:r>
              <a:rPr spc="-5" dirty="0"/>
              <a:t>supports.</a:t>
            </a:r>
          </a:p>
          <a:p>
            <a:pPr marL="243840" marR="202565" indent="-231775">
              <a:lnSpc>
                <a:spcPct val="100000"/>
              </a:lnSpc>
              <a:buClr>
                <a:srgbClr val="010000"/>
              </a:buClr>
              <a:buChar char="•"/>
              <a:tabLst>
                <a:tab pos="243840" algn="l"/>
                <a:tab pos="244475" algn="l"/>
              </a:tabLst>
            </a:pPr>
            <a:r>
              <a:rPr spc="-5" dirty="0"/>
              <a:t>Treat the additional support as redundant and apply  the principle of</a:t>
            </a:r>
            <a:r>
              <a:rPr spc="-25" dirty="0"/>
              <a:t> </a:t>
            </a:r>
            <a:r>
              <a:rPr spc="-5" dirty="0"/>
              <a:t>superposition.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4264" y="5604509"/>
            <a:ext cx="1524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16094" y="5799582"/>
            <a:ext cx="33591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Times New Roman"/>
                <a:cs typeface="Times New Roman"/>
              </a:rPr>
              <a:t>AE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0587" y="5447539"/>
            <a:ext cx="8343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870" indent="-192405">
              <a:lnSpc>
                <a:spcPct val="100000"/>
              </a:lnSpc>
              <a:spcBef>
                <a:spcPts val="100"/>
              </a:spcBef>
              <a:buFont typeface="Symbol"/>
              <a:buChar char=""/>
              <a:tabLst>
                <a:tab pos="230504" algn="l"/>
              </a:tabLst>
            </a:pPr>
            <a:r>
              <a:rPr sz="2000" i="1" u="sng" spc="-229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</a:t>
            </a:r>
            <a:r>
              <a:rPr sz="2000" i="1" spc="190" dirty="0">
                <a:latin typeface="Times New Roman"/>
                <a:cs typeface="Times New Roman"/>
              </a:rPr>
              <a:t> </a:t>
            </a:r>
            <a:r>
              <a:rPr sz="3000" spc="-7" baseline="-34722" dirty="0">
                <a:latin typeface="Symbol"/>
                <a:cs typeface="Symbol"/>
              </a:rPr>
              <a:t></a:t>
            </a:r>
            <a:endParaRPr sz="3000" baseline="-34722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18814" y="5541802"/>
            <a:ext cx="855980" cy="405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i="1" spc="-65" dirty="0">
                <a:latin typeface="Symbol"/>
                <a:cs typeface="Symbol"/>
              </a:rPr>
              <a:t></a:t>
            </a:r>
            <a:r>
              <a:rPr sz="2100" i="1" spc="-360" dirty="0">
                <a:latin typeface="Times New Roman"/>
                <a:cs typeface="Times New Roman"/>
              </a:rPr>
              <a:t> </a:t>
            </a:r>
            <a:r>
              <a:rPr sz="2500" spc="-65" dirty="0">
                <a:latin typeface="Symbol"/>
                <a:cs typeface="Symbol"/>
              </a:rPr>
              <a:t></a:t>
            </a:r>
            <a:r>
              <a:rPr sz="2000" spc="-65" dirty="0">
                <a:latin typeface="Symbol"/>
                <a:cs typeface="Symbol"/>
              </a:rPr>
              <a:t></a:t>
            </a:r>
            <a:r>
              <a:rPr sz="2000" i="1" spc="-65" dirty="0">
                <a:latin typeface="Times New Roman"/>
                <a:cs typeface="Times New Roman"/>
              </a:rPr>
              <a:t>T</a:t>
            </a:r>
            <a:r>
              <a:rPr sz="2000" i="1" spc="-215" dirty="0">
                <a:latin typeface="Times New Roman"/>
                <a:cs typeface="Times New Roman"/>
              </a:rPr>
              <a:t> </a:t>
            </a:r>
            <a:r>
              <a:rPr sz="2500" spc="-95" dirty="0">
                <a:latin typeface="Symbol"/>
                <a:cs typeface="Symbol"/>
              </a:rPr>
              <a:t></a:t>
            </a:r>
            <a:r>
              <a:rPr sz="2000" i="1" spc="-95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01034" y="4972084"/>
            <a:ext cx="1749425" cy="347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2100" i="1" spc="-50" dirty="0">
                <a:latin typeface="Symbol"/>
                <a:cs typeface="Symbol"/>
              </a:rPr>
              <a:t></a:t>
            </a:r>
            <a:r>
              <a:rPr sz="2100" i="1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Symbol"/>
                <a:cs typeface="Symbol"/>
              </a:rPr>
              <a:t>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100" i="1" spc="45" dirty="0">
                <a:latin typeface="Symbol"/>
                <a:cs typeface="Symbol"/>
              </a:rPr>
              <a:t></a:t>
            </a:r>
            <a:r>
              <a:rPr sz="2550" i="1" spc="67" baseline="-16339" dirty="0">
                <a:latin typeface="Times New Roman"/>
                <a:cs typeface="Times New Roman"/>
              </a:rPr>
              <a:t>T </a:t>
            </a:r>
            <a:r>
              <a:rPr sz="2000" spc="-5" dirty="0">
                <a:latin typeface="Symbol"/>
                <a:cs typeface="Symbol"/>
              </a:rPr>
              <a:t>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100" i="1" spc="-50" dirty="0">
                <a:latin typeface="Symbol"/>
                <a:cs typeface="Symbol"/>
              </a:rPr>
              <a:t></a:t>
            </a:r>
            <a:r>
              <a:rPr sz="2100" i="1" spc="-50" dirty="0">
                <a:latin typeface="Times New Roman"/>
                <a:cs typeface="Times New Roman"/>
              </a:rPr>
              <a:t> </a:t>
            </a:r>
            <a:r>
              <a:rPr sz="2550" i="1" baseline="-16339" dirty="0">
                <a:latin typeface="Times New Roman"/>
                <a:cs typeface="Times New Roman"/>
              </a:rPr>
              <a:t>P </a:t>
            </a:r>
            <a:r>
              <a:rPr sz="2000" spc="-5" dirty="0">
                <a:latin typeface="Symbol"/>
                <a:cs typeface="Symbol"/>
              </a:rPr>
              <a:t>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27501" y="4290823"/>
            <a:ext cx="54546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Clr>
                <a:srgbClr val="010000"/>
              </a:buClr>
              <a:buChar char="•"/>
              <a:tabLst>
                <a:tab pos="243840" algn="l"/>
                <a:tab pos="244475" algn="l"/>
              </a:tabLst>
            </a:pPr>
            <a:r>
              <a:rPr sz="2000" spc="-5" dirty="0">
                <a:latin typeface="Times New Roman"/>
                <a:cs typeface="Times New Roman"/>
              </a:rPr>
              <a:t>The thermal deformation and the deformation from  the redundant support must be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compatible.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40295" y="5986271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594" y="0"/>
                </a:lnTo>
              </a:path>
            </a:pathLst>
          </a:custGeom>
          <a:ln w="6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56552" y="5978705"/>
            <a:ext cx="1809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40434" y="5720177"/>
            <a:ext cx="1993900" cy="405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2100" i="1" spc="50" dirty="0">
                <a:latin typeface="Symbol"/>
                <a:cs typeface="Symbol"/>
              </a:rPr>
              <a:t></a:t>
            </a:r>
            <a:r>
              <a:rPr sz="2100" i="1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3000" i="1" baseline="34722" dirty="0">
                <a:latin typeface="Times New Roman"/>
                <a:cs typeface="Times New Roman"/>
              </a:rPr>
              <a:t>P 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5" dirty="0">
                <a:latin typeface="Symbol"/>
                <a:cs typeface="Symbol"/>
              </a:rPr>
              <a:t></a:t>
            </a:r>
            <a:r>
              <a:rPr sz="2000" i="1" spc="15" dirty="0">
                <a:latin typeface="Times New Roman"/>
                <a:cs typeface="Times New Roman"/>
              </a:rPr>
              <a:t>E</a:t>
            </a:r>
            <a:r>
              <a:rPr sz="2100" i="1" spc="15" dirty="0">
                <a:latin typeface="Symbol"/>
                <a:cs typeface="Symbol"/>
              </a:rPr>
              <a:t></a:t>
            </a:r>
            <a:r>
              <a:rPr sz="2100" i="1" spc="15" dirty="0">
                <a:latin typeface="Times New Roman"/>
                <a:cs typeface="Times New Roman"/>
              </a:rPr>
              <a:t> </a:t>
            </a:r>
            <a:r>
              <a:rPr sz="2500" spc="-65" dirty="0">
                <a:latin typeface="Symbol"/>
                <a:cs typeface="Symbol"/>
              </a:rPr>
              <a:t></a:t>
            </a:r>
            <a:r>
              <a:rPr sz="2000" spc="-65" dirty="0">
                <a:latin typeface="Symbol"/>
                <a:cs typeface="Symbol"/>
              </a:rPr>
              <a:t></a:t>
            </a:r>
            <a:r>
              <a:rPr sz="2000" i="1" spc="-65" dirty="0">
                <a:latin typeface="Times New Roman"/>
                <a:cs typeface="Times New Roman"/>
              </a:rPr>
              <a:t>T</a:t>
            </a:r>
            <a:r>
              <a:rPr sz="2000" i="1" spc="-70" dirty="0">
                <a:latin typeface="Times New Roman"/>
                <a:cs typeface="Times New Roman"/>
              </a:rPr>
              <a:t> </a:t>
            </a:r>
            <a:r>
              <a:rPr sz="2500" spc="-180" dirty="0">
                <a:latin typeface="Symbol"/>
                <a:cs typeface="Symbol"/>
              </a:rPr>
              <a:t>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44234" y="4972902"/>
            <a:ext cx="1734185" cy="6788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ts val="2325"/>
              </a:lnSpc>
              <a:spcBef>
                <a:spcPts val="110"/>
              </a:spcBef>
            </a:pPr>
            <a:r>
              <a:rPr sz="2100" i="1" spc="-50" dirty="0">
                <a:latin typeface="Symbol"/>
                <a:cs typeface="Symbol"/>
              </a:rPr>
              <a:t></a:t>
            </a:r>
            <a:r>
              <a:rPr sz="2100" i="1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100" i="1" spc="50" dirty="0">
                <a:latin typeface="Symbol"/>
                <a:cs typeface="Symbol"/>
              </a:rPr>
              <a:t></a:t>
            </a:r>
            <a:r>
              <a:rPr sz="2400" i="1" spc="75" baseline="-17361" dirty="0">
                <a:latin typeface="Times New Roman"/>
                <a:cs typeface="Times New Roman"/>
              </a:rPr>
              <a:t>T </a:t>
            </a:r>
            <a:r>
              <a:rPr sz="2000" dirty="0">
                <a:latin typeface="Symbol"/>
                <a:cs typeface="Symbol"/>
              </a:rPr>
              <a:t>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100" i="1" spc="-50" dirty="0">
                <a:latin typeface="Symbol"/>
                <a:cs typeface="Symbol"/>
              </a:rPr>
              <a:t></a:t>
            </a:r>
            <a:r>
              <a:rPr sz="2100" i="1" spc="-50" dirty="0">
                <a:latin typeface="Times New Roman"/>
                <a:cs typeface="Times New Roman"/>
              </a:rPr>
              <a:t> </a:t>
            </a:r>
            <a:r>
              <a:rPr sz="2400" i="1" baseline="-17361" dirty="0">
                <a:latin typeface="Times New Roman"/>
                <a:cs typeface="Times New Roman"/>
              </a:rPr>
              <a:t>P 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0</a:t>
            </a:r>
            <a:endParaRPr sz="2000">
              <a:latin typeface="Times New Roman"/>
              <a:cs typeface="Times New Roman"/>
            </a:endParaRPr>
          </a:p>
          <a:p>
            <a:pPr marL="62230">
              <a:lnSpc>
                <a:spcPts val="2805"/>
              </a:lnSpc>
            </a:pPr>
            <a:r>
              <a:rPr sz="2000" i="1" dirty="0">
                <a:latin typeface="Times New Roman"/>
                <a:cs typeface="Times New Roman"/>
              </a:rPr>
              <a:t>P</a:t>
            </a:r>
            <a:r>
              <a:rPr sz="2000" i="1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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</a:t>
            </a:r>
            <a:r>
              <a:rPr sz="2000" spc="-295" dirty="0">
                <a:latin typeface="Times New Roman"/>
                <a:cs typeface="Times New Roman"/>
              </a:rPr>
              <a:t> </a:t>
            </a:r>
            <a:r>
              <a:rPr sz="2000" i="1" spc="-25" dirty="0">
                <a:latin typeface="Times New Roman"/>
                <a:cs typeface="Times New Roman"/>
              </a:rPr>
              <a:t>AE</a:t>
            </a:r>
            <a:r>
              <a:rPr sz="2100" i="1" spc="-25" dirty="0">
                <a:latin typeface="Symbol"/>
                <a:cs typeface="Symbol"/>
              </a:rPr>
              <a:t></a:t>
            </a:r>
            <a:r>
              <a:rPr sz="2100" i="1" spc="-330" dirty="0">
                <a:latin typeface="Times New Roman"/>
                <a:cs typeface="Times New Roman"/>
              </a:rPr>
              <a:t> </a:t>
            </a:r>
            <a:r>
              <a:rPr sz="2500" spc="-65" dirty="0">
                <a:latin typeface="Symbol"/>
                <a:cs typeface="Symbol"/>
              </a:rPr>
              <a:t></a:t>
            </a:r>
            <a:r>
              <a:rPr sz="2000" spc="-65" dirty="0">
                <a:latin typeface="Symbol"/>
                <a:cs typeface="Symbol"/>
              </a:rPr>
              <a:t></a:t>
            </a:r>
            <a:r>
              <a:rPr sz="2000" i="1" spc="-65" dirty="0">
                <a:latin typeface="Times New Roman"/>
                <a:cs typeface="Times New Roman"/>
              </a:rPr>
              <a:t>T</a:t>
            </a:r>
            <a:r>
              <a:rPr sz="2000" i="1" spc="-185" dirty="0">
                <a:latin typeface="Times New Roman"/>
                <a:cs typeface="Times New Roman"/>
              </a:rPr>
              <a:t> </a:t>
            </a:r>
            <a:r>
              <a:rPr sz="2500" spc="-180" dirty="0">
                <a:latin typeface="Symbol"/>
                <a:cs typeface="Symbol"/>
              </a:rPr>
              <a:t>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21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577" y="529844"/>
            <a:ext cx="3314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Example</a:t>
            </a:r>
            <a:r>
              <a:rPr sz="3600" spc="-90" dirty="0"/>
              <a:t> </a:t>
            </a:r>
            <a:r>
              <a:rPr sz="3600" spc="-5" dirty="0"/>
              <a:t>Problem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609600" y="1676400"/>
            <a:ext cx="7629143" cy="1855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1502" y="3679952"/>
            <a:ext cx="607949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Solution:</a:t>
            </a:r>
            <a:endParaRPr sz="2400">
              <a:latin typeface="Times New Roman"/>
              <a:cs typeface="Times New Roman"/>
            </a:endParaRPr>
          </a:p>
          <a:p>
            <a:pPr marL="777240" marR="5080" indent="-231775">
              <a:lnSpc>
                <a:spcPct val="100000"/>
              </a:lnSpc>
              <a:spcBef>
                <a:spcPts val="1930"/>
              </a:spcBef>
              <a:buClr>
                <a:srgbClr val="010000"/>
              </a:buClr>
              <a:buChar char="•"/>
              <a:tabLst>
                <a:tab pos="777240" algn="l"/>
                <a:tab pos="777875" algn="l"/>
              </a:tabLst>
            </a:pPr>
            <a:r>
              <a:rPr sz="2000" spc="-5" dirty="0">
                <a:latin typeface="Times New Roman"/>
                <a:cs typeface="Times New Roman"/>
              </a:rPr>
              <a:t>The change in length resulting from the temperature  change</a:t>
            </a:r>
            <a:r>
              <a:rPr sz="2000" spc="-10" dirty="0">
                <a:latin typeface="Times New Roman"/>
                <a:cs typeface="Times New Roman"/>
              </a:rPr>
              <a:t> is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800" y="5105400"/>
            <a:ext cx="6705600" cy="53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502" y="2233476"/>
            <a:ext cx="63061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00"/>
              </a:spcBef>
              <a:buClr>
                <a:srgbClr val="010000"/>
              </a:buClr>
              <a:buChar char="•"/>
              <a:tabLst>
                <a:tab pos="243840" algn="l"/>
                <a:tab pos="244475" algn="l"/>
              </a:tabLst>
            </a:pPr>
            <a:r>
              <a:rPr sz="2000" spc="-5" dirty="0">
                <a:latin typeface="Times New Roman"/>
                <a:cs typeface="Times New Roman"/>
              </a:rPr>
              <a:t>The stress needed to resist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change in length 0f 5.95 mm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2819400"/>
            <a:ext cx="7162800" cy="835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70102" y="3909876"/>
            <a:ext cx="59518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00"/>
              </a:spcBef>
              <a:buClr>
                <a:srgbClr val="010000"/>
              </a:buClr>
              <a:buChar char="•"/>
              <a:tabLst>
                <a:tab pos="243840" algn="l"/>
                <a:tab pos="244475" algn="l"/>
              </a:tabLst>
            </a:pPr>
            <a:r>
              <a:rPr sz="2000" spc="-5" dirty="0">
                <a:latin typeface="Times New Roman"/>
                <a:cs typeface="Times New Roman"/>
              </a:rPr>
              <a:t>The Internal force on the cross </a:t>
            </a:r>
            <a:r>
              <a:rPr sz="2000" spc="-10" dirty="0">
                <a:latin typeface="Times New Roman"/>
                <a:cs typeface="Times New Roman"/>
              </a:rPr>
              <a:t>section </a:t>
            </a:r>
            <a:r>
              <a:rPr sz="2000" spc="-5" dirty="0">
                <a:latin typeface="Times New Roman"/>
                <a:cs typeface="Times New Roman"/>
              </a:rPr>
              <a:t>of the rail will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53129" y="4419600"/>
            <a:ext cx="5900170" cy="496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026" y="633475"/>
            <a:ext cx="695070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Stress &amp; Strain: Axial</a:t>
            </a:r>
            <a:r>
              <a:rPr spc="15" dirty="0"/>
              <a:t> </a:t>
            </a:r>
            <a:r>
              <a:rPr spc="-5" dirty="0"/>
              <a:t>Loading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6701" y="1573021"/>
            <a:ext cx="7524115" cy="424624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3840" marR="5080" indent="-231775">
              <a:lnSpc>
                <a:spcPts val="2400"/>
              </a:lnSpc>
              <a:spcBef>
                <a:spcPts val="580"/>
              </a:spcBef>
              <a:buClr>
                <a:srgbClr val="010000"/>
              </a:buClr>
              <a:buChar char="•"/>
              <a:tabLst>
                <a:tab pos="244475" algn="l"/>
                <a:tab pos="2155825" algn="l"/>
              </a:tabLst>
            </a:pPr>
            <a:r>
              <a:rPr sz="2400" spc="-5" dirty="0">
                <a:latin typeface="Times New Roman"/>
                <a:cs typeface="Times New Roman"/>
              </a:rPr>
              <a:t>Suitability of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structure or machine may depend on the  deformations in the structure as well as the stresses induced  under loading.	Statics analyses alone are not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sufficient.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10000"/>
              </a:buClr>
              <a:buFont typeface="Times New Roman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243840" marR="93980" indent="-231775">
              <a:lnSpc>
                <a:spcPts val="2400"/>
              </a:lnSpc>
              <a:buClr>
                <a:srgbClr val="010000"/>
              </a:buClr>
              <a:buChar char="•"/>
              <a:tabLst>
                <a:tab pos="24447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Considering structures as deformable allows determination  of member forces and reactions which are statically  indeterminate.</a:t>
            </a:r>
            <a:endParaRPr sz="2400">
              <a:latin typeface="Times New Roman"/>
              <a:cs typeface="Times New Roman"/>
            </a:endParaRPr>
          </a:p>
          <a:p>
            <a:pPr marL="243840" marR="80645" indent="-231775">
              <a:lnSpc>
                <a:spcPts val="2400"/>
              </a:lnSpc>
              <a:spcBef>
                <a:spcPts val="1200"/>
              </a:spcBef>
              <a:buClr>
                <a:srgbClr val="010000"/>
              </a:buClr>
              <a:buChar char="•"/>
              <a:tabLst>
                <a:tab pos="244475" algn="l"/>
              </a:tabLst>
            </a:pPr>
            <a:r>
              <a:rPr sz="2400" spc="-5" dirty="0">
                <a:latin typeface="Times New Roman"/>
                <a:cs typeface="Times New Roman"/>
              </a:rPr>
              <a:t>Determination of the stress distribution within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member  also requires consideration of deformations in the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member.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10000"/>
              </a:buClr>
              <a:buFont typeface="Times New Roman"/>
              <a:buChar char="•"/>
            </a:pPr>
            <a:endParaRPr sz="3150">
              <a:latin typeface="Times New Roman"/>
              <a:cs typeface="Times New Roman"/>
            </a:endParaRPr>
          </a:p>
          <a:p>
            <a:pPr marL="243840" marR="125095" indent="-231775">
              <a:lnSpc>
                <a:spcPts val="2580"/>
              </a:lnSpc>
              <a:buClr>
                <a:srgbClr val="010000"/>
              </a:buClr>
              <a:buChar char="•"/>
              <a:tabLst>
                <a:tab pos="244475" algn="l"/>
                <a:tab pos="1910714" algn="l"/>
              </a:tabLst>
            </a:pPr>
            <a:r>
              <a:rPr sz="2400" spc="-5" dirty="0">
                <a:latin typeface="Times New Roman"/>
                <a:cs typeface="Times New Roman"/>
              </a:rPr>
              <a:t>This chapter	is concerned with deformation of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structural  member under axial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loading.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977" y="625856"/>
            <a:ext cx="348678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Shearing</a:t>
            </a:r>
            <a:r>
              <a:rPr spc="-50" dirty="0"/>
              <a:t> </a:t>
            </a:r>
            <a:r>
              <a:rPr spc="-5" dirty="0"/>
              <a:t>Stress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1493482"/>
            <a:ext cx="2084218" cy="2284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733800"/>
            <a:ext cx="2205291" cy="16878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5334000"/>
            <a:ext cx="1555038" cy="133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35031" y="4479061"/>
            <a:ext cx="185420" cy="0"/>
          </a:xfrm>
          <a:custGeom>
            <a:avLst/>
            <a:gdLst/>
            <a:ahLst/>
            <a:cxnLst/>
            <a:rect l="l" t="t" r="r" b="b"/>
            <a:pathLst>
              <a:path w="185420">
                <a:moveTo>
                  <a:pt x="0" y="0"/>
                </a:moveTo>
                <a:lnTo>
                  <a:pt x="185163" y="0"/>
                </a:lnTo>
              </a:path>
            </a:pathLst>
          </a:custGeom>
          <a:ln w="6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53788" y="4470655"/>
            <a:ext cx="1574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dirty="0">
                <a:latin typeface="Times New Roman"/>
                <a:cs typeface="Times New Roman"/>
              </a:rPr>
              <a:t>A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87559" y="4169665"/>
            <a:ext cx="43688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baseline="-34313" dirty="0">
                <a:latin typeface="Symbol"/>
                <a:cs typeface="Symbol"/>
              </a:rPr>
              <a:t></a:t>
            </a:r>
            <a:r>
              <a:rPr sz="2550" spc="547" baseline="-34313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P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77055" y="4345601"/>
            <a:ext cx="45720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700" i="1" spc="-67" baseline="13888" dirty="0">
                <a:latin typeface="Symbol"/>
                <a:cs typeface="Symbol"/>
              </a:rPr>
              <a:t></a:t>
            </a:r>
            <a:r>
              <a:rPr sz="2700" i="1" spc="-292" baseline="13888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6501" y="1547875"/>
            <a:ext cx="6323330" cy="261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95"/>
              </a:spcBef>
              <a:buClr>
                <a:srgbClr val="010000"/>
              </a:buClr>
              <a:buChar char="•"/>
              <a:tabLst>
                <a:tab pos="243840" algn="l"/>
                <a:tab pos="244475" algn="l"/>
              </a:tabLst>
            </a:pPr>
            <a:r>
              <a:rPr sz="2000" spc="-5" dirty="0">
                <a:latin typeface="Times New Roman"/>
                <a:cs typeface="Times New Roman"/>
              </a:rPr>
              <a:t>Forces </a:t>
            </a:r>
            <a:r>
              <a:rPr sz="2000" i="1" spc="-5" dirty="0">
                <a:latin typeface="Times New Roman"/>
                <a:cs typeface="Times New Roman"/>
              </a:rPr>
              <a:t>P </a:t>
            </a:r>
            <a:r>
              <a:rPr sz="2000" spc="-5" dirty="0">
                <a:latin typeface="Times New Roman"/>
                <a:cs typeface="Times New Roman"/>
              </a:rPr>
              <a:t>and </a:t>
            </a:r>
            <a:r>
              <a:rPr sz="2000" i="1" spc="-5" dirty="0">
                <a:latin typeface="Times New Roman"/>
                <a:cs typeface="Times New Roman"/>
              </a:rPr>
              <a:t>P’ </a:t>
            </a:r>
            <a:r>
              <a:rPr sz="2000" spc="-5" dirty="0">
                <a:latin typeface="Times New Roman"/>
                <a:cs typeface="Times New Roman"/>
              </a:rPr>
              <a:t>are </a:t>
            </a:r>
            <a:r>
              <a:rPr sz="2000" spc="-10" dirty="0">
                <a:latin typeface="Times New Roman"/>
                <a:cs typeface="Times New Roman"/>
              </a:rPr>
              <a:t>applied transversely </a:t>
            </a:r>
            <a:r>
              <a:rPr sz="2000" spc="-5" dirty="0">
                <a:latin typeface="Times New Roman"/>
                <a:cs typeface="Times New Roman"/>
              </a:rPr>
              <a:t>to the </a:t>
            </a:r>
            <a:r>
              <a:rPr sz="2000" spc="-10" dirty="0">
                <a:latin typeface="Times New Roman"/>
                <a:cs typeface="Times New Roman"/>
              </a:rPr>
              <a:t>member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AB.</a:t>
            </a:r>
            <a:endParaRPr sz="2000">
              <a:latin typeface="Times New Roman"/>
              <a:cs typeface="Times New Roman"/>
            </a:endParaRPr>
          </a:p>
          <a:p>
            <a:pPr marL="262255" indent="-232410">
              <a:lnSpc>
                <a:spcPct val="100000"/>
              </a:lnSpc>
              <a:spcBef>
                <a:spcPts val="1590"/>
              </a:spcBef>
              <a:buClr>
                <a:srgbClr val="010000"/>
              </a:buClr>
              <a:buChar char="•"/>
              <a:tabLst>
                <a:tab pos="262255" algn="l"/>
                <a:tab pos="262890" algn="l"/>
              </a:tabLst>
            </a:pPr>
            <a:r>
              <a:rPr sz="2000" spc="-10" dirty="0">
                <a:latin typeface="Times New Roman"/>
                <a:cs typeface="Times New Roman"/>
              </a:rPr>
              <a:t>Corresponding internal </a:t>
            </a:r>
            <a:r>
              <a:rPr sz="2000" spc="-5" dirty="0">
                <a:latin typeface="Times New Roman"/>
                <a:cs typeface="Times New Roman"/>
              </a:rPr>
              <a:t>forces act in the plane of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section</a:t>
            </a:r>
            <a:endParaRPr sz="2000">
              <a:latin typeface="Times New Roman"/>
              <a:cs typeface="Times New Roman"/>
            </a:endParaRPr>
          </a:p>
          <a:p>
            <a:pPr marL="262255">
              <a:lnSpc>
                <a:spcPct val="100000"/>
              </a:lnSpc>
            </a:pPr>
            <a:r>
              <a:rPr sz="2000" i="1" spc="-5" dirty="0">
                <a:latin typeface="Times New Roman"/>
                <a:cs typeface="Times New Roman"/>
              </a:rPr>
              <a:t>C </a:t>
            </a:r>
            <a:r>
              <a:rPr sz="2000" spc="-5" dirty="0">
                <a:latin typeface="Times New Roman"/>
                <a:cs typeface="Times New Roman"/>
              </a:rPr>
              <a:t>and are called </a:t>
            </a:r>
            <a:r>
              <a:rPr sz="2000" i="1" spc="-5" dirty="0">
                <a:latin typeface="Times New Roman"/>
                <a:cs typeface="Times New Roman"/>
              </a:rPr>
              <a:t>shearing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forces.</a:t>
            </a:r>
            <a:endParaRPr sz="2000">
              <a:latin typeface="Times New Roman"/>
              <a:cs typeface="Times New Roman"/>
            </a:endParaRPr>
          </a:p>
          <a:p>
            <a:pPr marL="243840" marR="196850" indent="-231775">
              <a:lnSpc>
                <a:spcPct val="100000"/>
              </a:lnSpc>
              <a:spcBef>
                <a:spcPts val="1410"/>
              </a:spcBef>
              <a:buClr>
                <a:srgbClr val="010000"/>
              </a:buClr>
              <a:buChar char="•"/>
              <a:tabLst>
                <a:tab pos="243840" algn="l"/>
                <a:tab pos="244475" algn="l"/>
              </a:tabLst>
            </a:pPr>
            <a:r>
              <a:rPr sz="2000" spc="-5" dirty="0">
                <a:latin typeface="Times New Roman"/>
                <a:cs typeface="Times New Roman"/>
              </a:rPr>
              <a:t>The resultant of the internal shear force </a:t>
            </a:r>
            <a:r>
              <a:rPr sz="2000" spc="-10" dirty="0">
                <a:latin typeface="Times New Roman"/>
                <a:cs typeface="Times New Roman"/>
              </a:rPr>
              <a:t>distribution is  </a:t>
            </a:r>
            <a:r>
              <a:rPr sz="2000" spc="-5" dirty="0">
                <a:latin typeface="Times New Roman"/>
                <a:cs typeface="Times New Roman"/>
              </a:rPr>
              <a:t>defined as the </a:t>
            </a:r>
            <a:r>
              <a:rPr sz="2000" i="1" spc="-5" dirty="0">
                <a:latin typeface="Times New Roman"/>
                <a:cs typeface="Times New Roman"/>
              </a:rPr>
              <a:t>shear </a:t>
            </a:r>
            <a:r>
              <a:rPr sz="2000" spc="-5" dirty="0">
                <a:latin typeface="Times New Roman"/>
                <a:cs typeface="Times New Roman"/>
              </a:rPr>
              <a:t>of the section and is equal to the load  </a:t>
            </a:r>
            <a:r>
              <a:rPr sz="2000" i="1" spc="-5" dirty="0">
                <a:latin typeface="Times New Roman"/>
                <a:cs typeface="Times New Roman"/>
              </a:rPr>
              <a:t>P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243840" indent="-231775">
              <a:lnSpc>
                <a:spcPct val="100000"/>
              </a:lnSpc>
              <a:spcBef>
                <a:spcPts val="600"/>
              </a:spcBef>
              <a:buClr>
                <a:srgbClr val="010000"/>
              </a:buClr>
              <a:buChar char="•"/>
              <a:tabLst>
                <a:tab pos="243840" algn="l"/>
                <a:tab pos="244475" algn="l"/>
              </a:tabLst>
            </a:pPr>
            <a:r>
              <a:rPr sz="2000" spc="-5" dirty="0">
                <a:latin typeface="Times New Roman"/>
                <a:cs typeface="Times New Roman"/>
              </a:rPr>
              <a:t>The corresponding average shear stress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7263" y="4671745"/>
            <a:ext cx="5928995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95"/>
              </a:spcBef>
              <a:buClr>
                <a:srgbClr val="010000"/>
              </a:buClr>
              <a:buChar char="•"/>
              <a:tabLst>
                <a:tab pos="243840" algn="l"/>
                <a:tab pos="244475" algn="l"/>
              </a:tabLst>
            </a:pPr>
            <a:r>
              <a:rPr sz="2000" spc="-5" dirty="0">
                <a:latin typeface="Times New Roman"/>
                <a:cs typeface="Times New Roman"/>
              </a:rPr>
              <a:t>Shear </a:t>
            </a:r>
            <a:r>
              <a:rPr sz="2000" spc="-10" dirty="0">
                <a:latin typeface="Times New Roman"/>
                <a:cs typeface="Times New Roman"/>
              </a:rPr>
              <a:t>stress distribution varies </a:t>
            </a:r>
            <a:r>
              <a:rPr sz="2000" spc="-5" dirty="0">
                <a:latin typeface="Times New Roman"/>
                <a:cs typeface="Times New Roman"/>
              </a:rPr>
              <a:t>from zero at the </a:t>
            </a:r>
            <a:r>
              <a:rPr sz="2000" spc="-10" dirty="0">
                <a:latin typeface="Times New Roman"/>
                <a:cs typeface="Times New Roman"/>
              </a:rPr>
              <a:t>member  surfaces </a:t>
            </a:r>
            <a:r>
              <a:rPr sz="2000" spc="-5" dirty="0">
                <a:latin typeface="Times New Roman"/>
                <a:cs typeface="Times New Roman"/>
              </a:rPr>
              <a:t>to </a:t>
            </a:r>
            <a:r>
              <a:rPr sz="2000" spc="-10" dirty="0">
                <a:latin typeface="Times New Roman"/>
                <a:cs typeface="Times New Roman"/>
              </a:rPr>
              <a:t>maximum values </a:t>
            </a:r>
            <a:r>
              <a:rPr sz="2000" spc="-5" dirty="0">
                <a:latin typeface="Times New Roman"/>
                <a:cs typeface="Times New Roman"/>
              </a:rPr>
              <a:t>that may be much larger  than the average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value.</a:t>
            </a:r>
            <a:endParaRPr sz="2000">
              <a:latin typeface="Times New Roman"/>
              <a:cs typeface="Times New Roman"/>
            </a:endParaRPr>
          </a:p>
          <a:p>
            <a:pPr marL="243840" marR="282575" indent="-231775">
              <a:lnSpc>
                <a:spcPct val="100000"/>
              </a:lnSpc>
              <a:spcBef>
                <a:spcPts val="1200"/>
              </a:spcBef>
              <a:buClr>
                <a:srgbClr val="010000"/>
              </a:buClr>
              <a:buChar char="•"/>
              <a:tabLst>
                <a:tab pos="243840" algn="l"/>
                <a:tab pos="244475" algn="l"/>
              </a:tabLst>
            </a:pPr>
            <a:r>
              <a:rPr sz="2000" spc="-5" dirty="0">
                <a:latin typeface="Times New Roman"/>
                <a:cs typeface="Times New Roman"/>
              </a:rPr>
              <a:t>The shear </a:t>
            </a:r>
            <a:r>
              <a:rPr sz="2000" spc="-10" dirty="0">
                <a:latin typeface="Times New Roman"/>
                <a:cs typeface="Times New Roman"/>
              </a:rPr>
              <a:t>stress </a:t>
            </a:r>
            <a:r>
              <a:rPr sz="2000" spc="-5" dirty="0">
                <a:latin typeface="Times New Roman"/>
                <a:cs typeface="Times New Roman"/>
              </a:rPr>
              <a:t>distribution cannot be assumed to be  </a:t>
            </a:r>
            <a:r>
              <a:rPr sz="2000" spc="-10" dirty="0">
                <a:latin typeface="Times New Roman"/>
                <a:cs typeface="Times New Roman"/>
              </a:rPr>
              <a:t>uniform.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026" y="633475"/>
            <a:ext cx="58305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Shearing Stress</a:t>
            </a:r>
            <a:r>
              <a:rPr spc="-20" dirty="0"/>
              <a:t> </a:t>
            </a:r>
            <a:r>
              <a:rPr spc="-5" dirty="0"/>
              <a:t>Examples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48788" y="5834633"/>
            <a:ext cx="5556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0209" algn="l"/>
              </a:tabLst>
            </a:pPr>
            <a:r>
              <a:rPr sz="17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1700" i="1" dirty="0">
                <a:latin typeface="Times New Roman"/>
                <a:cs typeface="Times New Roman"/>
              </a:rPr>
              <a:t>	</a:t>
            </a:r>
            <a:r>
              <a:rPr sz="17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7785" y="6010570"/>
            <a:ext cx="125095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700" i="1" spc="37" baseline="13888" dirty="0">
                <a:latin typeface="Symbol"/>
                <a:cs typeface="Symbol"/>
              </a:rPr>
              <a:t></a:t>
            </a:r>
            <a:r>
              <a:rPr sz="1400" spc="25" dirty="0">
                <a:latin typeface="Times New Roman"/>
                <a:cs typeface="Times New Roman"/>
              </a:rPr>
              <a:t>ave </a:t>
            </a:r>
            <a:r>
              <a:rPr sz="2550" baseline="14705" dirty="0">
                <a:latin typeface="Symbol"/>
                <a:cs typeface="Symbol"/>
              </a:rPr>
              <a:t></a:t>
            </a:r>
            <a:r>
              <a:rPr sz="2550" baseline="14705" dirty="0">
                <a:latin typeface="Times New Roman"/>
                <a:cs typeface="Times New Roman"/>
              </a:rPr>
              <a:t> </a:t>
            </a:r>
            <a:r>
              <a:rPr sz="2550" i="1" baseline="-29411" dirty="0">
                <a:latin typeface="Times New Roman"/>
                <a:cs typeface="Times New Roman"/>
              </a:rPr>
              <a:t>A </a:t>
            </a:r>
            <a:r>
              <a:rPr sz="2550" baseline="14705" dirty="0">
                <a:latin typeface="Symbol"/>
                <a:cs typeface="Symbol"/>
              </a:rPr>
              <a:t></a:t>
            </a:r>
            <a:r>
              <a:rPr sz="2550" spc="-120" baseline="14705" dirty="0">
                <a:latin typeface="Times New Roman"/>
                <a:cs typeface="Times New Roman"/>
              </a:rPr>
              <a:t> </a:t>
            </a:r>
            <a:r>
              <a:rPr sz="2550" i="1" baseline="-29411" dirty="0">
                <a:latin typeface="Times New Roman"/>
                <a:cs typeface="Times New Roman"/>
              </a:rPr>
              <a:t>A</a:t>
            </a:r>
            <a:endParaRPr sz="2550" baseline="-29411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6494" y="2198370"/>
            <a:ext cx="3802817" cy="1459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1632" y="4293870"/>
            <a:ext cx="3402797" cy="1352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19732" y="1470152"/>
            <a:ext cx="1574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Single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Shear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17218" y="2152650"/>
            <a:ext cx="3524788" cy="16968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17770" y="4166442"/>
            <a:ext cx="3413518" cy="1652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905753" y="1423670"/>
            <a:ext cx="1693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Double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Shear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26656" y="5907023"/>
            <a:ext cx="6673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065" algn="l"/>
              </a:tabLst>
            </a:pPr>
            <a:r>
              <a:rPr sz="1700" i="1" dirty="0">
                <a:latin typeface="Times New Roman"/>
                <a:cs typeface="Times New Roman"/>
              </a:rPr>
              <a:t>A	</a:t>
            </a:r>
            <a:r>
              <a:rPr sz="1700" dirty="0">
                <a:latin typeface="Times New Roman"/>
                <a:cs typeface="Times New Roman"/>
              </a:rPr>
              <a:t>2</a:t>
            </a:r>
            <a:r>
              <a:rPr sz="1700" spc="-325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A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64985" y="5593757"/>
            <a:ext cx="1352550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700" i="1" spc="37" baseline="-32407" dirty="0">
                <a:latin typeface="Symbol"/>
                <a:cs typeface="Symbol"/>
              </a:rPr>
              <a:t></a:t>
            </a:r>
            <a:r>
              <a:rPr sz="2100" spc="37" baseline="-59523" dirty="0">
                <a:latin typeface="Times New Roman"/>
                <a:cs typeface="Times New Roman"/>
              </a:rPr>
              <a:t>ave </a:t>
            </a:r>
            <a:r>
              <a:rPr sz="2550" baseline="-34313" dirty="0">
                <a:latin typeface="Symbol"/>
                <a:cs typeface="Symbol"/>
              </a:rPr>
              <a:t></a:t>
            </a:r>
            <a:r>
              <a:rPr sz="2550" baseline="-34313" dirty="0">
                <a:latin typeface="Times New Roman"/>
                <a:cs typeface="Times New Roman"/>
              </a:rPr>
              <a:t> </a:t>
            </a:r>
            <a:r>
              <a:rPr sz="17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1700" i="1" dirty="0">
                <a:latin typeface="Times New Roman"/>
                <a:cs typeface="Times New Roman"/>
              </a:rPr>
              <a:t> </a:t>
            </a:r>
            <a:r>
              <a:rPr sz="2550" baseline="-34313" dirty="0">
                <a:latin typeface="Symbol"/>
                <a:cs typeface="Symbol"/>
              </a:rPr>
              <a:t></a:t>
            </a:r>
            <a:r>
              <a:rPr sz="1700" u="sng" spc="1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1700" i="1" u="sng" spc="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026" y="633475"/>
            <a:ext cx="67798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Bearing Stress in</a:t>
            </a:r>
            <a:r>
              <a:rPr spc="10" dirty="0"/>
              <a:t> </a:t>
            </a:r>
            <a:r>
              <a:rPr spc="-5" dirty="0"/>
              <a:t>Connections</a:t>
            </a:r>
          </a:p>
        </p:txBody>
      </p:sp>
      <p:sp>
        <p:nvSpPr>
          <p:cNvPr id="4" name="object 4"/>
          <p:cNvSpPr/>
          <p:nvPr/>
        </p:nvSpPr>
        <p:spPr>
          <a:xfrm>
            <a:off x="612276" y="1691754"/>
            <a:ext cx="3852802" cy="2301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8561" y="4255179"/>
            <a:ext cx="3176516" cy="1720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4129" y="5648705"/>
            <a:ext cx="157480" cy="0"/>
          </a:xfrm>
          <a:custGeom>
            <a:avLst/>
            <a:gdLst/>
            <a:ahLst/>
            <a:cxnLst/>
            <a:rect l="l" t="t" r="r" b="b"/>
            <a:pathLst>
              <a:path w="157479">
                <a:moveTo>
                  <a:pt x="0" y="0"/>
                </a:moveTo>
                <a:lnTo>
                  <a:pt x="156972" y="0"/>
                </a:lnTo>
              </a:path>
            </a:pathLst>
          </a:custGeom>
          <a:ln w="6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72656" y="5648705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4">
                <a:moveTo>
                  <a:pt x="0" y="0"/>
                </a:moveTo>
                <a:lnTo>
                  <a:pt x="235458" y="0"/>
                </a:lnTo>
              </a:path>
            </a:pathLst>
          </a:custGeom>
          <a:ln w="6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88064" y="5640231"/>
            <a:ext cx="60706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6715" algn="l"/>
              </a:tabLst>
            </a:pPr>
            <a:r>
              <a:rPr sz="1700" i="1" dirty="0">
                <a:latin typeface="Times New Roman"/>
                <a:cs typeface="Times New Roman"/>
              </a:rPr>
              <a:t>A	t</a:t>
            </a:r>
            <a:r>
              <a:rPr sz="1700" i="1" spc="-195" dirty="0">
                <a:latin typeface="Times New Roman"/>
                <a:cs typeface="Times New Roman"/>
              </a:rPr>
              <a:t> </a:t>
            </a:r>
            <a:r>
              <a:rPr sz="1700" i="1" dirty="0">
                <a:latin typeface="Times New Roman"/>
                <a:cs typeface="Times New Roman"/>
              </a:rPr>
              <a:t>d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36158" y="5461833"/>
            <a:ext cx="116268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800" i="1" spc="40" dirty="0">
                <a:latin typeface="Symbol"/>
                <a:cs typeface="Symbol"/>
              </a:rPr>
              <a:t></a:t>
            </a:r>
            <a:r>
              <a:rPr sz="1800" i="1" spc="40" dirty="0">
                <a:latin typeface="Times New Roman"/>
                <a:cs typeface="Times New Roman"/>
              </a:rPr>
              <a:t> </a:t>
            </a:r>
            <a:r>
              <a:rPr sz="2100" baseline="-15873" dirty="0">
                <a:latin typeface="Times New Roman"/>
                <a:cs typeface="Times New Roman"/>
              </a:rPr>
              <a:t>b </a:t>
            </a:r>
            <a:r>
              <a:rPr sz="1700" dirty="0">
                <a:latin typeface="Symbol"/>
                <a:cs typeface="Symbol"/>
              </a:rPr>
              <a:t>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2550" i="1" baseline="34313" dirty="0">
                <a:latin typeface="Times New Roman"/>
                <a:cs typeface="Times New Roman"/>
              </a:rPr>
              <a:t>P </a:t>
            </a:r>
            <a:r>
              <a:rPr sz="1700" dirty="0">
                <a:latin typeface="Symbol"/>
                <a:cs typeface="Symbol"/>
              </a:rPr>
              <a:t></a:t>
            </a:r>
            <a:r>
              <a:rPr sz="1700" spc="-120" dirty="0">
                <a:latin typeface="Times New Roman"/>
                <a:cs typeface="Times New Roman"/>
              </a:rPr>
              <a:t> </a:t>
            </a:r>
            <a:r>
              <a:rPr sz="2550" i="1" baseline="34313" dirty="0">
                <a:latin typeface="Times New Roman"/>
                <a:cs typeface="Times New Roman"/>
              </a:rPr>
              <a:t>P</a:t>
            </a:r>
            <a:endParaRPr sz="2550" baseline="3431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32502" y="1531112"/>
            <a:ext cx="3474085" cy="3775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95"/>
              </a:spcBef>
              <a:buClr>
                <a:srgbClr val="010000"/>
              </a:buClr>
              <a:buChar char="•"/>
              <a:tabLst>
                <a:tab pos="243840" algn="l"/>
                <a:tab pos="244475" algn="l"/>
              </a:tabLst>
            </a:pPr>
            <a:r>
              <a:rPr sz="2000" spc="-5" dirty="0">
                <a:latin typeface="Times New Roman"/>
                <a:cs typeface="Times New Roman"/>
              </a:rPr>
              <a:t>Bolts, rivets, and pins </a:t>
            </a:r>
            <a:r>
              <a:rPr sz="2000" spc="-10" dirty="0">
                <a:latin typeface="Times New Roman"/>
                <a:cs typeface="Times New Roman"/>
              </a:rPr>
              <a:t>create  stresses </a:t>
            </a:r>
            <a:r>
              <a:rPr sz="2000" spc="-5" dirty="0">
                <a:latin typeface="Times New Roman"/>
                <a:cs typeface="Times New Roman"/>
              </a:rPr>
              <a:t>on the points of contact  or </a:t>
            </a:r>
            <a:r>
              <a:rPr sz="2000" i="1" spc="-10" dirty="0">
                <a:latin typeface="Times New Roman"/>
                <a:cs typeface="Times New Roman"/>
              </a:rPr>
              <a:t>bearing surfaces </a:t>
            </a:r>
            <a:r>
              <a:rPr sz="2000" spc="-5" dirty="0">
                <a:latin typeface="Times New Roman"/>
                <a:cs typeface="Times New Roman"/>
              </a:rPr>
              <a:t>of the  members they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connect.</a:t>
            </a:r>
            <a:endParaRPr sz="2000">
              <a:latin typeface="Times New Roman"/>
              <a:cs typeface="Times New Roman"/>
            </a:endParaRPr>
          </a:p>
          <a:p>
            <a:pPr marL="243840" marR="100965" indent="-231775">
              <a:lnSpc>
                <a:spcPct val="100000"/>
              </a:lnSpc>
              <a:spcBef>
                <a:spcPts val="1930"/>
              </a:spcBef>
              <a:buClr>
                <a:srgbClr val="010000"/>
              </a:buClr>
              <a:buChar char="•"/>
              <a:tabLst>
                <a:tab pos="243840" algn="l"/>
                <a:tab pos="244475" algn="l"/>
              </a:tabLst>
            </a:pPr>
            <a:r>
              <a:rPr sz="2000" spc="-5" dirty="0">
                <a:latin typeface="Times New Roman"/>
                <a:cs typeface="Times New Roman"/>
              </a:rPr>
              <a:t>The resultant of the force  </a:t>
            </a:r>
            <a:r>
              <a:rPr sz="2000" spc="-10" dirty="0">
                <a:latin typeface="Times New Roman"/>
                <a:cs typeface="Times New Roman"/>
              </a:rPr>
              <a:t>distribution </a:t>
            </a:r>
            <a:r>
              <a:rPr sz="2000" spc="-5" dirty="0">
                <a:latin typeface="Times New Roman"/>
                <a:cs typeface="Times New Roman"/>
              </a:rPr>
              <a:t>on the </a:t>
            </a:r>
            <a:r>
              <a:rPr sz="2000" spc="-10" dirty="0">
                <a:latin typeface="Times New Roman"/>
                <a:cs typeface="Times New Roman"/>
              </a:rPr>
              <a:t>surface is  </a:t>
            </a:r>
            <a:r>
              <a:rPr sz="2000" spc="-5" dirty="0">
                <a:latin typeface="Times New Roman"/>
                <a:cs typeface="Times New Roman"/>
              </a:rPr>
              <a:t>equal and opposite to the force  exerted on 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pin.</a:t>
            </a:r>
            <a:endParaRPr sz="2000">
              <a:latin typeface="Times New Roman"/>
              <a:cs typeface="Times New Roman"/>
            </a:endParaRPr>
          </a:p>
          <a:p>
            <a:pPr marL="320040" marR="177165" lvl="1" indent="-231775" algn="just">
              <a:lnSpc>
                <a:spcPct val="100000"/>
              </a:lnSpc>
              <a:spcBef>
                <a:spcPts val="1205"/>
              </a:spcBef>
              <a:buClr>
                <a:srgbClr val="010000"/>
              </a:buClr>
              <a:buChar char="•"/>
              <a:tabLst>
                <a:tab pos="320675" algn="l"/>
              </a:tabLst>
            </a:pPr>
            <a:r>
              <a:rPr sz="2000" spc="-5" dirty="0">
                <a:latin typeface="Times New Roman"/>
                <a:cs typeface="Times New Roman"/>
              </a:rPr>
              <a:t>Corresponding average force  </a:t>
            </a:r>
            <a:r>
              <a:rPr sz="2000" spc="-10" dirty="0">
                <a:latin typeface="Times New Roman"/>
                <a:cs typeface="Times New Roman"/>
              </a:rPr>
              <a:t>intensity </a:t>
            </a:r>
            <a:r>
              <a:rPr sz="2000" spc="-5" dirty="0">
                <a:latin typeface="Times New Roman"/>
                <a:cs typeface="Times New Roman"/>
              </a:rPr>
              <a:t>is called the </a:t>
            </a:r>
            <a:r>
              <a:rPr sz="2000" spc="-10" dirty="0">
                <a:latin typeface="Times New Roman"/>
                <a:cs typeface="Times New Roman"/>
              </a:rPr>
              <a:t>bearing  stress,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145" y="1371600"/>
            <a:ext cx="7976234" cy="0"/>
          </a:xfrm>
          <a:custGeom>
            <a:avLst/>
            <a:gdLst/>
            <a:ahLst/>
            <a:cxnLst/>
            <a:rect l="l" t="t" r="r" b="b"/>
            <a:pathLst>
              <a:path w="7976234">
                <a:moveTo>
                  <a:pt x="0" y="0"/>
                </a:moveTo>
                <a:lnTo>
                  <a:pt x="7975854" y="0"/>
                </a:lnTo>
              </a:path>
            </a:pathLst>
          </a:custGeom>
          <a:ln w="50800">
            <a:solidFill>
              <a:srgbClr val="0631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0700" y="6324600"/>
            <a:ext cx="3419475" cy="0"/>
          </a:xfrm>
          <a:custGeom>
            <a:avLst/>
            <a:gdLst/>
            <a:ahLst/>
            <a:cxnLst/>
            <a:rect l="l" t="t" r="r" b="b"/>
            <a:pathLst>
              <a:path w="3419475">
                <a:moveTo>
                  <a:pt x="0" y="0"/>
                </a:moveTo>
                <a:lnTo>
                  <a:pt x="3419094" y="0"/>
                </a:lnTo>
              </a:path>
            </a:pathLst>
          </a:custGeom>
          <a:ln w="28575">
            <a:solidFill>
              <a:srgbClr val="0631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2362200"/>
            <a:ext cx="6858000" cy="205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0600" y="2590800"/>
            <a:ext cx="6402705" cy="11946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40280">
              <a:lnSpc>
                <a:spcPct val="119800"/>
              </a:lnSpc>
              <a:spcBef>
                <a:spcPts val="100"/>
              </a:spcBef>
            </a:pPr>
            <a:r>
              <a:rPr lang="en-US" sz="3200" spc="-5" dirty="0" smtClean="0">
                <a:solidFill>
                  <a:srgbClr val="000000"/>
                </a:solidFill>
              </a:rPr>
              <a:t/>
            </a:r>
            <a:br>
              <a:rPr lang="en-US" sz="3200" spc="-5" dirty="0" smtClean="0">
                <a:solidFill>
                  <a:srgbClr val="000000"/>
                </a:solidFill>
              </a:rPr>
            </a:br>
            <a:r>
              <a:rPr sz="3200" spc="-5" smtClean="0">
                <a:solidFill>
                  <a:srgbClr val="000000"/>
                </a:solidFill>
              </a:rPr>
              <a:t>Displacement, Deformation</a:t>
            </a:r>
            <a:r>
              <a:rPr sz="3200" spc="-5" dirty="0">
                <a:solidFill>
                  <a:srgbClr val="000000"/>
                </a:solidFill>
              </a:rPr>
              <a:t>, and</a:t>
            </a:r>
            <a:r>
              <a:rPr sz="3200" spc="3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Strain</a:t>
            </a:r>
            <a:endParaRPr sz="3200"/>
          </a:p>
        </p:txBody>
      </p:sp>
      <p:sp>
        <p:nvSpPr>
          <p:cNvPr id="8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2777" y="570230"/>
            <a:ext cx="62464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Displacement, deformation, and</a:t>
            </a:r>
            <a:r>
              <a:rPr sz="3200" spc="35" dirty="0"/>
              <a:t> </a:t>
            </a:r>
            <a:r>
              <a:rPr sz="3200" spc="-5" dirty="0"/>
              <a:t>strain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495554" y="1522729"/>
            <a:ext cx="8061959" cy="4563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63DE8"/>
              </a:buClr>
              <a:buSzPct val="77777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Displacement</a:t>
            </a:r>
            <a:endParaRPr sz="1800">
              <a:latin typeface="Times New Roman"/>
              <a:cs typeface="Times New Roman"/>
            </a:endParaRPr>
          </a:p>
          <a:p>
            <a:pPr marL="755650" marR="5080" lvl="1" indent="-286385">
              <a:lnSpc>
                <a:spcPts val="1540"/>
              </a:lnSpc>
              <a:spcBef>
                <a:spcPts val="370"/>
              </a:spcBef>
              <a:buClr>
                <a:srgbClr val="010000"/>
              </a:buClr>
              <a:buFont typeface="Times New Roman"/>
              <a:buChar char="–"/>
              <a:tabLst>
                <a:tab pos="755650" algn="l"/>
                <a:tab pos="756285" algn="l"/>
              </a:tabLst>
            </a:pPr>
            <a:r>
              <a:rPr sz="1600" b="1" dirty="0">
                <a:latin typeface="Times New Roman"/>
                <a:cs typeface="Times New Roman"/>
              </a:rPr>
              <a:t>A vector that </a:t>
            </a:r>
            <a:r>
              <a:rPr sz="1600" b="1" spc="-5" dirty="0">
                <a:latin typeface="Times New Roman"/>
                <a:cs typeface="Times New Roman"/>
              </a:rPr>
              <a:t>represents </a:t>
            </a:r>
            <a:r>
              <a:rPr sz="1600" b="1" dirty="0">
                <a:latin typeface="Times New Roman"/>
                <a:cs typeface="Times New Roman"/>
              </a:rPr>
              <a:t>a movement of a </a:t>
            </a:r>
            <a:r>
              <a:rPr sz="1600" b="1" spc="-5" dirty="0">
                <a:latin typeface="Times New Roman"/>
                <a:cs typeface="Times New Roman"/>
              </a:rPr>
              <a:t>point </a:t>
            </a:r>
            <a:r>
              <a:rPr sz="1600" b="1" dirty="0">
                <a:latin typeface="Times New Roman"/>
                <a:cs typeface="Times New Roman"/>
              </a:rPr>
              <a:t>in a </a:t>
            </a:r>
            <a:r>
              <a:rPr sz="1600" b="1" spc="-5" dirty="0">
                <a:latin typeface="Times New Roman"/>
                <a:cs typeface="Times New Roman"/>
              </a:rPr>
              <a:t>body (due to applied </a:t>
            </a:r>
            <a:r>
              <a:rPr sz="1600" b="1" dirty="0">
                <a:latin typeface="Times New Roman"/>
                <a:cs typeface="Times New Roman"/>
              </a:rPr>
              <a:t>loads) </a:t>
            </a:r>
            <a:r>
              <a:rPr sz="1600" b="1" spc="-5" dirty="0">
                <a:latin typeface="Times New Roman"/>
                <a:cs typeface="Times New Roman"/>
              </a:rPr>
              <a:t>with  </a:t>
            </a:r>
            <a:r>
              <a:rPr sz="1600" b="1" dirty="0">
                <a:latin typeface="Times New Roman"/>
                <a:cs typeface="Times New Roman"/>
              </a:rPr>
              <a:t>respect to some reference system of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axes</a:t>
            </a:r>
            <a:endParaRPr sz="16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spcBef>
                <a:spcPts val="10"/>
              </a:spcBef>
              <a:buClr>
                <a:srgbClr val="010000"/>
              </a:buClr>
              <a:buFont typeface="Times New Roman"/>
              <a:buChar char="–"/>
              <a:tabLst>
                <a:tab pos="755650" algn="l"/>
                <a:tab pos="756285" algn="l"/>
              </a:tabLst>
            </a:pPr>
            <a:r>
              <a:rPr sz="1600" b="1" dirty="0">
                <a:latin typeface="Times New Roman"/>
                <a:cs typeface="Times New Roman"/>
              </a:rPr>
              <a:t>Translation and/or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rotation</a:t>
            </a:r>
            <a:endParaRPr sz="16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spcBef>
                <a:spcPts val="10"/>
              </a:spcBef>
              <a:buClr>
                <a:srgbClr val="010000"/>
              </a:buClr>
              <a:buFont typeface="Times New Roman"/>
              <a:buChar char="–"/>
              <a:tabLst>
                <a:tab pos="755650" algn="l"/>
                <a:tab pos="75628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Shape and size of the body do not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change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10000"/>
              </a:buClr>
              <a:buFont typeface="Times New Roman"/>
              <a:buChar char="–"/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63DE8"/>
              </a:buClr>
              <a:buSzPct val="77777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Deformation</a:t>
            </a:r>
            <a:endParaRPr sz="1800">
              <a:latin typeface="Times New Roman"/>
              <a:cs typeface="Times New Roman"/>
            </a:endParaRPr>
          </a:p>
          <a:p>
            <a:pPr marL="755650" marR="440055" lvl="1" indent="-286385">
              <a:lnSpc>
                <a:spcPts val="1540"/>
              </a:lnSpc>
              <a:spcBef>
                <a:spcPts val="370"/>
              </a:spcBef>
              <a:buClr>
                <a:srgbClr val="010000"/>
              </a:buClr>
              <a:buFont typeface="Times New Roman"/>
              <a:buChar char="–"/>
              <a:tabLst>
                <a:tab pos="755650" algn="l"/>
                <a:tab pos="756285" algn="l"/>
              </a:tabLst>
            </a:pPr>
            <a:r>
              <a:rPr sz="1600" b="1" dirty="0">
                <a:latin typeface="Times New Roman"/>
                <a:cs typeface="Times New Roman"/>
              </a:rPr>
              <a:t>A vector that </a:t>
            </a:r>
            <a:r>
              <a:rPr sz="1600" b="1" spc="-5" dirty="0">
                <a:latin typeface="Times New Roman"/>
                <a:cs typeface="Times New Roman"/>
              </a:rPr>
              <a:t>represents </a:t>
            </a:r>
            <a:r>
              <a:rPr sz="1600" b="1" dirty="0">
                <a:latin typeface="Times New Roman"/>
                <a:cs typeface="Times New Roman"/>
              </a:rPr>
              <a:t>a movement of a </a:t>
            </a:r>
            <a:r>
              <a:rPr sz="1600" b="1" spc="-5" dirty="0">
                <a:latin typeface="Times New Roman"/>
                <a:cs typeface="Times New Roman"/>
              </a:rPr>
              <a:t>point in </a:t>
            </a:r>
            <a:r>
              <a:rPr sz="1600" b="1" dirty="0">
                <a:latin typeface="Times New Roman"/>
                <a:cs typeface="Times New Roman"/>
              </a:rPr>
              <a:t>a </a:t>
            </a:r>
            <a:r>
              <a:rPr sz="1600" b="1" spc="-5" dirty="0">
                <a:latin typeface="Times New Roman"/>
                <a:cs typeface="Times New Roman"/>
              </a:rPr>
              <a:t>body (due to applied loads)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relative to another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body point</a:t>
            </a:r>
            <a:endParaRPr sz="16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spcBef>
                <a:spcPts val="15"/>
              </a:spcBef>
              <a:buClr>
                <a:srgbClr val="010000"/>
              </a:buClr>
              <a:buFont typeface="Times New Roman"/>
              <a:buChar char="–"/>
              <a:tabLst>
                <a:tab pos="755650" algn="l"/>
                <a:tab pos="756285" algn="l"/>
              </a:tabLst>
            </a:pPr>
            <a:r>
              <a:rPr sz="1600" b="1" dirty="0">
                <a:latin typeface="Times New Roman"/>
                <a:cs typeface="Times New Roman"/>
              </a:rPr>
              <a:t>The shape and size of the body </a:t>
            </a:r>
            <a:r>
              <a:rPr sz="1600" b="1" spc="-5" dirty="0">
                <a:latin typeface="Times New Roman"/>
                <a:cs typeface="Times New Roman"/>
              </a:rPr>
              <a:t>change </a:t>
            </a:r>
            <a:r>
              <a:rPr sz="1600" b="1" dirty="0">
                <a:latin typeface="Times New Roman"/>
                <a:cs typeface="Times New Roman"/>
              </a:rPr>
              <a:t>(being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deformed)</a:t>
            </a:r>
            <a:endParaRPr sz="16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spcBef>
                <a:spcPts val="5"/>
              </a:spcBef>
              <a:buClr>
                <a:srgbClr val="010000"/>
              </a:buClr>
              <a:buFont typeface="Times New Roman"/>
              <a:buChar char="–"/>
              <a:tabLst>
                <a:tab pos="755650" algn="l"/>
                <a:tab pos="756285" algn="l"/>
              </a:tabLst>
            </a:pPr>
            <a:r>
              <a:rPr sz="1600" b="1" dirty="0">
                <a:latin typeface="Times New Roman"/>
                <a:cs typeface="Times New Roman"/>
              </a:rPr>
              <a:t>Volume may be unchanged (special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cases)</a:t>
            </a: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010000"/>
              </a:buClr>
              <a:buFont typeface="Times New Roman"/>
              <a:buChar char="–"/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63DE8"/>
              </a:buClr>
              <a:buSzPct val="77777"/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Strain</a:t>
            </a:r>
            <a:endParaRPr sz="18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buClr>
                <a:srgbClr val="010000"/>
              </a:buClr>
              <a:buFont typeface="Times New Roman"/>
              <a:buChar char="–"/>
              <a:tabLst>
                <a:tab pos="755650" algn="l"/>
                <a:tab pos="756285" algn="l"/>
              </a:tabLst>
            </a:pPr>
            <a:r>
              <a:rPr sz="1600" b="1" dirty="0">
                <a:latin typeface="Times New Roman"/>
                <a:cs typeface="Times New Roman"/>
              </a:rPr>
              <a:t>Intensity of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deformation</a:t>
            </a:r>
            <a:endParaRPr sz="1600">
              <a:latin typeface="Times New Roman"/>
              <a:cs typeface="Times New Roman"/>
            </a:endParaRPr>
          </a:p>
          <a:p>
            <a:pPr marL="755650" marR="58419" lvl="1" indent="-286385">
              <a:lnSpc>
                <a:spcPts val="1540"/>
              </a:lnSpc>
              <a:spcBef>
                <a:spcPts val="375"/>
              </a:spcBef>
              <a:buClr>
                <a:srgbClr val="010000"/>
              </a:buClr>
              <a:buFont typeface="Times New Roman"/>
              <a:buChar char="–"/>
              <a:tabLst>
                <a:tab pos="755650" algn="l"/>
                <a:tab pos="756285" algn="l"/>
              </a:tabLst>
            </a:pPr>
            <a:r>
              <a:rPr sz="1600" b="1" dirty="0">
                <a:latin typeface="Times New Roman"/>
                <a:cs typeface="Times New Roman"/>
              </a:rPr>
              <a:t>Objects of the same materials but different sizes demonstrate different effects when  subjected to the same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load</a:t>
            </a:r>
            <a:endParaRPr sz="1600">
              <a:latin typeface="Times New Roman"/>
              <a:cs typeface="Times New Roman"/>
            </a:endParaRPr>
          </a:p>
          <a:p>
            <a:pPr marL="755650" lvl="1" indent="-286385">
              <a:lnSpc>
                <a:spcPts val="1920"/>
              </a:lnSpc>
              <a:spcBef>
                <a:spcPts val="50"/>
              </a:spcBef>
              <a:buClr>
                <a:srgbClr val="010000"/>
              </a:buClr>
              <a:buFont typeface="Times New Roman"/>
              <a:buChar char="–"/>
              <a:tabLst>
                <a:tab pos="755650" algn="l"/>
                <a:tab pos="756285" algn="l"/>
              </a:tabLst>
            </a:pPr>
            <a:r>
              <a:rPr sz="1600" b="1" dirty="0">
                <a:latin typeface="Times New Roman"/>
                <a:cs typeface="Times New Roman"/>
              </a:rPr>
              <a:t>Normal strain </a:t>
            </a:r>
            <a:r>
              <a:rPr sz="1600" b="1" spc="-5" dirty="0">
                <a:latin typeface="Times New Roman"/>
                <a:cs typeface="Times New Roman"/>
              </a:rPr>
              <a:t>(</a:t>
            </a:r>
            <a:r>
              <a:rPr sz="1600" b="1" spc="-5" dirty="0">
                <a:latin typeface="Symbol"/>
                <a:cs typeface="Symbol"/>
              </a:rPr>
              <a:t></a:t>
            </a:r>
            <a:r>
              <a:rPr sz="1600" b="1" spc="-5" dirty="0">
                <a:latin typeface="Times New Roman"/>
                <a:cs typeface="Times New Roman"/>
              </a:rPr>
              <a:t>): </a:t>
            </a:r>
            <a:r>
              <a:rPr sz="1600" b="1" dirty="0">
                <a:latin typeface="Times New Roman"/>
                <a:cs typeface="Times New Roman"/>
              </a:rPr>
              <a:t>measures the </a:t>
            </a:r>
            <a:r>
              <a:rPr sz="1600" b="1" spc="-5" dirty="0">
                <a:latin typeface="Times New Roman"/>
                <a:cs typeface="Times New Roman"/>
              </a:rPr>
              <a:t>change </a:t>
            </a:r>
            <a:r>
              <a:rPr sz="1600" b="1" dirty="0">
                <a:latin typeface="Times New Roman"/>
                <a:cs typeface="Times New Roman"/>
              </a:rPr>
              <a:t>in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size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(elongation/contraction)</a:t>
            </a:r>
            <a:endParaRPr sz="1600">
              <a:latin typeface="Times New Roman"/>
              <a:cs typeface="Times New Roman"/>
            </a:endParaRPr>
          </a:p>
          <a:p>
            <a:pPr marL="755650" marR="303530" lvl="1" indent="-285750">
              <a:lnSpc>
                <a:spcPct val="78500"/>
              </a:lnSpc>
              <a:spcBef>
                <a:spcPts val="409"/>
              </a:spcBef>
              <a:buClr>
                <a:srgbClr val="010000"/>
              </a:buClr>
              <a:buFont typeface="Times New Roman"/>
              <a:buChar char="–"/>
              <a:tabLst>
                <a:tab pos="755650" algn="l"/>
                <a:tab pos="75628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Shearing strain </a:t>
            </a:r>
            <a:r>
              <a:rPr sz="1600" b="1" dirty="0">
                <a:latin typeface="Times New Roman"/>
                <a:cs typeface="Times New Roman"/>
              </a:rPr>
              <a:t>(</a:t>
            </a:r>
            <a:r>
              <a:rPr sz="1600" b="1" dirty="0">
                <a:latin typeface="Symbol"/>
                <a:cs typeface="Symbol"/>
              </a:rPr>
              <a:t></a:t>
            </a:r>
            <a:r>
              <a:rPr sz="1600" b="1" dirty="0">
                <a:latin typeface="Times New Roman"/>
                <a:cs typeface="Times New Roman"/>
              </a:rPr>
              <a:t>): measures the change in 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shape</a:t>
            </a:r>
            <a:r>
              <a:rPr sz="1600" b="1" dirty="0">
                <a:latin typeface="Times New Roman"/>
                <a:cs typeface="Times New Roman"/>
              </a:rPr>
              <a:t> (angle formed by the sides of a  body)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7577" y="2258821"/>
            <a:ext cx="7188834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4-5 Stress-strain-temperature  relationships (constitutive</a:t>
            </a:r>
            <a:r>
              <a:rPr sz="3600" spc="-100" dirty="0"/>
              <a:t> </a:t>
            </a:r>
            <a:r>
              <a:rPr sz="3600" dirty="0"/>
              <a:t>relationship)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678177" y="3816044"/>
            <a:ext cx="5278755" cy="206946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70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Stress vs.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strain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Thermal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strain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450"/>
              </a:lnSpc>
              <a:spcBef>
                <a:spcPts val="815"/>
              </a:spcBef>
              <a:buClr>
                <a:srgbClr val="063DE8"/>
              </a:buClr>
              <a:buSzPct val="75000"/>
              <a:buFont typeface="Wingdings"/>
              <a:buChar char=""/>
              <a:tabLst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Deformation of axially loaded  members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642102" y="6372915"/>
            <a:ext cx="338962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50"/>
              </a:lnSpc>
            </a:pPr>
            <a:r>
              <a:rPr dirty="0"/>
              <a:t>Department </a:t>
            </a:r>
            <a:r>
              <a:rPr/>
              <a:t>of </a:t>
            </a:r>
            <a:r>
              <a:rPr lang="en-US" dirty="0" err="1" smtClean="0"/>
              <a:t>Civi</a:t>
            </a:r>
            <a:r>
              <a:rPr smtClean="0"/>
              <a:t>l</a:t>
            </a:r>
            <a:r>
              <a:rPr spc="-65" smtClean="0"/>
              <a:t> </a:t>
            </a:r>
            <a:r>
              <a:rPr dirty="0"/>
              <a:t>Engineering</a:t>
            </a:r>
          </a:p>
        </p:txBody>
      </p:sp>
      <p:sp>
        <p:nvSpPr>
          <p:cNvPr id="7" name="object 2"/>
          <p:cNvSpPr/>
          <p:nvPr/>
        </p:nvSpPr>
        <p:spPr>
          <a:xfrm>
            <a:off x="5638800" y="6324600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0" y="0"/>
                </a:moveTo>
                <a:lnTo>
                  <a:pt x="3276600" y="0"/>
                </a:lnTo>
              </a:path>
            </a:pathLst>
          </a:custGeom>
          <a:ln w="28575">
            <a:solidFill>
              <a:srgbClr val="343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1266</Words>
  <Application>Microsoft Office PowerPoint</Application>
  <PresentationFormat>On-screen Show (4:3)</PresentationFormat>
  <Paragraphs>197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Objectives:</vt:lpstr>
      <vt:lpstr>Stress &amp; Strain: Axial Loading</vt:lpstr>
      <vt:lpstr>Shearing Stress</vt:lpstr>
      <vt:lpstr>Shearing Stress Examples</vt:lpstr>
      <vt:lpstr>Bearing Stress in Connections</vt:lpstr>
      <vt:lpstr> Displacement, Deformation, and Strain</vt:lpstr>
      <vt:lpstr>Displacement, deformation, and strain</vt:lpstr>
      <vt:lpstr>4-5 Stress-strain-temperature  relationships (constitutive relationship)</vt:lpstr>
      <vt:lpstr>Stress vs. strain relationship</vt:lpstr>
      <vt:lpstr>Stress-Strain Diagram:  Ductile Materials</vt:lpstr>
      <vt:lpstr>Stress-Strain Diagram: Brittle  Materials</vt:lpstr>
      <vt:lpstr>Elastic vs. Plastic Behavior</vt:lpstr>
      <vt:lpstr>Slide 14</vt:lpstr>
      <vt:lpstr>Poisson’s ratio</vt:lpstr>
      <vt:lpstr>Effect of composition</vt:lpstr>
      <vt:lpstr>Effects of temperature</vt:lpstr>
      <vt:lpstr>Effects of loading direction</vt:lpstr>
      <vt:lpstr>Thermal strain</vt:lpstr>
      <vt:lpstr>Deformation of axially loaded  members (linear materials)</vt:lpstr>
      <vt:lpstr>Deformation of axially loaded  members</vt:lpstr>
      <vt:lpstr>Example:</vt:lpstr>
      <vt:lpstr>Thermal Strains and Stresses</vt:lpstr>
      <vt:lpstr>Example Problem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Mechanics of Materials</dc:title>
  <dc:creator>Qing Ming Wang</dc:creator>
  <cp:lastModifiedBy>Nasir</cp:lastModifiedBy>
  <cp:revision>4</cp:revision>
  <dcterms:created xsi:type="dcterms:W3CDTF">2021-01-24T07:55:38Z</dcterms:created>
  <dcterms:modified xsi:type="dcterms:W3CDTF">2021-01-24T08:11:02Z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2009-09-21T00:00:00Z</vt:filetime>
  </property>
  <property fmtid="{D5CDD505-2E9C-101B-9397-08002B2CF9AE}" pid="3" name="Creator">
    <vt:lpwstr>Acrobat PDFMaker 9.0 for PowerPoint</vt:lpwstr>
  </property>
  <property fmtid="{D5CDD505-2E9C-101B-9397-08002B2CF9AE}" pid="4" name="LastSaved">
    <vt:filetime>2021-01-24T00:00:00Z</vt:filetime>
  </property>
</Properties>
</file>