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56" r:id="rId2"/>
    <p:sldId id="257" r:id="rId3"/>
    <p:sldId id="259" r:id="rId4"/>
    <p:sldId id="258" r:id="rId5"/>
    <p:sldId id="265" r:id="rId6"/>
    <p:sldId id="264" r:id="rId7"/>
    <p:sldId id="263" r:id="rId8"/>
    <p:sldId id="260"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643" autoAdjust="0"/>
  </p:normalViewPr>
  <p:slideViewPr>
    <p:cSldViewPr>
      <p:cViewPr varScale="1">
        <p:scale>
          <a:sx n="74" d="100"/>
          <a:sy n="74" d="100"/>
        </p:scale>
        <p:origin x="-1690"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9E36E3-A089-4377-A231-509B6E723B53}" type="datetimeFigureOut">
              <a:rPr lang="en-US" smtClean="0"/>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6905D-A909-476F-A9B5-A1035098C639}" type="slidenum">
              <a:rPr lang="en-US" smtClean="0"/>
              <a:t>‹#›</a:t>
            </a:fld>
            <a:endParaRPr lang="en-US"/>
          </a:p>
        </p:txBody>
      </p:sp>
    </p:spTree>
    <p:extLst>
      <p:ext uri="{BB962C8B-B14F-4D97-AF65-F5344CB8AC3E}">
        <p14:creationId xmlns:p14="http://schemas.microsoft.com/office/powerpoint/2010/main" val="643358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aspects of Education</a:t>
            </a:r>
          </a:p>
          <a:p>
            <a:pPr lvl="0" rtl="0"/>
            <a:r>
              <a:rPr lang="en-US" sz="1200" kern="1200" dirty="0" smtClean="0">
                <a:solidFill>
                  <a:schemeClr val="tx1"/>
                </a:solidFill>
                <a:effectLst/>
                <a:latin typeface="+mn-lt"/>
                <a:ea typeface="+mn-ea"/>
                <a:cs typeface="+mn-cs"/>
              </a:rPr>
              <a:t>Education is a life-long process- Education is a continuous and lifelong process. It starts from the womb of the mother and continues till death. It is the process of development from infancy to maturity. It includes the effect of everything which influences human personality.</a:t>
            </a:r>
          </a:p>
          <a:p>
            <a:pPr lvl="0"/>
            <a:r>
              <a:rPr lang="en-US" sz="1200" kern="1200" dirty="0" smtClean="0">
                <a:solidFill>
                  <a:schemeClr val="tx1"/>
                </a:solidFill>
                <a:effectLst/>
                <a:latin typeface="+mn-lt"/>
                <a:ea typeface="+mn-ea"/>
                <a:cs typeface="+mn-cs"/>
              </a:rPr>
              <a:t>Education is a systematic process- It refers to transact its activities through a systematic institution and regulation.</a:t>
            </a:r>
          </a:p>
          <a:p>
            <a:pPr lvl="0"/>
            <a:r>
              <a:rPr lang="en-US" sz="1200" kern="1200" dirty="0" smtClean="0">
                <a:solidFill>
                  <a:schemeClr val="tx1"/>
                </a:solidFill>
                <a:effectLst/>
                <a:latin typeface="+mn-lt"/>
                <a:ea typeface="+mn-ea"/>
                <a:cs typeface="+mn-cs"/>
              </a:rPr>
              <a:t>Education is development of individual and the society- It is called a force for social development, which brings improvement in every aspect in the society.</a:t>
            </a:r>
          </a:p>
          <a:p>
            <a:pPr lvl="0"/>
            <a:r>
              <a:rPr lang="en-US" sz="1200" kern="1200" dirty="0" smtClean="0">
                <a:solidFill>
                  <a:schemeClr val="tx1"/>
                </a:solidFill>
                <a:effectLst/>
                <a:latin typeface="+mn-lt"/>
                <a:ea typeface="+mn-ea"/>
                <a:cs typeface="+mn-cs"/>
              </a:rPr>
              <a:t>Education is modification of </a:t>
            </a:r>
            <a:r>
              <a:rPr lang="en-US" sz="1200" kern="1200" dirty="0" err="1" smtClean="0">
                <a:solidFill>
                  <a:schemeClr val="tx1"/>
                </a:solidFill>
                <a:effectLst/>
                <a:latin typeface="+mn-lt"/>
                <a:ea typeface="+mn-ea"/>
                <a:cs typeface="+mn-cs"/>
              </a:rPr>
              <a:t>behaviour</a:t>
            </a:r>
            <a:r>
              <a:rPr lang="en-US" sz="1200" kern="1200" dirty="0" smtClean="0">
                <a:solidFill>
                  <a:schemeClr val="tx1"/>
                </a:solidFill>
                <a:effectLst/>
                <a:latin typeface="+mn-lt"/>
                <a:ea typeface="+mn-ea"/>
                <a:cs typeface="+mn-cs"/>
              </a:rPr>
              <a:t>- Human </a:t>
            </a:r>
            <a:r>
              <a:rPr lang="en-US" sz="1200" kern="1200" dirty="0" err="1" smtClean="0">
                <a:solidFill>
                  <a:schemeClr val="tx1"/>
                </a:solidFill>
                <a:effectLst/>
                <a:latin typeface="+mn-lt"/>
                <a:ea typeface="+mn-ea"/>
                <a:cs typeface="+mn-cs"/>
              </a:rPr>
              <a:t>behaviour</a:t>
            </a:r>
            <a:r>
              <a:rPr lang="en-US" sz="1200" kern="1200" dirty="0" smtClean="0">
                <a:solidFill>
                  <a:schemeClr val="tx1"/>
                </a:solidFill>
                <a:effectLst/>
                <a:latin typeface="+mn-lt"/>
                <a:ea typeface="+mn-ea"/>
                <a:cs typeface="+mn-cs"/>
              </a:rPr>
              <a:t> is modified and improved through educational process.</a:t>
            </a:r>
          </a:p>
          <a:p>
            <a:pPr lvl="0"/>
            <a:r>
              <a:rPr lang="en-US" sz="1200" kern="1200" dirty="0" smtClean="0">
                <a:solidFill>
                  <a:schemeClr val="tx1"/>
                </a:solidFill>
                <a:effectLst/>
                <a:latin typeface="+mn-lt"/>
                <a:ea typeface="+mn-ea"/>
                <a:cs typeface="+mn-cs"/>
              </a:rPr>
              <a:t>Education is purposive: every individual has some goal in his life. Education contributes in attainment of that goal. There is a definite purpose underlined all educational activities.</a:t>
            </a:r>
          </a:p>
          <a:p>
            <a:pPr lvl="0"/>
            <a:r>
              <a:rPr lang="en-US" sz="1200" kern="1200" dirty="0" smtClean="0">
                <a:solidFill>
                  <a:schemeClr val="tx1"/>
                </a:solidFill>
                <a:effectLst/>
                <a:latin typeface="+mn-lt"/>
                <a:ea typeface="+mn-ea"/>
                <a:cs typeface="+mn-cs"/>
              </a:rPr>
              <a:t>Education is a training- Human senses, mind, </a:t>
            </a:r>
            <a:r>
              <a:rPr lang="en-US" sz="1200" kern="1200" dirty="0" err="1" smtClean="0">
                <a:solidFill>
                  <a:schemeClr val="tx1"/>
                </a:solidFill>
                <a:effectLst/>
                <a:latin typeface="+mn-lt"/>
                <a:ea typeface="+mn-ea"/>
                <a:cs typeface="+mn-cs"/>
              </a:rPr>
              <a:t>behaviour</a:t>
            </a:r>
            <a:r>
              <a:rPr lang="en-US" sz="1200" kern="1200" dirty="0" smtClean="0">
                <a:solidFill>
                  <a:schemeClr val="tx1"/>
                </a:solidFill>
                <a:effectLst/>
                <a:latin typeface="+mn-lt"/>
                <a:ea typeface="+mn-ea"/>
                <a:cs typeface="+mn-cs"/>
              </a:rPr>
              <a:t>, activities; skills are trained in a constructive and socially desirable way.</a:t>
            </a:r>
          </a:p>
          <a:p>
            <a:pPr lvl="0"/>
            <a:r>
              <a:rPr lang="en-US" sz="1200" kern="1200" dirty="0" smtClean="0">
                <a:solidFill>
                  <a:schemeClr val="tx1"/>
                </a:solidFill>
                <a:effectLst/>
                <a:latin typeface="+mn-lt"/>
                <a:ea typeface="+mn-ea"/>
                <a:cs typeface="+mn-cs"/>
              </a:rPr>
              <a:t>Education is instruction and direction- It directs and instructs an individual to fulfill his desires and needs for exaltation of his whole personality.</a:t>
            </a:r>
          </a:p>
          <a:p>
            <a:pPr lvl="0"/>
            <a:r>
              <a:rPr lang="en-US" sz="1200" kern="1200" dirty="0" smtClean="0">
                <a:solidFill>
                  <a:schemeClr val="tx1"/>
                </a:solidFill>
                <a:effectLst/>
                <a:latin typeface="+mn-lt"/>
                <a:ea typeface="+mn-ea"/>
                <a:cs typeface="+mn-cs"/>
              </a:rPr>
              <a:t>Education is life- Life without education is meaningless and like the life of a beast. Every aspect and incident needs education for its sound development.</a:t>
            </a:r>
          </a:p>
          <a:p>
            <a:pPr lvl="0"/>
            <a:r>
              <a:rPr lang="en-US" sz="1200" kern="1200" dirty="0" smtClean="0">
                <a:solidFill>
                  <a:schemeClr val="tx1"/>
                </a:solidFill>
                <a:effectLst/>
                <a:latin typeface="+mn-lt"/>
                <a:ea typeface="+mn-ea"/>
                <a:cs typeface="+mn-cs"/>
              </a:rPr>
              <a:t>Education is continuous reconstruction of our experiences- As per the definition of John Dewey education reconstructs and remodels our experiences towards socially desirable way.</a:t>
            </a:r>
          </a:p>
          <a:p>
            <a:pPr lvl="0"/>
            <a:r>
              <a:rPr lang="en-US" sz="1200" kern="1200" dirty="0" smtClean="0">
                <a:solidFill>
                  <a:schemeClr val="tx1"/>
                </a:solidFill>
                <a:effectLst/>
                <a:latin typeface="+mn-lt"/>
                <a:ea typeface="+mn-ea"/>
                <a:cs typeface="+mn-cs"/>
              </a:rPr>
              <a:t>Education helps in individual adjustment: a man is a social being. If he is not able to adjust himself in different aspects of life his personality can’t remain balanced. Through the medium of education he learns to adjust himself with the friends, class fellows, parents, relations, </a:t>
            </a:r>
            <a:r>
              <a:rPr lang="en-US" sz="1200" kern="1200" dirty="0" err="1" smtClean="0">
                <a:solidFill>
                  <a:schemeClr val="tx1"/>
                </a:solidFill>
                <a:effectLst/>
                <a:latin typeface="+mn-lt"/>
                <a:ea typeface="+mn-ea"/>
                <a:cs typeface="+mn-cs"/>
              </a:rPr>
              <a:t>neighbours</a:t>
            </a:r>
            <a:r>
              <a:rPr lang="en-US" sz="1200" kern="1200" dirty="0" smtClean="0">
                <a:solidFill>
                  <a:schemeClr val="tx1"/>
                </a:solidFill>
                <a:effectLst/>
                <a:latin typeface="+mn-lt"/>
                <a:ea typeface="+mn-ea"/>
                <a:cs typeface="+mn-cs"/>
              </a:rPr>
              <a:t> and teachers etc.</a:t>
            </a:r>
          </a:p>
          <a:p>
            <a:pPr lvl="0"/>
            <a:r>
              <a:rPr lang="en-US" sz="1200" kern="1200" dirty="0" smtClean="0">
                <a:solidFill>
                  <a:schemeClr val="tx1"/>
                </a:solidFill>
                <a:effectLst/>
                <a:latin typeface="+mn-lt"/>
                <a:ea typeface="+mn-ea"/>
                <a:cs typeface="+mn-cs"/>
              </a:rPr>
              <a:t>Education is balanced development: Education is concerned with the development of all faculties of the child. it performs the functions of the physical, mental, aesthetic, moral, economic, spiritual development of the individual so that the individual may get rid of his animal instincts by sublimating the same so that he becomes a civilized person.</a:t>
            </a:r>
          </a:p>
          <a:p>
            <a:pPr lvl="0"/>
            <a:r>
              <a:rPr lang="en-US" sz="1200" kern="1200" dirty="0" smtClean="0">
                <a:solidFill>
                  <a:schemeClr val="tx1"/>
                </a:solidFill>
                <a:effectLst/>
                <a:latin typeface="+mn-lt"/>
                <a:ea typeface="+mn-ea"/>
                <a:cs typeface="+mn-cs"/>
              </a:rPr>
              <a:t>Education is a dynamic process: Education is not a static but a dynamic process which develops the child according to changing situations and times. It always induces the individual towards progress. It reconstructs the society according to the changing needs of the time and place of the society.</a:t>
            </a:r>
          </a:p>
          <a:p>
            <a:pPr lvl="0"/>
            <a:r>
              <a:rPr lang="en-US" sz="1200" kern="1200" dirty="0" smtClean="0">
                <a:solidFill>
                  <a:schemeClr val="tx1"/>
                </a:solidFill>
                <a:effectLst/>
                <a:latin typeface="+mn-lt"/>
                <a:ea typeface="+mn-ea"/>
                <a:cs typeface="+mn-cs"/>
              </a:rPr>
              <a:t>Education is a bipolar process: According to Adams, education is a bipolar process in which one personality acts on another to modify the development of other person. The process is not only conscious but deliberate.</a:t>
            </a:r>
          </a:p>
          <a:p>
            <a:pPr lvl="0"/>
            <a:r>
              <a:rPr lang="en-US" sz="1200" kern="1200" dirty="0" smtClean="0">
                <a:solidFill>
                  <a:schemeClr val="tx1"/>
                </a:solidFill>
                <a:effectLst/>
                <a:latin typeface="+mn-lt"/>
                <a:ea typeface="+mn-ea"/>
                <a:cs typeface="+mn-cs"/>
              </a:rPr>
              <a:t>Education is a three dimensional process: John Dewey has rightly remarked, “All educations proceeds by participation of the individual in the social consciousness of the race.” Thus it is the society which will determine the aims, contents and methods of teachings. In this way the process of education consists of 3 poles – the teacher, the child and the society.</a:t>
            </a:r>
          </a:p>
          <a:p>
            <a:pPr lvl="0"/>
            <a:r>
              <a:rPr lang="en-US" sz="1200" kern="1200" dirty="0" smtClean="0">
                <a:solidFill>
                  <a:schemeClr val="tx1"/>
                </a:solidFill>
                <a:effectLst/>
                <a:latin typeface="+mn-lt"/>
                <a:ea typeface="+mn-ea"/>
                <a:cs typeface="+mn-cs"/>
              </a:rPr>
              <a:t>Education as growth: The end of growth is more growth and the end of education is more education. According to John Dewey, “an individual is a changing and growing personality.” The purpose of education is to facilitate the process of his/her growth.</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5F56905D-A909-476F-A9B5-A1035098C639}" type="slidenum">
              <a:rPr lang="en-US" smtClean="0"/>
              <a:t>5</a:t>
            </a:fld>
            <a:endParaRPr lang="en-US"/>
          </a:p>
        </p:txBody>
      </p:sp>
    </p:spTree>
    <p:extLst>
      <p:ext uri="{BB962C8B-B14F-4D97-AF65-F5344CB8AC3E}">
        <p14:creationId xmlns:p14="http://schemas.microsoft.com/office/powerpoint/2010/main" val="1125930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Instructional technology has several different aspects. It includes the following.  </a:t>
            </a:r>
          </a:p>
          <a:p>
            <a:r>
              <a:rPr lang="en-US" dirty="0" smtClean="0"/>
              <a:t> the process of designing instruction</a:t>
            </a:r>
          </a:p>
          <a:p>
            <a:r>
              <a:rPr lang="en-US" dirty="0" smtClean="0"/>
              <a:t>.the application of learning theories and  styles to designing instruction  the selection of materials and tools to design and implement a design.  </a:t>
            </a:r>
          </a:p>
          <a:p>
            <a:r>
              <a:rPr lang="en-US" dirty="0" smtClean="0"/>
              <a:t>the evaluation of designs</a:t>
            </a:r>
          </a:p>
          <a:p>
            <a:r>
              <a:rPr lang="en-US" dirty="0" smtClean="0"/>
              <a:t>.the effective use of team work and  the use of technology in support of the development and delivery of instruction. </a:t>
            </a:r>
          </a:p>
          <a:p>
            <a:r>
              <a:rPr lang="en-US" dirty="0" smtClean="0"/>
              <a:t> </a:t>
            </a:r>
            <a:endParaRPr lang="en-US" dirty="0"/>
          </a:p>
        </p:txBody>
      </p:sp>
      <p:sp>
        <p:nvSpPr>
          <p:cNvPr id="4" name="Slide Number Placeholder 3"/>
          <p:cNvSpPr>
            <a:spLocks noGrp="1"/>
          </p:cNvSpPr>
          <p:nvPr>
            <p:ph type="sldNum" sz="quarter" idx="10"/>
          </p:nvPr>
        </p:nvSpPr>
        <p:spPr/>
        <p:txBody>
          <a:bodyPr/>
          <a:lstStyle/>
          <a:p>
            <a:fld id="{5F56905D-A909-476F-A9B5-A1035098C639}" type="slidenum">
              <a:rPr lang="en-US" smtClean="0"/>
              <a:t>7</a:t>
            </a:fld>
            <a:endParaRPr lang="en-US"/>
          </a:p>
        </p:txBody>
      </p:sp>
    </p:spTree>
    <p:extLst>
      <p:ext uri="{BB962C8B-B14F-4D97-AF65-F5344CB8AC3E}">
        <p14:creationId xmlns:p14="http://schemas.microsoft.com/office/powerpoint/2010/main" val="295779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Today‘s world is a world of information explosion. This information explosion is taking place in such a fast speed that even a literate person is feeling as if he or she is illiterate being not able to cope up with such an information explosion. Here the question arises how is one to cope up with it? The answer is, information technology (IT) that can help in coping with the information explosion.  So, we can say that ―Information Technology is nothing but coping up with explosion of Information.</a:t>
            </a:r>
            <a:endParaRPr lang="en-US" dirty="0"/>
          </a:p>
        </p:txBody>
      </p:sp>
      <p:sp>
        <p:nvSpPr>
          <p:cNvPr id="4" name="Slide Number Placeholder 3"/>
          <p:cNvSpPr>
            <a:spLocks noGrp="1"/>
          </p:cNvSpPr>
          <p:nvPr>
            <p:ph type="sldNum" sz="quarter" idx="10"/>
          </p:nvPr>
        </p:nvSpPr>
        <p:spPr/>
        <p:txBody>
          <a:bodyPr/>
          <a:lstStyle/>
          <a:p>
            <a:fld id="{5F56905D-A909-476F-A9B5-A1035098C639}" type="slidenum">
              <a:rPr lang="en-US" smtClean="0"/>
              <a:t>8</a:t>
            </a:fld>
            <a:endParaRPr lang="en-US"/>
          </a:p>
        </p:txBody>
      </p:sp>
    </p:spTree>
    <p:extLst>
      <p:ext uri="{BB962C8B-B14F-4D97-AF65-F5344CB8AC3E}">
        <p14:creationId xmlns:p14="http://schemas.microsoft.com/office/powerpoint/2010/main" val="1097666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63AF6D-A267-4FEC-8EBB-DFF0664DA55F}" type="datetime1">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730D2-4013-44D5-991C-A683AB1A2DB0}"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B4B05-8613-4E48-8C6A-4A10E7C4556B}" type="datetime1">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730D2-4013-44D5-991C-A683AB1A2D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5B878E-28EC-4245-883E-35C1128F1510}" type="datetime1">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730D2-4013-44D5-991C-A683AB1A2D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D61E3-DF75-4718-B4F7-B7B192C45C4E}" type="datetime1">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730D2-4013-44D5-991C-A683AB1A2D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8B090E-BB46-47AC-BA8D-E03AAE2ECD15}" type="datetime1">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730D2-4013-44D5-991C-A683AB1A2DB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7741D0-75AD-4EE9-A07B-FD0015882EA3}" type="datetime1">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730D2-4013-44D5-991C-A683AB1A2D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4A4D7A-54F0-4D66-A215-7B17B8DCED9E}" type="datetime1">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730D2-4013-44D5-991C-A683AB1A2DB0}"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1DE99C-27FB-48A3-A879-3B92BF757843}" type="datetime1">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730D2-4013-44D5-991C-A683AB1A2D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B4088-98AF-4F00-AD14-99CA943F0AAD}" type="datetime1">
              <a:rPr lang="en-US" smtClean="0"/>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730D2-4013-44D5-991C-A683AB1A2D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469C87-58BE-4E05-8019-07BE37183C67}" type="datetime1">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730D2-4013-44D5-991C-A683AB1A2DB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2C7E54-C372-4723-ADC3-B334BDF745D6}" type="datetime1">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730D2-4013-44D5-991C-A683AB1A2DB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559B424-CD18-4001-A957-E38DA16D5A52}" type="datetime1">
              <a:rPr lang="en-US" smtClean="0"/>
              <a:t>4/21/2020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63730D2-4013-44D5-991C-A683AB1A2D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Educational </a:t>
            </a:r>
            <a:r>
              <a:rPr lang="en-US" dirty="0" smtClean="0"/>
              <a:t>Technology</a:t>
            </a:r>
            <a:endParaRPr lang="en-US" dirty="0"/>
          </a:p>
        </p:txBody>
      </p:sp>
      <p:sp>
        <p:nvSpPr>
          <p:cNvPr id="3" name="Subtitle 2"/>
          <p:cNvSpPr>
            <a:spLocks noGrp="1"/>
          </p:cNvSpPr>
          <p:nvPr>
            <p:ph type="subTitle" idx="1"/>
          </p:nvPr>
        </p:nvSpPr>
        <p:spPr/>
        <p:txBody>
          <a:bodyPr/>
          <a:lstStyle/>
          <a:p>
            <a:r>
              <a:rPr lang="en-US" dirty="0" smtClean="0"/>
              <a:t>Mr. Tariq Saleem Ghayyur</a:t>
            </a:r>
          </a:p>
          <a:p>
            <a:r>
              <a:rPr lang="en-US" dirty="0" smtClean="0"/>
              <a:t>Lecturer </a:t>
            </a:r>
          </a:p>
          <a:p>
            <a:r>
              <a:rPr lang="en-US" dirty="0" smtClean="0"/>
              <a:t>Department of Education, SU</a:t>
            </a:r>
            <a:endParaRPr lang="en-US" dirty="0"/>
          </a:p>
        </p:txBody>
      </p:sp>
    </p:spTree>
    <p:extLst>
      <p:ext uri="{BB962C8B-B14F-4D97-AF65-F5344CB8AC3E}">
        <p14:creationId xmlns:p14="http://schemas.microsoft.com/office/powerpoint/2010/main" val="384082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Technology</a:t>
            </a:r>
          </a:p>
        </p:txBody>
      </p:sp>
      <p:sp>
        <p:nvSpPr>
          <p:cNvPr id="3" name="Content Placeholder 2"/>
          <p:cNvSpPr>
            <a:spLocks noGrp="1"/>
          </p:cNvSpPr>
          <p:nvPr>
            <p:ph idx="1"/>
          </p:nvPr>
        </p:nvSpPr>
        <p:spPr/>
        <p:txBody>
          <a:bodyPr>
            <a:normAutofit/>
          </a:bodyPr>
          <a:lstStyle/>
          <a:p>
            <a:pPr algn="just"/>
            <a:r>
              <a:rPr lang="en-US" dirty="0"/>
              <a:t>Educational Technology is the development, application and evaluation of systems, techniques and aids to improve the process of human learning. {</a:t>
            </a:r>
            <a:r>
              <a:rPr lang="en-US" dirty="0" err="1"/>
              <a:t>Lucido</a:t>
            </a:r>
            <a:r>
              <a:rPr lang="en-US" dirty="0"/>
              <a:t> and </a:t>
            </a:r>
            <a:r>
              <a:rPr lang="en-US" dirty="0" err="1"/>
              <a:t>Borabo</a:t>
            </a:r>
            <a:r>
              <a:rPr lang="en-US" dirty="0"/>
              <a:t>, 1997} </a:t>
            </a:r>
          </a:p>
          <a:p>
            <a:pPr algn="just"/>
            <a:r>
              <a:rPr lang="en-US" dirty="0"/>
              <a:t>Educational Technology is a profession like teaching. It is made up of organized effort to implement the theory, intellectual technique, and practical application of Educational Technology. {</a:t>
            </a:r>
            <a:r>
              <a:rPr lang="en-US" dirty="0" err="1"/>
              <a:t>Johanssen</a:t>
            </a:r>
            <a:r>
              <a:rPr lang="en-US" dirty="0"/>
              <a:t>, et.al, as cited by </a:t>
            </a:r>
            <a:r>
              <a:rPr lang="en-US" dirty="0" err="1"/>
              <a:t>Corpuz</a:t>
            </a:r>
            <a:r>
              <a:rPr lang="en-US" dirty="0"/>
              <a:t> and </a:t>
            </a:r>
            <a:r>
              <a:rPr lang="en-US" dirty="0" err="1"/>
              <a:t>Lucido</a:t>
            </a:r>
            <a:r>
              <a:rPr lang="en-US" dirty="0"/>
              <a:t>} </a:t>
            </a:r>
          </a:p>
          <a:p>
            <a:pPr algn="just"/>
            <a:endParaRPr lang="en-US" dirty="0"/>
          </a:p>
        </p:txBody>
      </p:sp>
      <p:sp>
        <p:nvSpPr>
          <p:cNvPr id="4" name="Slide Number Placeholder 3"/>
          <p:cNvSpPr>
            <a:spLocks noGrp="1"/>
          </p:cNvSpPr>
          <p:nvPr>
            <p:ph type="sldNum" sz="quarter" idx="12"/>
          </p:nvPr>
        </p:nvSpPr>
        <p:spPr/>
        <p:txBody>
          <a:bodyPr/>
          <a:lstStyle/>
          <a:p>
            <a:fld id="{663730D2-4013-44D5-991C-A683AB1A2DB0}" type="slidenum">
              <a:rPr lang="en-US" smtClean="0"/>
              <a:t>2</a:t>
            </a:fld>
            <a:endParaRPr lang="en-US"/>
          </a:p>
        </p:txBody>
      </p:sp>
    </p:spTree>
    <p:extLst>
      <p:ext uri="{BB962C8B-B14F-4D97-AF65-F5344CB8AC3E}">
        <p14:creationId xmlns:p14="http://schemas.microsoft.com/office/powerpoint/2010/main" val="2162989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Educational Technology basically means all the intellectual and operational efforts made during recent years to regroup arrange and systematized the application of scientific methods to the organization of new sets of equipment and material so as to optimize learning process. {British Journal of Educational Technology, 1971} </a:t>
            </a:r>
          </a:p>
          <a:p>
            <a:pPr algn="just"/>
            <a:r>
              <a:rPr lang="en-US" dirty="0"/>
              <a:t>Educational Technology is the considered implementation of appropriate tools, techniques, or processes that facilitate the application of senses, memory, and cognition to enhance teaching practices and improve learning outcomes.</a:t>
            </a:r>
          </a:p>
          <a:p>
            <a:pPr algn="just"/>
            <a:endParaRPr lang="en-US" dirty="0"/>
          </a:p>
        </p:txBody>
      </p:sp>
      <p:sp>
        <p:nvSpPr>
          <p:cNvPr id="4" name="Slide Number Placeholder 3"/>
          <p:cNvSpPr>
            <a:spLocks noGrp="1"/>
          </p:cNvSpPr>
          <p:nvPr>
            <p:ph type="sldNum" sz="quarter" idx="12"/>
          </p:nvPr>
        </p:nvSpPr>
        <p:spPr/>
        <p:txBody>
          <a:bodyPr/>
          <a:lstStyle/>
          <a:p>
            <a:fld id="{663730D2-4013-44D5-991C-A683AB1A2DB0}" type="slidenum">
              <a:rPr lang="en-US" smtClean="0"/>
              <a:t>3</a:t>
            </a:fld>
            <a:endParaRPr lang="en-US"/>
          </a:p>
        </p:txBody>
      </p:sp>
    </p:spTree>
    <p:extLst>
      <p:ext uri="{BB962C8B-B14F-4D97-AF65-F5344CB8AC3E}">
        <p14:creationId xmlns:p14="http://schemas.microsoft.com/office/powerpoint/2010/main" val="3309604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62600"/>
          </a:xfrm>
        </p:spPr>
        <p:txBody>
          <a:bodyPr/>
          <a:lstStyle/>
          <a:p>
            <a:pPr algn="just"/>
            <a:r>
              <a:rPr lang="en-US" dirty="0"/>
              <a:t>Educational technology is a separate field of dealing with the theory of Education with development and application resources which implies the following principles: </a:t>
            </a:r>
          </a:p>
          <a:p>
            <a:pPr algn="just"/>
            <a:r>
              <a:rPr lang="en-US" dirty="0"/>
              <a:t>1. Clarifies educational objectives. </a:t>
            </a:r>
          </a:p>
          <a:p>
            <a:pPr algn="just"/>
            <a:r>
              <a:rPr lang="en-US" dirty="0"/>
              <a:t>2. Placing content elements in a logical order. </a:t>
            </a:r>
          </a:p>
          <a:p>
            <a:pPr algn="just"/>
            <a:r>
              <a:rPr lang="en-US" dirty="0"/>
              <a:t>3. Specifies the process of teaching learning process </a:t>
            </a:r>
          </a:p>
          <a:p>
            <a:pPr algn="just"/>
            <a:r>
              <a:rPr lang="en-US" dirty="0"/>
              <a:t>4. Acquire the knowledge through development of models of teaching. </a:t>
            </a:r>
          </a:p>
          <a:p>
            <a:pPr algn="just"/>
            <a:r>
              <a:rPr lang="en-US" dirty="0"/>
              <a:t>5. Adjoining the teaching learning process with feedback. </a:t>
            </a:r>
          </a:p>
          <a:p>
            <a:pPr algn="just"/>
            <a:r>
              <a:rPr lang="en-US" dirty="0"/>
              <a:t>6. Selection, evaluation and optimization of media. {Educational Technology in Asia under </a:t>
            </a:r>
            <a:r>
              <a:rPr lang="en-US" dirty="0" err="1"/>
              <a:t>Apeid</a:t>
            </a:r>
            <a:r>
              <a:rPr lang="en-US" dirty="0"/>
              <a:t>, 1995}</a:t>
            </a:r>
          </a:p>
          <a:p>
            <a:pPr algn="just"/>
            <a:endParaRPr lang="en-US" dirty="0"/>
          </a:p>
        </p:txBody>
      </p:sp>
      <p:sp>
        <p:nvSpPr>
          <p:cNvPr id="2" name="Slide Number Placeholder 1"/>
          <p:cNvSpPr>
            <a:spLocks noGrp="1"/>
          </p:cNvSpPr>
          <p:nvPr>
            <p:ph type="sldNum" sz="quarter" idx="12"/>
          </p:nvPr>
        </p:nvSpPr>
        <p:spPr/>
        <p:txBody>
          <a:bodyPr/>
          <a:lstStyle/>
          <a:p>
            <a:fld id="{663730D2-4013-44D5-991C-A683AB1A2DB0}" type="slidenum">
              <a:rPr lang="en-US" smtClean="0"/>
              <a:t>4</a:t>
            </a:fld>
            <a:endParaRPr lang="en-US"/>
          </a:p>
        </p:txBody>
      </p:sp>
    </p:spTree>
    <p:extLst>
      <p:ext uri="{BB962C8B-B14F-4D97-AF65-F5344CB8AC3E}">
        <p14:creationId xmlns:p14="http://schemas.microsoft.com/office/powerpoint/2010/main" val="1166044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dirty="0" smtClean="0"/>
              <a:t>Education means</a:t>
            </a:r>
            <a:endParaRPr lang="en-US" dirty="0"/>
          </a:p>
        </p:txBody>
      </p:sp>
      <p:sp>
        <p:nvSpPr>
          <p:cNvPr id="3" name="Content Placeholder 2"/>
          <p:cNvSpPr>
            <a:spLocks noGrp="1"/>
          </p:cNvSpPr>
          <p:nvPr>
            <p:ph idx="1"/>
          </p:nvPr>
        </p:nvSpPr>
        <p:spPr>
          <a:xfrm>
            <a:off x="457200" y="1219200"/>
            <a:ext cx="8229600" cy="5257800"/>
          </a:xfrm>
        </p:spPr>
        <p:txBody>
          <a:bodyPr>
            <a:normAutofit fontScale="92500" lnSpcReduction="20000"/>
          </a:bodyPr>
          <a:lstStyle/>
          <a:p>
            <a:pPr algn="just"/>
            <a:r>
              <a:rPr lang="en-US" dirty="0"/>
              <a:t>The word ‘Education’ has been derived from different Latin words. </a:t>
            </a:r>
            <a:r>
              <a:rPr lang="en-US" dirty="0" smtClean="0"/>
              <a:t> </a:t>
            </a:r>
            <a:r>
              <a:rPr lang="en-US" dirty="0"/>
              <a:t>a) ‘</a:t>
            </a:r>
            <a:r>
              <a:rPr lang="en-US" dirty="0" err="1"/>
              <a:t>educare</a:t>
            </a:r>
            <a:r>
              <a:rPr lang="en-US" dirty="0"/>
              <a:t>’ which means ‘to bring out’ or ‘to nourish’. </a:t>
            </a:r>
            <a:r>
              <a:rPr lang="en-US" dirty="0" smtClean="0"/>
              <a:t> </a:t>
            </a:r>
            <a:r>
              <a:rPr lang="en-US" dirty="0"/>
              <a:t>b) ‘</a:t>
            </a:r>
            <a:r>
              <a:rPr lang="en-US" dirty="0" err="1"/>
              <a:t>educere</a:t>
            </a:r>
            <a:r>
              <a:rPr lang="en-US" dirty="0"/>
              <a:t>’ which means ‘to lead out’ or ‘to draw out’. </a:t>
            </a:r>
            <a:r>
              <a:rPr lang="en-US" dirty="0" smtClean="0"/>
              <a:t> </a:t>
            </a:r>
            <a:r>
              <a:rPr lang="en-US" dirty="0"/>
              <a:t>c) ‘</a:t>
            </a:r>
            <a:r>
              <a:rPr lang="en-US" dirty="0" err="1"/>
              <a:t>educatum</a:t>
            </a:r>
            <a:r>
              <a:rPr lang="en-US" dirty="0"/>
              <a:t>’ which means ‘act of teaching’ or ‘training’. </a:t>
            </a:r>
            <a:r>
              <a:rPr lang="en-US" dirty="0" smtClean="0"/>
              <a:t> </a:t>
            </a:r>
            <a:r>
              <a:rPr lang="en-US" dirty="0"/>
              <a:t>d) ‘</a:t>
            </a:r>
            <a:r>
              <a:rPr lang="en-US" dirty="0" err="1"/>
              <a:t>educatus</a:t>
            </a:r>
            <a:r>
              <a:rPr lang="en-US" dirty="0"/>
              <a:t>’ which means ‘to bring up, rear, educate’. Denotative Meaning  </a:t>
            </a:r>
          </a:p>
          <a:p>
            <a:pPr algn="just"/>
            <a:r>
              <a:rPr lang="en-US" dirty="0"/>
              <a:t>Education is the process of bringing out hidden qualities or potentials of the child to make him a responsible and productive person of the society.</a:t>
            </a:r>
          </a:p>
          <a:p>
            <a:pPr algn="just"/>
            <a:r>
              <a:rPr lang="en-US" dirty="0"/>
              <a:t>Education is a systematic process through which a child or an adult acquires knowledge, experience, skill and sound attitude. It makes an individual civilized, refined, cultured and educated. Its goal is to make an individual perfect. It is the key to solve the various problems of life.</a:t>
            </a:r>
          </a:p>
          <a:p>
            <a:pPr algn="just"/>
            <a:r>
              <a:rPr lang="en-US" dirty="0"/>
              <a:t>Aristotle - “Education is the creation of sound mind in a sound body</a:t>
            </a:r>
            <a:r>
              <a:rPr lang="en-US" dirty="0" smtClean="0"/>
              <a:t>.”</a:t>
            </a:r>
          </a:p>
          <a:p>
            <a:pPr algn="just"/>
            <a:r>
              <a:rPr lang="en-US" dirty="0"/>
              <a:t>John Dewey – “Education is the process of living through a continuous reconstruction of experiences</a:t>
            </a:r>
            <a:r>
              <a:rPr lang="en-US" dirty="0" smtClean="0"/>
              <a:t>.”</a:t>
            </a:r>
            <a:endParaRPr lang="en-US" dirty="0"/>
          </a:p>
          <a:p>
            <a:pPr marL="0" indent="0" algn="just">
              <a:buNone/>
            </a:pPr>
            <a:endParaRPr lang="en-US" dirty="0"/>
          </a:p>
        </p:txBody>
      </p:sp>
      <p:sp>
        <p:nvSpPr>
          <p:cNvPr id="4" name="Slide Number Placeholder 3"/>
          <p:cNvSpPr>
            <a:spLocks noGrp="1"/>
          </p:cNvSpPr>
          <p:nvPr>
            <p:ph type="sldNum" sz="quarter" idx="12"/>
          </p:nvPr>
        </p:nvSpPr>
        <p:spPr/>
        <p:txBody>
          <a:bodyPr/>
          <a:lstStyle/>
          <a:p>
            <a:fld id="{663730D2-4013-44D5-991C-A683AB1A2DB0}" type="slidenum">
              <a:rPr lang="en-US" smtClean="0"/>
              <a:t>5</a:t>
            </a:fld>
            <a:endParaRPr lang="en-US"/>
          </a:p>
        </p:txBody>
      </p:sp>
    </p:spTree>
    <p:extLst>
      <p:ext uri="{BB962C8B-B14F-4D97-AF65-F5344CB8AC3E}">
        <p14:creationId xmlns:p14="http://schemas.microsoft.com/office/powerpoint/2010/main" val="48099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means</a:t>
            </a:r>
            <a:endParaRPr lang="en-US" dirty="0"/>
          </a:p>
        </p:txBody>
      </p:sp>
      <p:sp>
        <p:nvSpPr>
          <p:cNvPr id="3" name="Content Placeholder 2"/>
          <p:cNvSpPr>
            <a:spLocks noGrp="1"/>
          </p:cNvSpPr>
          <p:nvPr>
            <p:ph idx="1"/>
          </p:nvPr>
        </p:nvSpPr>
        <p:spPr/>
        <p:txBody>
          <a:bodyPr>
            <a:normAutofit/>
          </a:bodyPr>
          <a:lstStyle/>
          <a:p>
            <a:pPr algn="just"/>
            <a:r>
              <a:rPr lang="en-US" sz="2800" dirty="0"/>
              <a:t>The term "technology", as </a:t>
            </a:r>
            <a:r>
              <a:rPr lang="en-US" sz="2800" dirty="0" err="1"/>
              <a:t>Ofiesh</a:t>
            </a:r>
            <a:r>
              <a:rPr lang="en-US" sz="2800" dirty="0"/>
              <a:t> (1964) observes, implies the application of science to art. When we apply the science of learning and communication to teaching, we evolve a technology, i.e., the technology of instruction</a:t>
            </a:r>
            <a:r>
              <a:rPr lang="en-US" sz="2800" dirty="0" smtClean="0"/>
              <a:t>.</a:t>
            </a:r>
          </a:p>
          <a:p>
            <a:pPr algn="just"/>
            <a:endParaRPr lang="en-US" sz="2800" dirty="0" smtClean="0"/>
          </a:p>
          <a:p>
            <a:pPr algn="just"/>
            <a:r>
              <a:rPr lang="en-US" sz="2800" dirty="0" smtClean="0"/>
              <a:t>Technology is also defined as process of implication of scientific rules and regulation in engineering tools to assist humans in their daily working and produce ease.</a:t>
            </a:r>
            <a:endParaRPr lang="en-US" sz="2800" dirty="0"/>
          </a:p>
        </p:txBody>
      </p:sp>
      <p:sp>
        <p:nvSpPr>
          <p:cNvPr id="4" name="Slide Number Placeholder 3"/>
          <p:cNvSpPr>
            <a:spLocks noGrp="1"/>
          </p:cNvSpPr>
          <p:nvPr>
            <p:ph type="sldNum" sz="quarter" idx="12"/>
          </p:nvPr>
        </p:nvSpPr>
        <p:spPr/>
        <p:txBody>
          <a:bodyPr/>
          <a:lstStyle/>
          <a:p>
            <a:fld id="{663730D2-4013-44D5-991C-A683AB1A2DB0}" type="slidenum">
              <a:rPr lang="en-US" smtClean="0"/>
              <a:t>6</a:t>
            </a:fld>
            <a:endParaRPr lang="en-US"/>
          </a:p>
        </p:txBody>
      </p:sp>
    </p:spTree>
    <p:extLst>
      <p:ext uri="{BB962C8B-B14F-4D97-AF65-F5344CB8AC3E}">
        <p14:creationId xmlns:p14="http://schemas.microsoft.com/office/powerpoint/2010/main" val="1756723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Instructional Technology </a:t>
            </a:r>
          </a:p>
        </p:txBody>
      </p:sp>
      <p:sp>
        <p:nvSpPr>
          <p:cNvPr id="3" name="Content Placeholder 2"/>
          <p:cNvSpPr>
            <a:spLocks noGrp="1"/>
          </p:cNvSpPr>
          <p:nvPr>
            <p:ph idx="1"/>
          </p:nvPr>
        </p:nvSpPr>
        <p:spPr/>
        <p:txBody>
          <a:bodyPr>
            <a:normAutofit lnSpcReduction="10000"/>
          </a:bodyPr>
          <a:lstStyle/>
          <a:p>
            <a:pPr algn="just"/>
            <a:r>
              <a:rPr lang="en-US" dirty="0"/>
              <a:t>Instructional technology is just what it sounds lie, using computers, CD </a:t>
            </a:r>
            <a:r>
              <a:rPr lang="en-US" dirty="0" smtClean="0"/>
              <a:t>ROMs</a:t>
            </a:r>
            <a:r>
              <a:rPr lang="en-US" dirty="0"/>
              <a:t>, interactive media, modems, satellites, teleconferencing and other technological means to support learning</a:t>
            </a:r>
            <a:r>
              <a:rPr lang="en-US" dirty="0" smtClean="0"/>
              <a:t>.</a:t>
            </a:r>
          </a:p>
          <a:p>
            <a:pPr marL="0" indent="0" algn="just">
              <a:buNone/>
            </a:pPr>
            <a:r>
              <a:rPr lang="en-US" dirty="0"/>
              <a:t>According to the Association </a:t>
            </a:r>
            <a:r>
              <a:rPr lang="en-US" dirty="0" smtClean="0"/>
              <a:t>of </a:t>
            </a:r>
            <a:r>
              <a:rPr lang="en-US" dirty="0"/>
              <a:t>Educational Communications and </a:t>
            </a:r>
            <a:r>
              <a:rPr lang="en-US" dirty="0" smtClean="0"/>
              <a:t>Technology </a:t>
            </a:r>
            <a:r>
              <a:rPr lang="en-US" dirty="0"/>
              <a:t>(AECT) </a:t>
            </a:r>
          </a:p>
          <a:p>
            <a:pPr algn="just"/>
            <a:r>
              <a:rPr lang="en-US" dirty="0"/>
              <a:t> </a:t>
            </a:r>
            <a:r>
              <a:rPr lang="en-US" dirty="0" smtClean="0"/>
              <a:t>Instructional </a:t>
            </a:r>
            <a:r>
              <a:rPr lang="en-US" dirty="0"/>
              <a:t>Technology is often </a:t>
            </a:r>
            <a:r>
              <a:rPr lang="en-US" dirty="0" smtClean="0"/>
              <a:t>referred </a:t>
            </a:r>
            <a:r>
              <a:rPr lang="en-US" dirty="0"/>
              <a:t>to as a part of educational technology but the use of these terms has changed over the years. While instructional Technology covers the processes and systems of learning and instruction, educational </a:t>
            </a:r>
            <a:r>
              <a:rPr lang="en-US" dirty="0" smtClean="0"/>
              <a:t>technology </a:t>
            </a:r>
            <a:r>
              <a:rPr lang="en-US" dirty="0"/>
              <a:t>includes other systems used in the process of developing human </a:t>
            </a:r>
            <a:r>
              <a:rPr lang="en-US" dirty="0" smtClean="0"/>
              <a:t>capabilities.</a:t>
            </a:r>
            <a:endParaRPr lang="en-US" dirty="0"/>
          </a:p>
        </p:txBody>
      </p:sp>
      <p:sp>
        <p:nvSpPr>
          <p:cNvPr id="4" name="Slide Number Placeholder 3"/>
          <p:cNvSpPr>
            <a:spLocks noGrp="1"/>
          </p:cNvSpPr>
          <p:nvPr>
            <p:ph type="sldNum" sz="quarter" idx="12"/>
          </p:nvPr>
        </p:nvSpPr>
        <p:spPr/>
        <p:txBody>
          <a:bodyPr/>
          <a:lstStyle/>
          <a:p>
            <a:fld id="{663730D2-4013-44D5-991C-A683AB1A2DB0}" type="slidenum">
              <a:rPr lang="en-US" smtClean="0"/>
              <a:t>7</a:t>
            </a:fld>
            <a:endParaRPr lang="en-US"/>
          </a:p>
        </p:txBody>
      </p:sp>
    </p:spTree>
    <p:extLst>
      <p:ext uri="{BB962C8B-B14F-4D97-AF65-F5344CB8AC3E}">
        <p14:creationId xmlns:p14="http://schemas.microsoft.com/office/powerpoint/2010/main" val="1648499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CONCEPT </a:t>
            </a:r>
            <a:r>
              <a:rPr lang="en-US" dirty="0"/>
              <a:t>OF INFORMATION TECHNOLOGY </a:t>
            </a:r>
          </a:p>
        </p:txBody>
      </p:sp>
      <p:sp>
        <p:nvSpPr>
          <p:cNvPr id="3" name="Content Placeholder 2"/>
          <p:cNvSpPr>
            <a:spLocks noGrp="1"/>
          </p:cNvSpPr>
          <p:nvPr>
            <p:ph idx="1"/>
          </p:nvPr>
        </p:nvSpPr>
        <p:spPr/>
        <p:txBody>
          <a:bodyPr>
            <a:normAutofit lnSpcReduction="10000"/>
          </a:bodyPr>
          <a:lstStyle/>
          <a:p>
            <a:r>
              <a:rPr lang="en-US" dirty="0"/>
              <a:t>Information technology (IT) is the acquisition, processing, storage and dissemination of vocal, pictorial, textual and numerical information by a micro-electronics - based combination of computing and telecommunication. </a:t>
            </a:r>
            <a:endParaRPr lang="en-US" dirty="0" smtClean="0"/>
          </a:p>
          <a:p>
            <a:r>
              <a:rPr lang="en-US" dirty="0" smtClean="0"/>
              <a:t>Information </a:t>
            </a:r>
            <a:r>
              <a:rPr lang="en-US" dirty="0"/>
              <a:t>Technology is a scientific, technological and </a:t>
            </a:r>
            <a:r>
              <a:rPr lang="en-US" dirty="0" err="1"/>
              <a:t>engineerning</a:t>
            </a:r>
            <a:r>
              <a:rPr lang="en-US" dirty="0"/>
              <a:t> discipline and management technique used in handing the information, it‘s application and association with social, economical and cultural matters</a:t>
            </a:r>
            <a:r>
              <a:rPr lang="en-US" dirty="0" smtClean="0"/>
              <a:t>.- </a:t>
            </a:r>
            <a:r>
              <a:rPr lang="en-US" dirty="0"/>
              <a:t>UNSECO</a:t>
            </a:r>
            <a:endParaRPr lang="en-US" dirty="0" smtClean="0"/>
          </a:p>
          <a:p>
            <a:r>
              <a:rPr lang="en-US" dirty="0"/>
              <a:t>―Information technology is a systemic study of artifacts that can be used to give form to facts </a:t>
            </a:r>
            <a:r>
              <a:rPr lang="en-US" dirty="0" smtClean="0"/>
              <a:t>in order </a:t>
            </a:r>
            <a:r>
              <a:rPr lang="en-US" dirty="0"/>
              <a:t>to provide meaning for decision making, and artifacts that can be used for organization, processing, communication and application of </a:t>
            </a:r>
            <a:r>
              <a:rPr lang="en-US" dirty="0" smtClean="0"/>
              <a:t>information‖. </a:t>
            </a:r>
            <a:r>
              <a:rPr lang="en-US" dirty="0"/>
              <a:t>- </a:t>
            </a:r>
            <a:r>
              <a:rPr lang="en-US" dirty="0" err="1"/>
              <a:t>Darnton</a:t>
            </a:r>
            <a:r>
              <a:rPr lang="en-US" dirty="0"/>
              <a:t> and </a:t>
            </a:r>
            <a:r>
              <a:rPr lang="en-US" dirty="0" err="1"/>
              <a:t>Giacoletto</a:t>
            </a:r>
            <a:r>
              <a:rPr lang="en-US" dirty="0"/>
              <a:t> </a:t>
            </a:r>
          </a:p>
        </p:txBody>
      </p:sp>
      <p:sp>
        <p:nvSpPr>
          <p:cNvPr id="4" name="Slide Number Placeholder 3"/>
          <p:cNvSpPr>
            <a:spLocks noGrp="1"/>
          </p:cNvSpPr>
          <p:nvPr>
            <p:ph type="sldNum" sz="quarter" idx="12"/>
          </p:nvPr>
        </p:nvSpPr>
        <p:spPr/>
        <p:txBody>
          <a:bodyPr/>
          <a:lstStyle/>
          <a:p>
            <a:fld id="{663730D2-4013-44D5-991C-A683AB1A2DB0}" type="slidenum">
              <a:rPr lang="en-US" smtClean="0"/>
              <a:t>8</a:t>
            </a:fld>
            <a:endParaRPr lang="en-US"/>
          </a:p>
        </p:txBody>
      </p:sp>
    </p:spTree>
    <p:extLst>
      <p:ext uri="{BB962C8B-B14F-4D97-AF65-F5344CB8AC3E}">
        <p14:creationId xmlns:p14="http://schemas.microsoft.com/office/powerpoint/2010/main" val="2423011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Meaning of Information </a:t>
            </a:r>
            <a:r>
              <a:rPr lang="en-US" dirty="0" smtClean="0"/>
              <a:t>Technology </a:t>
            </a:r>
            <a:r>
              <a:rPr lang="en-US" dirty="0"/>
              <a:t>(IT) </a:t>
            </a:r>
          </a:p>
        </p:txBody>
      </p:sp>
      <p:sp>
        <p:nvSpPr>
          <p:cNvPr id="3" name="Content Placeholder 2"/>
          <p:cNvSpPr>
            <a:spLocks noGrp="1"/>
          </p:cNvSpPr>
          <p:nvPr>
            <p:ph idx="1"/>
          </p:nvPr>
        </p:nvSpPr>
        <p:spPr/>
        <p:txBody>
          <a:bodyPr>
            <a:normAutofit fontScale="92500"/>
          </a:bodyPr>
          <a:lstStyle/>
          <a:p>
            <a:pPr algn="just"/>
            <a:r>
              <a:rPr lang="en-US" dirty="0"/>
              <a:t>Information Technology consists of two words Information and Technology. If you know the two words you can understand the word information technology together. </a:t>
            </a:r>
          </a:p>
          <a:p>
            <a:pPr algn="just"/>
            <a:r>
              <a:rPr lang="en-US" dirty="0" smtClean="0"/>
              <a:t>The </a:t>
            </a:r>
            <a:r>
              <a:rPr lang="en-US" dirty="0"/>
              <a:t>term ―Information‖ refers to ―any communication or representation of knowledge such as facts, data or opinions in any medium or for, including textual, numerical, graphic Cartographic, narrative or audiovisual forms.‖ </a:t>
            </a:r>
          </a:p>
          <a:p>
            <a:pPr algn="just"/>
            <a:r>
              <a:rPr lang="en-US" dirty="0"/>
              <a:t> </a:t>
            </a:r>
            <a:r>
              <a:rPr lang="en-US" dirty="0" smtClean="0"/>
              <a:t>―</a:t>
            </a:r>
            <a:r>
              <a:rPr lang="en-US" dirty="0"/>
              <a:t>Technology is the practical form of scientific knowledge or the science of application of knowledge to practical.‖ </a:t>
            </a:r>
          </a:p>
          <a:p>
            <a:pPr algn="just"/>
            <a:r>
              <a:rPr lang="en-US" dirty="0"/>
              <a:t> </a:t>
            </a:r>
            <a:r>
              <a:rPr lang="en-US" dirty="0" smtClean="0"/>
              <a:t>―</a:t>
            </a:r>
            <a:r>
              <a:rPr lang="en-US" dirty="0"/>
              <a:t>Information Technology is any equipment or interconnected system or sub system of equipments that is used in the </a:t>
            </a:r>
            <a:r>
              <a:rPr lang="en-US" dirty="0" smtClean="0"/>
              <a:t>acquisition, </a:t>
            </a:r>
            <a:r>
              <a:rPr lang="en-US" dirty="0"/>
              <a:t>storage manipulation, management transmission or reception of data or information.‖ </a:t>
            </a:r>
          </a:p>
        </p:txBody>
      </p:sp>
      <p:sp>
        <p:nvSpPr>
          <p:cNvPr id="4" name="Slide Number Placeholder 3"/>
          <p:cNvSpPr>
            <a:spLocks noGrp="1"/>
          </p:cNvSpPr>
          <p:nvPr>
            <p:ph type="sldNum" sz="quarter" idx="12"/>
          </p:nvPr>
        </p:nvSpPr>
        <p:spPr/>
        <p:txBody>
          <a:bodyPr/>
          <a:lstStyle/>
          <a:p>
            <a:fld id="{663730D2-4013-44D5-991C-A683AB1A2DB0}" type="slidenum">
              <a:rPr lang="en-US" smtClean="0"/>
              <a:t>9</a:t>
            </a:fld>
            <a:endParaRPr lang="en-US"/>
          </a:p>
        </p:txBody>
      </p:sp>
    </p:spTree>
    <p:extLst>
      <p:ext uri="{BB962C8B-B14F-4D97-AF65-F5344CB8AC3E}">
        <p14:creationId xmlns:p14="http://schemas.microsoft.com/office/powerpoint/2010/main" val="1626201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TotalTime>
  <Words>1622</Words>
  <Application>Microsoft Office PowerPoint</Application>
  <PresentationFormat>On-screen Show (4:3)</PresentationFormat>
  <Paragraphs>74</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Educational Technology</vt:lpstr>
      <vt:lpstr>Educational Technology</vt:lpstr>
      <vt:lpstr>PowerPoint Presentation</vt:lpstr>
      <vt:lpstr>PowerPoint Presentation</vt:lpstr>
      <vt:lpstr>Education means</vt:lpstr>
      <vt:lpstr>Technology means</vt:lpstr>
      <vt:lpstr>Definition of Instructional Technology </vt:lpstr>
      <vt:lpstr>CONCEPT OF INFORMATION TECHNOLOGY </vt:lpstr>
      <vt:lpstr>Meaning of Information Technology (IT)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Educational Technology</dc:title>
  <dc:creator>corei5</dc:creator>
  <cp:lastModifiedBy>corei5</cp:lastModifiedBy>
  <cp:revision>9</cp:revision>
  <dcterms:created xsi:type="dcterms:W3CDTF">2020-04-20T03:41:01Z</dcterms:created>
  <dcterms:modified xsi:type="dcterms:W3CDTF">2020-04-21T10:24:21Z</dcterms:modified>
</cp:coreProperties>
</file>