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083800" cy="7556500"/>
  <p:notesSz cx="100838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0939" y="551179"/>
            <a:ext cx="7741920" cy="132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321207" y="1914297"/>
            <a:ext cx="7540444" cy="3656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08450" y="554990"/>
            <a:ext cx="186690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705" y="1587754"/>
            <a:ext cx="8962389" cy="390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7500" y="2863850"/>
            <a:ext cx="9448800" cy="1327928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122930" marR="5080" indent="-3110230">
              <a:lnSpc>
                <a:spcPts val="4930"/>
              </a:lnSpc>
              <a:spcBef>
                <a:spcPts val="555"/>
              </a:spcBef>
            </a:pPr>
            <a:r>
              <a:rPr sz="5400" spc="-5" dirty="0"/>
              <a:t>Advanced Encryption Standard  </a:t>
            </a:r>
            <a:r>
              <a:rPr sz="5400" dirty="0"/>
              <a:t>(AES)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18309"/>
            <a:ext cx="7793355" cy="9690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z="3200" spc="-10" dirty="0">
                <a:latin typeface="Arial"/>
                <a:cs typeface="Arial"/>
              </a:rPr>
              <a:t>SubBytes- Each element </a:t>
            </a:r>
            <a:r>
              <a:rPr sz="3200" spc="-5" dirty="0">
                <a:latin typeface="Arial"/>
                <a:cs typeface="Arial"/>
              </a:rPr>
              <a:t>of the </a:t>
            </a:r>
            <a:r>
              <a:rPr sz="3200" spc="-10" dirty="0">
                <a:latin typeface="Arial"/>
                <a:cs typeface="Arial"/>
              </a:rPr>
              <a:t>matrix is  replaced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spc="-10" dirty="0">
                <a:latin typeface="Arial"/>
                <a:cs typeface="Arial"/>
              </a:rPr>
              <a:t>the an element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s-box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matrix.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3443" y="3099915"/>
            <a:ext cx="7830686" cy="3711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569719"/>
            <a:ext cx="8582660" cy="129794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spc="-10" dirty="0">
                <a:latin typeface="Arial"/>
                <a:cs typeface="Arial"/>
              </a:rPr>
              <a:t>SubBytes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3200" spc="-1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an </a:t>
            </a:r>
            <a:r>
              <a:rPr sz="3200" spc="-10" dirty="0">
                <a:latin typeface="Arial"/>
                <a:cs typeface="Arial"/>
              </a:rPr>
              <a:t>element {d1} corresponding value is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{3e}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7700" y="2880360"/>
            <a:ext cx="9144000" cy="392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7240" y="6936740"/>
            <a:ext cx="150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Rijndael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S-box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93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5852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46761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531240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3289" y="1569719"/>
            <a:ext cx="8313420" cy="45720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spc="-10" dirty="0">
                <a:latin typeface="Arial"/>
                <a:cs typeface="Arial"/>
              </a:rPr>
              <a:t>SubBytes</a:t>
            </a:r>
            <a:endParaRPr sz="3200">
              <a:latin typeface="Arial"/>
              <a:cs typeface="Arial"/>
            </a:endParaRPr>
          </a:p>
          <a:p>
            <a:pPr marL="12700" marR="457200">
              <a:lnSpc>
                <a:spcPts val="3590"/>
              </a:lnSpc>
              <a:spcBef>
                <a:spcPts val="1495"/>
              </a:spcBef>
            </a:pP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S-box is a </a:t>
            </a:r>
            <a:r>
              <a:rPr sz="3200" spc="-10" dirty="0">
                <a:latin typeface="Arial"/>
                <a:cs typeface="Arial"/>
              </a:rPr>
              <a:t>special lookup table which is  constructed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spc="-10" dirty="0">
                <a:latin typeface="Arial"/>
                <a:cs typeface="Arial"/>
              </a:rPr>
              <a:t>Galois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fields.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590"/>
              </a:lnSpc>
              <a:spcBef>
                <a:spcPts val="1410"/>
              </a:spcBef>
            </a:pPr>
            <a:r>
              <a:rPr sz="3200" spc="-10" dirty="0">
                <a:latin typeface="Arial"/>
                <a:cs typeface="Arial"/>
              </a:rPr>
              <a:t>The Generating function used </a:t>
            </a:r>
            <a:r>
              <a:rPr sz="3200" spc="-5" dirty="0">
                <a:latin typeface="Arial"/>
                <a:cs typeface="Arial"/>
              </a:rPr>
              <a:t>in </a:t>
            </a:r>
            <a:r>
              <a:rPr sz="3200" spc="-10" dirty="0">
                <a:latin typeface="Arial"/>
                <a:cs typeface="Arial"/>
              </a:rPr>
              <a:t>this algorithm  </a:t>
            </a:r>
            <a:r>
              <a:rPr sz="3200" spc="-5" dirty="0">
                <a:latin typeface="Arial"/>
                <a:cs typeface="Arial"/>
              </a:rPr>
              <a:t>is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GF(2^8)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spc="-10" dirty="0">
                <a:latin typeface="Arial"/>
                <a:cs typeface="Arial"/>
              </a:rPr>
              <a:t>i.e. </a:t>
            </a:r>
            <a:r>
              <a:rPr sz="3200" spc="-5" dirty="0">
                <a:latin typeface="Arial"/>
                <a:cs typeface="Arial"/>
              </a:rPr>
              <a:t>256 values </a:t>
            </a:r>
            <a:r>
              <a:rPr sz="3200" spc="-10" dirty="0">
                <a:latin typeface="Arial"/>
                <a:cs typeface="Arial"/>
              </a:rPr>
              <a:t>are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possible</a:t>
            </a:r>
            <a:endParaRPr sz="3200">
              <a:latin typeface="Arial"/>
              <a:cs typeface="Arial"/>
            </a:endParaRPr>
          </a:p>
          <a:p>
            <a:pPr marL="12700" marR="1311910">
              <a:lnSpc>
                <a:spcPts val="3590"/>
              </a:lnSpc>
              <a:spcBef>
                <a:spcPts val="1485"/>
              </a:spcBef>
            </a:pPr>
            <a:r>
              <a:rPr sz="3200" spc="-10" dirty="0">
                <a:latin typeface="Arial"/>
                <a:cs typeface="Arial"/>
              </a:rPr>
              <a:t>The elements </a:t>
            </a:r>
            <a:r>
              <a:rPr sz="3200" spc="-5" dirty="0">
                <a:latin typeface="Arial"/>
                <a:cs typeface="Arial"/>
              </a:rPr>
              <a:t>of the </a:t>
            </a:r>
            <a:r>
              <a:rPr sz="3200" spc="-10" dirty="0">
                <a:latin typeface="Arial"/>
                <a:cs typeface="Arial"/>
              </a:rPr>
              <a:t>sbox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spc="-10" dirty="0">
                <a:latin typeface="Arial"/>
                <a:cs typeface="Arial"/>
              </a:rPr>
              <a:t>written in  hexadecimal 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93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5852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569719"/>
            <a:ext cx="8423275" cy="28448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spc="-10" dirty="0">
                <a:latin typeface="Arial"/>
                <a:cs typeface="Arial"/>
              </a:rPr>
              <a:t>Shift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Rows</a:t>
            </a:r>
            <a:endParaRPr sz="3200">
              <a:latin typeface="Arial"/>
              <a:cs typeface="Arial"/>
            </a:endParaRPr>
          </a:p>
          <a:p>
            <a:pPr marL="12700" marR="411480">
              <a:lnSpc>
                <a:spcPts val="3590"/>
              </a:lnSpc>
              <a:spcBef>
                <a:spcPts val="1495"/>
              </a:spcBef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spc="-10" dirty="0">
                <a:latin typeface="Arial"/>
                <a:cs typeface="Arial"/>
              </a:rPr>
              <a:t>this step </a:t>
            </a:r>
            <a:r>
              <a:rPr sz="3200" spc="-5" dirty="0">
                <a:latin typeface="Arial"/>
                <a:cs typeface="Arial"/>
              </a:rPr>
              <a:t>rows of the </a:t>
            </a:r>
            <a:r>
              <a:rPr sz="3200" spc="-10" dirty="0">
                <a:latin typeface="Arial"/>
                <a:cs typeface="Arial"/>
              </a:rPr>
              <a:t>block </a:t>
            </a:r>
            <a:r>
              <a:rPr sz="3200" spc="-5" dirty="0">
                <a:latin typeface="Arial"/>
                <a:cs typeface="Arial"/>
              </a:rPr>
              <a:t>are </a:t>
            </a:r>
            <a:r>
              <a:rPr sz="3200" spc="-10" dirty="0">
                <a:latin typeface="Arial"/>
                <a:cs typeface="Arial"/>
              </a:rPr>
              <a:t>cylindrically  shifted in left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direction.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ts val="3590"/>
              </a:lnSpc>
              <a:spcBef>
                <a:spcPts val="1410"/>
              </a:spcBef>
              <a:tabLst>
                <a:tab pos="2868295" algn="l"/>
              </a:tabLst>
            </a:pPr>
            <a:r>
              <a:rPr sz="3200" spc="-1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first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row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is	</a:t>
            </a:r>
            <a:r>
              <a:rPr sz="3200" spc="-10" dirty="0">
                <a:latin typeface="Arial"/>
                <a:cs typeface="Arial"/>
              </a:rPr>
              <a:t>untouched </a:t>
            </a:r>
            <a:r>
              <a:rPr sz="3200" spc="-5" dirty="0">
                <a:latin typeface="Arial"/>
                <a:cs typeface="Arial"/>
              </a:rPr>
              <a:t>, the </a:t>
            </a:r>
            <a:r>
              <a:rPr sz="3200" spc="-10" dirty="0">
                <a:latin typeface="Arial"/>
                <a:cs typeface="Arial"/>
              </a:rPr>
              <a:t>second </a:t>
            </a:r>
            <a:r>
              <a:rPr sz="3200" spc="-5" dirty="0">
                <a:latin typeface="Arial"/>
                <a:cs typeface="Arial"/>
              </a:rPr>
              <a:t>by one  </a:t>
            </a:r>
            <a:r>
              <a:rPr sz="3200" spc="-10" dirty="0">
                <a:latin typeface="Arial"/>
                <a:cs typeface="Arial"/>
              </a:rPr>
              <a:t>shift, third by two and fourth </a:t>
            </a:r>
            <a:r>
              <a:rPr sz="3200" spc="-5" dirty="0">
                <a:latin typeface="Arial"/>
                <a:cs typeface="Arial"/>
              </a:rPr>
              <a:t>by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3.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4809" y="4644183"/>
            <a:ext cx="6988574" cy="236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18309"/>
            <a:ext cx="19621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Shift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Rows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5557" y="2764815"/>
            <a:ext cx="8669013" cy="3440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7240" y="6779259"/>
            <a:ext cx="36785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Resulting </a:t>
            </a:r>
            <a:r>
              <a:rPr sz="1800" dirty="0">
                <a:latin typeface="Arial"/>
                <a:cs typeface="Arial"/>
              </a:rPr>
              <a:t>matrix </a:t>
            </a:r>
            <a:r>
              <a:rPr sz="1800" spc="-5" dirty="0">
                <a:latin typeface="Arial"/>
                <a:cs typeface="Arial"/>
              </a:rPr>
              <a:t>after </a:t>
            </a:r>
            <a:r>
              <a:rPr sz="1800" dirty="0">
                <a:latin typeface="Arial"/>
                <a:cs typeface="Arial"/>
              </a:rPr>
              <a:t>shift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operation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280" y="185038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280" y="242951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280" y="300736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280" y="358521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9280" y="4163060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280" y="474217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1165"/>
              </a:spcBef>
            </a:pPr>
            <a:r>
              <a:rPr sz="2900" dirty="0"/>
              <a:t>Mix</a:t>
            </a:r>
            <a:r>
              <a:rPr sz="2900" spc="5" dirty="0"/>
              <a:t> </a:t>
            </a:r>
            <a:r>
              <a:rPr sz="2900" dirty="0"/>
              <a:t>columns</a:t>
            </a:r>
            <a:endParaRPr sz="2900"/>
          </a:p>
          <a:p>
            <a:pPr marL="335280">
              <a:lnSpc>
                <a:spcPct val="100000"/>
              </a:lnSpc>
              <a:spcBef>
                <a:spcPts val="1070"/>
              </a:spcBef>
            </a:pPr>
            <a:r>
              <a:rPr sz="2900" dirty="0"/>
              <a:t>This is the </a:t>
            </a:r>
            <a:r>
              <a:rPr sz="2900" spc="5" dirty="0"/>
              <a:t>most </a:t>
            </a:r>
            <a:r>
              <a:rPr sz="2900" dirty="0"/>
              <a:t>important part of the</a:t>
            </a:r>
            <a:r>
              <a:rPr sz="2900" spc="45" dirty="0"/>
              <a:t> </a:t>
            </a:r>
            <a:r>
              <a:rPr sz="2900" dirty="0"/>
              <a:t>algorithm</a:t>
            </a:r>
            <a:endParaRPr sz="2900"/>
          </a:p>
          <a:p>
            <a:pPr marL="335280">
              <a:lnSpc>
                <a:spcPct val="100000"/>
              </a:lnSpc>
              <a:spcBef>
                <a:spcPts val="1070"/>
              </a:spcBef>
            </a:pPr>
            <a:r>
              <a:rPr sz="2900" spc="5" dirty="0"/>
              <a:t>It </a:t>
            </a:r>
            <a:r>
              <a:rPr sz="2900" dirty="0"/>
              <a:t>causes the flip of bits to spread all over the</a:t>
            </a:r>
            <a:r>
              <a:rPr sz="2900" spc="65" dirty="0"/>
              <a:t> </a:t>
            </a:r>
            <a:r>
              <a:rPr sz="2900" dirty="0"/>
              <a:t>block</a:t>
            </a:r>
            <a:endParaRPr sz="2900"/>
          </a:p>
          <a:p>
            <a:pPr marL="335280" marR="5080">
              <a:lnSpc>
                <a:spcPct val="130700"/>
              </a:lnSpc>
              <a:spcBef>
                <a:spcPts val="15"/>
              </a:spcBef>
            </a:pPr>
            <a:r>
              <a:rPr sz="2900" spc="5" dirty="0"/>
              <a:t>In </a:t>
            </a:r>
            <a:r>
              <a:rPr sz="2900" dirty="0"/>
              <a:t>this step the block is multiplied with </a:t>
            </a:r>
            <a:r>
              <a:rPr sz="2900" spc="5" dirty="0"/>
              <a:t>a </a:t>
            </a:r>
            <a:r>
              <a:rPr sz="2900" dirty="0"/>
              <a:t>fixed matrix.  The multiplication is field multiplication in </a:t>
            </a:r>
            <a:r>
              <a:rPr sz="2900" spc="-5" dirty="0"/>
              <a:t>galois</a:t>
            </a:r>
            <a:r>
              <a:rPr sz="2900" spc="20" dirty="0"/>
              <a:t> </a:t>
            </a:r>
            <a:r>
              <a:rPr sz="2900" dirty="0"/>
              <a:t>field.</a:t>
            </a:r>
            <a:endParaRPr sz="2900"/>
          </a:p>
          <a:p>
            <a:pPr marL="335280" marR="415290">
              <a:lnSpc>
                <a:spcPts val="3260"/>
              </a:lnSpc>
              <a:spcBef>
                <a:spcPts val="1360"/>
              </a:spcBef>
            </a:pPr>
            <a:r>
              <a:rPr sz="2900" dirty="0"/>
              <a:t>For each </a:t>
            </a:r>
            <a:r>
              <a:rPr sz="2900" spc="5" dirty="0"/>
              <a:t>row </a:t>
            </a:r>
            <a:r>
              <a:rPr sz="2900" dirty="0"/>
              <a:t>there are 16 multiplication, 12 XORs  and </a:t>
            </a:r>
            <a:r>
              <a:rPr sz="2900" spc="5" dirty="0"/>
              <a:t>a 4 </a:t>
            </a:r>
            <a:r>
              <a:rPr sz="2900" dirty="0"/>
              <a:t>byte output.</a:t>
            </a:r>
            <a:endParaRPr sz="2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18309"/>
            <a:ext cx="2367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Mix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Columns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5884" y="2812604"/>
            <a:ext cx="7595588" cy="3939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18309"/>
            <a:ext cx="2639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Add </a:t>
            </a:r>
            <a:r>
              <a:rPr sz="3200" spc="-5" dirty="0">
                <a:latin typeface="Arial"/>
                <a:cs typeface="Arial"/>
              </a:rPr>
              <a:t>round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511" y="3094989"/>
            <a:ext cx="7840112" cy="3768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93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5852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0" y="51320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289" y="1569719"/>
            <a:ext cx="8314690" cy="393700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3200" spc="-10" dirty="0">
                <a:latin typeface="Arial"/>
                <a:cs typeface="Arial"/>
              </a:rPr>
              <a:t>Add </a:t>
            </a:r>
            <a:r>
              <a:rPr sz="3200" spc="-5" dirty="0">
                <a:latin typeface="Arial"/>
                <a:cs typeface="Arial"/>
              </a:rPr>
              <a:t>round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key</a:t>
            </a:r>
            <a:endParaRPr sz="3200">
              <a:latin typeface="Arial"/>
              <a:cs typeface="Arial"/>
            </a:endParaRPr>
          </a:p>
          <a:p>
            <a:pPr marL="12700" marR="1368425">
              <a:lnSpc>
                <a:spcPts val="3590"/>
              </a:lnSpc>
              <a:spcBef>
                <a:spcPts val="1495"/>
              </a:spcBef>
            </a:pPr>
            <a:r>
              <a:rPr sz="3200" spc="-5" dirty="0">
                <a:latin typeface="Arial"/>
                <a:cs typeface="Arial"/>
              </a:rPr>
              <a:t>In </a:t>
            </a:r>
            <a:r>
              <a:rPr sz="3200" spc="-10" dirty="0">
                <a:latin typeface="Arial"/>
                <a:cs typeface="Arial"/>
              </a:rPr>
              <a:t>this step each byte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spc="-10" dirty="0">
                <a:latin typeface="Arial"/>
                <a:cs typeface="Arial"/>
              </a:rPr>
              <a:t>XOR-ed with  corresponding element </a:t>
            </a:r>
            <a:r>
              <a:rPr sz="3200" spc="-5" dirty="0">
                <a:latin typeface="Arial"/>
                <a:cs typeface="Arial"/>
              </a:rPr>
              <a:t>of key's</a:t>
            </a:r>
            <a:r>
              <a:rPr sz="3200" spc="-10" dirty="0">
                <a:latin typeface="Arial"/>
                <a:cs typeface="Arial"/>
              </a:rPr>
              <a:t> matrix.</a:t>
            </a:r>
            <a:endParaRPr sz="3200">
              <a:latin typeface="Arial"/>
              <a:cs typeface="Arial"/>
            </a:endParaRPr>
          </a:p>
          <a:p>
            <a:pPr marL="12700" marR="30480">
              <a:lnSpc>
                <a:spcPts val="3590"/>
              </a:lnSpc>
              <a:spcBef>
                <a:spcPts val="1410"/>
              </a:spcBef>
            </a:pPr>
            <a:r>
              <a:rPr sz="3200" spc="-10" dirty="0">
                <a:latin typeface="Arial"/>
                <a:cs typeface="Arial"/>
              </a:rPr>
              <a:t>Once this step </a:t>
            </a:r>
            <a:r>
              <a:rPr sz="3200" spc="-5" dirty="0">
                <a:latin typeface="Arial"/>
                <a:cs typeface="Arial"/>
              </a:rPr>
              <a:t>is </a:t>
            </a:r>
            <a:r>
              <a:rPr sz="3200" spc="-10" dirty="0">
                <a:latin typeface="Arial"/>
                <a:cs typeface="Arial"/>
              </a:rPr>
              <a:t>done the </a:t>
            </a:r>
            <a:r>
              <a:rPr sz="3200" spc="-5" dirty="0">
                <a:latin typeface="Arial"/>
                <a:cs typeface="Arial"/>
              </a:rPr>
              <a:t>keys are </a:t>
            </a:r>
            <a:r>
              <a:rPr sz="3200" dirty="0">
                <a:latin typeface="Arial"/>
                <a:cs typeface="Arial"/>
              </a:rPr>
              <a:t>no </a:t>
            </a:r>
            <a:r>
              <a:rPr sz="3200" spc="-10" dirty="0">
                <a:latin typeface="Arial"/>
                <a:cs typeface="Arial"/>
              </a:rPr>
              <a:t>longer  available for this </a:t>
            </a:r>
            <a:r>
              <a:rPr sz="3200" spc="-5" dirty="0">
                <a:latin typeface="Arial"/>
                <a:cs typeface="Arial"/>
              </a:rPr>
              <a:t>step. </a:t>
            </a:r>
            <a:r>
              <a:rPr sz="3200" spc="-10" dirty="0">
                <a:latin typeface="Arial"/>
                <a:cs typeface="Arial"/>
              </a:rPr>
              <a:t>Using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spc="-10" dirty="0">
                <a:latin typeface="Arial"/>
                <a:cs typeface="Arial"/>
              </a:rPr>
              <a:t>same </a:t>
            </a:r>
            <a:r>
              <a:rPr sz="3200" spc="-5" dirty="0">
                <a:latin typeface="Arial"/>
                <a:cs typeface="Arial"/>
              </a:rPr>
              <a:t>key will  </a:t>
            </a:r>
            <a:r>
              <a:rPr sz="3200" spc="-10" dirty="0">
                <a:latin typeface="Arial"/>
                <a:cs typeface="Arial"/>
              </a:rPr>
              <a:t>weaken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algorithm.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spc="-190" dirty="0">
                <a:latin typeface="Arial"/>
                <a:cs typeface="Arial"/>
              </a:rPr>
              <a:t>To </a:t>
            </a:r>
            <a:r>
              <a:rPr sz="3200" spc="-10" dirty="0">
                <a:latin typeface="Arial"/>
                <a:cs typeface="Arial"/>
              </a:rPr>
              <a:t>overcome this problem </a:t>
            </a:r>
            <a:r>
              <a:rPr sz="3200" spc="-5" dirty="0">
                <a:latin typeface="Arial"/>
                <a:cs typeface="Arial"/>
              </a:rPr>
              <a:t>keys are</a:t>
            </a:r>
            <a:r>
              <a:rPr sz="3200" spc="17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expanded.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801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9489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Calibri"/>
                <a:cs typeface="Calibri"/>
              </a:rPr>
              <a:t>●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4530" rIns="0" bIns="0" rtlCol="0">
            <a:spAutoFit/>
          </a:bodyPr>
          <a:lstStyle/>
          <a:p>
            <a:pPr marL="374650" marR="14909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In </a:t>
            </a:r>
            <a:r>
              <a:rPr spc="-10" dirty="0"/>
              <a:t>the last round the </a:t>
            </a:r>
            <a:r>
              <a:rPr dirty="0"/>
              <a:t>mix </a:t>
            </a:r>
            <a:r>
              <a:rPr spc="-10" dirty="0"/>
              <a:t>column step is  skipped.</a:t>
            </a:r>
          </a:p>
          <a:p>
            <a:pPr marL="374650" marR="5080">
              <a:lnSpc>
                <a:spcPct val="93400"/>
              </a:lnSpc>
              <a:spcBef>
                <a:spcPts val="1345"/>
              </a:spcBef>
            </a:pPr>
            <a:r>
              <a:rPr spc="-10" dirty="0"/>
              <a:t>It </a:t>
            </a:r>
            <a:r>
              <a:rPr spc="-5" dirty="0"/>
              <a:t>is not </a:t>
            </a:r>
            <a:r>
              <a:rPr spc="-10" dirty="0"/>
              <a:t>documented anywhere why this </a:t>
            </a:r>
            <a:r>
              <a:rPr spc="-5" dirty="0"/>
              <a:t>is </a:t>
            </a:r>
            <a:r>
              <a:rPr spc="-10" dirty="0"/>
              <a:t>done  but </a:t>
            </a:r>
            <a:r>
              <a:rPr spc="-5" dirty="0"/>
              <a:t>recently a </a:t>
            </a:r>
            <a:r>
              <a:rPr spc="-10" dirty="0"/>
              <a:t>paper </a:t>
            </a:r>
            <a:r>
              <a:rPr spc="-5" dirty="0"/>
              <a:t>was </a:t>
            </a:r>
            <a:r>
              <a:rPr spc="-10" dirty="0"/>
              <a:t>published against </a:t>
            </a:r>
            <a:r>
              <a:rPr spc="-15" dirty="0"/>
              <a:t>this  </a:t>
            </a:r>
            <a:r>
              <a:rPr spc="-10" dirty="0"/>
              <a:t>method highlighting </a:t>
            </a:r>
            <a:r>
              <a:rPr spc="-5" dirty="0"/>
              <a:t>the </a:t>
            </a:r>
            <a:r>
              <a:rPr spc="-10" dirty="0"/>
              <a:t>weakening </a:t>
            </a:r>
            <a:r>
              <a:rPr spc="-5" dirty="0"/>
              <a:t>of </a:t>
            </a:r>
            <a:r>
              <a:rPr spc="-10" dirty="0"/>
              <a:t>cipher  text.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0" y="554990"/>
            <a:ext cx="3437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AES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96900" y="185420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6900" y="4263390"/>
            <a:ext cx="168275" cy="240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275" dirty="0">
                <a:latin typeface="Calibri"/>
                <a:cs typeface="Calibri"/>
              </a:rPr>
              <a:t>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1718310"/>
            <a:ext cx="8425815" cy="383169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ct val="93000"/>
              </a:lnSpc>
              <a:spcBef>
                <a:spcPts val="355"/>
              </a:spcBef>
            </a:pPr>
            <a:r>
              <a:rPr sz="3150" spc="-15" dirty="0">
                <a:latin typeface="Arial"/>
                <a:cs typeface="Arial"/>
              </a:rPr>
              <a:t>AES </a:t>
            </a:r>
            <a:r>
              <a:rPr sz="3150" spc="-10" dirty="0">
                <a:latin typeface="Arial"/>
                <a:cs typeface="Arial"/>
              </a:rPr>
              <a:t>is </a:t>
            </a:r>
            <a:r>
              <a:rPr sz="3150" spc="-15" dirty="0">
                <a:latin typeface="Arial"/>
                <a:cs typeface="Arial"/>
              </a:rPr>
              <a:t>an </a:t>
            </a:r>
            <a:r>
              <a:rPr sz="3150" spc="-10" dirty="0">
                <a:latin typeface="Arial"/>
                <a:cs typeface="Arial"/>
              </a:rPr>
              <a:t>encryption standard </a:t>
            </a:r>
            <a:r>
              <a:rPr sz="3150" spc="-15" dirty="0">
                <a:latin typeface="Arial"/>
                <a:cs typeface="Arial"/>
              </a:rPr>
              <a:t>chosen </a:t>
            </a:r>
            <a:r>
              <a:rPr sz="3150" spc="-10" dirty="0">
                <a:latin typeface="Arial"/>
                <a:cs typeface="Arial"/>
              </a:rPr>
              <a:t>by the  </a:t>
            </a:r>
            <a:r>
              <a:rPr sz="3150" spc="-15" dirty="0">
                <a:latin typeface="Arial"/>
                <a:cs typeface="Arial"/>
              </a:rPr>
              <a:t>National </a:t>
            </a:r>
            <a:r>
              <a:rPr sz="3150" spc="-10" dirty="0">
                <a:latin typeface="Arial"/>
                <a:cs typeface="Arial"/>
              </a:rPr>
              <a:t>Institute of </a:t>
            </a:r>
            <a:r>
              <a:rPr sz="3150" spc="-15" dirty="0">
                <a:latin typeface="Arial"/>
                <a:cs typeface="Arial"/>
              </a:rPr>
              <a:t>Standards and  </a:t>
            </a:r>
            <a:r>
              <a:rPr sz="3150" spc="-35" dirty="0">
                <a:latin typeface="Arial"/>
                <a:cs typeface="Arial"/>
              </a:rPr>
              <a:t>Technology(NIST), </a:t>
            </a:r>
            <a:r>
              <a:rPr sz="3150" spc="-20" dirty="0">
                <a:latin typeface="Arial"/>
                <a:cs typeface="Arial"/>
              </a:rPr>
              <a:t>USA </a:t>
            </a:r>
            <a:r>
              <a:rPr sz="3150" spc="-10" dirty="0">
                <a:latin typeface="Arial"/>
                <a:cs typeface="Arial"/>
              </a:rPr>
              <a:t>to </a:t>
            </a:r>
            <a:r>
              <a:rPr sz="3150" spc="-15" dirty="0">
                <a:latin typeface="Arial"/>
                <a:cs typeface="Arial"/>
              </a:rPr>
              <a:t>protect </a:t>
            </a:r>
            <a:r>
              <a:rPr sz="3150" spc="-10" dirty="0">
                <a:latin typeface="Arial"/>
                <a:cs typeface="Arial"/>
              </a:rPr>
              <a:t>classified  </a:t>
            </a:r>
            <a:r>
              <a:rPr sz="3150" spc="-15" dirty="0">
                <a:latin typeface="Arial"/>
                <a:cs typeface="Arial"/>
              </a:rPr>
              <a:t>information. </a:t>
            </a:r>
            <a:r>
              <a:rPr sz="3150" spc="-10" dirty="0">
                <a:latin typeface="Arial"/>
                <a:cs typeface="Arial"/>
              </a:rPr>
              <a:t>It </a:t>
            </a:r>
            <a:r>
              <a:rPr sz="3150" spc="-15" dirty="0">
                <a:latin typeface="Arial"/>
                <a:cs typeface="Arial"/>
              </a:rPr>
              <a:t>has been accepted world wide as  </a:t>
            </a:r>
            <a:r>
              <a:rPr sz="3150" spc="-10" dirty="0">
                <a:latin typeface="Arial"/>
                <a:cs typeface="Arial"/>
              </a:rPr>
              <a:t>a </a:t>
            </a:r>
            <a:r>
              <a:rPr sz="3150" spc="-15" dirty="0">
                <a:latin typeface="Arial"/>
                <a:cs typeface="Arial"/>
              </a:rPr>
              <a:t>desirable algorithm </a:t>
            </a:r>
            <a:r>
              <a:rPr sz="3150" spc="-5" dirty="0">
                <a:latin typeface="Arial"/>
                <a:cs typeface="Arial"/>
              </a:rPr>
              <a:t>to </a:t>
            </a:r>
            <a:r>
              <a:rPr sz="3150" spc="-15" dirty="0">
                <a:latin typeface="Arial"/>
                <a:cs typeface="Arial"/>
              </a:rPr>
              <a:t>encrypt </a:t>
            </a:r>
            <a:r>
              <a:rPr sz="3150" spc="-10" dirty="0">
                <a:latin typeface="Arial"/>
                <a:cs typeface="Arial"/>
              </a:rPr>
              <a:t>sensitive</a:t>
            </a:r>
            <a:r>
              <a:rPr sz="3150" spc="35" dirty="0">
                <a:latin typeface="Arial"/>
                <a:cs typeface="Arial"/>
              </a:rPr>
              <a:t> </a:t>
            </a:r>
            <a:r>
              <a:rPr sz="3150" spc="-15" dirty="0">
                <a:latin typeface="Arial"/>
                <a:cs typeface="Arial"/>
              </a:rPr>
              <a:t>data.</a:t>
            </a:r>
            <a:endParaRPr sz="3150" dirty="0">
              <a:latin typeface="Arial"/>
              <a:cs typeface="Arial"/>
            </a:endParaRPr>
          </a:p>
          <a:p>
            <a:pPr marL="12700" marR="22860">
              <a:lnSpc>
                <a:spcPct val="93000"/>
              </a:lnSpc>
              <a:spcBef>
                <a:spcPts val="1395"/>
              </a:spcBef>
            </a:pPr>
            <a:r>
              <a:rPr sz="3150" spc="-5" dirty="0">
                <a:latin typeface="Arial"/>
                <a:cs typeface="Arial"/>
              </a:rPr>
              <a:t>It </a:t>
            </a:r>
            <a:r>
              <a:rPr sz="3150" spc="-10" dirty="0">
                <a:latin typeface="Arial"/>
                <a:cs typeface="Arial"/>
              </a:rPr>
              <a:t>is a </a:t>
            </a:r>
            <a:r>
              <a:rPr sz="3150" spc="-15" dirty="0">
                <a:latin typeface="Arial"/>
                <a:cs typeface="Arial"/>
              </a:rPr>
              <a:t>block cipher which operates on </a:t>
            </a:r>
            <a:r>
              <a:rPr sz="3150" spc="-10" dirty="0">
                <a:latin typeface="Arial"/>
                <a:cs typeface="Arial"/>
              </a:rPr>
              <a:t>block size  of </a:t>
            </a:r>
            <a:r>
              <a:rPr sz="3150" spc="-15" dirty="0">
                <a:latin typeface="Arial"/>
                <a:cs typeface="Arial"/>
              </a:rPr>
              <a:t>128 </a:t>
            </a:r>
            <a:r>
              <a:rPr sz="3150" spc="-10" dirty="0">
                <a:latin typeface="Arial"/>
                <a:cs typeface="Arial"/>
              </a:rPr>
              <a:t>bits for </a:t>
            </a:r>
            <a:r>
              <a:rPr sz="3150" spc="-15" dirty="0">
                <a:latin typeface="Arial"/>
                <a:cs typeface="Arial"/>
              </a:rPr>
              <a:t>both encrypting as well </a:t>
            </a:r>
            <a:r>
              <a:rPr sz="3150" spc="-20" dirty="0">
                <a:latin typeface="Arial"/>
                <a:cs typeface="Arial"/>
              </a:rPr>
              <a:t>as  </a:t>
            </a:r>
            <a:r>
              <a:rPr sz="3150" spc="-10" dirty="0">
                <a:latin typeface="Arial"/>
                <a:cs typeface="Arial"/>
              </a:rPr>
              <a:t>decrypting</a:t>
            </a:r>
            <a:r>
              <a:rPr sz="3150" spc="-10" dirty="0" smtClean="0">
                <a:latin typeface="Arial"/>
                <a:cs typeface="Arial"/>
              </a:rPr>
              <a:t>.</a:t>
            </a:r>
            <a:endParaRPr sz="31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450" y="554990"/>
            <a:ext cx="1858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490" y="1586991"/>
            <a:ext cx="9041765" cy="449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6839">
              <a:lnSpc>
                <a:spcPct val="142700"/>
              </a:lnSpc>
              <a:spcBef>
                <a:spcPts val="100"/>
              </a:spcBef>
            </a:pPr>
            <a:r>
              <a:rPr lang="en-US" sz="2250" dirty="0" smtClean="0">
                <a:latin typeface="Arial"/>
                <a:cs typeface="Arial"/>
              </a:rPr>
              <a:t>Find Yourself</a:t>
            </a:r>
            <a:endParaRPr sz="22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7920" y="554990"/>
            <a:ext cx="26955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</a:t>
            </a:r>
            <a:r>
              <a:rPr spc="-340" dirty="0"/>
              <a:t> </a:t>
            </a:r>
            <a:r>
              <a:rPr dirty="0"/>
              <a:t>AES?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390" y="184023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0390" y="2368549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" y="327406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90" y="417957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390" y="5462270"/>
            <a:ext cx="14478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240" dirty="0">
                <a:latin typeface="Calibri"/>
                <a:cs typeface="Calibri"/>
              </a:rPr>
              <a:t>●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9630" y="1602993"/>
            <a:ext cx="8642985" cy="383758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650" spc="-5" dirty="0">
                <a:latin typeface="Arial"/>
                <a:cs typeface="Arial"/>
              </a:rPr>
              <a:t>In </a:t>
            </a:r>
            <a:r>
              <a:rPr sz="2650" spc="-5" dirty="0" smtClean="0">
                <a:latin typeface="Arial"/>
                <a:cs typeface="Arial"/>
              </a:rPr>
              <a:t>199</a:t>
            </a:r>
            <a:r>
              <a:rPr lang="en-US" sz="2650" spc="-5" dirty="0" smtClean="0">
                <a:latin typeface="Arial"/>
                <a:cs typeface="Arial"/>
              </a:rPr>
              <a:t>7</a:t>
            </a:r>
            <a:r>
              <a:rPr sz="2650" spc="-5" dirty="0" smtClean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the </a:t>
            </a:r>
            <a:r>
              <a:rPr sz="2650" dirty="0">
                <a:latin typeface="Arial"/>
                <a:cs typeface="Arial"/>
              </a:rPr>
              <a:t>cracking of DES </a:t>
            </a:r>
            <a:r>
              <a:rPr sz="2650" spc="-5" dirty="0">
                <a:latin typeface="Arial"/>
                <a:cs typeface="Arial"/>
              </a:rPr>
              <a:t>algorithm became</a:t>
            </a:r>
            <a:r>
              <a:rPr sz="2650" spc="-5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possible.</a:t>
            </a:r>
            <a:endParaRPr sz="2650" dirty="0">
              <a:latin typeface="Arial"/>
              <a:cs typeface="Arial"/>
            </a:endParaRPr>
          </a:p>
          <a:p>
            <a:pPr marL="12700" marR="1283970">
              <a:lnSpc>
                <a:spcPts val="2980"/>
              </a:lnSpc>
              <a:spcBef>
                <a:spcPts val="1240"/>
              </a:spcBef>
            </a:pPr>
            <a:r>
              <a:rPr lang="en-US" sz="2650" dirty="0" smtClean="0">
                <a:latin typeface="Arial"/>
                <a:cs typeface="Arial"/>
              </a:rPr>
              <a:t>AES was a long term solution to replace DES</a:t>
            </a:r>
            <a:endParaRPr sz="2650" dirty="0">
              <a:latin typeface="Arial"/>
              <a:cs typeface="Arial"/>
            </a:endParaRPr>
          </a:p>
          <a:p>
            <a:pPr marL="12700" marR="598805">
              <a:lnSpc>
                <a:spcPts val="2980"/>
              </a:lnSpc>
              <a:spcBef>
                <a:spcPts val="1170"/>
              </a:spcBef>
            </a:pPr>
            <a:r>
              <a:rPr sz="2650" spc="-5" dirty="0">
                <a:latin typeface="Arial"/>
                <a:cs typeface="Arial"/>
              </a:rPr>
              <a:t>NIST started </a:t>
            </a:r>
            <a:r>
              <a:rPr sz="2650" dirty="0">
                <a:latin typeface="Arial"/>
                <a:cs typeface="Arial"/>
              </a:rPr>
              <a:t>searching </a:t>
            </a:r>
            <a:r>
              <a:rPr sz="2650" spc="-5" dirty="0">
                <a:latin typeface="Arial"/>
                <a:cs typeface="Arial"/>
              </a:rPr>
              <a:t>for </a:t>
            </a:r>
            <a:r>
              <a:rPr sz="2650" dirty="0">
                <a:latin typeface="Arial"/>
                <a:cs typeface="Arial"/>
              </a:rPr>
              <a:t>new </a:t>
            </a:r>
            <a:r>
              <a:rPr sz="2650" spc="-5" dirty="0">
                <a:latin typeface="Arial"/>
                <a:cs typeface="Arial"/>
              </a:rPr>
              <a:t>feasible algorithm and  </a:t>
            </a:r>
            <a:r>
              <a:rPr sz="2650" dirty="0">
                <a:latin typeface="Arial"/>
                <a:cs typeface="Arial"/>
              </a:rPr>
              <a:t>proposed </a:t>
            </a:r>
            <a:r>
              <a:rPr sz="2650" spc="-5" dirty="0">
                <a:latin typeface="Arial"/>
                <a:cs typeface="Arial"/>
              </a:rPr>
              <a:t>its requirement in</a:t>
            </a:r>
            <a:r>
              <a:rPr sz="2650" spc="-3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1997.</a:t>
            </a:r>
            <a:endParaRPr sz="2650" dirty="0">
              <a:latin typeface="Arial"/>
              <a:cs typeface="Arial"/>
            </a:endParaRPr>
          </a:p>
          <a:p>
            <a:pPr marL="12700" marR="555625">
              <a:lnSpc>
                <a:spcPts val="2980"/>
              </a:lnSpc>
              <a:spcBef>
                <a:spcPts val="1170"/>
              </a:spcBef>
            </a:pPr>
            <a:r>
              <a:rPr sz="2650" spc="-5" dirty="0">
                <a:latin typeface="Arial"/>
                <a:cs typeface="Arial"/>
              </a:rPr>
              <a:t>In </a:t>
            </a:r>
            <a:r>
              <a:rPr sz="2650" dirty="0">
                <a:latin typeface="Arial"/>
                <a:cs typeface="Arial"/>
              </a:rPr>
              <a:t>2001 </a:t>
            </a:r>
            <a:r>
              <a:rPr sz="2650" spc="-5" dirty="0">
                <a:latin typeface="Arial"/>
                <a:cs typeface="Arial"/>
              </a:rPr>
              <a:t>Rijndael algorithm designed </a:t>
            </a:r>
            <a:r>
              <a:rPr sz="2650" dirty="0">
                <a:latin typeface="Arial"/>
                <a:cs typeface="Arial"/>
              </a:rPr>
              <a:t>by </a:t>
            </a:r>
            <a:r>
              <a:rPr sz="2650" spc="-5" dirty="0">
                <a:latin typeface="Arial"/>
                <a:cs typeface="Arial"/>
              </a:rPr>
              <a:t>Rijment and  </a:t>
            </a:r>
            <a:r>
              <a:rPr sz="2650" dirty="0">
                <a:latin typeface="Arial"/>
                <a:cs typeface="Arial"/>
              </a:rPr>
              <a:t>Daemon of </a:t>
            </a:r>
            <a:r>
              <a:rPr sz="2650" spc="-5" dirty="0">
                <a:latin typeface="Arial"/>
                <a:cs typeface="Arial"/>
              </a:rPr>
              <a:t>Belgium </a:t>
            </a:r>
            <a:r>
              <a:rPr sz="2650" dirty="0">
                <a:latin typeface="Arial"/>
                <a:cs typeface="Arial"/>
              </a:rPr>
              <a:t>was declared as </a:t>
            </a:r>
            <a:r>
              <a:rPr sz="2650" spc="-5" dirty="0">
                <a:latin typeface="Arial"/>
                <a:cs typeface="Arial"/>
              </a:rPr>
              <a:t>the winner </a:t>
            </a:r>
            <a:r>
              <a:rPr sz="2650" dirty="0">
                <a:latin typeface="Arial"/>
                <a:cs typeface="Arial"/>
              </a:rPr>
              <a:t>of </a:t>
            </a:r>
            <a:r>
              <a:rPr sz="2650" spc="-5" dirty="0">
                <a:latin typeface="Arial"/>
                <a:cs typeface="Arial"/>
              </a:rPr>
              <a:t>the  competition.</a:t>
            </a:r>
            <a:endParaRPr sz="26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650" spc="-5" dirty="0">
                <a:latin typeface="Arial"/>
                <a:cs typeface="Arial"/>
              </a:rPr>
              <a:t>It met all </a:t>
            </a:r>
            <a:r>
              <a:rPr sz="2650" spc="-30" dirty="0">
                <a:latin typeface="Arial"/>
                <a:cs typeface="Arial"/>
              </a:rPr>
              <a:t>Security, </a:t>
            </a:r>
            <a:r>
              <a:rPr sz="2650" spc="-5" dirty="0">
                <a:latin typeface="Arial"/>
                <a:cs typeface="Arial"/>
              </a:rPr>
              <a:t>Cost </a:t>
            </a:r>
            <a:r>
              <a:rPr sz="2650" dirty="0">
                <a:latin typeface="Arial"/>
                <a:cs typeface="Arial"/>
              </a:rPr>
              <a:t>and </a:t>
            </a:r>
            <a:r>
              <a:rPr sz="2650" spc="-5" dirty="0">
                <a:latin typeface="Arial"/>
                <a:cs typeface="Arial"/>
              </a:rPr>
              <a:t>Implementation</a:t>
            </a:r>
            <a:r>
              <a:rPr sz="2650" spc="-15" dirty="0">
                <a:latin typeface="Arial"/>
                <a:cs typeface="Arial"/>
              </a:rPr>
              <a:t> </a:t>
            </a:r>
            <a:r>
              <a:rPr sz="2650" spc="-5" dirty="0">
                <a:latin typeface="Arial"/>
                <a:cs typeface="Arial"/>
              </a:rPr>
              <a:t>criteria.</a:t>
            </a:r>
            <a:endParaRPr sz="26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39" y="554990"/>
            <a:ext cx="4962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835" algn="l"/>
              </a:tabLst>
            </a:pPr>
            <a:r>
              <a:rPr spc="-5" dirty="0"/>
              <a:t>How Does	it</a:t>
            </a:r>
            <a:r>
              <a:rPr spc="-80" dirty="0"/>
              <a:t> </a:t>
            </a:r>
            <a:r>
              <a:rPr spc="-5" dirty="0"/>
              <a:t>works?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280" y="1850389"/>
            <a:ext cx="15494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260" dirty="0">
                <a:latin typeface="Calibri"/>
                <a:cs typeface="Calibri"/>
              </a:rPr>
              <a:t>●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60705" y="1587754"/>
            <a:ext cx="8962389" cy="1435777"/>
          </a:xfrm>
          <a:prstGeom prst="rect">
            <a:avLst/>
          </a:prstGeom>
        </p:spPr>
        <p:txBody>
          <a:bodyPr vert="horz" wrap="square" lIns="0" tIns="175640" rIns="0" bIns="0" rtlCol="0">
            <a:spAutoFit/>
          </a:bodyPr>
          <a:lstStyle/>
          <a:p>
            <a:pPr marL="335280" marR="5080">
              <a:lnSpc>
                <a:spcPct val="93800"/>
              </a:lnSpc>
              <a:spcBef>
                <a:spcPts val="325"/>
              </a:spcBef>
            </a:pPr>
            <a:r>
              <a:rPr sz="2900" spc="5" dirty="0"/>
              <a:t>AES </a:t>
            </a:r>
            <a:r>
              <a:rPr sz="2900" dirty="0"/>
              <a:t>basically repeats </a:t>
            </a:r>
            <a:r>
              <a:rPr sz="2900" spc="5" dirty="0"/>
              <a:t>4 </a:t>
            </a:r>
            <a:r>
              <a:rPr sz="2900" dirty="0"/>
              <a:t>major functions </a:t>
            </a:r>
            <a:r>
              <a:rPr sz="2900" spc="5" dirty="0"/>
              <a:t>to encrypt  </a:t>
            </a:r>
            <a:r>
              <a:rPr sz="2900" dirty="0"/>
              <a:t>data.It takes 128 bit block of data and </a:t>
            </a:r>
            <a:r>
              <a:rPr sz="2900" spc="5" dirty="0"/>
              <a:t>a </a:t>
            </a:r>
            <a:r>
              <a:rPr sz="2900" dirty="0" smtClean="0"/>
              <a:t>key</a:t>
            </a:r>
            <a:r>
              <a:rPr lang="en-US" sz="2900" dirty="0" smtClean="0"/>
              <a:t> </a:t>
            </a:r>
            <a:r>
              <a:rPr sz="2900" dirty="0" smtClean="0"/>
              <a:t>and </a:t>
            </a:r>
            <a:r>
              <a:rPr sz="2900" dirty="0"/>
              <a:t>gives </a:t>
            </a:r>
            <a:r>
              <a:rPr sz="2900" spc="5" dirty="0"/>
              <a:t>a </a:t>
            </a:r>
            <a:r>
              <a:rPr sz="2900" dirty="0"/>
              <a:t>ciphertext as output.The  functions</a:t>
            </a:r>
            <a:r>
              <a:rPr sz="2900" spc="5" dirty="0"/>
              <a:t> </a:t>
            </a:r>
            <a:r>
              <a:rPr sz="2900" spc="-5" dirty="0"/>
              <a:t>are:</a:t>
            </a:r>
            <a:endParaRPr sz="2900" dirty="0"/>
          </a:p>
        </p:txBody>
      </p:sp>
      <p:sp>
        <p:nvSpPr>
          <p:cNvPr id="5" name="object 5"/>
          <p:cNvSpPr txBox="1"/>
          <p:nvPr/>
        </p:nvSpPr>
        <p:spPr>
          <a:xfrm>
            <a:off x="589280" y="3822953"/>
            <a:ext cx="2533650" cy="2338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800"/>
              </a:lnSpc>
              <a:spcBef>
                <a:spcPts val="95"/>
              </a:spcBef>
            </a:pPr>
            <a:r>
              <a:rPr sz="2900" dirty="0">
                <a:latin typeface="Arial"/>
                <a:cs typeface="Arial"/>
              </a:rPr>
              <a:t>I. </a:t>
            </a:r>
            <a:r>
              <a:rPr sz="2900" spc="5" dirty="0">
                <a:latin typeface="Arial"/>
                <a:cs typeface="Arial"/>
              </a:rPr>
              <a:t>Sub Bytes  </a:t>
            </a:r>
            <a:r>
              <a:rPr sz="2900" spc="-15" dirty="0">
                <a:latin typeface="Arial"/>
                <a:cs typeface="Arial"/>
              </a:rPr>
              <a:t>II.Shift </a:t>
            </a:r>
            <a:r>
              <a:rPr sz="2900" spc="-5" dirty="0">
                <a:latin typeface="Arial"/>
                <a:cs typeface="Arial"/>
              </a:rPr>
              <a:t>Rows  </a:t>
            </a:r>
            <a:r>
              <a:rPr sz="2900" spc="-45" dirty="0">
                <a:latin typeface="Arial"/>
                <a:cs typeface="Arial"/>
              </a:rPr>
              <a:t>III.Mix </a:t>
            </a:r>
            <a:r>
              <a:rPr sz="2900" dirty="0">
                <a:latin typeface="Arial"/>
                <a:cs typeface="Arial"/>
              </a:rPr>
              <a:t>Columns  </a:t>
            </a:r>
            <a:r>
              <a:rPr sz="2900" spc="-100" dirty="0">
                <a:latin typeface="Arial"/>
                <a:cs typeface="Arial"/>
              </a:rPr>
              <a:t>IV.Add</a:t>
            </a:r>
            <a:r>
              <a:rPr sz="2900" spc="-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Key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39" y="554990"/>
            <a:ext cx="4962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835" algn="l"/>
              </a:tabLst>
            </a:pPr>
            <a:r>
              <a:rPr spc="-5" dirty="0"/>
              <a:t>How Does	it</a:t>
            </a:r>
            <a:r>
              <a:rPr spc="-80" dirty="0"/>
              <a:t> </a:t>
            </a:r>
            <a:r>
              <a:rPr spc="-5" dirty="0"/>
              <a:t>works?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419" y="182880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6419" y="2594610"/>
            <a:ext cx="12573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spc="180" dirty="0">
                <a:latin typeface="Calibri"/>
                <a:cs typeface="Calibri"/>
              </a:rPr>
              <a:t>●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750" y="1731010"/>
            <a:ext cx="8763635" cy="14528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2520"/>
              </a:lnSpc>
              <a:spcBef>
                <a:spcPts val="320"/>
              </a:spcBef>
            </a:pPr>
            <a:r>
              <a:rPr sz="2250" spc="-10" dirty="0">
                <a:latin typeface="Arial"/>
                <a:cs typeface="Arial"/>
              </a:rPr>
              <a:t>The number </a:t>
            </a:r>
            <a:r>
              <a:rPr sz="2250" spc="-5" dirty="0">
                <a:latin typeface="Arial"/>
                <a:cs typeface="Arial"/>
              </a:rPr>
              <a:t>of </a:t>
            </a:r>
            <a:r>
              <a:rPr sz="2250" spc="-10" dirty="0">
                <a:latin typeface="Arial"/>
                <a:cs typeface="Arial"/>
              </a:rPr>
              <a:t>rounds performed by the algorithm </a:t>
            </a:r>
            <a:r>
              <a:rPr sz="2250" spc="-5" dirty="0">
                <a:latin typeface="Arial"/>
                <a:cs typeface="Arial"/>
              </a:rPr>
              <a:t>strictly </a:t>
            </a:r>
            <a:r>
              <a:rPr sz="2250" spc="-10" dirty="0">
                <a:latin typeface="Arial"/>
                <a:cs typeface="Arial"/>
              </a:rPr>
              <a:t>depends on  the </a:t>
            </a:r>
            <a:r>
              <a:rPr sz="2250" spc="-5" dirty="0">
                <a:latin typeface="Arial"/>
                <a:cs typeface="Arial"/>
              </a:rPr>
              <a:t>size </a:t>
            </a:r>
            <a:r>
              <a:rPr sz="2250" spc="-10" dirty="0">
                <a:latin typeface="Arial"/>
                <a:cs typeface="Arial"/>
              </a:rPr>
              <a:t>of</a:t>
            </a:r>
            <a:r>
              <a:rPr sz="2250" spc="5" dirty="0">
                <a:latin typeface="Arial"/>
                <a:cs typeface="Arial"/>
              </a:rPr>
              <a:t> </a:t>
            </a:r>
            <a:r>
              <a:rPr sz="2250" spc="-45" dirty="0">
                <a:latin typeface="Arial"/>
                <a:cs typeface="Arial"/>
              </a:rPr>
              <a:t>key.</a:t>
            </a:r>
            <a:endParaRPr sz="2250">
              <a:latin typeface="Arial"/>
              <a:cs typeface="Arial"/>
            </a:endParaRPr>
          </a:p>
          <a:p>
            <a:pPr marL="12700" marR="339725">
              <a:lnSpc>
                <a:spcPts val="2520"/>
              </a:lnSpc>
              <a:spcBef>
                <a:spcPts val="990"/>
              </a:spcBef>
            </a:pPr>
            <a:r>
              <a:rPr sz="2250" spc="-10" dirty="0">
                <a:latin typeface="Arial"/>
                <a:cs typeface="Arial"/>
              </a:rPr>
              <a:t>The following table </a:t>
            </a:r>
            <a:r>
              <a:rPr sz="2250" spc="-5" dirty="0">
                <a:latin typeface="Arial"/>
                <a:cs typeface="Arial"/>
              </a:rPr>
              <a:t>gives </a:t>
            </a:r>
            <a:r>
              <a:rPr sz="2250" spc="-10" dirty="0">
                <a:latin typeface="Arial"/>
                <a:cs typeface="Arial"/>
              </a:rPr>
              <a:t>overview </a:t>
            </a:r>
            <a:r>
              <a:rPr sz="2250" spc="-5" dirty="0">
                <a:latin typeface="Arial"/>
                <a:cs typeface="Arial"/>
              </a:rPr>
              <a:t>of no. </a:t>
            </a:r>
            <a:r>
              <a:rPr sz="2250" spc="-10" dirty="0">
                <a:latin typeface="Arial"/>
                <a:cs typeface="Arial"/>
              </a:rPr>
              <a:t>Of rounds performed with  the </a:t>
            </a:r>
            <a:r>
              <a:rPr sz="2250" spc="-5" dirty="0">
                <a:latin typeface="Arial"/>
                <a:cs typeface="Arial"/>
              </a:rPr>
              <a:t>input of varying </a:t>
            </a:r>
            <a:r>
              <a:rPr sz="2250" spc="-10" dirty="0">
                <a:latin typeface="Arial"/>
                <a:cs typeface="Arial"/>
              </a:rPr>
              <a:t>key</a:t>
            </a:r>
            <a:r>
              <a:rPr sz="2250" spc="1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lengths: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490" y="3346450"/>
            <a:ext cx="9046210" cy="2538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3626485" indent="46990">
              <a:lnSpc>
                <a:spcPct val="137300"/>
              </a:lnSpc>
              <a:spcBef>
                <a:spcPts val="100"/>
              </a:spcBef>
              <a:tabLst>
                <a:tab pos="4396105" algn="l"/>
              </a:tabLst>
            </a:pPr>
            <a:r>
              <a:rPr sz="2100" spc="185" dirty="0">
                <a:solidFill>
                  <a:srgbClr val="FF3333"/>
                </a:solidFill>
                <a:latin typeface="Cambria"/>
                <a:cs typeface="Cambria"/>
              </a:rPr>
              <a:t>K</a:t>
            </a:r>
            <a:r>
              <a:rPr sz="2100" spc="215" dirty="0">
                <a:solidFill>
                  <a:srgbClr val="FF3333"/>
                </a:solidFill>
                <a:latin typeface="Cambria"/>
                <a:cs typeface="Cambria"/>
              </a:rPr>
              <a:t>e</a:t>
            </a:r>
            <a:r>
              <a:rPr sz="2100" spc="125" dirty="0">
                <a:solidFill>
                  <a:srgbClr val="FF3333"/>
                </a:solidFill>
                <a:latin typeface="Cambria"/>
                <a:cs typeface="Cambria"/>
              </a:rPr>
              <a:t>y</a:t>
            </a:r>
            <a:r>
              <a:rPr sz="2100" spc="204" dirty="0">
                <a:solidFill>
                  <a:srgbClr val="FF3333"/>
                </a:solidFill>
                <a:latin typeface="Cambria"/>
                <a:cs typeface="Cambria"/>
              </a:rPr>
              <a:t> </a:t>
            </a:r>
            <a:r>
              <a:rPr sz="2100" spc="400" dirty="0">
                <a:solidFill>
                  <a:srgbClr val="FF3333"/>
                </a:solidFill>
                <a:latin typeface="Cambria"/>
                <a:cs typeface="Cambria"/>
              </a:rPr>
              <a:t>S</a:t>
            </a:r>
            <a:r>
              <a:rPr sz="2100" spc="85" dirty="0">
                <a:solidFill>
                  <a:srgbClr val="FF3333"/>
                </a:solidFill>
                <a:latin typeface="Cambria"/>
                <a:cs typeface="Cambria"/>
              </a:rPr>
              <a:t>i</a:t>
            </a:r>
            <a:r>
              <a:rPr sz="2100" spc="155" dirty="0">
                <a:solidFill>
                  <a:srgbClr val="FF3333"/>
                </a:solidFill>
                <a:latin typeface="Cambria"/>
                <a:cs typeface="Cambria"/>
              </a:rPr>
              <a:t>z</a:t>
            </a:r>
            <a:r>
              <a:rPr sz="2100" spc="215" dirty="0">
                <a:solidFill>
                  <a:srgbClr val="FF3333"/>
                </a:solidFill>
                <a:latin typeface="Cambria"/>
                <a:cs typeface="Cambria"/>
              </a:rPr>
              <a:t>e</a:t>
            </a:r>
            <a:r>
              <a:rPr sz="2100" spc="20" dirty="0">
                <a:solidFill>
                  <a:srgbClr val="FF3333"/>
                </a:solidFill>
                <a:latin typeface="Cambria"/>
                <a:cs typeface="Cambria"/>
              </a:rPr>
              <a:t>(</a:t>
            </a:r>
            <a:r>
              <a:rPr sz="2100" spc="80" dirty="0">
                <a:solidFill>
                  <a:srgbClr val="FF3333"/>
                </a:solidFill>
                <a:latin typeface="Cambria"/>
                <a:cs typeface="Cambria"/>
              </a:rPr>
              <a:t>i</a:t>
            </a:r>
            <a:r>
              <a:rPr sz="2100" spc="175" dirty="0">
                <a:solidFill>
                  <a:srgbClr val="FF3333"/>
                </a:solidFill>
                <a:latin typeface="Cambria"/>
                <a:cs typeface="Cambria"/>
              </a:rPr>
              <a:t>n</a:t>
            </a:r>
            <a:r>
              <a:rPr sz="2100" spc="210" dirty="0">
                <a:solidFill>
                  <a:srgbClr val="FF3333"/>
                </a:solidFill>
                <a:latin typeface="Cambria"/>
                <a:cs typeface="Cambria"/>
              </a:rPr>
              <a:t> </a:t>
            </a:r>
            <a:r>
              <a:rPr sz="2100" spc="190" dirty="0">
                <a:solidFill>
                  <a:srgbClr val="FF3333"/>
                </a:solidFill>
                <a:latin typeface="Cambria"/>
                <a:cs typeface="Cambria"/>
              </a:rPr>
              <a:t>b</a:t>
            </a:r>
            <a:r>
              <a:rPr sz="2100" spc="90" dirty="0">
                <a:solidFill>
                  <a:srgbClr val="FF3333"/>
                </a:solidFill>
                <a:latin typeface="Cambria"/>
                <a:cs typeface="Cambria"/>
              </a:rPr>
              <a:t>i</a:t>
            </a:r>
            <a:r>
              <a:rPr sz="2100" spc="135" dirty="0">
                <a:solidFill>
                  <a:srgbClr val="FF3333"/>
                </a:solidFill>
                <a:latin typeface="Cambria"/>
                <a:cs typeface="Cambria"/>
              </a:rPr>
              <a:t>t</a:t>
            </a:r>
            <a:r>
              <a:rPr sz="2100" spc="95" dirty="0">
                <a:solidFill>
                  <a:srgbClr val="FF3333"/>
                </a:solidFill>
                <a:latin typeface="Cambria"/>
                <a:cs typeface="Cambria"/>
              </a:rPr>
              <a:t>s</a:t>
            </a:r>
            <a:r>
              <a:rPr sz="2100" spc="90" dirty="0">
                <a:solidFill>
                  <a:srgbClr val="FF3333"/>
                </a:solidFill>
                <a:latin typeface="Cambria"/>
                <a:cs typeface="Cambria"/>
              </a:rPr>
              <a:t>)</a:t>
            </a:r>
            <a:r>
              <a:rPr sz="2100" dirty="0">
                <a:solidFill>
                  <a:srgbClr val="FF3333"/>
                </a:solidFill>
                <a:latin typeface="Cambria"/>
                <a:cs typeface="Cambria"/>
              </a:rPr>
              <a:t>	</a:t>
            </a:r>
            <a:r>
              <a:rPr sz="2100" spc="280" dirty="0">
                <a:solidFill>
                  <a:srgbClr val="FF3333"/>
                </a:solidFill>
                <a:latin typeface="Cambria"/>
                <a:cs typeface="Cambria"/>
              </a:rPr>
              <a:t>R</a:t>
            </a:r>
            <a:r>
              <a:rPr sz="2100" spc="155" dirty="0">
                <a:solidFill>
                  <a:srgbClr val="FF3333"/>
                </a:solidFill>
                <a:latin typeface="Cambria"/>
                <a:cs typeface="Cambria"/>
              </a:rPr>
              <a:t>o</a:t>
            </a:r>
            <a:r>
              <a:rPr sz="2100" spc="185" dirty="0">
                <a:solidFill>
                  <a:srgbClr val="FF3333"/>
                </a:solidFill>
                <a:latin typeface="Cambria"/>
                <a:cs typeface="Cambria"/>
              </a:rPr>
              <a:t>un</a:t>
            </a:r>
            <a:r>
              <a:rPr sz="2100" spc="175" dirty="0">
                <a:solidFill>
                  <a:srgbClr val="FF3333"/>
                </a:solidFill>
                <a:latin typeface="Cambria"/>
                <a:cs typeface="Cambria"/>
              </a:rPr>
              <a:t>d</a:t>
            </a:r>
            <a:r>
              <a:rPr sz="2100" spc="114" dirty="0">
                <a:solidFill>
                  <a:srgbClr val="FF3333"/>
                </a:solidFill>
                <a:latin typeface="Cambria"/>
                <a:cs typeface="Cambria"/>
              </a:rPr>
              <a:t>s  </a:t>
            </a:r>
            <a:r>
              <a:rPr sz="2100" spc="229" dirty="0">
                <a:solidFill>
                  <a:srgbClr val="FF3333"/>
                </a:solidFill>
                <a:latin typeface="Cambria"/>
                <a:cs typeface="Cambria"/>
              </a:rPr>
              <a:t>128.................................................10</a:t>
            </a:r>
            <a:endParaRPr sz="2100">
              <a:latin typeface="Cambria"/>
              <a:cs typeface="Cambria"/>
            </a:endParaRPr>
          </a:p>
          <a:p>
            <a:pPr marL="267335">
              <a:lnSpc>
                <a:spcPct val="100000"/>
              </a:lnSpc>
              <a:spcBef>
                <a:spcPts val="950"/>
              </a:spcBef>
            </a:pPr>
            <a:r>
              <a:rPr sz="2100" spc="229" dirty="0">
                <a:solidFill>
                  <a:srgbClr val="FF3333"/>
                </a:solidFill>
                <a:latin typeface="Cambria"/>
                <a:cs typeface="Cambria"/>
              </a:rPr>
              <a:t>192.................................................12</a:t>
            </a:r>
            <a:endParaRPr sz="2100">
              <a:latin typeface="Cambria"/>
              <a:cs typeface="Cambria"/>
            </a:endParaRPr>
          </a:p>
          <a:p>
            <a:pPr marL="267335">
              <a:lnSpc>
                <a:spcPct val="100000"/>
              </a:lnSpc>
              <a:spcBef>
                <a:spcPts val="940"/>
              </a:spcBef>
            </a:pPr>
            <a:r>
              <a:rPr sz="2100" spc="229" dirty="0">
                <a:solidFill>
                  <a:srgbClr val="FF3333"/>
                </a:solidFill>
                <a:latin typeface="Cambria"/>
                <a:cs typeface="Cambria"/>
              </a:rPr>
              <a:t>256.................................................14</a:t>
            </a:r>
            <a:endParaRPr sz="2100">
              <a:latin typeface="Cambria"/>
              <a:cs typeface="Cambria"/>
            </a:endParaRPr>
          </a:p>
          <a:p>
            <a:pPr marL="12700" marR="5080" indent="314960">
              <a:lnSpc>
                <a:spcPts val="2480"/>
              </a:lnSpc>
              <a:spcBef>
                <a:spcPts val="1055"/>
              </a:spcBef>
            </a:pPr>
            <a:r>
              <a:rPr sz="2100" spc="185" dirty="0">
                <a:latin typeface="Cambria"/>
                <a:cs typeface="Cambria"/>
              </a:rPr>
              <a:t>The larger </a:t>
            </a:r>
            <a:r>
              <a:rPr sz="2100" spc="180" dirty="0">
                <a:latin typeface="Cambria"/>
                <a:cs typeface="Cambria"/>
              </a:rPr>
              <a:t>the </a:t>
            </a:r>
            <a:r>
              <a:rPr sz="2100" spc="195" dirty="0">
                <a:latin typeface="Cambria"/>
                <a:cs typeface="Cambria"/>
              </a:rPr>
              <a:t>number </a:t>
            </a:r>
            <a:r>
              <a:rPr sz="2100" spc="145" dirty="0">
                <a:latin typeface="Cambria"/>
                <a:cs typeface="Cambria"/>
              </a:rPr>
              <a:t>of </a:t>
            </a:r>
            <a:r>
              <a:rPr sz="2100" spc="170" dirty="0">
                <a:latin typeface="Cambria"/>
                <a:cs typeface="Cambria"/>
              </a:rPr>
              <a:t>keys </a:t>
            </a:r>
            <a:r>
              <a:rPr sz="2100" spc="180" dirty="0">
                <a:latin typeface="Cambria"/>
                <a:cs typeface="Cambria"/>
              </a:rPr>
              <a:t>the </a:t>
            </a:r>
            <a:r>
              <a:rPr sz="2100" spc="190" dirty="0">
                <a:latin typeface="Cambria"/>
                <a:cs typeface="Cambria"/>
              </a:rPr>
              <a:t>more </a:t>
            </a:r>
            <a:r>
              <a:rPr sz="2100" spc="195" dirty="0">
                <a:latin typeface="Cambria"/>
                <a:cs typeface="Cambria"/>
              </a:rPr>
              <a:t>secure </a:t>
            </a:r>
            <a:r>
              <a:rPr sz="2100" spc="114" dirty="0">
                <a:latin typeface="Cambria"/>
                <a:cs typeface="Cambria"/>
              </a:rPr>
              <a:t>will </a:t>
            </a:r>
            <a:r>
              <a:rPr sz="2100" spc="210" dirty="0">
                <a:latin typeface="Cambria"/>
                <a:cs typeface="Cambria"/>
              </a:rPr>
              <a:t>be </a:t>
            </a:r>
            <a:r>
              <a:rPr sz="2100" spc="180" dirty="0">
                <a:latin typeface="Cambria"/>
                <a:cs typeface="Cambria"/>
              </a:rPr>
              <a:t>the </a:t>
            </a:r>
            <a:r>
              <a:rPr sz="2100" spc="200" dirty="0">
                <a:latin typeface="Cambria"/>
                <a:cs typeface="Cambria"/>
              </a:rPr>
              <a:t>data.  </a:t>
            </a:r>
            <a:r>
              <a:rPr sz="2100" spc="185" dirty="0">
                <a:latin typeface="Cambria"/>
                <a:cs typeface="Cambria"/>
              </a:rPr>
              <a:t>The </a:t>
            </a:r>
            <a:r>
              <a:rPr sz="2100" spc="170" dirty="0">
                <a:latin typeface="Cambria"/>
                <a:cs typeface="Cambria"/>
              </a:rPr>
              <a:t>time </a:t>
            </a:r>
            <a:r>
              <a:rPr sz="2100" spc="185" dirty="0">
                <a:latin typeface="Cambria"/>
                <a:cs typeface="Cambria"/>
              </a:rPr>
              <a:t>taken </a:t>
            </a:r>
            <a:r>
              <a:rPr sz="2100" spc="160" dirty="0">
                <a:latin typeface="Cambria"/>
                <a:cs typeface="Cambria"/>
              </a:rPr>
              <a:t>by </a:t>
            </a:r>
            <a:r>
              <a:rPr sz="2100" spc="5" dirty="0">
                <a:latin typeface="Cambria"/>
                <a:cs typeface="Cambria"/>
              </a:rPr>
              <a:t>s/w </a:t>
            </a:r>
            <a:r>
              <a:rPr sz="2100" spc="140" dirty="0">
                <a:latin typeface="Cambria"/>
                <a:cs typeface="Cambria"/>
              </a:rPr>
              <a:t>to </a:t>
            </a:r>
            <a:r>
              <a:rPr sz="2100" spc="175" dirty="0">
                <a:latin typeface="Cambria"/>
                <a:cs typeface="Cambria"/>
              </a:rPr>
              <a:t>encrypt </a:t>
            </a:r>
            <a:r>
              <a:rPr sz="2100" spc="114" dirty="0">
                <a:latin typeface="Cambria"/>
                <a:cs typeface="Cambria"/>
              </a:rPr>
              <a:t>will </a:t>
            </a:r>
            <a:r>
              <a:rPr sz="2100" spc="185" dirty="0">
                <a:latin typeface="Cambria"/>
                <a:cs typeface="Cambria"/>
              </a:rPr>
              <a:t>increase </a:t>
            </a:r>
            <a:r>
              <a:rPr sz="2100" spc="150" dirty="0">
                <a:latin typeface="Cambria"/>
                <a:cs typeface="Cambria"/>
              </a:rPr>
              <a:t>with </a:t>
            </a:r>
            <a:r>
              <a:rPr sz="2100" spc="175" dirty="0">
                <a:latin typeface="Cambria"/>
                <a:cs typeface="Cambria"/>
              </a:rPr>
              <a:t>no. </a:t>
            </a:r>
            <a:r>
              <a:rPr sz="2100" spc="145" dirty="0">
                <a:latin typeface="Cambria"/>
                <a:cs typeface="Cambria"/>
              </a:rPr>
              <a:t>of</a:t>
            </a:r>
            <a:r>
              <a:rPr sz="2100" spc="395" dirty="0">
                <a:latin typeface="Cambria"/>
                <a:cs typeface="Cambria"/>
              </a:rPr>
              <a:t> </a:t>
            </a:r>
            <a:r>
              <a:rPr sz="2100" spc="175" dirty="0">
                <a:latin typeface="Cambria"/>
                <a:cs typeface="Cambria"/>
              </a:rPr>
              <a:t>rounds.</a:t>
            </a:r>
            <a:endParaRPr sz="2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5239" y="554990"/>
            <a:ext cx="49625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43835" algn="l"/>
              </a:tabLst>
            </a:pPr>
            <a:r>
              <a:rPr spc="-5" dirty="0"/>
              <a:t>How Does	it</a:t>
            </a:r>
            <a:r>
              <a:rPr spc="-80" dirty="0"/>
              <a:t> </a:t>
            </a:r>
            <a:r>
              <a:rPr spc="-5" dirty="0"/>
              <a:t>works?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95440" y="2448560"/>
            <a:ext cx="1296670" cy="718820"/>
          </a:xfrm>
          <a:prstGeom prst="rect">
            <a:avLst/>
          </a:prstGeom>
          <a:solidFill>
            <a:srgbClr val="719ECE"/>
          </a:solidFill>
          <a:ln w="3175">
            <a:solidFill>
              <a:srgbClr val="3364A3"/>
            </a:solidFill>
          </a:ln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5989" y="2880360"/>
            <a:ext cx="1069340" cy="0"/>
          </a:xfrm>
          <a:custGeom>
            <a:avLst/>
            <a:gdLst/>
            <a:ahLst/>
            <a:cxnLst/>
            <a:rect l="l" t="t" r="r" b="b"/>
            <a:pathLst>
              <a:path w="1069339">
                <a:moveTo>
                  <a:pt x="0" y="0"/>
                </a:moveTo>
                <a:lnTo>
                  <a:pt x="10693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7710" y="282575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60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92500" y="2880360"/>
            <a:ext cx="1068070" cy="0"/>
          </a:xfrm>
          <a:custGeom>
            <a:avLst/>
            <a:gdLst/>
            <a:ahLst/>
            <a:cxnLst/>
            <a:rect l="l" t="t" r="r" b="b"/>
            <a:pathLst>
              <a:path w="1068070">
                <a:moveTo>
                  <a:pt x="0" y="0"/>
                </a:moveTo>
                <a:lnTo>
                  <a:pt x="10680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4220" y="2825750"/>
            <a:ext cx="161290" cy="107950"/>
          </a:xfrm>
          <a:custGeom>
            <a:avLst/>
            <a:gdLst/>
            <a:ahLst/>
            <a:cxnLst/>
            <a:rect l="l" t="t" r="r" b="b"/>
            <a:pathLst>
              <a:path w="161289" h="107950">
                <a:moveTo>
                  <a:pt x="0" y="0"/>
                </a:moveTo>
                <a:lnTo>
                  <a:pt x="0" y="107950"/>
                </a:lnTo>
                <a:lnTo>
                  <a:pt x="16128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40" y="2880360"/>
            <a:ext cx="1069340" cy="0"/>
          </a:xfrm>
          <a:custGeom>
            <a:avLst/>
            <a:gdLst/>
            <a:ahLst/>
            <a:cxnLst/>
            <a:rect l="l" t="t" r="r" b="b"/>
            <a:pathLst>
              <a:path w="1069339">
                <a:moveTo>
                  <a:pt x="0" y="0"/>
                </a:moveTo>
                <a:lnTo>
                  <a:pt x="1069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1759" y="282575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27669" y="2880360"/>
            <a:ext cx="1069340" cy="0"/>
          </a:xfrm>
          <a:custGeom>
            <a:avLst/>
            <a:gdLst/>
            <a:ahLst/>
            <a:cxnLst/>
            <a:rect l="l" t="t" r="r" b="b"/>
            <a:pathLst>
              <a:path w="1069340">
                <a:moveTo>
                  <a:pt x="0" y="0"/>
                </a:moveTo>
                <a:lnTo>
                  <a:pt x="10693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89390" y="2825750"/>
            <a:ext cx="162560" cy="107950"/>
          </a:xfrm>
          <a:custGeom>
            <a:avLst/>
            <a:gdLst/>
            <a:ahLst/>
            <a:cxnLst/>
            <a:rect l="l" t="t" r="r" b="b"/>
            <a:pathLst>
              <a:path w="162559" h="107950">
                <a:moveTo>
                  <a:pt x="0" y="0"/>
                </a:moveTo>
                <a:lnTo>
                  <a:pt x="0" y="10795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07970" y="3394709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10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4629" y="3239770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59"/>
                </a:lnTo>
                <a:lnTo>
                  <a:pt x="107950" y="162559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15530" y="3322320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10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2190" y="3167379"/>
            <a:ext cx="107950" cy="162560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39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60270" y="2519679"/>
            <a:ext cx="1295400" cy="720090"/>
          </a:xfrm>
          <a:prstGeom prst="rect">
            <a:avLst/>
          </a:prstGeom>
          <a:solidFill>
            <a:srgbClr val="719ECE"/>
          </a:solidFill>
          <a:ln w="3175">
            <a:solidFill>
              <a:srgbClr val="3364A3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57150" algn="ctr">
              <a:lnSpc>
                <a:spcPct val="100000"/>
              </a:lnSpc>
              <a:spcBef>
                <a:spcPts val="60"/>
              </a:spcBef>
            </a:pPr>
            <a:r>
              <a:rPr sz="3200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2780" y="2531109"/>
            <a:ext cx="1103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m(12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8800" y="2387600"/>
            <a:ext cx="1103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m(12</a:t>
            </a:r>
            <a:r>
              <a:rPr sz="1800" spc="-15" dirty="0">
                <a:latin typeface="Arial"/>
                <a:cs typeface="Arial"/>
              </a:rPr>
              <a:t>8</a:t>
            </a: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69539" y="440309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1880" y="4475479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08860" y="2026920"/>
            <a:ext cx="69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E(m</a:t>
            </a:r>
            <a:r>
              <a:rPr sz="1800" spc="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5300" y="2026920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D(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,</a:t>
            </a:r>
            <a:r>
              <a:rPr sz="1800" dirty="0">
                <a:latin typeface="Arial"/>
                <a:cs typeface="Arial"/>
              </a:rPr>
              <a:t>k)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93820" y="2458720"/>
            <a:ext cx="1038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(1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8b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5120" y="2458720"/>
            <a:ext cx="1038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n(128bits)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8680" y="5123179"/>
            <a:ext cx="8059420" cy="132334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913130" marR="2313305" indent="-900430">
              <a:lnSpc>
                <a:spcPct val="933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Here, </a:t>
            </a:r>
            <a:r>
              <a:rPr sz="1800" spc="-5" dirty="0">
                <a:latin typeface="Arial"/>
                <a:cs typeface="Arial"/>
              </a:rPr>
              <a:t>E=encryption </a:t>
            </a:r>
            <a:r>
              <a:rPr sz="1800" spc="-10" dirty="0">
                <a:latin typeface="Arial"/>
                <a:cs typeface="Arial"/>
              </a:rPr>
              <a:t>function </a:t>
            </a:r>
            <a:r>
              <a:rPr sz="1800" spc="-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symmetric </a:t>
            </a:r>
            <a:r>
              <a:rPr sz="1800" spc="-10" dirty="0">
                <a:latin typeface="Arial"/>
                <a:cs typeface="Arial"/>
              </a:rPr>
              <a:t>block cipher  </a:t>
            </a:r>
            <a:r>
              <a:rPr sz="1800" spc="-5" dirty="0">
                <a:latin typeface="Arial"/>
                <a:cs typeface="Arial"/>
              </a:rPr>
              <a:t>m=plaintext message of size 128bits  </a:t>
            </a:r>
            <a:r>
              <a:rPr sz="1800" spc="-10" dirty="0">
                <a:latin typeface="Arial"/>
                <a:cs typeface="Arial"/>
              </a:rPr>
              <a:t>n=ciphertext</a:t>
            </a:r>
            <a:endParaRPr sz="1800">
              <a:latin typeface="Arial"/>
              <a:cs typeface="Arial"/>
            </a:endParaRPr>
          </a:p>
          <a:p>
            <a:pPr marL="913130" marR="5080">
              <a:lnSpc>
                <a:spcPts val="2010"/>
              </a:lnSpc>
              <a:spcBef>
                <a:spcPts val="50"/>
              </a:spcBef>
            </a:pPr>
            <a:r>
              <a:rPr sz="1800" spc="-5" dirty="0">
                <a:latin typeface="Arial"/>
                <a:cs typeface="Arial"/>
              </a:rPr>
              <a:t>k=key </a:t>
            </a:r>
            <a:r>
              <a:rPr sz="1800" spc="-10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size </a:t>
            </a:r>
            <a:r>
              <a:rPr sz="1800" spc="-10" dirty="0">
                <a:latin typeface="Arial"/>
                <a:cs typeface="Arial"/>
              </a:rPr>
              <a:t>128bits </a:t>
            </a:r>
            <a:r>
              <a:rPr sz="1800" spc="-5" dirty="0">
                <a:latin typeface="Arial"/>
                <a:cs typeface="Arial"/>
              </a:rPr>
              <a:t>which is </a:t>
            </a:r>
            <a:r>
              <a:rPr sz="1800" dirty="0">
                <a:latin typeface="Arial"/>
                <a:cs typeface="Arial"/>
              </a:rPr>
              <a:t>same </a:t>
            </a:r>
            <a:r>
              <a:rPr sz="1800" spc="-5" dirty="0">
                <a:latin typeface="Arial"/>
                <a:cs typeface="Arial"/>
              </a:rPr>
              <a:t>for both encryption </a:t>
            </a:r>
            <a:r>
              <a:rPr sz="1800" spc="-10" dirty="0">
                <a:latin typeface="Arial"/>
                <a:cs typeface="Arial"/>
              </a:rPr>
              <a:t>and decryption  </a:t>
            </a:r>
            <a:r>
              <a:rPr sz="1800" spc="-5" dirty="0">
                <a:latin typeface="Arial"/>
                <a:cs typeface="Arial"/>
              </a:rPr>
              <a:t>D= </a:t>
            </a:r>
            <a:r>
              <a:rPr sz="1800" spc="-10" dirty="0">
                <a:latin typeface="Arial"/>
                <a:cs typeface="Arial"/>
              </a:rPr>
              <a:t>Decryption function </a:t>
            </a:r>
            <a:r>
              <a:rPr sz="1800" spc="-5" dirty="0">
                <a:latin typeface="Arial"/>
                <a:cs typeface="Arial"/>
              </a:rPr>
              <a:t>for symmetric </a:t>
            </a:r>
            <a:r>
              <a:rPr sz="1800" spc="-10" dirty="0">
                <a:latin typeface="Arial"/>
                <a:cs typeface="Arial"/>
              </a:rPr>
              <a:t>block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cipher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" y="554990"/>
            <a:ext cx="8816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4745" algn="l"/>
              </a:tabLst>
            </a:pPr>
            <a:r>
              <a:rPr spc="-5" dirty="0"/>
              <a:t>Steps</a:t>
            </a:r>
            <a:r>
              <a:rPr spc="5" dirty="0"/>
              <a:t> </a:t>
            </a:r>
            <a:r>
              <a:rPr dirty="0"/>
              <a:t>for	</a:t>
            </a:r>
            <a:r>
              <a:rPr spc="-5" dirty="0"/>
              <a:t>encryption and</a:t>
            </a:r>
            <a:r>
              <a:rPr spc="-60" dirty="0"/>
              <a:t> </a:t>
            </a:r>
            <a:r>
              <a:rPr spc="-5" dirty="0"/>
              <a:t>decryption</a:t>
            </a:r>
          </a:p>
        </p:txBody>
      </p:sp>
      <p:sp>
        <p:nvSpPr>
          <p:cNvPr id="3" name="object 3"/>
          <p:cNvSpPr/>
          <p:nvPr/>
        </p:nvSpPr>
        <p:spPr>
          <a:xfrm>
            <a:off x="1987505" y="1502424"/>
            <a:ext cx="5297343" cy="5849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32610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3727450"/>
            <a:ext cx="13462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220" dirty="0">
                <a:latin typeface="Calibri"/>
                <a:cs typeface="Calibri"/>
              </a:rPr>
              <a:t>●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289" y="1728470"/>
            <a:ext cx="8423275" cy="29730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3800"/>
              </a:lnSpc>
              <a:spcBef>
                <a:spcPts val="275"/>
              </a:spcBef>
              <a:tabLst>
                <a:tab pos="1874520" algn="l"/>
                <a:tab pos="2228850" algn="l"/>
                <a:tab pos="2441575" algn="l"/>
              </a:tabLst>
            </a:pPr>
            <a:r>
              <a:rPr sz="2400" spc="-10" dirty="0">
                <a:latin typeface="Arial"/>
                <a:cs typeface="Arial"/>
              </a:rPr>
              <a:t>KeyExpansions- </a:t>
            </a:r>
            <a:r>
              <a:rPr sz="2400" dirty="0">
                <a:latin typeface="Arial"/>
                <a:cs typeface="Arial"/>
              </a:rPr>
              <a:t>In the </a:t>
            </a:r>
            <a:r>
              <a:rPr sz="2400" spc="-5" dirty="0">
                <a:latin typeface="Arial"/>
                <a:cs typeface="Arial"/>
              </a:rPr>
              <a:t>key </a:t>
            </a:r>
            <a:r>
              <a:rPr sz="2400" spc="-10" dirty="0">
                <a:latin typeface="Arial"/>
                <a:cs typeface="Arial"/>
              </a:rPr>
              <a:t>Expansion </a:t>
            </a:r>
            <a:r>
              <a:rPr sz="2400" spc="-5" dirty="0">
                <a:latin typeface="Arial"/>
                <a:cs typeface="Arial"/>
              </a:rPr>
              <a:t>process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given </a:t>
            </a:r>
            <a:r>
              <a:rPr sz="2400" spc="-10" dirty="0">
                <a:latin typeface="Arial"/>
                <a:cs typeface="Arial"/>
              </a:rPr>
              <a:t>128  </a:t>
            </a:r>
            <a:r>
              <a:rPr sz="2400" spc="-5" dirty="0">
                <a:latin typeface="Arial"/>
                <a:cs typeface="Arial"/>
              </a:rPr>
              <a:t>bits </a:t>
            </a:r>
            <a:r>
              <a:rPr sz="2400" spc="-10" dirty="0">
                <a:latin typeface="Arial"/>
                <a:cs typeface="Arial"/>
              </a:rPr>
              <a:t>cipher </a:t>
            </a:r>
            <a:r>
              <a:rPr sz="2400" spc="-5" dirty="0">
                <a:latin typeface="Arial"/>
                <a:cs typeface="Arial"/>
              </a:rPr>
              <a:t>key is stored in [4]x[4] bytes matrix (16*8=128 bits)  </a:t>
            </a:r>
            <a:r>
              <a:rPr sz="2400" spc="-10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	four column words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key matrix is </a:t>
            </a:r>
            <a:r>
              <a:rPr sz="2400" spc="-10" dirty="0">
                <a:latin typeface="Arial"/>
                <a:cs typeface="Arial"/>
              </a:rPr>
              <a:t>expanded  </a:t>
            </a:r>
            <a:r>
              <a:rPr sz="2400" spc="-5" dirty="0">
                <a:latin typeface="Arial"/>
                <a:cs typeface="Arial"/>
              </a:rPr>
              <a:t>into</a:t>
            </a:r>
            <a:r>
              <a:rPr sz="2400" dirty="0">
                <a:latin typeface="Arial"/>
                <a:cs typeface="Arial"/>
              </a:rPr>
              <a:t> a </a:t>
            </a:r>
            <a:r>
              <a:rPr sz="2400" spc="-5" dirty="0">
                <a:latin typeface="Arial"/>
                <a:cs typeface="Arial"/>
              </a:rPr>
              <a:t>schedule	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44 </a:t>
            </a:r>
            <a:r>
              <a:rPr sz="2400" spc="-10" dirty="0">
                <a:latin typeface="Arial"/>
                <a:cs typeface="Arial"/>
              </a:rPr>
              <a:t>words </a:t>
            </a:r>
            <a:r>
              <a:rPr sz="2400" spc="-5" dirty="0">
                <a:latin typeface="Arial"/>
                <a:cs typeface="Arial"/>
              </a:rPr>
              <a:t>(44*4=176) resulting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11 round  keys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(176/11=16	bytes or </a:t>
            </a:r>
            <a:r>
              <a:rPr sz="2400" spc="-10" dirty="0">
                <a:latin typeface="Arial"/>
                <a:cs typeface="Arial"/>
              </a:rPr>
              <a:t>128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bits).</a:t>
            </a:r>
            <a:endParaRPr sz="2400">
              <a:latin typeface="Arial"/>
              <a:cs typeface="Arial"/>
            </a:endParaRPr>
          </a:p>
          <a:p>
            <a:pPr marL="12700" marR="210820">
              <a:lnSpc>
                <a:spcPts val="2700"/>
              </a:lnSpc>
              <a:spcBef>
                <a:spcPts val="1480"/>
              </a:spcBef>
              <a:tabLst>
                <a:tab pos="3854450" algn="l"/>
              </a:tabLst>
            </a:pPr>
            <a:r>
              <a:rPr sz="2400" spc="-5" dirty="0">
                <a:latin typeface="Arial"/>
                <a:cs typeface="Arial"/>
              </a:rPr>
              <a:t>Number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round keys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10" dirty="0">
                <a:latin typeface="Arial"/>
                <a:cs typeface="Arial"/>
              </a:rPr>
              <a:t>Nr </a:t>
            </a:r>
            <a:r>
              <a:rPr sz="2400" dirty="0">
                <a:latin typeface="Arial"/>
                <a:cs typeface="Arial"/>
              </a:rPr>
              <a:t>+ 1. </a:t>
            </a:r>
            <a:r>
              <a:rPr sz="2400" spc="-5" dirty="0">
                <a:latin typeface="Arial"/>
                <a:cs typeface="Arial"/>
              </a:rPr>
              <a:t>Where Nr 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number of  </a:t>
            </a:r>
            <a:r>
              <a:rPr sz="2400" spc="-10" dirty="0">
                <a:latin typeface="Arial"/>
                <a:cs typeface="Arial"/>
              </a:rPr>
              <a:t>rounds </a:t>
            </a:r>
            <a:r>
              <a:rPr sz="2400" spc="-5" dirty="0">
                <a:latin typeface="Arial"/>
                <a:cs typeface="Arial"/>
              </a:rPr>
              <a:t>(which is 10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in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case	of 128 bits </a:t>
            </a:r>
            <a:r>
              <a:rPr sz="2400" dirty="0">
                <a:latin typeface="Arial"/>
                <a:cs typeface="Arial"/>
              </a:rPr>
              <a:t>key </a:t>
            </a:r>
            <a:r>
              <a:rPr sz="2400" spc="-5" dirty="0">
                <a:latin typeface="Arial"/>
                <a:cs typeface="Arial"/>
              </a:rPr>
              <a:t>size) So here the  round keys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11.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360" y="554990"/>
            <a:ext cx="4312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Analysis of</a:t>
            </a:r>
            <a:r>
              <a:rPr spc="-45" dirty="0"/>
              <a:t> </a:t>
            </a:r>
            <a:r>
              <a:rPr spc="-5" dirty="0"/>
              <a:t>Steps</a:t>
            </a:r>
          </a:p>
        </p:txBody>
      </p:sp>
      <p:sp>
        <p:nvSpPr>
          <p:cNvPr id="3" name="object 3"/>
          <p:cNvSpPr/>
          <p:nvPr/>
        </p:nvSpPr>
        <p:spPr>
          <a:xfrm>
            <a:off x="375655" y="2432678"/>
            <a:ext cx="8884698" cy="4457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618</Words>
  <Application>Microsoft Office PowerPoint</Application>
  <PresentationFormat>Custom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</vt:lpstr>
      <vt:lpstr>Office Theme</vt:lpstr>
      <vt:lpstr>Advanced Encryption Standard  (AES)</vt:lpstr>
      <vt:lpstr>AES</vt:lpstr>
      <vt:lpstr>Why AES?</vt:lpstr>
      <vt:lpstr>How Does it works?</vt:lpstr>
      <vt:lpstr>How Does it works?</vt:lpstr>
      <vt:lpstr>How Does it works?</vt:lpstr>
      <vt:lpstr>Steps for encryption and decryption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Analysis of Steps</vt:lpstr>
      <vt:lpstr>Attacks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Encryption Standard  (AES)</dc:title>
  <dc:creator>Farooq</dc:creator>
  <cp:lastModifiedBy>Farooq</cp:lastModifiedBy>
  <cp:revision>1</cp:revision>
  <dcterms:created xsi:type="dcterms:W3CDTF">2020-05-01T07:10:44Z</dcterms:created>
  <dcterms:modified xsi:type="dcterms:W3CDTF">2021-12-21T16:52:51Z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2015-04-04T00:00:00Z</vt:filetime>
  </property>
  <property fmtid="{D5CDD505-2E9C-101B-9397-08002B2CF9AE}" pid="3" name="Creator">
    <vt:lpwstr>Impress</vt:lpwstr>
  </property>
  <property fmtid="{D5CDD505-2E9C-101B-9397-08002B2CF9AE}" pid="4" name="LastSaved">
    <vt:filetime>2015-04-04T00:00:00Z</vt:filetime>
  </property>
</Properties>
</file>