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84" r:id="rId3"/>
    <p:sldId id="285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C83D4-D017-4E03-BF9A-5100DFE6C11E}" type="datetimeFigureOut">
              <a:rPr lang="en-US" smtClean="0"/>
              <a:t>10/11/2020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12785-4F8E-44A2-86B6-D09F07291A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C83D4-D017-4E03-BF9A-5100DFE6C11E}" type="datetimeFigureOut">
              <a:rPr lang="en-US" smtClean="0"/>
              <a:t>10/11/2020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12785-4F8E-44A2-86B6-D09F07291A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C83D4-D017-4E03-BF9A-5100DFE6C11E}" type="datetimeFigureOut">
              <a:rPr lang="en-US" smtClean="0"/>
              <a:t>10/11/2020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12785-4F8E-44A2-86B6-D09F07291A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C83D4-D017-4E03-BF9A-5100DFE6C11E}" type="datetimeFigureOut">
              <a:rPr lang="en-US" smtClean="0"/>
              <a:t>10/11/2020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12785-4F8E-44A2-86B6-D09F07291A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C83D4-D017-4E03-BF9A-5100DFE6C11E}" type="datetimeFigureOut">
              <a:rPr lang="en-US" smtClean="0"/>
              <a:t>10/11/2020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12785-4F8E-44A2-86B6-D09F07291A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C83D4-D017-4E03-BF9A-5100DFE6C11E}" type="datetimeFigureOut">
              <a:rPr lang="en-US" smtClean="0"/>
              <a:t>10/11/2020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12785-4F8E-44A2-86B6-D09F07291A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C83D4-D017-4E03-BF9A-5100DFE6C11E}" type="datetimeFigureOut">
              <a:rPr lang="en-US" smtClean="0"/>
              <a:t>10/11/2020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12785-4F8E-44A2-86B6-D09F07291A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C83D4-D017-4E03-BF9A-5100DFE6C11E}" type="datetimeFigureOut">
              <a:rPr lang="en-US" smtClean="0"/>
              <a:t>10/11/2020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12785-4F8E-44A2-86B6-D09F07291A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C83D4-D017-4E03-BF9A-5100DFE6C11E}" type="datetimeFigureOut">
              <a:rPr lang="en-US" smtClean="0"/>
              <a:t>10/11/2020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12785-4F8E-44A2-86B6-D09F07291A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C83D4-D017-4E03-BF9A-5100DFE6C11E}" type="datetimeFigureOut">
              <a:rPr lang="en-US" smtClean="0"/>
              <a:t>10/11/2020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12785-4F8E-44A2-86B6-D09F07291A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C83D4-D017-4E03-BF9A-5100DFE6C11E}" type="datetimeFigureOut">
              <a:rPr lang="en-US" smtClean="0"/>
              <a:t>10/11/2020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12785-4F8E-44A2-86B6-D09F07291A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8C83D4-D017-4E03-BF9A-5100DFE6C11E}" type="datetimeFigureOut">
              <a:rPr lang="en-US" smtClean="0"/>
              <a:t>10/11/2020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E12785-4F8E-44A2-86B6-D09F07291A8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Cell_growth" TargetMode="External"/><Relationship Id="rId7" Type="http://schemas.openxmlformats.org/officeDocument/2006/relationships/image" Target="../media/image1.jpeg"/><Relationship Id="rId2" Type="http://schemas.openxmlformats.org/officeDocument/2006/relationships/hyperlink" Target="https://en.wikipedia.org/wiki/Lung_tumor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n.wikipedia.org/wiki/Metastasis" TargetMode="External"/><Relationship Id="rId5" Type="http://schemas.openxmlformats.org/officeDocument/2006/relationships/hyperlink" Target="https://en.wikipedia.org/wiki/Lung" TargetMode="External"/><Relationship Id="rId4" Type="http://schemas.openxmlformats.org/officeDocument/2006/relationships/hyperlink" Target="https://en.wikipedia.org/wiki/Tissue_(biology)" TargetMode="Externa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524000"/>
            <a:ext cx="7772400" cy="1470025"/>
          </a:xfrm>
        </p:spPr>
        <p:txBody>
          <a:bodyPr/>
          <a:lstStyle/>
          <a:p>
            <a:r>
              <a:rPr b="1" smtClean="0">
                <a:solidFill>
                  <a:schemeClr val="tx1"/>
                </a:solidFill>
              </a:rPr>
              <a:t>3</a:t>
            </a:r>
            <a:r>
              <a:rPr lang="en-US" b="1" dirty="0" smtClean="0">
                <a:solidFill>
                  <a:schemeClr val="tx1"/>
                </a:solidFill>
              </a:rPr>
              <a:t>.LUNGS </a:t>
            </a:r>
            <a:r>
              <a:rPr lang="en-US" b="1" dirty="0">
                <a:solidFill>
                  <a:schemeClr val="tx1"/>
                </a:solidFill>
              </a:rPr>
              <a:t>CANCER 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142476" y="307847"/>
            <a:ext cx="1905" cy="91440"/>
          </a:xfrm>
          <a:custGeom>
            <a:avLst/>
            <a:gdLst/>
            <a:ahLst/>
            <a:cxnLst/>
            <a:rect l="l" t="t" r="r" b="b"/>
            <a:pathLst>
              <a:path w="1904" h="91439">
                <a:moveTo>
                  <a:pt x="0" y="91439"/>
                </a:moveTo>
                <a:lnTo>
                  <a:pt x="1524" y="91439"/>
                </a:lnTo>
                <a:lnTo>
                  <a:pt x="1524" y="0"/>
                </a:lnTo>
                <a:lnTo>
                  <a:pt x="0" y="0"/>
                </a:lnTo>
                <a:lnTo>
                  <a:pt x="0" y="91439"/>
                </a:lnTo>
                <a:close/>
              </a:path>
            </a:pathLst>
          </a:custGeom>
          <a:solidFill>
            <a:srgbClr val="4380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9072371" y="307847"/>
            <a:ext cx="12700" cy="91440"/>
          </a:xfrm>
          <a:custGeom>
            <a:avLst/>
            <a:gdLst/>
            <a:ahLst/>
            <a:cxnLst/>
            <a:rect l="l" t="t" r="r" b="b"/>
            <a:pathLst>
              <a:path w="12700" h="91439">
                <a:moveTo>
                  <a:pt x="0" y="91439"/>
                </a:moveTo>
                <a:lnTo>
                  <a:pt x="12192" y="91439"/>
                </a:lnTo>
                <a:lnTo>
                  <a:pt x="12192" y="0"/>
                </a:lnTo>
                <a:lnTo>
                  <a:pt x="0" y="0"/>
                </a:lnTo>
                <a:lnTo>
                  <a:pt x="0" y="91439"/>
                </a:lnTo>
                <a:close/>
              </a:path>
            </a:pathLst>
          </a:custGeom>
          <a:solidFill>
            <a:srgbClr val="4380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307847"/>
            <a:ext cx="9044940" cy="91440"/>
          </a:xfrm>
          <a:custGeom>
            <a:avLst/>
            <a:gdLst/>
            <a:ahLst/>
            <a:cxnLst/>
            <a:rect l="l" t="t" r="r" b="b"/>
            <a:pathLst>
              <a:path w="9044940" h="91439">
                <a:moveTo>
                  <a:pt x="0" y="91439"/>
                </a:moveTo>
                <a:lnTo>
                  <a:pt x="9044940" y="91439"/>
                </a:lnTo>
                <a:lnTo>
                  <a:pt x="9044940" y="0"/>
                </a:lnTo>
                <a:lnTo>
                  <a:pt x="0" y="0"/>
                </a:lnTo>
                <a:lnTo>
                  <a:pt x="0" y="91439"/>
                </a:lnTo>
                <a:close/>
              </a:path>
            </a:pathLst>
          </a:custGeom>
          <a:solidFill>
            <a:srgbClr val="4380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9142476" y="359663"/>
            <a:ext cx="1905" cy="81280"/>
          </a:xfrm>
          <a:custGeom>
            <a:avLst/>
            <a:gdLst/>
            <a:ahLst/>
            <a:cxnLst/>
            <a:rect l="l" t="t" r="r" b="b"/>
            <a:pathLst>
              <a:path w="1904" h="81279">
                <a:moveTo>
                  <a:pt x="0" y="80771"/>
                </a:moveTo>
                <a:lnTo>
                  <a:pt x="1524" y="80771"/>
                </a:lnTo>
                <a:lnTo>
                  <a:pt x="1524" y="0"/>
                </a:lnTo>
                <a:lnTo>
                  <a:pt x="0" y="0"/>
                </a:lnTo>
                <a:lnTo>
                  <a:pt x="0" y="80771"/>
                </a:lnTo>
                <a:close/>
              </a:path>
            </a:pathLst>
          </a:custGeom>
          <a:solidFill>
            <a:srgbClr val="4380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9072371" y="359663"/>
            <a:ext cx="12700" cy="81280"/>
          </a:xfrm>
          <a:custGeom>
            <a:avLst/>
            <a:gdLst/>
            <a:ahLst/>
            <a:cxnLst/>
            <a:rect l="l" t="t" r="r" b="b"/>
            <a:pathLst>
              <a:path w="12700" h="81279">
                <a:moveTo>
                  <a:pt x="0" y="80771"/>
                </a:moveTo>
                <a:lnTo>
                  <a:pt x="12192" y="80771"/>
                </a:lnTo>
                <a:lnTo>
                  <a:pt x="12192" y="0"/>
                </a:lnTo>
                <a:lnTo>
                  <a:pt x="0" y="0"/>
                </a:lnTo>
                <a:lnTo>
                  <a:pt x="0" y="80771"/>
                </a:lnTo>
                <a:close/>
              </a:path>
            </a:pathLst>
          </a:custGeom>
          <a:solidFill>
            <a:srgbClr val="4380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410200" y="359663"/>
            <a:ext cx="3634740" cy="81280"/>
          </a:xfrm>
          <a:custGeom>
            <a:avLst/>
            <a:gdLst/>
            <a:ahLst/>
            <a:cxnLst/>
            <a:rect l="l" t="t" r="r" b="b"/>
            <a:pathLst>
              <a:path w="3634740" h="81279">
                <a:moveTo>
                  <a:pt x="0" y="80771"/>
                </a:moveTo>
                <a:lnTo>
                  <a:pt x="3634740" y="80771"/>
                </a:lnTo>
                <a:lnTo>
                  <a:pt x="3634740" y="0"/>
                </a:lnTo>
                <a:lnTo>
                  <a:pt x="0" y="0"/>
                </a:lnTo>
                <a:lnTo>
                  <a:pt x="0" y="80771"/>
                </a:lnTo>
                <a:close/>
              </a:path>
            </a:pathLst>
          </a:custGeom>
          <a:solidFill>
            <a:srgbClr val="4380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9142476" y="440436"/>
            <a:ext cx="1905" cy="180340"/>
          </a:xfrm>
          <a:custGeom>
            <a:avLst/>
            <a:gdLst/>
            <a:ahLst/>
            <a:cxnLst/>
            <a:rect l="l" t="t" r="r" b="b"/>
            <a:pathLst>
              <a:path w="1904" h="180340">
                <a:moveTo>
                  <a:pt x="0" y="179832"/>
                </a:moveTo>
                <a:lnTo>
                  <a:pt x="1524" y="179832"/>
                </a:lnTo>
                <a:lnTo>
                  <a:pt x="1524" y="0"/>
                </a:lnTo>
                <a:lnTo>
                  <a:pt x="0" y="0"/>
                </a:lnTo>
                <a:lnTo>
                  <a:pt x="0" y="179832"/>
                </a:lnTo>
                <a:close/>
              </a:path>
            </a:pathLst>
          </a:custGeom>
          <a:solidFill>
            <a:srgbClr val="438085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9072371" y="440436"/>
            <a:ext cx="12700" cy="180340"/>
          </a:xfrm>
          <a:custGeom>
            <a:avLst/>
            <a:gdLst/>
            <a:ahLst/>
            <a:cxnLst/>
            <a:rect l="l" t="t" r="r" b="b"/>
            <a:pathLst>
              <a:path w="12700" h="180340">
                <a:moveTo>
                  <a:pt x="0" y="179832"/>
                </a:moveTo>
                <a:lnTo>
                  <a:pt x="12192" y="179832"/>
                </a:lnTo>
                <a:lnTo>
                  <a:pt x="12192" y="0"/>
                </a:lnTo>
                <a:lnTo>
                  <a:pt x="0" y="0"/>
                </a:lnTo>
                <a:lnTo>
                  <a:pt x="0" y="179832"/>
                </a:lnTo>
                <a:close/>
              </a:path>
            </a:pathLst>
          </a:custGeom>
          <a:solidFill>
            <a:srgbClr val="438085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410200" y="440436"/>
            <a:ext cx="3634740" cy="180340"/>
          </a:xfrm>
          <a:custGeom>
            <a:avLst/>
            <a:gdLst/>
            <a:ahLst/>
            <a:cxnLst/>
            <a:rect l="l" t="t" r="r" b="b"/>
            <a:pathLst>
              <a:path w="3634740" h="180340">
                <a:moveTo>
                  <a:pt x="0" y="179832"/>
                </a:moveTo>
                <a:lnTo>
                  <a:pt x="3634740" y="179832"/>
                </a:lnTo>
                <a:lnTo>
                  <a:pt x="3634740" y="0"/>
                </a:lnTo>
                <a:lnTo>
                  <a:pt x="0" y="0"/>
                </a:lnTo>
                <a:lnTo>
                  <a:pt x="0" y="179832"/>
                </a:lnTo>
                <a:close/>
              </a:path>
            </a:pathLst>
          </a:custGeom>
          <a:solidFill>
            <a:srgbClr val="438085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5407152" y="510540"/>
            <a:ext cx="3063240" cy="0"/>
          </a:xfrm>
          <a:custGeom>
            <a:avLst/>
            <a:gdLst/>
            <a:ahLst/>
            <a:cxnLst/>
            <a:rect l="l" t="t" r="r" b="b"/>
            <a:pathLst>
              <a:path w="3063240">
                <a:moveTo>
                  <a:pt x="0" y="0"/>
                </a:moveTo>
                <a:lnTo>
                  <a:pt x="3063240" y="0"/>
                </a:lnTo>
              </a:path>
            </a:pathLst>
          </a:custGeom>
          <a:ln w="27431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7373111" y="606551"/>
            <a:ext cx="1600200" cy="0"/>
          </a:xfrm>
          <a:custGeom>
            <a:avLst/>
            <a:gdLst/>
            <a:ahLst/>
            <a:cxnLst/>
            <a:rect l="l" t="t" r="r" b="b"/>
            <a:pathLst>
              <a:path w="1600200">
                <a:moveTo>
                  <a:pt x="0" y="0"/>
                </a:moveTo>
                <a:lnTo>
                  <a:pt x="1600200" y="0"/>
                </a:lnTo>
              </a:path>
            </a:pathLst>
          </a:custGeom>
          <a:ln w="3657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9029700" y="0"/>
            <a:ext cx="0" cy="622300"/>
          </a:xfrm>
          <a:custGeom>
            <a:avLst/>
            <a:gdLst/>
            <a:ahLst/>
            <a:cxnLst/>
            <a:rect l="l" t="t" r="r" b="b"/>
            <a:pathLst>
              <a:path h="622300">
                <a:moveTo>
                  <a:pt x="0" y="0"/>
                </a:moveTo>
                <a:lnTo>
                  <a:pt x="0" y="621791"/>
                </a:lnTo>
              </a:path>
            </a:pathLst>
          </a:custGeom>
          <a:ln w="9143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8988552" y="0"/>
            <a:ext cx="0" cy="622300"/>
          </a:xfrm>
          <a:custGeom>
            <a:avLst/>
            <a:gdLst/>
            <a:ahLst/>
            <a:cxnLst/>
            <a:rect l="l" t="t" r="r" b="b"/>
            <a:pathLst>
              <a:path h="622300">
                <a:moveTo>
                  <a:pt x="0" y="0"/>
                </a:moveTo>
                <a:lnTo>
                  <a:pt x="0" y="621791"/>
                </a:lnTo>
              </a:path>
            </a:pathLst>
          </a:custGeom>
          <a:ln w="27431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8942831" y="0"/>
            <a:ext cx="0" cy="585470"/>
          </a:xfrm>
          <a:custGeom>
            <a:avLst/>
            <a:gdLst/>
            <a:ahLst/>
            <a:cxnLst/>
            <a:rect l="l" t="t" r="r" b="b"/>
            <a:pathLst>
              <a:path h="585470">
                <a:moveTo>
                  <a:pt x="0" y="0"/>
                </a:moveTo>
                <a:lnTo>
                  <a:pt x="0" y="585215"/>
                </a:lnTo>
              </a:path>
            </a:pathLst>
          </a:custGeom>
          <a:ln w="5486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8877300" y="0"/>
            <a:ext cx="0" cy="585470"/>
          </a:xfrm>
          <a:custGeom>
            <a:avLst/>
            <a:gdLst/>
            <a:ahLst/>
            <a:cxnLst/>
            <a:rect l="l" t="t" r="r" b="b"/>
            <a:pathLst>
              <a:path h="585470">
                <a:moveTo>
                  <a:pt x="0" y="0"/>
                </a:moveTo>
                <a:lnTo>
                  <a:pt x="0" y="585215"/>
                </a:lnTo>
              </a:path>
            </a:pathLst>
          </a:custGeom>
          <a:ln w="9143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>
            <a:spLocks noGrp="1"/>
          </p:cNvSpPr>
          <p:nvPr>
            <p:ph type="title"/>
          </p:nvPr>
        </p:nvSpPr>
        <p:spPr>
          <a:xfrm>
            <a:off x="307340" y="408178"/>
            <a:ext cx="237617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0" dirty="0">
                <a:latin typeface="Trebuchet MS"/>
                <a:cs typeface="Trebuchet MS"/>
              </a:rPr>
              <a:t>ETIOLOG</a:t>
            </a:r>
            <a:r>
              <a:rPr sz="3600" b="0" spc="-320" dirty="0">
                <a:latin typeface="Trebuchet MS"/>
                <a:cs typeface="Trebuchet MS"/>
              </a:rPr>
              <a:t>Y</a:t>
            </a:r>
            <a:r>
              <a:rPr sz="3600" b="0" spc="-15" dirty="0">
                <a:latin typeface="Trebuchet MS"/>
                <a:cs typeface="Trebuchet MS"/>
              </a:rPr>
              <a:t>:</a:t>
            </a:r>
            <a:r>
              <a:rPr sz="3600" b="0" dirty="0">
                <a:latin typeface="Trebuchet MS"/>
                <a:cs typeface="Trebuchet MS"/>
              </a:rPr>
              <a:t>-</a:t>
            </a:r>
            <a:endParaRPr sz="3600">
              <a:latin typeface="Trebuchet MS"/>
              <a:cs typeface="Trebuchet MS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493268" y="1200607"/>
            <a:ext cx="7686675" cy="4312920"/>
          </a:xfrm>
          <a:prstGeom prst="rect">
            <a:avLst/>
          </a:prstGeom>
        </p:spPr>
        <p:txBody>
          <a:bodyPr vert="horz" wrap="square" lIns="0" tIns="53340" rIns="0" bIns="0" rtlCol="0">
            <a:spAutoFit/>
          </a:bodyPr>
          <a:lstStyle/>
          <a:p>
            <a:pPr marL="268605" indent="-256540">
              <a:lnSpc>
                <a:spcPct val="100000"/>
              </a:lnSpc>
              <a:spcBef>
                <a:spcPts val="420"/>
              </a:spcBef>
              <a:buClr>
                <a:srgbClr val="9F4DA2"/>
              </a:buClr>
              <a:buFont typeface="Georgia"/>
              <a:buChar char="•"/>
              <a:tabLst>
                <a:tab pos="269240" algn="l"/>
              </a:tabLst>
            </a:pPr>
            <a:r>
              <a:rPr sz="2800" b="1" spc="-10" dirty="0">
                <a:latin typeface="Georgia"/>
                <a:cs typeface="Georgia"/>
              </a:rPr>
              <a:t>Tobacco</a:t>
            </a:r>
            <a:r>
              <a:rPr sz="2800" b="1" spc="5" dirty="0">
                <a:latin typeface="Georgia"/>
                <a:cs typeface="Georgia"/>
              </a:rPr>
              <a:t> </a:t>
            </a:r>
            <a:r>
              <a:rPr sz="2800" b="1" spc="-5" dirty="0">
                <a:latin typeface="Georgia"/>
                <a:cs typeface="Georgia"/>
              </a:rPr>
              <a:t>smoke</a:t>
            </a:r>
            <a:r>
              <a:rPr sz="2800" spc="-5" dirty="0">
                <a:latin typeface="Georgia"/>
                <a:cs typeface="Georgia"/>
              </a:rPr>
              <a:t>:-</a:t>
            </a:r>
            <a:endParaRPr sz="2800">
              <a:latin typeface="Georgia"/>
              <a:cs typeface="Georgia"/>
            </a:endParaRPr>
          </a:p>
          <a:p>
            <a:pPr marL="561340" marR="108585" indent="-247650">
              <a:lnSpc>
                <a:spcPct val="100000"/>
              </a:lnSpc>
              <a:spcBef>
                <a:spcPts val="305"/>
              </a:spcBef>
              <a:tabLst>
                <a:tab pos="561340" algn="l"/>
              </a:tabLst>
            </a:pPr>
            <a:r>
              <a:rPr sz="2600" dirty="0">
                <a:solidFill>
                  <a:srgbClr val="438085"/>
                </a:solidFill>
                <a:latin typeface="Georgia"/>
                <a:cs typeface="Georgia"/>
              </a:rPr>
              <a:t>▫	Smoking is by </a:t>
            </a:r>
            <a:r>
              <a:rPr sz="2600" spc="-5" dirty="0">
                <a:solidFill>
                  <a:srgbClr val="438085"/>
                </a:solidFill>
                <a:latin typeface="Georgia"/>
                <a:cs typeface="Georgia"/>
              </a:rPr>
              <a:t>far the leading </a:t>
            </a:r>
            <a:r>
              <a:rPr sz="2600" dirty="0">
                <a:solidFill>
                  <a:srgbClr val="438085"/>
                </a:solidFill>
                <a:latin typeface="Georgia"/>
                <a:cs typeface="Georgia"/>
              </a:rPr>
              <a:t>risk </a:t>
            </a:r>
            <a:r>
              <a:rPr sz="2600" spc="-5" dirty="0">
                <a:solidFill>
                  <a:srgbClr val="438085"/>
                </a:solidFill>
                <a:latin typeface="Georgia"/>
                <a:cs typeface="Georgia"/>
              </a:rPr>
              <a:t>factor for lung  cancer. </a:t>
            </a:r>
            <a:r>
              <a:rPr sz="2600" dirty="0">
                <a:solidFill>
                  <a:srgbClr val="438085"/>
                </a:solidFill>
                <a:latin typeface="Georgia"/>
                <a:cs typeface="Georgia"/>
              </a:rPr>
              <a:t>About </a:t>
            </a:r>
            <a:r>
              <a:rPr sz="2600" spc="-5" dirty="0">
                <a:solidFill>
                  <a:srgbClr val="438085"/>
                </a:solidFill>
                <a:latin typeface="Georgia"/>
                <a:cs typeface="Georgia"/>
              </a:rPr>
              <a:t>80% of lung cancer deaths </a:t>
            </a:r>
            <a:r>
              <a:rPr sz="2600" dirty="0">
                <a:solidFill>
                  <a:srgbClr val="438085"/>
                </a:solidFill>
                <a:latin typeface="Georgia"/>
                <a:cs typeface="Georgia"/>
              </a:rPr>
              <a:t>are  </a:t>
            </a:r>
            <a:r>
              <a:rPr sz="2600" spc="-5" dirty="0">
                <a:solidFill>
                  <a:srgbClr val="438085"/>
                </a:solidFill>
                <a:latin typeface="Georgia"/>
                <a:cs typeface="Georgia"/>
              </a:rPr>
              <a:t>thought to </a:t>
            </a:r>
            <a:r>
              <a:rPr sz="2600" dirty="0">
                <a:solidFill>
                  <a:srgbClr val="438085"/>
                </a:solidFill>
                <a:latin typeface="Georgia"/>
                <a:cs typeface="Georgia"/>
              </a:rPr>
              <a:t>result from</a:t>
            </a:r>
            <a:r>
              <a:rPr sz="2600" spc="-30" dirty="0">
                <a:solidFill>
                  <a:srgbClr val="438085"/>
                </a:solidFill>
                <a:latin typeface="Georgia"/>
                <a:cs typeface="Georgia"/>
              </a:rPr>
              <a:t> </a:t>
            </a:r>
            <a:r>
              <a:rPr sz="2600" spc="-5" dirty="0">
                <a:solidFill>
                  <a:srgbClr val="438085"/>
                </a:solidFill>
                <a:latin typeface="Georgia"/>
                <a:cs typeface="Georgia"/>
              </a:rPr>
              <a:t>smoking.</a:t>
            </a:r>
            <a:endParaRPr sz="26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3200">
              <a:latin typeface="Times New Roman"/>
              <a:cs typeface="Times New Roman"/>
            </a:endParaRPr>
          </a:p>
          <a:p>
            <a:pPr marL="268605" marR="5080" indent="-256540">
              <a:lnSpc>
                <a:spcPct val="100000"/>
              </a:lnSpc>
              <a:buClr>
                <a:srgbClr val="9F4DA2"/>
              </a:buClr>
              <a:buFont typeface="Georgia"/>
              <a:buChar char="•"/>
              <a:tabLst>
                <a:tab pos="269240" algn="l"/>
              </a:tabLst>
            </a:pPr>
            <a:r>
              <a:rPr sz="2800" b="1" spc="-10" dirty="0">
                <a:latin typeface="Georgia"/>
                <a:cs typeface="Georgia"/>
              </a:rPr>
              <a:t>Exposure </a:t>
            </a:r>
            <a:r>
              <a:rPr sz="2800" b="1" spc="-5" dirty="0">
                <a:latin typeface="Georgia"/>
                <a:cs typeface="Georgia"/>
              </a:rPr>
              <a:t>to other </a:t>
            </a:r>
            <a:r>
              <a:rPr sz="2800" b="1" spc="-10" dirty="0">
                <a:latin typeface="Georgia"/>
                <a:cs typeface="Georgia"/>
              </a:rPr>
              <a:t>cancer-causing </a:t>
            </a:r>
            <a:r>
              <a:rPr sz="2800" b="1" spc="-5" dirty="0">
                <a:latin typeface="Georgia"/>
                <a:cs typeface="Georgia"/>
              </a:rPr>
              <a:t>agents  in the </a:t>
            </a:r>
            <a:r>
              <a:rPr sz="2800" b="1" spc="-10" dirty="0">
                <a:latin typeface="Georgia"/>
                <a:cs typeface="Georgia"/>
              </a:rPr>
              <a:t>workplace</a:t>
            </a:r>
            <a:r>
              <a:rPr sz="2800" b="1" spc="-15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:</a:t>
            </a:r>
            <a:endParaRPr sz="2800">
              <a:latin typeface="Georgia"/>
              <a:cs typeface="Georgia"/>
            </a:endParaRPr>
          </a:p>
          <a:p>
            <a:pPr marL="314325">
              <a:lnSpc>
                <a:spcPct val="100000"/>
              </a:lnSpc>
              <a:spcBef>
                <a:spcPts val="310"/>
              </a:spcBef>
              <a:tabLst>
                <a:tab pos="561340" algn="l"/>
              </a:tabLst>
            </a:pPr>
            <a:r>
              <a:rPr sz="2600" dirty="0">
                <a:solidFill>
                  <a:srgbClr val="438085"/>
                </a:solidFill>
                <a:latin typeface="Georgia"/>
                <a:cs typeface="Georgia"/>
              </a:rPr>
              <a:t>▫	</a:t>
            </a:r>
            <a:r>
              <a:rPr sz="2600" spc="-5" dirty="0">
                <a:solidFill>
                  <a:srgbClr val="438085"/>
                </a:solidFill>
                <a:latin typeface="Georgia"/>
                <a:cs typeface="Georgia"/>
              </a:rPr>
              <a:t>Radioactive </a:t>
            </a:r>
            <a:r>
              <a:rPr sz="2600" dirty="0">
                <a:solidFill>
                  <a:srgbClr val="438085"/>
                </a:solidFill>
                <a:latin typeface="Georgia"/>
                <a:cs typeface="Georgia"/>
              </a:rPr>
              <a:t>such as</a:t>
            </a:r>
            <a:r>
              <a:rPr sz="2600" spc="-75" dirty="0">
                <a:solidFill>
                  <a:srgbClr val="438085"/>
                </a:solidFill>
                <a:latin typeface="Georgia"/>
                <a:cs typeface="Georgia"/>
              </a:rPr>
              <a:t> </a:t>
            </a:r>
            <a:r>
              <a:rPr sz="2600" spc="-5" dirty="0">
                <a:solidFill>
                  <a:srgbClr val="438085"/>
                </a:solidFill>
                <a:latin typeface="Georgia"/>
                <a:cs typeface="Georgia"/>
              </a:rPr>
              <a:t>uranium</a:t>
            </a:r>
            <a:endParaRPr sz="2600">
              <a:latin typeface="Georgia"/>
              <a:cs typeface="Georgia"/>
            </a:endParaRPr>
          </a:p>
          <a:p>
            <a:pPr marL="561340" marR="83820" indent="-247650">
              <a:lnSpc>
                <a:spcPct val="100000"/>
              </a:lnSpc>
              <a:spcBef>
                <a:spcPts val="300"/>
              </a:spcBef>
              <a:tabLst>
                <a:tab pos="561340" algn="l"/>
              </a:tabLst>
            </a:pPr>
            <a:r>
              <a:rPr sz="2600" dirty="0">
                <a:solidFill>
                  <a:srgbClr val="438085"/>
                </a:solidFill>
                <a:latin typeface="Georgia"/>
                <a:cs typeface="Georgia"/>
              </a:rPr>
              <a:t>▫	Inhaled </a:t>
            </a:r>
            <a:r>
              <a:rPr sz="2600" spc="-5" dirty="0">
                <a:solidFill>
                  <a:srgbClr val="438085"/>
                </a:solidFill>
                <a:latin typeface="Georgia"/>
                <a:cs typeface="Georgia"/>
              </a:rPr>
              <a:t>chemicals </a:t>
            </a:r>
            <a:r>
              <a:rPr sz="2600" dirty="0">
                <a:solidFill>
                  <a:srgbClr val="438085"/>
                </a:solidFill>
                <a:latin typeface="Georgia"/>
                <a:cs typeface="Georgia"/>
              </a:rPr>
              <a:t>such as </a:t>
            </a:r>
            <a:r>
              <a:rPr sz="2600" spc="-5" dirty="0">
                <a:solidFill>
                  <a:srgbClr val="438085"/>
                </a:solidFill>
                <a:latin typeface="Georgia"/>
                <a:cs typeface="Georgia"/>
              </a:rPr>
              <a:t>beryllium, silica </a:t>
            </a:r>
            <a:r>
              <a:rPr sz="2600" dirty="0">
                <a:solidFill>
                  <a:srgbClr val="438085"/>
                </a:solidFill>
                <a:latin typeface="Georgia"/>
                <a:cs typeface="Georgia"/>
              </a:rPr>
              <a:t>, </a:t>
            </a:r>
            <a:r>
              <a:rPr sz="2600" spc="-5" dirty="0">
                <a:solidFill>
                  <a:srgbClr val="438085"/>
                </a:solidFill>
                <a:latin typeface="Georgia"/>
                <a:cs typeface="Georgia"/>
              </a:rPr>
              <a:t>coal  products, </a:t>
            </a:r>
            <a:r>
              <a:rPr sz="2600" dirty="0">
                <a:solidFill>
                  <a:srgbClr val="438085"/>
                </a:solidFill>
                <a:latin typeface="Georgia"/>
                <a:cs typeface="Georgia"/>
              </a:rPr>
              <a:t>mustard</a:t>
            </a:r>
            <a:r>
              <a:rPr sz="2600" spc="-55" dirty="0">
                <a:solidFill>
                  <a:srgbClr val="438085"/>
                </a:solidFill>
                <a:latin typeface="Georgia"/>
                <a:cs typeface="Georgia"/>
              </a:rPr>
              <a:t> </a:t>
            </a:r>
            <a:r>
              <a:rPr sz="2600" spc="-5" dirty="0">
                <a:solidFill>
                  <a:srgbClr val="438085"/>
                </a:solidFill>
                <a:latin typeface="Georgia"/>
                <a:cs typeface="Georgia"/>
              </a:rPr>
              <a:t>gas.</a:t>
            </a:r>
            <a:endParaRPr sz="2600">
              <a:latin typeface="Georgia"/>
              <a:cs typeface="Georgia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4876800" y="0"/>
            <a:ext cx="4267200" cy="18288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5562600" y="5105398"/>
            <a:ext cx="2581655" cy="16764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142476" y="307847"/>
            <a:ext cx="1905" cy="91440"/>
          </a:xfrm>
          <a:custGeom>
            <a:avLst/>
            <a:gdLst/>
            <a:ahLst/>
            <a:cxnLst/>
            <a:rect l="l" t="t" r="r" b="b"/>
            <a:pathLst>
              <a:path w="1904" h="91439">
                <a:moveTo>
                  <a:pt x="0" y="91439"/>
                </a:moveTo>
                <a:lnTo>
                  <a:pt x="1524" y="91439"/>
                </a:lnTo>
                <a:lnTo>
                  <a:pt x="1524" y="0"/>
                </a:lnTo>
                <a:lnTo>
                  <a:pt x="0" y="0"/>
                </a:lnTo>
                <a:lnTo>
                  <a:pt x="0" y="91439"/>
                </a:lnTo>
                <a:close/>
              </a:path>
            </a:pathLst>
          </a:custGeom>
          <a:solidFill>
            <a:srgbClr val="4380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9072371" y="307847"/>
            <a:ext cx="12700" cy="91440"/>
          </a:xfrm>
          <a:custGeom>
            <a:avLst/>
            <a:gdLst/>
            <a:ahLst/>
            <a:cxnLst/>
            <a:rect l="l" t="t" r="r" b="b"/>
            <a:pathLst>
              <a:path w="12700" h="91439">
                <a:moveTo>
                  <a:pt x="0" y="91439"/>
                </a:moveTo>
                <a:lnTo>
                  <a:pt x="12192" y="91439"/>
                </a:lnTo>
                <a:lnTo>
                  <a:pt x="12192" y="0"/>
                </a:lnTo>
                <a:lnTo>
                  <a:pt x="0" y="0"/>
                </a:lnTo>
                <a:lnTo>
                  <a:pt x="0" y="91439"/>
                </a:lnTo>
                <a:close/>
              </a:path>
            </a:pathLst>
          </a:custGeom>
          <a:solidFill>
            <a:srgbClr val="4380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307847"/>
            <a:ext cx="9044940" cy="91440"/>
          </a:xfrm>
          <a:custGeom>
            <a:avLst/>
            <a:gdLst/>
            <a:ahLst/>
            <a:cxnLst/>
            <a:rect l="l" t="t" r="r" b="b"/>
            <a:pathLst>
              <a:path w="9044940" h="91439">
                <a:moveTo>
                  <a:pt x="0" y="91439"/>
                </a:moveTo>
                <a:lnTo>
                  <a:pt x="9044940" y="91439"/>
                </a:lnTo>
                <a:lnTo>
                  <a:pt x="9044940" y="0"/>
                </a:lnTo>
                <a:lnTo>
                  <a:pt x="0" y="0"/>
                </a:lnTo>
                <a:lnTo>
                  <a:pt x="0" y="91439"/>
                </a:lnTo>
                <a:close/>
              </a:path>
            </a:pathLst>
          </a:custGeom>
          <a:solidFill>
            <a:srgbClr val="4380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9142476" y="359663"/>
            <a:ext cx="1905" cy="81280"/>
          </a:xfrm>
          <a:custGeom>
            <a:avLst/>
            <a:gdLst/>
            <a:ahLst/>
            <a:cxnLst/>
            <a:rect l="l" t="t" r="r" b="b"/>
            <a:pathLst>
              <a:path w="1904" h="81279">
                <a:moveTo>
                  <a:pt x="0" y="80771"/>
                </a:moveTo>
                <a:lnTo>
                  <a:pt x="1524" y="80771"/>
                </a:lnTo>
                <a:lnTo>
                  <a:pt x="1524" y="0"/>
                </a:lnTo>
                <a:lnTo>
                  <a:pt x="0" y="0"/>
                </a:lnTo>
                <a:lnTo>
                  <a:pt x="0" y="80771"/>
                </a:lnTo>
                <a:close/>
              </a:path>
            </a:pathLst>
          </a:custGeom>
          <a:solidFill>
            <a:srgbClr val="4380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9072371" y="359663"/>
            <a:ext cx="12700" cy="81280"/>
          </a:xfrm>
          <a:custGeom>
            <a:avLst/>
            <a:gdLst/>
            <a:ahLst/>
            <a:cxnLst/>
            <a:rect l="l" t="t" r="r" b="b"/>
            <a:pathLst>
              <a:path w="12700" h="81279">
                <a:moveTo>
                  <a:pt x="0" y="80771"/>
                </a:moveTo>
                <a:lnTo>
                  <a:pt x="12192" y="80771"/>
                </a:lnTo>
                <a:lnTo>
                  <a:pt x="12192" y="0"/>
                </a:lnTo>
                <a:lnTo>
                  <a:pt x="0" y="0"/>
                </a:lnTo>
                <a:lnTo>
                  <a:pt x="0" y="80771"/>
                </a:lnTo>
                <a:close/>
              </a:path>
            </a:pathLst>
          </a:custGeom>
          <a:solidFill>
            <a:srgbClr val="4380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410200" y="359663"/>
            <a:ext cx="3634740" cy="81280"/>
          </a:xfrm>
          <a:custGeom>
            <a:avLst/>
            <a:gdLst/>
            <a:ahLst/>
            <a:cxnLst/>
            <a:rect l="l" t="t" r="r" b="b"/>
            <a:pathLst>
              <a:path w="3634740" h="81279">
                <a:moveTo>
                  <a:pt x="0" y="80771"/>
                </a:moveTo>
                <a:lnTo>
                  <a:pt x="3634740" y="80771"/>
                </a:lnTo>
                <a:lnTo>
                  <a:pt x="3634740" y="0"/>
                </a:lnTo>
                <a:lnTo>
                  <a:pt x="0" y="0"/>
                </a:lnTo>
                <a:lnTo>
                  <a:pt x="0" y="80771"/>
                </a:lnTo>
                <a:close/>
              </a:path>
            </a:pathLst>
          </a:custGeom>
          <a:solidFill>
            <a:srgbClr val="4380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9142476" y="440436"/>
            <a:ext cx="1905" cy="180340"/>
          </a:xfrm>
          <a:custGeom>
            <a:avLst/>
            <a:gdLst/>
            <a:ahLst/>
            <a:cxnLst/>
            <a:rect l="l" t="t" r="r" b="b"/>
            <a:pathLst>
              <a:path w="1904" h="180340">
                <a:moveTo>
                  <a:pt x="0" y="179832"/>
                </a:moveTo>
                <a:lnTo>
                  <a:pt x="1524" y="179832"/>
                </a:lnTo>
                <a:lnTo>
                  <a:pt x="1524" y="0"/>
                </a:lnTo>
                <a:lnTo>
                  <a:pt x="0" y="0"/>
                </a:lnTo>
                <a:lnTo>
                  <a:pt x="0" y="179832"/>
                </a:lnTo>
                <a:close/>
              </a:path>
            </a:pathLst>
          </a:custGeom>
          <a:solidFill>
            <a:srgbClr val="438085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9072371" y="440436"/>
            <a:ext cx="12700" cy="180340"/>
          </a:xfrm>
          <a:custGeom>
            <a:avLst/>
            <a:gdLst/>
            <a:ahLst/>
            <a:cxnLst/>
            <a:rect l="l" t="t" r="r" b="b"/>
            <a:pathLst>
              <a:path w="12700" h="180340">
                <a:moveTo>
                  <a:pt x="0" y="179832"/>
                </a:moveTo>
                <a:lnTo>
                  <a:pt x="12192" y="179832"/>
                </a:lnTo>
                <a:lnTo>
                  <a:pt x="12192" y="0"/>
                </a:lnTo>
                <a:lnTo>
                  <a:pt x="0" y="0"/>
                </a:lnTo>
                <a:lnTo>
                  <a:pt x="0" y="179832"/>
                </a:lnTo>
                <a:close/>
              </a:path>
            </a:pathLst>
          </a:custGeom>
          <a:solidFill>
            <a:srgbClr val="438085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410200" y="440436"/>
            <a:ext cx="3634740" cy="180340"/>
          </a:xfrm>
          <a:custGeom>
            <a:avLst/>
            <a:gdLst/>
            <a:ahLst/>
            <a:cxnLst/>
            <a:rect l="l" t="t" r="r" b="b"/>
            <a:pathLst>
              <a:path w="3634740" h="180340">
                <a:moveTo>
                  <a:pt x="0" y="179832"/>
                </a:moveTo>
                <a:lnTo>
                  <a:pt x="3634740" y="179832"/>
                </a:lnTo>
                <a:lnTo>
                  <a:pt x="3634740" y="0"/>
                </a:lnTo>
                <a:lnTo>
                  <a:pt x="0" y="0"/>
                </a:lnTo>
                <a:lnTo>
                  <a:pt x="0" y="179832"/>
                </a:lnTo>
                <a:close/>
              </a:path>
            </a:pathLst>
          </a:custGeom>
          <a:solidFill>
            <a:srgbClr val="438085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5407152" y="510540"/>
            <a:ext cx="3063240" cy="0"/>
          </a:xfrm>
          <a:custGeom>
            <a:avLst/>
            <a:gdLst/>
            <a:ahLst/>
            <a:cxnLst/>
            <a:rect l="l" t="t" r="r" b="b"/>
            <a:pathLst>
              <a:path w="3063240">
                <a:moveTo>
                  <a:pt x="0" y="0"/>
                </a:moveTo>
                <a:lnTo>
                  <a:pt x="3063240" y="0"/>
                </a:lnTo>
              </a:path>
            </a:pathLst>
          </a:custGeom>
          <a:ln w="27431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7373111" y="606551"/>
            <a:ext cx="1600200" cy="0"/>
          </a:xfrm>
          <a:custGeom>
            <a:avLst/>
            <a:gdLst/>
            <a:ahLst/>
            <a:cxnLst/>
            <a:rect l="l" t="t" r="r" b="b"/>
            <a:pathLst>
              <a:path w="1600200">
                <a:moveTo>
                  <a:pt x="0" y="0"/>
                </a:moveTo>
                <a:lnTo>
                  <a:pt x="1600200" y="0"/>
                </a:lnTo>
              </a:path>
            </a:pathLst>
          </a:custGeom>
          <a:ln w="3657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9029700" y="0"/>
            <a:ext cx="0" cy="622300"/>
          </a:xfrm>
          <a:custGeom>
            <a:avLst/>
            <a:gdLst/>
            <a:ahLst/>
            <a:cxnLst/>
            <a:rect l="l" t="t" r="r" b="b"/>
            <a:pathLst>
              <a:path h="622300">
                <a:moveTo>
                  <a:pt x="0" y="0"/>
                </a:moveTo>
                <a:lnTo>
                  <a:pt x="0" y="621791"/>
                </a:lnTo>
              </a:path>
            </a:pathLst>
          </a:custGeom>
          <a:ln w="9143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8988552" y="0"/>
            <a:ext cx="0" cy="622300"/>
          </a:xfrm>
          <a:custGeom>
            <a:avLst/>
            <a:gdLst/>
            <a:ahLst/>
            <a:cxnLst/>
            <a:rect l="l" t="t" r="r" b="b"/>
            <a:pathLst>
              <a:path h="622300">
                <a:moveTo>
                  <a:pt x="0" y="0"/>
                </a:moveTo>
                <a:lnTo>
                  <a:pt x="0" y="621791"/>
                </a:lnTo>
              </a:path>
            </a:pathLst>
          </a:custGeom>
          <a:ln w="27431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8942831" y="0"/>
            <a:ext cx="0" cy="585470"/>
          </a:xfrm>
          <a:custGeom>
            <a:avLst/>
            <a:gdLst/>
            <a:ahLst/>
            <a:cxnLst/>
            <a:rect l="l" t="t" r="r" b="b"/>
            <a:pathLst>
              <a:path h="585470">
                <a:moveTo>
                  <a:pt x="0" y="0"/>
                </a:moveTo>
                <a:lnTo>
                  <a:pt x="0" y="585215"/>
                </a:lnTo>
              </a:path>
            </a:pathLst>
          </a:custGeom>
          <a:ln w="5486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8877300" y="0"/>
            <a:ext cx="0" cy="585470"/>
          </a:xfrm>
          <a:custGeom>
            <a:avLst/>
            <a:gdLst/>
            <a:ahLst/>
            <a:cxnLst/>
            <a:rect l="l" t="t" r="r" b="b"/>
            <a:pathLst>
              <a:path h="585470">
                <a:moveTo>
                  <a:pt x="0" y="0"/>
                </a:moveTo>
                <a:lnTo>
                  <a:pt x="0" y="585215"/>
                </a:lnTo>
              </a:path>
            </a:pathLst>
          </a:custGeom>
          <a:ln w="9143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645668" y="438241"/>
            <a:ext cx="7791450" cy="4785360"/>
          </a:xfrm>
          <a:prstGeom prst="rect">
            <a:avLst/>
          </a:prstGeom>
        </p:spPr>
        <p:txBody>
          <a:bodyPr vert="horz" wrap="square" lIns="0" tIns="53340" rIns="0" bIns="0" rtlCol="0">
            <a:spAutoFit/>
          </a:bodyPr>
          <a:lstStyle/>
          <a:p>
            <a:pPr marL="268605" indent="-256540">
              <a:lnSpc>
                <a:spcPct val="100000"/>
              </a:lnSpc>
              <a:spcBef>
                <a:spcPts val="420"/>
              </a:spcBef>
              <a:buClr>
                <a:srgbClr val="9F4DA2"/>
              </a:buClr>
              <a:buFont typeface="Georgia"/>
              <a:buChar char="•"/>
              <a:tabLst>
                <a:tab pos="269240" algn="l"/>
              </a:tabLst>
            </a:pPr>
            <a:r>
              <a:rPr sz="2800" b="1" spc="-5" dirty="0">
                <a:latin typeface="Georgia"/>
                <a:cs typeface="Georgia"/>
              </a:rPr>
              <a:t>Certain </a:t>
            </a:r>
            <a:r>
              <a:rPr sz="2800" b="1" spc="-10" dirty="0">
                <a:latin typeface="Georgia"/>
                <a:cs typeface="Georgia"/>
              </a:rPr>
              <a:t>dietary </a:t>
            </a:r>
            <a:r>
              <a:rPr sz="2800" b="1" spc="-5" dirty="0">
                <a:latin typeface="Georgia"/>
                <a:cs typeface="Georgia"/>
              </a:rPr>
              <a:t>supplements</a:t>
            </a:r>
            <a:r>
              <a:rPr sz="2800" b="1" spc="70" dirty="0">
                <a:latin typeface="Georgia"/>
                <a:cs typeface="Georgia"/>
              </a:rPr>
              <a:t> </a:t>
            </a:r>
            <a:r>
              <a:rPr sz="2800" b="1" spc="-20" dirty="0">
                <a:latin typeface="Georgia"/>
                <a:cs typeface="Georgia"/>
              </a:rPr>
              <a:t>:-</a:t>
            </a:r>
            <a:endParaRPr sz="2800">
              <a:latin typeface="Georgia"/>
              <a:cs typeface="Georgia"/>
            </a:endParaRPr>
          </a:p>
          <a:p>
            <a:pPr marL="561340" marR="80645" indent="-247650">
              <a:lnSpc>
                <a:spcPct val="100000"/>
              </a:lnSpc>
              <a:spcBef>
                <a:spcPts val="310"/>
              </a:spcBef>
              <a:tabLst>
                <a:tab pos="561340" algn="l"/>
              </a:tabLst>
            </a:pPr>
            <a:r>
              <a:rPr sz="2600" dirty="0">
                <a:solidFill>
                  <a:srgbClr val="438085"/>
                </a:solidFill>
                <a:latin typeface="Georgia"/>
                <a:cs typeface="Georgia"/>
              </a:rPr>
              <a:t>▫	2 </a:t>
            </a:r>
            <a:r>
              <a:rPr sz="2600" spc="-5" dirty="0">
                <a:solidFill>
                  <a:srgbClr val="438085"/>
                </a:solidFill>
                <a:latin typeface="Georgia"/>
                <a:cs typeface="Georgia"/>
              </a:rPr>
              <a:t>large studies </a:t>
            </a:r>
            <a:r>
              <a:rPr sz="2600" dirty="0">
                <a:solidFill>
                  <a:srgbClr val="438085"/>
                </a:solidFill>
                <a:latin typeface="Georgia"/>
                <a:cs typeface="Georgia"/>
              </a:rPr>
              <a:t>found </a:t>
            </a:r>
            <a:r>
              <a:rPr sz="2600" spc="-5" dirty="0">
                <a:solidFill>
                  <a:srgbClr val="438085"/>
                </a:solidFill>
                <a:latin typeface="Georgia"/>
                <a:cs typeface="Georgia"/>
              </a:rPr>
              <a:t>that smokers who took </a:t>
            </a:r>
            <a:r>
              <a:rPr sz="2600" spc="-5" dirty="0">
                <a:solidFill>
                  <a:srgbClr val="6F2F9F"/>
                </a:solidFill>
                <a:latin typeface="Georgia"/>
                <a:cs typeface="Georgia"/>
              </a:rPr>
              <a:t>beta  carotene </a:t>
            </a:r>
            <a:r>
              <a:rPr sz="2600" spc="-5" dirty="0">
                <a:solidFill>
                  <a:srgbClr val="438085"/>
                </a:solidFill>
                <a:latin typeface="Georgia"/>
                <a:cs typeface="Georgia"/>
              </a:rPr>
              <a:t>supplements </a:t>
            </a:r>
            <a:r>
              <a:rPr sz="2600" dirty="0">
                <a:solidFill>
                  <a:srgbClr val="438085"/>
                </a:solidFill>
                <a:latin typeface="Georgia"/>
                <a:cs typeface="Georgia"/>
              </a:rPr>
              <a:t>actually </a:t>
            </a:r>
            <a:r>
              <a:rPr sz="2600" spc="-5" dirty="0">
                <a:solidFill>
                  <a:srgbClr val="438085"/>
                </a:solidFill>
                <a:latin typeface="Georgia"/>
                <a:cs typeface="Georgia"/>
              </a:rPr>
              <a:t>had </a:t>
            </a:r>
            <a:r>
              <a:rPr sz="2600" dirty="0">
                <a:solidFill>
                  <a:srgbClr val="438085"/>
                </a:solidFill>
                <a:latin typeface="Georgia"/>
                <a:cs typeface="Georgia"/>
              </a:rPr>
              <a:t>an increased  risk of </a:t>
            </a:r>
            <a:r>
              <a:rPr sz="2600" spc="-5" dirty="0">
                <a:solidFill>
                  <a:srgbClr val="438085"/>
                </a:solidFill>
                <a:latin typeface="Georgia"/>
                <a:cs typeface="Georgia"/>
              </a:rPr>
              <a:t>lung</a:t>
            </a:r>
            <a:r>
              <a:rPr sz="2600" spc="-35" dirty="0">
                <a:solidFill>
                  <a:srgbClr val="438085"/>
                </a:solidFill>
                <a:latin typeface="Georgia"/>
                <a:cs typeface="Georgia"/>
              </a:rPr>
              <a:t> </a:t>
            </a:r>
            <a:r>
              <a:rPr sz="2600" spc="-5" dirty="0">
                <a:solidFill>
                  <a:srgbClr val="438085"/>
                </a:solidFill>
                <a:latin typeface="Georgia"/>
                <a:cs typeface="Georgia"/>
              </a:rPr>
              <a:t>cancer.</a:t>
            </a:r>
            <a:endParaRPr sz="2600">
              <a:latin typeface="Georgia"/>
              <a:cs typeface="Georgia"/>
            </a:endParaRPr>
          </a:p>
          <a:p>
            <a:pPr marL="268605" indent="-256540">
              <a:lnSpc>
                <a:spcPct val="100000"/>
              </a:lnSpc>
              <a:spcBef>
                <a:spcPts val="295"/>
              </a:spcBef>
              <a:buClr>
                <a:srgbClr val="9F4DA2"/>
              </a:buClr>
              <a:buFont typeface="Georgia"/>
              <a:buChar char="•"/>
              <a:tabLst>
                <a:tab pos="269240" algn="l"/>
              </a:tabLst>
            </a:pPr>
            <a:r>
              <a:rPr sz="2800" b="1" spc="-10" dirty="0">
                <a:latin typeface="Georgia"/>
                <a:cs typeface="Georgia"/>
              </a:rPr>
              <a:t>Exposure </a:t>
            </a:r>
            <a:r>
              <a:rPr sz="2800" b="1" spc="-5" dirty="0">
                <a:latin typeface="Georgia"/>
                <a:cs typeface="Georgia"/>
              </a:rPr>
              <a:t>to</a:t>
            </a:r>
            <a:r>
              <a:rPr sz="2800" b="1" spc="35" dirty="0">
                <a:latin typeface="Georgia"/>
                <a:cs typeface="Georgia"/>
              </a:rPr>
              <a:t> </a:t>
            </a:r>
            <a:r>
              <a:rPr sz="2800" b="1" spc="-10" dirty="0">
                <a:latin typeface="Georgia"/>
                <a:cs typeface="Georgia"/>
              </a:rPr>
              <a:t>asbestos</a:t>
            </a:r>
            <a:r>
              <a:rPr sz="2800" spc="-10" dirty="0">
                <a:latin typeface="Georgia"/>
                <a:cs typeface="Georgia"/>
              </a:rPr>
              <a:t>:-</a:t>
            </a:r>
            <a:endParaRPr sz="2800">
              <a:latin typeface="Georgia"/>
              <a:cs typeface="Georgia"/>
            </a:endParaRPr>
          </a:p>
          <a:p>
            <a:pPr marL="561340" marR="5080" indent="-247650">
              <a:lnSpc>
                <a:spcPct val="100000"/>
              </a:lnSpc>
              <a:spcBef>
                <a:spcPts val="309"/>
              </a:spcBef>
              <a:tabLst>
                <a:tab pos="561340" algn="l"/>
              </a:tabLst>
            </a:pPr>
            <a:r>
              <a:rPr sz="2600" dirty="0">
                <a:solidFill>
                  <a:srgbClr val="438085"/>
                </a:solidFill>
                <a:latin typeface="Georgia"/>
                <a:cs typeface="Georgia"/>
              </a:rPr>
              <a:t>▫	People </a:t>
            </a:r>
            <a:r>
              <a:rPr sz="2600" spc="-5" dirty="0">
                <a:solidFill>
                  <a:srgbClr val="438085"/>
                </a:solidFill>
                <a:latin typeface="Georgia"/>
                <a:cs typeface="Georgia"/>
              </a:rPr>
              <a:t>who work with </a:t>
            </a:r>
            <a:r>
              <a:rPr sz="2600" dirty="0">
                <a:solidFill>
                  <a:srgbClr val="438085"/>
                </a:solidFill>
                <a:latin typeface="Georgia"/>
                <a:cs typeface="Georgia"/>
              </a:rPr>
              <a:t>asbestos (such as in</a:t>
            </a:r>
            <a:r>
              <a:rPr sz="2600" spc="-95" dirty="0">
                <a:solidFill>
                  <a:srgbClr val="438085"/>
                </a:solidFill>
                <a:latin typeface="Georgia"/>
                <a:cs typeface="Georgia"/>
              </a:rPr>
              <a:t> </a:t>
            </a:r>
            <a:r>
              <a:rPr sz="2600" dirty="0">
                <a:solidFill>
                  <a:srgbClr val="438085"/>
                </a:solidFill>
                <a:latin typeface="Georgia"/>
                <a:cs typeface="Georgia"/>
              </a:rPr>
              <a:t>mines,  mills, </a:t>
            </a:r>
            <a:r>
              <a:rPr sz="2600" spc="-5" dirty="0">
                <a:solidFill>
                  <a:srgbClr val="438085"/>
                </a:solidFill>
                <a:latin typeface="Georgia"/>
                <a:cs typeface="Georgia"/>
              </a:rPr>
              <a:t>textile plants,</a:t>
            </a:r>
            <a:r>
              <a:rPr sz="2600" spc="-10" dirty="0">
                <a:solidFill>
                  <a:srgbClr val="438085"/>
                </a:solidFill>
                <a:latin typeface="Georgia"/>
                <a:cs typeface="Georgia"/>
              </a:rPr>
              <a:t> </a:t>
            </a:r>
            <a:r>
              <a:rPr sz="2600" spc="-5" dirty="0">
                <a:solidFill>
                  <a:srgbClr val="438085"/>
                </a:solidFill>
                <a:latin typeface="Georgia"/>
                <a:cs typeface="Georgia"/>
              </a:rPr>
              <a:t>places.</a:t>
            </a:r>
            <a:endParaRPr sz="2600">
              <a:latin typeface="Georgia"/>
              <a:cs typeface="Georgia"/>
            </a:endParaRPr>
          </a:p>
          <a:p>
            <a:pPr marL="268605" indent="-256540">
              <a:lnSpc>
                <a:spcPct val="100000"/>
              </a:lnSpc>
              <a:spcBef>
                <a:spcPts val="290"/>
              </a:spcBef>
              <a:buClr>
                <a:srgbClr val="9F4DA2"/>
              </a:buClr>
              <a:buFont typeface="Georgia"/>
              <a:buChar char="•"/>
              <a:tabLst>
                <a:tab pos="269240" algn="l"/>
              </a:tabLst>
            </a:pPr>
            <a:r>
              <a:rPr sz="2800" b="1" spc="-5" dirty="0">
                <a:latin typeface="Georgia"/>
                <a:cs typeface="Georgia"/>
              </a:rPr>
              <a:t>Talc and talcum</a:t>
            </a:r>
            <a:r>
              <a:rPr sz="2800" b="1" spc="25" dirty="0">
                <a:latin typeface="Georgia"/>
                <a:cs typeface="Georgia"/>
              </a:rPr>
              <a:t> </a:t>
            </a:r>
            <a:r>
              <a:rPr sz="2800" b="1" spc="-10" dirty="0">
                <a:latin typeface="Georgia"/>
                <a:cs typeface="Georgia"/>
              </a:rPr>
              <a:t>powder</a:t>
            </a:r>
            <a:r>
              <a:rPr sz="2800" spc="-10" dirty="0">
                <a:latin typeface="Georgia"/>
                <a:cs typeface="Georgia"/>
              </a:rPr>
              <a:t>:</a:t>
            </a:r>
            <a:endParaRPr sz="2800">
              <a:latin typeface="Georgia"/>
              <a:cs typeface="Georgia"/>
            </a:endParaRPr>
          </a:p>
          <a:p>
            <a:pPr marL="314325" marR="3271520">
              <a:lnSpc>
                <a:spcPct val="109600"/>
              </a:lnSpc>
              <a:spcBef>
                <a:spcPts val="10"/>
              </a:spcBef>
              <a:tabLst>
                <a:tab pos="640715" algn="l"/>
              </a:tabLst>
            </a:pPr>
            <a:r>
              <a:rPr sz="2600" dirty="0">
                <a:solidFill>
                  <a:srgbClr val="438085"/>
                </a:solidFill>
                <a:latin typeface="Georgia"/>
                <a:cs typeface="Georgia"/>
              </a:rPr>
              <a:t>▫	</a:t>
            </a:r>
            <a:r>
              <a:rPr sz="2600" spc="-5" dirty="0">
                <a:solidFill>
                  <a:srgbClr val="438085"/>
                </a:solidFill>
                <a:latin typeface="Georgia"/>
                <a:cs typeface="Georgia"/>
              </a:rPr>
              <a:t>Talc </a:t>
            </a:r>
            <a:r>
              <a:rPr sz="2600" dirty="0">
                <a:solidFill>
                  <a:srgbClr val="438085"/>
                </a:solidFill>
                <a:latin typeface="Georgia"/>
                <a:cs typeface="Georgia"/>
              </a:rPr>
              <a:t>is a mineral </a:t>
            </a:r>
            <a:r>
              <a:rPr sz="2600" spc="-5" dirty="0">
                <a:solidFill>
                  <a:srgbClr val="438085"/>
                </a:solidFill>
                <a:latin typeface="Georgia"/>
                <a:cs typeface="Georgia"/>
              </a:rPr>
              <a:t>that </a:t>
            </a:r>
            <a:r>
              <a:rPr sz="2600" dirty="0">
                <a:solidFill>
                  <a:srgbClr val="438085"/>
                </a:solidFill>
                <a:latin typeface="Georgia"/>
                <a:cs typeface="Georgia"/>
              </a:rPr>
              <a:t>in</a:t>
            </a:r>
            <a:r>
              <a:rPr sz="2600" spc="-80" dirty="0">
                <a:solidFill>
                  <a:srgbClr val="438085"/>
                </a:solidFill>
                <a:latin typeface="Georgia"/>
                <a:cs typeface="Georgia"/>
              </a:rPr>
              <a:t> </a:t>
            </a:r>
            <a:r>
              <a:rPr sz="2600" dirty="0">
                <a:solidFill>
                  <a:srgbClr val="438085"/>
                </a:solidFill>
                <a:latin typeface="Georgia"/>
                <a:cs typeface="Georgia"/>
              </a:rPr>
              <a:t>its  natural form may </a:t>
            </a:r>
            <a:r>
              <a:rPr sz="2600" spc="-5" dirty="0">
                <a:solidFill>
                  <a:srgbClr val="438085"/>
                </a:solidFill>
                <a:latin typeface="Georgia"/>
                <a:cs typeface="Georgia"/>
              </a:rPr>
              <a:t>contain  </a:t>
            </a:r>
            <a:r>
              <a:rPr sz="2600" dirty="0">
                <a:solidFill>
                  <a:srgbClr val="438085"/>
                </a:solidFill>
                <a:latin typeface="Georgia"/>
                <a:cs typeface="Georgia"/>
              </a:rPr>
              <a:t>asbestos.</a:t>
            </a:r>
            <a:endParaRPr sz="2600">
              <a:latin typeface="Georgia"/>
              <a:cs typeface="Georgia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5410200" y="3047998"/>
            <a:ext cx="3733799" cy="38099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142476" y="307847"/>
            <a:ext cx="1905" cy="91440"/>
          </a:xfrm>
          <a:custGeom>
            <a:avLst/>
            <a:gdLst/>
            <a:ahLst/>
            <a:cxnLst/>
            <a:rect l="l" t="t" r="r" b="b"/>
            <a:pathLst>
              <a:path w="1904" h="91439">
                <a:moveTo>
                  <a:pt x="0" y="91439"/>
                </a:moveTo>
                <a:lnTo>
                  <a:pt x="1524" y="91439"/>
                </a:lnTo>
                <a:lnTo>
                  <a:pt x="1524" y="0"/>
                </a:lnTo>
                <a:lnTo>
                  <a:pt x="0" y="0"/>
                </a:lnTo>
                <a:lnTo>
                  <a:pt x="0" y="91439"/>
                </a:lnTo>
                <a:close/>
              </a:path>
            </a:pathLst>
          </a:custGeom>
          <a:solidFill>
            <a:srgbClr val="4380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9072371" y="307847"/>
            <a:ext cx="12700" cy="91440"/>
          </a:xfrm>
          <a:custGeom>
            <a:avLst/>
            <a:gdLst/>
            <a:ahLst/>
            <a:cxnLst/>
            <a:rect l="l" t="t" r="r" b="b"/>
            <a:pathLst>
              <a:path w="12700" h="91439">
                <a:moveTo>
                  <a:pt x="0" y="91439"/>
                </a:moveTo>
                <a:lnTo>
                  <a:pt x="12192" y="91439"/>
                </a:lnTo>
                <a:lnTo>
                  <a:pt x="12192" y="0"/>
                </a:lnTo>
                <a:lnTo>
                  <a:pt x="0" y="0"/>
                </a:lnTo>
                <a:lnTo>
                  <a:pt x="0" y="91439"/>
                </a:lnTo>
                <a:close/>
              </a:path>
            </a:pathLst>
          </a:custGeom>
          <a:solidFill>
            <a:srgbClr val="4380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307847"/>
            <a:ext cx="9044940" cy="91440"/>
          </a:xfrm>
          <a:custGeom>
            <a:avLst/>
            <a:gdLst/>
            <a:ahLst/>
            <a:cxnLst/>
            <a:rect l="l" t="t" r="r" b="b"/>
            <a:pathLst>
              <a:path w="9044940" h="91439">
                <a:moveTo>
                  <a:pt x="0" y="91439"/>
                </a:moveTo>
                <a:lnTo>
                  <a:pt x="9044940" y="91439"/>
                </a:lnTo>
                <a:lnTo>
                  <a:pt x="9044940" y="0"/>
                </a:lnTo>
                <a:lnTo>
                  <a:pt x="0" y="0"/>
                </a:lnTo>
                <a:lnTo>
                  <a:pt x="0" y="91439"/>
                </a:lnTo>
                <a:close/>
              </a:path>
            </a:pathLst>
          </a:custGeom>
          <a:solidFill>
            <a:srgbClr val="4380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9142476" y="359663"/>
            <a:ext cx="1905" cy="81280"/>
          </a:xfrm>
          <a:custGeom>
            <a:avLst/>
            <a:gdLst/>
            <a:ahLst/>
            <a:cxnLst/>
            <a:rect l="l" t="t" r="r" b="b"/>
            <a:pathLst>
              <a:path w="1904" h="81279">
                <a:moveTo>
                  <a:pt x="0" y="80771"/>
                </a:moveTo>
                <a:lnTo>
                  <a:pt x="1524" y="80771"/>
                </a:lnTo>
                <a:lnTo>
                  <a:pt x="1524" y="0"/>
                </a:lnTo>
                <a:lnTo>
                  <a:pt x="0" y="0"/>
                </a:lnTo>
                <a:lnTo>
                  <a:pt x="0" y="80771"/>
                </a:lnTo>
                <a:close/>
              </a:path>
            </a:pathLst>
          </a:custGeom>
          <a:solidFill>
            <a:srgbClr val="4380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9072371" y="359663"/>
            <a:ext cx="12700" cy="81280"/>
          </a:xfrm>
          <a:custGeom>
            <a:avLst/>
            <a:gdLst/>
            <a:ahLst/>
            <a:cxnLst/>
            <a:rect l="l" t="t" r="r" b="b"/>
            <a:pathLst>
              <a:path w="12700" h="81279">
                <a:moveTo>
                  <a:pt x="0" y="80771"/>
                </a:moveTo>
                <a:lnTo>
                  <a:pt x="12192" y="80771"/>
                </a:lnTo>
                <a:lnTo>
                  <a:pt x="12192" y="0"/>
                </a:lnTo>
                <a:lnTo>
                  <a:pt x="0" y="0"/>
                </a:lnTo>
                <a:lnTo>
                  <a:pt x="0" y="80771"/>
                </a:lnTo>
                <a:close/>
              </a:path>
            </a:pathLst>
          </a:custGeom>
          <a:solidFill>
            <a:srgbClr val="4380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410200" y="359663"/>
            <a:ext cx="3634740" cy="81280"/>
          </a:xfrm>
          <a:custGeom>
            <a:avLst/>
            <a:gdLst/>
            <a:ahLst/>
            <a:cxnLst/>
            <a:rect l="l" t="t" r="r" b="b"/>
            <a:pathLst>
              <a:path w="3634740" h="81279">
                <a:moveTo>
                  <a:pt x="0" y="80771"/>
                </a:moveTo>
                <a:lnTo>
                  <a:pt x="3634740" y="80771"/>
                </a:lnTo>
                <a:lnTo>
                  <a:pt x="3634740" y="0"/>
                </a:lnTo>
                <a:lnTo>
                  <a:pt x="0" y="0"/>
                </a:lnTo>
                <a:lnTo>
                  <a:pt x="0" y="80771"/>
                </a:lnTo>
                <a:close/>
              </a:path>
            </a:pathLst>
          </a:custGeom>
          <a:solidFill>
            <a:srgbClr val="4380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9142476" y="440436"/>
            <a:ext cx="1905" cy="180340"/>
          </a:xfrm>
          <a:custGeom>
            <a:avLst/>
            <a:gdLst/>
            <a:ahLst/>
            <a:cxnLst/>
            <a:rect l="l" t="t" r="r" b="b"/>
            <a:pathLst>
              <a:path w="1904" h="180340">
                <a:moveTo>
                  <a:pt x="0" y="179832"/>
                </a:moveTo>
                <a:lnTo>
                  <a:pt x="1524" y="179832"/>
                </a:lnTo>
                <a:lnTo>
                  <a:pt x="1524" y="0"/>
                </a:lnTo>
                <a:lnTo>
                  <a:pt x="0" y="0"/>
                </a:lnTo>
                <a:lnTo>
                  <a:pt x="0" y="179832"/>
                </a:lnTo>
                <a:close/>
              </a:path>
            </a:pathLst>
          </a:custGeom>
          <a:solidFill>
            <a:srgbClr val="438085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9072371" y="440436"/>
            <a:ext cx="12700" cy="180340"/>
          </a:xfrm>
          <a:custGeom>
            <a:avLst/>
            <a:gdLst/>
            <a:ahLst/>
            <a:cxnLst/>
            <a:rect l="l" t="t" r="r" b="b"/>
            <a:pathLst>
              <a:path w="12700" h="180340">
                <a:moveTo>
                  <a:pt x="0" y="179832"/>
                </a:moveTo>
                <a:lnTo>
                  <a:pt x="12192" y="179832"/>
                </a:lnTo>
                <a:lnTo>
                  <a:pt x="12192" y="0"/>
                </a:lnTo>
                <a:lnTo>
                  <a:pt x="0" y="0"/>
                </a:lnTo>
                <a:lnTo>
                  <a:pt x="0" y="179832"/>
                </a:lnTo>
                <a:close/>
              </a:path>
            </a:pathLst>
          </a:custGeom>
          <a:solidFill>
            <a:srgbClr val="438085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410200" y="440436"/>
            <a:ext cx="3634740" cy="180340"/>
          </a:xfrm>
          <a:custGeom>
            <a:avLst/>
            <a:gdLst/>
            <a:ahLst/>
            <a:cxnLst/>
            <a:rect l="l" t="t" r="r" b="b"/>
            <a:pathLst>
              <a:path w="3634740" h="180340">
                <a:moveTo>
                  <a:pt x="0" y="179832"/>
                </a:moveTo>
                <a:lnTo>
                  <a:pt x="3634740" y="179832"/>
                </a:lnTo>
                <a:lnTo>
                  <a:pt x="3634740" y="0"/>
                </a:lnTo>
                <a:lnTo>
                  <a:pt x="0" y="0"/>
                </a:lnTo>
                <a:lnTo>
                  <a:pt x="0" y="179832"/>
                </a:lnTo>
                <a:close/>
              </a:path>
            </a:pathLst>
          </a:custGeom>
          <a:solidFill>
            <a:srgbClr val="438085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5407152" y="510540"/>
            <a:ext cx="3063240" cy="0"/>
          </a:xfrm>
          <a:custGeom>
            <a:avLst/>
            <a:gdLst/>
            <a:ahLst/>
            <a:cxnLst/>
            <a:rect l="l" t="t" r="r" b="b"/>
            <a:pathLst>
              <a:path w="3063240">
                <a:moveTo>
                  <a:pt x="0" y="0"/>
                </a:moveTo>
                <a:lnTo>
                  <a:pt x="3063240" y="0"/>
                </a:lnTo>
              </a:path>
            </a:pathLst>
          </a:custGeom>
          <a:ln w="27431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7373111" y="606551"/>
            <a:ext cx="1600200" cy="0"/>
          </a:xfrm>
          <a:custGeom>
            <a:avLst/>
            <a:gdLst/>
            <a:ahLst/>
            <a:cxnLst/>
            <a:rect l="l" t="t" r="r" b="b"/>
            <a:pathLst>
              <a:path w="1600200">
                <a:moveTo>
                  <a:pt x="0" y="0"/>
                </a:moveTo>
                <a:lnTo>
                  <a:pt x="1600200" y="0"/>
                </a:lnTo>
              </a:path>
            </a:pathLst>
          </a:custGeom>
          <a:ln w="3657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9029700" y="0"/>
            <a:ext cx="0" cy="622300"/>
          </a:xfrm>
          <a:custGeom>
            <a:avLst/>
            <a:gdLst/>
            <a:ahLst/>
            <a:cxnLst/>
            <a:rect l="l" t="t" r="r" b="b"/>
            <a:pathLst>
              <a:path h="622300">
                <a:moveTo>
                  <a:pt x="0" y="0"/>
                </a:moveTo>
                <a:lnTo>
                  <a:pt x="0" y="621791"/>
                </a:lnTo>
              </a:path>
            </a:pathLst>
          </a:custGeom>
          <a:ln w="9143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8988552" y="0"/>
            <a:ext cx="0" cy="622300"/>
          </a:xfrm>
          <a:custGeom>
            <a:avLst/>
            <a:gdLst/>
            <a:ahLst/>
            <a:cxnLst/>
            <a:rect l="l" t="t" r="r" b="b"/>
            <a:pathLst>
              <a:path h="622300">
                <a:moveTo>
                  <a:pt x="0" y="0"/>
                </a:moveTo>
                <a:lnTo>
                  <a:pt x="0" y="621791"/>
                </a:lnTo>
              </a:path>
            </a:pathLst>
          </a:custGeom>
          <a:ln w="27431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8942831" y="0"/>
            <a:ext cx="0" cy="585470"/>
          </a:xfrm>
          <a:custGeom>
            <a:avLst/>
            <a:gdLst/>
            <a:ahLst/>
            <a:cxnLst/>
            <a:rect l="l" t="t" r="r" b="b"/>
            <a:pathLst>
              <a:path h="585470">
                <a:moveTo>
                  <a:pt x="0" y="0"/>
                </a:moveTo>
                <a:lnTo>
                  <a:pt x="0" y="585215"/>
                </a:lnTo>
              </a:path>
            </a:pathLst>
          </a:custGeom>
          <a:ln w="5486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8877300" y="0"/>
            <a:ext cx="0" cy="585470"/>
          </a:xfrm>
          <a:custGeom>
            <a:avLst/>
            <a:gdLst/>
            <a:ahLst/>
            <a:cxnLst/>
            <a:rect l="l" t="t" r="r" b="b"/>
            <a:pathLst>
              <a:path h="585470">
                <a:moveTo>
                  <a:pt x="0" y="0"/>
                </a:moveTo>
                <a:lnTo>
                  <a:pt x="0" y="585215"/>
                </a:lnTo>
              </a:path>
            </a:pathLst>
          </a:custGeom>
          <a:ln w="9143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>
            <a:spLocks noGrp="1"/>
          </p:cNvSpPr>
          <p:nvPr>
            <p:ph type="title"/>
          </p:nvPr>
        </p:nvSpPr>
        <p:spPr>
          <a:xfrm>
            <a:off x="78739" y="423417"/>
            <a:ext cx="443547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50" dirty="0">
                <a:latin typeface="Trebuchet MS"/>
                <a:cs typeface="Trebuchet MS"/>
              </a:rPr>
              <a:t>PATHOPHYSIOLOGY:-</a:t>
            </a:r>
            <a:endParaRPr sz="3600">
              <a:latin typeface="Trebuchet MS"/>
              <a:cs typeface="Trebuchet MS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76961" y="6360414"/>
            <a:ext cx="8915400" cy="497205"/>
          </a:xfrm>
          <a:custGeom>
            <a:avLst/>
            <a:gdLst/>
            <a:ahLst/>
            <a:cxnLst/>
            <a:rect l="l" t="t" r="r" b="b"/>
            <a:pathLst>
              <a:path w="8915400" h="497204">
                <a:moveTo>
                  <a:pt x="0" y="496824"/>
                </a:moveTo>
                <a:lnTo>
                  <a:pt x="8915400" y="496824"/>
                </a:lnTo>
                <a:lnTo>
                  <a:pt x="8915400" y="0"/>
                </a:lnTo>
                <a:lnTo>
                  <a:pt x="0" y="0"/>
                </a:lnTo>
                <a:lnTo>
                  <a:pt x="0" y="496824"/>
                </a:lnTo>
                <a:close/>
              </a:path>
            </a:pathLst>
          </a:custGeom>
          <a:solidFill>
            <a:srgbClr val="5253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76960" y="5604509"/>
            <a:ext cx="8915400" cy="763905"/>
          </a:xfrm>
          <a:custGeom>
            <a:avLst/>
            <a:gdLst/>
            <a:ahLst/>
            <a:cxnLst/>
            <a:rect l="l" t="t" r="r" b="b"/>
            <a:pathLst>
              <a:path w="8915400" h="763904">
                <a:moveTo>
                  <a:pt x="4648582" y="572642"/>
                </a:moveTo>
                <a:lnTo>
                  <a:pt x="4266820" y="572642"/>
                </a:lnTo>
                <a:lnTo>
                  <a:pt x="4457701" y="763523"/>
                </a:lnTo>
                <a:lnTo>
                  <a:pt x="4648582" y="572642"/>
                </a:lnTo>
                <a:close/>
              </a:path>
              <a:path w="8915400" h="763904">
                <a:moveTo>
                  <a:pt x="4553205" y="496112"/>
                </a:moveTo>
                <a:lnTo>
                  <a:pt x="4362197" y="496112"/>
                </a:lnTo>
                <a:lnTo>
                  <a:pt x="4362197" y="572642"/>
                </a:lnTo>
                <a:lnTo>
                  <a:pt x="4553205" y="572642"/>
                </a:lnTo>
                <a:lnTo>
                  <a:pt x="4553205" y="496112"/>
                </a:lnTo>
                <a:close/>
              </a:path>
              <a:path w="8915400" h="763904">
                <a:moveTo>
                  <a:pt x="8915401" y="0"/>
                </a:moveTo>
                <a:lnTo>
                  <a:pt x="0" y="0"/>
                </a:lnTo>
                <a:lnTo>
                  <a:pt x="0" y="496112"/>
                </a:lnTo>
                <a:lnTo>
                  <a:pt x="8915401" y="496112"/>
                </a:lnTo>
                <a:lnTo>
                  <a:pt x="8915401" y="0"/>
                </a:lnTo>
                <a:close/>
              </a:path>
            </a:pathLst>
          </a:custGeom>
          <a:solidFill>
            <a:srgbClr val="5253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76960" y="5604509"/>
            <a:ext cx="8915400" cy="763905"/>
          </a:xfrm>
          <a:custGeom>
            <a:avLst/>
            <a:gdLst/>
            <a:ahLst/>
            <a:cxnLst/>
            <a:rect l="l" t="t" r="r" b="b"/>
            <a:pathLst>
              <a:path w="8915400" h="763904">
                <a:moveTo>
                  <a:pt x="8915401" y="496112"/>
                </a:moveTo>
                <a:lnTo>
                  <a:pt x="4553205" y="496112"/>
                </a:lnTo>
                <a:lnTo>
                  <a:pt x="4553205" y="572642"/>
                </a:lnTo>
                <a:lnTo>
                  <a:pt x="4648582" y="572642"/>
                </a:lnTo>
                <a:lnTo>
                  <a:pt x="4457701" y="763523"/>
                </a:lnTo>
                <a:lnTo>
                  <a:pt x="4266820" y="572642"/>
                </a:lnTo>
                <a:lnTo>
                  <a:pt x="4362197" y="572642"/>
                </a:lnTo>
                <a:lnTo>
                  <a:pt x="4362197" y="496112"/>
                </a:lnTo>
                <a:lnTo>
                  <a:pt x="0" y="496112"/>
                </a:lnTo>
                <a:lnTo>
                  <a:pt x="0" y="0"/>
                </a:lnTo>
                <a:lnTo>
                  <a:pt x="8915401" y="0"/>
                </a:lnTo>
                <a:lnTo>
                  <a:pt x="8915401" y="496112"/>
                </a:lnTo>
                <a:close/>
              </a:path>
            </a:pathLst>
          </a:custGeom>
          <a:ln w="19812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76960" y="4848605"/>
            <a:ext cx="8915400" cy="763905"/>
          </a:xfrm>
          <a:custGeom>
            <a:avLst/>
            <a:gdLst/>
            <a:ahLst/>
            <a:cxnLst/>
            <a:rect l="l" t="t" r="r" b="b"/>
            <a:pathLst>
              <a:path w="8915400" h="763904">
                <a:moveTo>
                  <a:pt x="4648582" y="572643"/>
                </a:moveTo>
                <a:lnTo>
                  <a:pt x="4266820" y="572643"/>
                </a:lnTo>
                <a:lnTo>
                  <a:pt x="4457701" y="763524"/>
                </a:lnTo>
                <a:lnTo>
                  <a:pt x="4648582" y="572643"/>
                </a:lnTo>
                <a:close/>
              </a:path>
              <a:path w="8915400" h="763904">
                <a:moveTo>
                  <a:pt x="4553205" y="496062"/>
                </a:moveTo>
                <a:lnTo>
                  <a:pt x="4362197" y="496062"/>
                </a:lnTo>
                <a:lnTo>
                  <a:pt x="4362197" y="572643"/>
                </a:lnTo>
                <a:lnTo>
                  <a:pt x="4553205" y="572643"/>
                </a:lnTo>
                <a:lnTo>
                  <a:pt x="4553205" y="496062"/>
                </a:lnTo>
                <a:close/>
              </a:path>
              <a:path w="8915400" h="763904">
                <a:moveTo>
                  <a:pt x="8915401" y="0"/>
                </a:moveTo>
                <a:lnTo>
                  <a:pt x="0" y="0"/>
                </a:lnTo>
                <a:lnTo>
                  <a:pt x="0" y="496062"/>
                </a:lnTo>
                <a:lnTo>
                  <a:pt x="8915401" y="496062"/>
                </a:lnTo>
                <a:lnTo>
                  <a:pt x="8915401" y="0"/>
                </a:lnTo>
                <a:close/>
              </a:path>
            </a:pathLst>
          </a:custGeom>
          <a:solidFill>
            <a:srgbClr val="5253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76960" y="4848605"/>
            <a:ext cx="8915400" cy="763905"/>
          </a:xfrm>
          <a:custGeom>
            <a:avLst/>
            <a:gdLst/>
            <a:ahLst/>
            <a:cxnLst/>
            <a:rect l="l" t="t" r="r" b="b"/>
            <a:pathLst>
              <a:path w="8915400" h="763904">
                <a:moveTo>
                  <a:pt x="8915401" y="496062"/>
                </a:moveTo>
                <a:lnTo>
                  <a:pt x="4553205" y="496062"/>
                </a:lnTo>
                <a:lnTo>
                  <a:pt x="4553205" y="572643"/>
                </a:lnTo>
                <a:lnTo>
                  <a:pt x="4648582" y="572643"/>
                </a:lnTo>
                <a:lnTo>
                  <a:pt x="4457701" y="763524"/>
                </a:lnTo>
                <a:lnTo>
                  <a:pt x="4266820" y="572643"/>
                </a:lnTo>
                <a:lnTo>
                  <a:pt x="4362197" y="572643"/>
                </a:lnTo>
                <a:lnTo>
                  <a:pt x="4362197" y="496062"/>
                </a:lnTo>
                <a:lnTo>
                  <a:pt x="0" y="496062"/>
                </a:lnTo>
                <a:lnTo>
                  <a:pt x="0" y="0"/>
                </a:lnTo>
                <a:lnTo>
                  <a:pt x="8915401" y="0"/>
                </a:lnTo>
                <a:lnTo>
                  <a:pt x="8915401" y="496062"/>
                </a:lnTo>
                <a:close/>
              </a:path>
            </a:pathLst>
          </a:custGeom>
          <a:ln w="19812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76960" y="4092702"/>
            <a:ext cx="8915400" cy="763905"/>
          </a:xfrm>
          <a:custGeom>
            <a:avLst/>
            <a:gdLst/>
            <a:ahLst/>
            <a:cxnLst/>
            <a:rect l="l" t="t" r="r" b="b"/>
            <a:pathLst>
              <a:path w="8915400" h="763904">
                <a:moveTo>
                  <a:pt x="4648582" y="572643"/>
                </a:moveTo>
                <a:lnTo>
                  <a:pt x="4266820" y="572643"/>
                </a:lnTo>
                <a:lnTo>
                  <a:pt x="4457701" y="763524"/>
                </a:lnTo>
                <a:lnTo>
                  <a:pt x="4648582" y="572643"/>
                </a:lnTo>
                <a:close/>
              </a:path>
              <a:path w="8915400" h="763904">
                <a:moveTo>
                  <a:pt x="4553205" y="496062"/>
                </a:moveTo>
                <a:lnTo>
                  <a:pt x="4362197" y="496062"/>
                </a:lnTo>
                <a:lnTo>
                  <a:pt x="4362197" y="572643"/>
                </a:lnTo>
                <a:lnTo>
                  <a:pt x="4553205" y="572643"/>
                </a:lnTo>
                <a:lnTo>
                  <a:pt x="4553205" y="496062"/>
                </a:lnTo>
                <a:close/>
              </a:path>
              <a:path w="8915400" h="763904">
                <a:moveTo>
                  <a:pt x="8915401" y="0"/>
                </a:moveTo>
                <a:lnTo>
                  <a:pt x="0" y="0"/>
                </a:lnTo>
                <a:lnTo>
                  <a:pt x="0" y="496062"/>
                </a:lnTo>
                <a:lnTo>
                  <a:pt x="8915401" y="496062"/>
                </a:lnTo>
                <a:lnTo>
                  <a:pt x="8915401" y="0"/>
                </a:lnTo>
                <a:close/>
              </a:path>
            </a:pathLst>
          </a:custGeom>
          <a:solidFill>
            <a:srgbClr val="5253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76960" y="4092702"/>
            <a:ext cx="8915400" cy="763905"/>
          </a:xfrm>
          <a:custGeom>
            <a:avLst/>
            <a:gdLst/>
            <a:ahLst/>
            <a:cxnLst/>
            <a:rect l="l" t="t" r="r" b="b"/>
            <a:pathLst>
              <a:path w="8915400" h="763904">
                <a:moveTo>
                  <a:pt x="8915401" y="496062"/>
                </a:moveTo>
                <a:lnTo>
                  <a:pt x="4553205" y="496062"/>
                </a:lnTo>
                <a:lnTo>
                  <a:pt x="4553205" y="572643"/>
                </a:lnTo>
                <a:lnTo>
                  <a:pt x="4648582" y="572643"/>
                </a:lnTo>
                <a:lnTo>
                  <a:pt x="4457701" y="763524"/>
                </a:lnTo>
                <a:lnTo>
                  <a:pt x="4266820" y="572643"/>
                </a:lnTo>
                <a:lnTo>
                  <a:pt x="4362197" y="572643"/>
                </a:lnTo>
                <a:lnTo>
                  <a:pt x="4362197" y="496062"/>
                </a:lnTo>
                <a:lnTo>
                  <a:pt x="0" y="496062"/>
                </a:lnTo>
                <a:lnTo>
                  <a:pt x="0" y="0"/>
                </a:lnTo>
                <a:lnTo>
                  <a:pt x="8915401" y="0"/>
                </a:lnTo>
                <a:lnTo>
                  <a:pt x="8915401" y="496062"/>
                </a:lnTo>
                <a:close/>
              </a:path>
            </a:pathLst>
          </a:custGeom>
          <a:ln w="19812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76960" y="3336797"/>
            <a:ext cx="8915400" cy="763905"/>
          </a:xfrm>
          <a:custGeom>
            <a:avLst/>
            <a:gdLst/>
            <a:ahLst/>
            <a:cxnLst/>
            <a:rect l="l" t="t" r="r" b="b"/>
            <a:pathLst>
              <a:path w="8915400" h="763904">
                <a:moveTo>
                  <a:pt x="4648582" y="572643"/>
                </a:moveTo>
                <a:lnTo>
                  <a:pt x="4266820" y="572643"/>
                </a:lnTo>
                <a:lnTo>
                  <a:pt x="4457701" y="763524"/>
                </a:lnTo>
                <a:lnTo>
                  <a:pt x="4648582" y="572643"/>
                </a:lnTo>
                <a:close/>
              </a:path>
              <a:path w="8915400" h="763904">
                <a:moveTo>
                  <a:pt x="4553205" y="496062"/>
                </a:moveTo>
                <a:lnTo>
                  <a:pt x="4362197" y="496062"/>
                </a:lnTo>
                <a:lnTo>
                  <a:pt x="4362197" y="572643"/>
                </a:lnTo>
                <a:lnTo>
                  <a:pt x="4553205" y="572643"/>
                </a:lnTo>
                <a:lnTo>
                  <a:pt x="4553205" y="496062"/>
                </a:lnTo>
                <a:close/>
              </a:path>
              <a:path w="8915400" h="763904">
                <a:moveTo>
                  <a:pt x="8915401" y="0"/>
                </a:moveTo>
                <a:lnTo>
                  <a:pt x="0" y="0"/>
                </a:lnTo>
                <a:lnTo>
                  <a:pt x="0" y="496062"/>
                </a:lnTo>
                <a:lnTo>
                  <a:pt x="8915401" y="496062"/>
                </a:lnTo>
                <a:lnTo>
                  <a:pt x="8915401" y="0"/>
                </a:lnTo>
                <a:close/>
              </a:path>
            </a:pathLst>
          </a:custGeom>
          <a:solidFill>
            <a:srgbClr val="5253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76960" y="3336797"/>
            <a:ext cx="8915400" cy="763905"/>
          </a:xfrm>
          <a:custGeom>
            <a:avLst/>
            <a:gdLst/>
            <a:ahLst/>
            <a:cxnLst/>
            <a:rect l="l" t="t" r="r" b="b"/>
            <a:pathLst>
              <a:path w="8915400" h="763904">
                <a:moveTo>
                  <a:pt x="8915401" y="496062"/>
                </a:moveTo>
                <a:lnTo>
                  <a:pt x="4553205" y="496062"/>
                </a:lnTo>
                <a:lnTo>
                  <a:pt x="4553205" y="572643"/>
                </a:lnTo>
                <a:lnTo>
                  <a:pt x="4648582" y="572643"/>
                </a:lnTo>
                <a:lnTo>
                  <a:pt x="4457701" y="763524"/>
                </a:lnTo>
                <a:lnTo>
                  <a:pt x="4266820" y="572643"/>
                </a:lnTo>
                <a:lnTo>
                  <a:pt x="4362197" y="572643"/>
                </a:lnTo>
                <a:lnTo>
                  <a:pt x="4362197" y="496062"/>
                </a:lnTo>
                <a:lnTo>
                  <a:pt x="0" y="496062"/>
                </a:lnTo>
                <a:lnTo>
                  <a:pt x="0" y="0"/>
                </a:lnTo>
                <a:lnTo>
                  <a:pt x="8915401" y="0"/>
                </a:lnTo>
                <a:lnTo>
                  <a:pt x="8915401" y="496062"/>
                </a:lnTo>
                <a:close/>
              </a:path>
            </a:pathLst>
          </a:custGeom>
          <a:ln w="19812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76960" y="2580894"/>
            <a:ext cx="8915400" cy="763905"/>
          </a:xfrm>
          <a:custGeom>
            <a:avLst/>
            <a:gdLst/>
            <a:ahLst/>
            <a:cxnLst/>
            <a:rect l="l" t="t" r="r" b="b"/>
            <a:pathLst>
              <a:path w="8915400" h="763904">
                <a:moveTo>
                  <a:pt x="4648582" y="572642"/>
                </a:moveTo>
                <a:lnTo>
                  <a:pt x="4266820" y="572642"/>
                </a:lnTo>
                <a:lnTo>
                  <a:pt x="4457701" y="763523"/>
                </a:lnTo>
                <a:lnTo>
                  <a:pt x="4648582" y="572642"/>
                </a:lnTo>
                <a:close/>
              </a:path>
              <a:path w="8915400" h="763904">
                <a:moveTo>
                  <a:pt x="4553205" y="496061"/>
                </a:moveTo>
                <a:lnTo>
                  <a:pt x="4362197" y="496061"/>
                </a:lnTo>
                <a:lnTo>
                  <a:pt x="4362197" y="572642"/>
                </a:lnTo>
                <a:lnTo>
                  <a:pt x="4553205" y="572642"/>
                </a:lnTo>
                <a:lnTo>
                  <a:pt x="4553205" y="496061"/>
                </a:lnTo>
                <a:close/>
              </a:path>
              <a:path w="8915400" h="763904">
                <a:moveTo>
                  <a:pt x="8915401" y="0"/>
                </a:moveTo>
                <a:lnTo>
                  <a:pt x="0" y="0"/>
                </a:lnTo>
                <a:lnTo>
                  <a:pt x="0" y="496061"/>
                </a:lnTo>
                <a:lnTo>
                  <a:pt x="8915401" y="496061"/>
                </a:lnTo>
                <a:lnTo>
                  <a:pt x="8915401" y="0"/>
                </a:lnTo>
                <a:close/>
              </a:path>
            </a:pathLst>
          </a:custGeom>
          <a:solidFill>
            <a:srgbClr val="5253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76960" y="2580894"/>
            <a:ext cx="8915400" cy="763905"/>
          </a:xfrm>
          <a:custGeom>
            <a:avLst/>
            <a:gdLst/>
            <a:ahLst/>
            <a:cxnLst/>
            <a:rect l="l" t="t" r="r" b="b"/>
            <a:pathLst>
              <a:path w="8915400" h="763904">
                <a:moveTo>
                  <a:pt x="8915401" y="496061"/>
                </a:moveTo>
                <a:lnTo>
                  <a:pt x="4553205" y="496061"/>
                </a:lnTo>
                <a:lnTo>
                  <a:pt x="4553205" y="572642"/>
                </a:lnTo>
                <a:lnTo>
                  <a:pt x="4648582" y="572642"/>
                </a:lnTo>
                <a:lnTo>
                  <a:pt x="4457701" y="763523"/>
                </a:lnTo>
                <a:lnTo>
                  <a:pt x="4266820" y="572642"/>
                </a:lnTo>
                <a:lnTo>
                  <a:pt x="4362197" y="572642"/>
                </a:lnTo>
                <a:lnTo>
                  <a:pt x="4362197" y="496061"/>
                </a:lnTo>
                <a:lnTo>
                  <a:pt x="0" y="496061"/>
                </a:lnTo>
                <a:lnTo>
                  <a:pt x="0" y="0"/>
                </a:lnTo>
                <a:lnTo>
                  <a:pt x="8915401" y="0"/>
                </a:lnTo>
                <a:lnTo>
                  <a:pt x="8915401" y="496061"/>
                </a:lnTo>
                <a:close/>
              </a:path>
            </a:pathLst>
          </a:custGeom>
          <a:ln w="19812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76960" y="1824989"/>
            <a:ext cx="8915400" cy="763905"/>
          </a:xfrm>
          <a:custGeom>
            <a:avLst/>
            <a:gdLst/>
            <a:ahLst/>
            <a:cxnLst/>
            <a:rect l="l" t="t" r="r" b="b"/>
            <a:pathLst>
              <a:path w="8915400" h="763905">
                <a:moveTo>
                  <a:pt x="4648582" y="572643"/>
                </a:moveTo>
                <a:lnTo>
                  <a:pt x="4266820" y="572643"/>
                </a:lnTo>
                <a:lnTo>
                  <a:pt x="4457701" y="763524"/>
                </a:lnTo>
                <a:lnTo>
                  <a:pt x="4648582" y="572643"/>
                </a:lnTo>
                <a:close/>
              </a:path>
              <a:path w="8915400" h="763905">
                <a:moveTo>
                  <a:pt x="4553205" y="496062"/>
                </a:moveTo>
                <a:lnTo>
                  <a:pt x="4362197" y="496062"/>
                </a:lnTo>
                <a:lnTo>
                  <a:pt x="4362197" y="572643"/>
                </a:lnTo>
                <a:lnTo>
                  <a:pt x="4553205" y="572643"/>
                </a:lnTo>
                <a:lnTo>
                  <a:pt x="4553205" y="496062"/>
                </a:lnTo>
                <a:close/>
              </a:path>
              <a:path w="8915400" h="763905">
                <a:moveTo>
                  <a:pt x="8915401" y="0"/>
                </a:moveTo>
                <a:lnTo>
                  <a:pt x="0" y="0"/>
                </a:lnTo>
                <a:lnTo>
                  <a:pt x="0" y="496062"/>
                </a:lnTo>
                <a:lnTo>
                  <a:pt x="8915401" y="496062"/>
                </a:lnTo>
                <a:lnTo>
                  <a:pt x="8915401" y="0"/>
                </a:lnTo>
                <a:close/>
              </a:path>
            </a:pathLst>
          </a:custGeom>
          <a:solidFill>
            <a:srgbClr val="5253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76960" y="1824989"/>
            <a:ext cx="8915400" cy="763905"/>
          </a:xfrm>
          <a:custGeom>
            <a:avLst/>
            <a:gdLst/>
            <a:ahLst/>
            <a:cxnLst/>
            <a:rect l="l" t="t" r="r" b="b"/>
            <a:pathLst>
              <a:path w="8915400" h="763905">
                <a:moveTo>
                  <a:pt x="8915401" y="496062"/>
                </a:moveTo>
                <a:lnTo>
                  <a:pt x="4553205" y="496062"/>
                </a:lnTo>
                <a:lnTo>
                  <a:pt x="4553205" y="572643"/>
                </a:lnTo>
                <a:lnTo>
                  <a:pt x="4648582" y="572643"/>
                </a:lnTo>
                <a:lnTo>
                  <a:pt x="4457701" y="763524"/>
                </a:lnTo>
                <a:lnTo>
                  <a:pt x="4266820" y="572643"/>
                </a:lnTo>
                <a:lnTo>
                  <a:pt x="4362197" y="572643"/>
                </a:lnTo>
                <a:lnTo>
                  <a:pt x="4362197" y="496062"/>
                </a:lnTo>
                <a:lnTo>
                  <a:pt x="0" y="496062"/>
                </a:lnTo>
                <a:lnTo>
                  <a:pt x="0" y="0"/>
                </a:lnTo>
                <a:lnTo>
                  <a:pt x="8915401" y="0"/>
                </a:lnTo>
                <a:lnTo>
                  <a:pt x="8915401" y="496062"/>
                </a:lnTo>
                <a:close/>
              </a:path>
            </a:pathLst>
          </a:custGeom>
          <a:ln w="19812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76960" y="1067561"/>
            <a:ext cx="8915400" cy="763905"/>
          </a:xfrm>
          <a:custGeom>
            <a:avLst/>
            <a:gdLst/>
            <a:ahLst/>
            <a:cxnLst/>
            <a:rect l="l" t="t" r="r" b="b"/>
            <a:pathLst>
              <a:path w="8915400" h="763905">
                <a:moveTo>
                  <a:pt x="4648582" y="572642"/>
                </a:moveTo>
                <a:lnTo>
                  <a:pt x="4266820" y="572642"/>
                </a:lnTo>
                <a:lnTo>
                  <a:pt x="4457701" y="763524"/>
                </a:lnTo>
                <a:lnTo>
                  <a:pt x="4648582" y="572642"/>
                </a:lnTo>
                <a:close/>
              </a:path>
              <a:path w="8915400" h="763905">
                <a:moveTo>
                  <a:pt x="4553205" y="496062"/>
                </a:moveTo>
                <a:lnTo>
                  <a:pt x="4362197" y="496062"/>
                </a:lnTo>
                <a:lnTo>
                  <a:pt x="4362197" y="572642"/>
                </a:lnTo>
                <a:lnTo>
                  <a:pt x="4553205" y="572642"/>
                </a:lnTo>
                <a:lnTo>
                  <a:pt x="4553205" y="496062"/>
                </a:lnTo>
                <a:close/>
              </a:path>
              <a:path w="8915400" h="763905">
                <a:moveTo>
                  <a:pt x="8915401" y="0"/>
                </a:moveTo>
                <a:lnTo>
                  <a:pt x="0" y="0"/>
                </a:lnTo>
                <a:lnTo>
                  <a:pt x="0" y="496062"/>
                </a:lnTo>
                <a:lnTo>
                  <a:pt x="8915401" y="496062"/>
                </a:lnTo>
                <a:lnTo>
                  <a:pt x="8915401" y="0"/>
                </a:lnTo>
                <a:close/>
              </a:path>
            </a:pathLst>
          </a:custGeom>
          <a:solidFill>
            <a:srgbClr val="5253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76960" y="1067561"/>
            <a:ext cx="8915400" cy="763905"/>
          </a:xfrm>
          <a:custGeom>
            <a:avLst/>
            <a:gdLst/>
            <a:ahLst/>
            <a:cxnLst/>
            <a:rect l="l" t="t" r="r" b="b"/>
            <a:pathLst>
              <a:path w="8915400" h="763905">
                <a:moveTo>
                  <a:pt x="8915401" y="496062"/>
                </a:moveTo>
                <a:lnTo>
                  <a:pt x="4553205" y="496062"/>
                </a:lnTo>
                <a:lnTo>
                  <a:pt x="4553205" y="572642"/>
                </a:lnTo>
                <a:lnTo>
                  <a:pt x="4648582" y="572642"/>
                </a:lnTo>
                <a:lnTo>
                  <a:pt x="4457701" y="763524"/>
                </a:lnTo>
                <a:lnTo>
                  <a:pt x="4266820" y="572642"/>
                </a:lnTo>
                <a:lnTo>
                  <a:pt x="4362197" y="572642"/>
                </a:lnTo>
                <a:lnTo>
                  <a:pt x="4362197" y="496062"/>
                </a:lnTo>
                <a:lnTo>
                  <a:pt x="0" y="496062"/>
                </a:lnTo>
                <a:lnTo>
                  <a:pt x="0" y="0"/>
                </a:lnTo>
                <a:lnTo>
                  <a:pt x="8915401" y="0"/>
                </a:lnTo>
                <a:lnTo>
                  <a:pt x="8915401" y="496062"/>
                </a:lnTo>
                <a:close/>
              </a:path>
            </a:pathLst>
          </a:custGeom>
          <a:ln w="19812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 txBox="1"/>
          <p:nvPr/>
        </p:nvSpPr>
        <p:spPr>
          <a:xfrm>
            <a:off x="533400" y="1172210"/>
            <a:ext cx="8103870" cy="56857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35" algn="ctr">
              <a:lnSpc>
                <a:spcPct val="100000"/>
              </a:lnSpc>
              <a:spcBef>
                <a:spcPts val="100"/>
              </a:spcBef>
              <a:tabLst>
                <a:tab pos="3346450" algn="l"/>
              </a:tabLst>
            </a:pPr>
            <a:r>
              <a:rPr sz="2400" spc="-5" dirty="0">
                <a:solidFill>
                  <a:srgbClr val="FFFFFF"/>
                </a:solidFill>
                <a:latin typeface="Times New Roman"/>
                <a:cs typeface="Times New Roman"/>
              </a:rPr>
              <a:t>DUE</a:t>
            </a:r>
            <a:r>
              <a:rPr sz="2400" spc="-30" dirty="0">
                <a:solidFill>
                  <a:srgbClr val="FFFFFF"/>
                </a:solidFill>
                <a:latin typeface="Times New Roman"/>
                <a:cs typeface="Times New Roman"/>
              </a:rPr>
              <a:t> TO</a:t>
            </a:r>
            <a:r>
              <a:rPr sz="24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Times New Roman"/>
                <a:cs typeface="Times New Roman"/>
              </a:rPr>
              <a:t>ETIOLOGICAL	</a:t>
            </a:r>
            <a:r>
              <a:rPr sz="2400" spc="-40" dirty="0">
                <a:solidFill>
                  <a:srgbClr val="FFFFFF"/>
                </a:solidFill>
                <a:latin typeface="Times New Roman"/>
                <a:cs typeface="Times New Roman"/>
              </a:rPr>
              <a:t>FACTORS</a:t>
            </a:r>
            <a:endParaRPr sz="2400">
              <a:latin typeface="Times New Roman"/>
              <a:cs typeface="Times New Roman"/>
            </a:endParaRPr>
          </a:p>
          <a:p>
            <a:pPr marL="869315" marR="857250" indent="1534795">
              <a:lnSpc>
                <a:spcPct val="206700"/>
              </a:lnSpc>
              <a:spcBef>
                <a:spcPts val="15"/>
              </a:spcBef>
            </a:pPr>
            <a:r>
              <a:rPr sz="2400" spc="-5" dirty="0">
                <a:solidFill>
                  <a:srgbClr val="FFFFFF"/>
                </a:solidFill>
                <a:latin typeface="Times New Roman"/>
                <a:cs typeface="Times New Roman"/>
              </a:rPr>
              <a:t>DAMAGE </a:t>
            </a:r>
            <a:r>
              <a:rPr sz="2400" spc="-30" dirty="0">
                <a:solidFill>
                  <a:srgbClr val="FFFFFF"/>
                </a:solidFill>
                <a:latin typeface="Times New Roman"/>
                <a:cs typeface="Times New Roman"/>
              </a:rPr>
              <a:t>TO </a:t>
            </a:r>
            <a:r>
              <a:rPr sz="2400" spc="-5" dirty="0">
                <a:solidFill>
                  <a:srgbClr val="FFFFFF"/>
                </a:solidFill>
                <a:latin typeface="Times New Roman"/>
                <a:cs typeface="Times New Roman"/>
              </a:rPr>
              <a:t>THE CELL  CARCINIGEN BIND </a:t>
            </a:r>
            <a:r>
              <a:rPr sz="2400" spc="-30" dirty="0">
                <a:solidFill>
                  <a:srgbClr val="FFFFFF"/>
                </a:solidFill>
                <a:latin typeface="Times New Roman"/>
                <a:cs typeface="Times New Roman"/>
              </a:rPr>
              <a:t>TO </a:t>
            </a:r>
            <a:r>
              <a:rPr sz="2400" spc="-5" dirty="0">
                <a:solidFill>
                  <a:srgbClr val="FFFFFF"/>
                </a:solidFill>
                <a:latin typeface="Times New Roman"/>
                <a:cs typeface="Times New Roman"/>
              </a:rPr>
              <a:t>DAMAGED CELL</a:t>
            </a:r>
            <a:r>
              <a:rPr sz="2400" spc="-6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u="heavy" spc="-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imes New Roman"/>
                <a:cs typeface="Times New Roman"/>
              </a:rPr>
              <a:t>DNA</a:t>
            </a:r>
            <a:endParaRPr sz="2400">
              <a:latin typeface="Times New Roman"/>
              <a:cs typeface="Times New Roman"/>
            </a:endParaRPr>
          </a:p>
          <a:p>
            <a:pPr marL="1598930" marR="1589405" indent="901700">
              <a:lnSpc>
                <a:spcPct val="206700"/>
              </a:lnSpc>
              <a:tabLst>
                <a:tab pos="3324225" algn="l"/>
                <a:tab pos="5656580" algn="l"/>
              </a:tabLst>
            </a:pPr>
            <a:r>
              <a:rPr sz="2400" spc="-5" dirty="0">
                <a:solidFill>
                  <a:srgbClr val="FFFFFF"/>
                </a:solidFill>
                <a:latin typeface="Times New Roman"/>
                <a:cs typeface="Times New Roman"/>
              </a:rPr>
              <a:t>CELLULAR CHANGES  </a:t>
            </a:r>
            <a:r>
              <a:rPr sz="2400" spc="-40" dirty="0">
                <a:solidFill>
                  <a:srgbClr val="FFFFFF"/>
                </a:solidFill>
                <a:latin typeface="Times New Roman"/>
                <a:cs typeface="Times New Roman"/>
              </a:rPr>
              <a:t>PASSED</a:t>
            </a:r>
            <a:r>
              <a:rPr sz="2400" spc="-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-30" dirty="0">
                <a:solidFill>
                  <a:srgbClr val="FFFFFF"/>
                </a:solidFill>
                <a:latin typeface="Times New Roman"/>
                <a:cs typeface="Times New Roman"/>
              </a:rPr>
              <a:t>TO	</a:t>
            </a:r>
            <a:r>
              <a:rPr sz="2400" spc="-5" dirty="0">
                <a:solidFill>
                  <a:srgbClr val="FFFFFF"/>
                </a:solidFill>
                <a:latin typeface="Times New Roman"/>
                <a:cs typeface="Times New Roman"/>
              </a:rPr>
              <a:t>THE DAUGHTER</a:t>
            </a:r>
            <a:r>
              <a:rPr sz="2400" spc="-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Times New Roman"/>
                <a:cs typeface="Times New Roman"/>
              </a:rPr>
              <a:t>CELL  </a:t>
            </a:r>
            <a:r>
              <a:rPr sz="2400" spc="-30" dirty="0">
                <a:solidFill>
                  <a:srgbClr val="FFFFFF"/>
                </a:solidFill>
                <a:latin typeface="Times New Roman"/>
                <a:cs typeface="Times New Roman"/>
              </a:rPr>
              <a:t>EVENTUALLY</a:t>
            </a:r>
            <a:r>
              <a:rPr sz="2400" spc="-5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Times New Roman"/>
                <a:cs typeface="Times New Roman"/>
              </a:rPr>
              <a:t>MALIGNANT	CELL</a:t>
            </a:r>
            <a:endParaRPr sz="2400">
              <a:latin typeface="Times New Roman"/>
              <a:cs typeface="Times New Roman"/>
            </a:endParaRPr>
          </a:p>
          <a:p>
            <a:pPr marL="3123565" marR="5080" indent="-3111500">
              <a:lnSpc>
                <a:spcPct val="206700"/>
              </a:lnSpc>
              <a:tabLst>
                <a:tab pos="3937635" algn="l"/>
              </a:tabLst>
            </a:pPr>
            <a:r>
              <a:rPr sz="2400" spc="-5" dirty="0">
                <a:solidFill>
                  <a:srgbClr val="FFFFFF"/>
                </a:solidFill>
                <a:latin typeface="Times New Roman"/>
                <a:cs typeface="Times New Roman"/>
              </a:rPr>
              <a:t>MALIGNANT</a:t>
            </a:r>
            <a:r>
              <a:rPr sz="2400" spc="-6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Times New Roman"/>
                <a:cs typeface="Times New Roman"/>
              </a:rPr>
              <a:t>TRANSFORM	FROM NORMAL</a:t>
            </a:r>
            <a:r>
              <a:rPr sz="2400" spc="-1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Times New Roman"/>
                <a:cs typeface="Times New Roman"/>
              </a:rPr>
              <a:t>EPITHELIUM  CARCINOMA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142476" y="307847"/>
            <a:ext cx="1905" cy="91440"/>
          </a:xfrm>
          <a:custGeom>
            <a:avLst/>
            <a:gdLst/>
            <a:ahLst/>
            <a:cxnLst/>
            <a:rect l="l" t="t" r="r" b="b"/>
            <a:pathLst>
              <a:path w="1904" h="91439">
                <a:moveTo>
                  <a:pt x="0" y="91439"/>
                </a:moveTo>
                <a:lnTo>
                  <a:pt x="1524" y="91439"/>
                </a:lnTo>
                <a:lnTo>
                  <a:pt x="1524" y="0"/>
                </a:lnTo>
                <a:lnTo>
                  <a:pt x="0" y="0"/>
                </a:lnTo>
                <a:lnTo>
                  <a:pt x="0" y="91439"/>
                </a:lnTo>
                <a:close/>
              </a:path>
            </a:pathLst>
          </a:custGeom>
          <a:solidFill>
            <a:srgbClr val="4380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9072371" y="307847"/>
            <a:ext cx="12700" cy="91440"/>
          </a:xfrm>
          <a:custGeom>
            <a:avLst/>
            <a:gdLst/>
            <a:ahLst/>
            <a:cxnLst/>
            <a:rect l="l" t="t" r="r" b="b"/>
            <a:pathLst>
              <a:path w="12700" h="91439">
                <a:moveTo>
                  <a:pt x="0" y="91439"/>
                </a:moveTo>
                <a:lnTo>
                  <a:pt x="12192" y="91439"/>
                </a:lnTo>
                <a:lnTo>
                  <a:pt x="12192" y="0"/>
                </a:lnTo>
                <a:lnTo>
                  <a:pt x="0" y="0"/>
                </a:lnTo>
                <a:lnTo>
                  <a:pt x="0" y="91439"/>
                </a:lnTo>
                <a:close/>
              </a:path>
            </a:pathLst>
          </a:custGeom>
          <a:solidFill>
            <a:srgbClr val="4380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307847"/>
            <a:ext cx="9044940" cy="91440"/>
          </a:xfrm>
          <a:custGeom>
            <a:avLst/>
            <a:gdLst/>
            <a:ahLst/>
            <a:cxnLst/>
            <a:rect l="l" t="t" r="r" b="b"/>
            <a:pathLst>
              <a:path w="9044940" h="91439">
                <a:moveTo>
                  <a:pt x="0" y="91439"/>
                </a:moveTo>
                <a:lnTo>
                  <a:pt x="9044940" y="91439"/>
                </a:lnTo>
                <a:lnTo>
                  <a:pt x="9044940" y="0"/>
                </a:lnTo>
                <a:lnTo>
                  <a:pt x="0" y="0"/>
                </a:lnTo>
                <a:lnTo>
                  <a:pt x="0" y="91439"/>
                </a:lnTo>
                <a:close/>
              </a:path>
            </a:pathLst>
          </a:custGeom>
          <a:solidFill>
            <a:srgbClr val="4380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9142476" y="359663"/>
            <a:ext cx="1905" cy="81280"/>
          </a:xfrm>
          <a:custGeom>
            <a:avLst/>
            <a:gdLst/>
            <a:ahLst/>
            <a:cxnLst/>
            <a:rect l="l" t="t" r="r" b="b"/>
            <a:pathLst>
              <a:path w="1904" h="81279">
                <a:moveTo>
                  <a:pt x="0" y="80771"/>
                </a:moveTo>
                <a:lnTo>
                  <a:pt x="1524" y="80771"/>
                </a:lnTo>
                <a:lnTo>
                  <a:pt x="1524" y="0"/>
                </a:lnTo>
                <a:lnTo>
                  <a:pt x="0" y="0"/>
                </a:lnTo>
                <a:lnTo>
                  <a:pt x="0" y="80771"/>
                </a:lnTo>
                <a:close/>
              </a:path>
            </a:pathLst>
          </a:custGeom>
          <a:solidFill>
            <a:srgbClr val="4380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9072371" y="359663"/>
            <a:ext cx="12700" cy="81280"/>
          </a:xfrm>
          <a:custGeom>
            <a:avLst/>
            <a:gdLst/>
            <a:ahLst/>
            <a:cxnLst/>
            <a:rect l="l" t="t" r="r" b="b"/>
            <a:pathLst>
              <a:path w="12700" h="81279">
                <a:moveTo>
                  <a:pt x="0" y="80771"/>
                </a:moveTo>
                <a:lnTo>
                  <a:pt x="12192" y="80771"/>
                </a:lnTo>
                <a:lnTo>
                  <a:pt x="12192" y="0"/>
                </a:lnTo>
                <a:lnTo>
                  <a:pt x="0" y="0"/>
                </a:lnTo>
                <a:lnTo>
                  <a:pt x="0" y="80771"/>
                </a:lnTo>
                <a:close/>
              </a:path>
            </a:pathLst>
          </a:custGeom>
          <a:solidFill>
            <a:srgbClr val="4380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410200" y="359663"/>
            <a:ext cx="3634740" cy="81280"/>
          </a:xfrm>
          <a:custGeom>
            <a:avLst/>
            <a:gdLst/>
            <a:ahLst/>
            <a:cxnLst/>
            <a:rect l="l" t="t" r="r" b="b"/>
            <a:pathLst>
              <a:path w="3634740" h="81279">
                <a:moveTo>
                  <a:pt x="0" y="80771"/>
                </a:moveTo>
                <a:lnTo>
                  <a:pt x="3634740" y="80771"/>
                </a:lnTo>
                <a:lnTo>
                  <a:pt x="3634740" y="0"/>
                </a:lnTo>
                <a:lnTo>
                  <a:pt x="0" y="0"/>
                </a:lnTo>
                <a:lnTo>
                  <a:pt x="0" y="80771"/>
                </a:lnTo>
                <a:close/>
              </a:path>
            </a:pathLst>
          </a:custGeom>
          <a:solidFill>
            <a:srgbClr val="4380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9142476" y="440436"/>
            <a:ext cx="1905" cy="180340"/>
          </a:xfrm>
          <a:custGeom>
            <a:avLst/>
            <a:gdLst/>
            <a:ahLst/>
            <a:cxnLst/>
            <a:rect l="l" t="t" r="r" b="b"/>
            <a:pathLst>
              <a:path w="1904" h="180340">
                <a:moveTo>
                  <a:pt x="0" y="179832"/>
                </a:moveTo>
                <a:lnTo>
                  <a:pt x="1524" y="179832"/>
                </a:lnTo>
                <a:lnTo>
                  <a:pt x="1524" y="0"/>
                </a:lnTo>
                <a:lnTo>
                  <a:pt x="0" y="0"/>
                </a:lnTo>
                <a:lnTo>
                  <a:pt x="0" y="179832"/>
                </a:lnTo>
                <a:close/>
              </a:path>
            </a:pathLst>
          </a:custGeom>
          <a:solidFill>
            <a:srgbClr val="438085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9072371" y="440436"/>
            <a:ext cx="12700" cy="180340"/>
          </a:xfrm>
          <a:custGeom>
            <a:avLst/>
            <a:gdLst/>
            <a:ahLst/>
            <a:cxnLst/>
            <a:rect l="l" t="t" r="r" b="b"/>
            <a:pathLst>
              <a:path w="12700" h="180340">
                <a:moveTo>
                  <a:pt x="0" y="179832"/>
                </a:moveTo>
                <a:lnTo>
                  <a:pt x="12192" y="179832"/>
                </a:lnTo>
                <a:lnTo>
                  <a:pt x="12192" y="0"/>
                </a:lnTo>
                <a:lnTo>
                  <a:pt x="0" y="0"/>
                </a:lnTo>
                <a:lnTo>
                  <a:pt x="0" y="179832"/>
                </a:lnTo>
                <a:close/>
              </a:path>
            </a:pathLst>
          </a:custGeom>
          <a:solidFill>
            <a:srgbClr val="438085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410200" y="440436"/>
            <a:ext cx="3634740" cy="180340"/>
          </a:xfrm>
          <a:custGeom>
            <a:avLst/>
            <a:gdLst/>
            <a:ahLst/>
            <a:cxnLst/>
            <a:rect l="l" t="t" r="r" b="b"/>
            <a:pathLst>
              <a:path w="3634740" h="180340">
                <a:moveTo>
                  <a:pt x="0" y="179832"/>
                </a:moveTo>
                <a:lnTo>
                  <a:pt x="3634740" y="179832"/>
                </a:lnTo>
                <a:lnTo>
                  <a:pt x="3634740" y="0"/>
                </a:lnTo>
                <a:lnTo>
                  <a:pt x="0" y="0"/>
                </a:lnTo>
                <a:lnTo>
                  <a:pt x="0" y="179832"/>
                </a:lnTo>
                <a:close/>
              </a:path>
            </a:pathLst>
          </a:custGeom>
          <a:solidFill>
            <a:srgbClr val="438085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5407152" y="510540"/>
            <a:ext cx="3063240" cy="0"/>
          </a:xfrm>
          <a:custGeom>
            <a:avLst/>
            <a:gdLst/>
            <a:ahLst/>
            <a:cxnLst/>
            <a:rect l="l" t="t" r="r" b="b"/>
            <a:pathLst>
              <a:path w="3063240">
                <a:moveTo>
                  <a:pt x="0" y="0"/>
                </a:moveTo>
                <a:lnTo>
                  <a:pt x="3063240" y="0"/>
                </a:lnTo>
              </a:path>
            </a:pathLst>
          </a:custGeom>
          <a:ln w="27431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7373111" y="606551"/>
            <a:ext cx="1600200" cy="0"/>
          </a:xfrm>
          <a:custGeom>
            <a:avLst/>
            <a:gdLst/>
            <a:ahLst/>
            <a:cxnLst/>
            <a:rect l="l" t="t" r="r" b="b"/>
            <a:pathLst>
              <a:path w="1600200">
                <a:moveTo>
                  <a:pt x="0" y="0"/>
                </a:moveTo>
                <a:lnTo>
                  <a:pt x="1600200" y="0"/>
                </a:lnTo>
              </a:path>
            </a:pathLst>
          </a:custGeom>
          <a:ln w="3657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9029700" y="0"/>
            <a:ext cx="0" cy="622300"/>
          </a:xfrm>
          <a:custGeom>
            <a:avLst/>
            <a:gdLst/>
            <a:ahLst/>
            <a:cxnLst/>
            <a:rect l="l" t="t" r="r" b="b"/>
            <a:pathLst>
              <a:path h="622300">
                <a:moveTo>
                  <a:pt x="0" y="0"/>
                </a:moveTo>
                <a:lnTo>
                  <a:pt x="0" y="621791"/>
                </a:lnTo>
              </a:path>
            </a:pathLst>
          </a:custGeom>
          <a:ln w="9143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8988552" y="0"/>
            <a:ext cx="0" cy="622300"/>
          </a:xfrm>
          <a:custGeom>
            <a:avLst/>
            <a:gdLst/>
            <a:ahLst/>
            <a:cxnLst/>
            <a:rect l="l" t="t" r="r" b="b"/>
            <a:pathLst>
              <a:path h="622300">
                <a:moveTo>
                  <a:pt x="0" y="0"/>
                </a:moveTo>
                <a:lnTo>
                  <a:pt x="0" y="621791"/>
                </a:lnTo>
              </a:path>
            </a:pathLst>
          </a:custGeom>
          <a:ln w="27431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8942831" y="0"/>
            <a:ext cx="0" cy="585470"/>
          </a:xfrm>
          <a:custGeom>
            <a:avLst/>
            <a:gdLst/>
            <a:ahLst/>
            <a:cxnLst/>
            <a:rect l="l" t="t" r="r" b="b"/>
            <a:pathLst>
              <a:path h="585470">
                <a:moveTo>
                  <a:pt x="0" y="0"/>
                </a:moveTo>
                <a:lnTo>
                  <a:pt x="0" y="585215"/>
                </a:lnTo>
              </a:path>
            </a:pathLst>
          </a:custGeom>
          <a:ln w="5486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8877300" y="0"/>
            <a:ext cx="0" cy="585470"/>
          </a:xfrm>
          <a:custGeom>
            <a:avLst/>
            <a:gdLst/>
            <a:ahLst/>
            <a:cxnLst/>
            <a:rect l="l" t="t" r="r" b="b"/>
            <a:pathLst>
              <a:path h="585470">
                <a:moveTo>
                  <a:pt x="0" y="0"/>
                </a:moveTo>
                <a:lnTo>
                  <a:pt x="0" y="585215"/>
                </a:lnTo>
              </a:path>
            </a:pathLst>
          </a:custGeom>
          <a:ln w="9143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>
            <a:spLocks noGrp="1"/>
          </p:cNvSpPr>
          <p:nvPr>
            <p:ph type="title"/>
          </p:nvPr>
        </p:nvSpPr>
        <p:spPr>
          <a:xfrm>
            <a:off x="535940" y="301498"/>
            <a:ext cx="507809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10" dirty="0">
                <a:latin typeface="Trebuchet MS"/>
                <a:cs typeface="Trebuchet MS"/>
              </a:rPr>
              <a:t>SIGN AND</a:t>
            </a:r>
            <a:r>
              <a:rPr sz="4000" spc="-250" dirty="0">
                <a:latin typeface="Trebuchet MS"/>
                <a:cs typeface="Trebuchet MS"/>
              </a:rPr>
              <a:t> </a:t>
            </a:r>
            <a:r>
              <a:rPr sz="4000" spc="-35" dirty="0">
                <a:latin typeface="Trebuchet MS"/>
                <a:cs typeface="Trebuchet MS"/>
              </a:rPr>
              <a:t>SYMPTOMS:</a:t>
            </a:r>
            <a:endParaRPr sz="4000">
              <a:latin typeface="Trebuchet MS"/>
              <a:cs typeface="Trebuchet MS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645668" y="1050696"/>
            <a:ext cx="7358380" cy="4636770"/>
          </a:xfrm>
          <a:prstGeom prst="rect">
            <a:avLst/>
          </a:prstGeom>
        </p:spPr>
        <p:txBody>
          <a:bodyPr vert="horz" wrap="square" lIns="0" tIns="50800" rIns="0" bIns="0" rtlCol="0">
            <a:spAutoFit/>
          </a:bodyPr>
          <a:lstStyle/>
          <a:p>
            <a:pPr marL="292100" indent="-280035">
              <a:lnSpc>
                <a:spcPct val="100000"/>
              </a:lnSpc>
              <a:spcBef>
                <a:spcPts val="400"/>
              </a:spcBef>
              <a:buClr>
                <a:srgbClr val="9F4DA2"/>
              </a:buClr>
              <a:buSzPct val="96428"/>
              <a:buFont typeface="Wingdings"/>
              <a:buChar char=""/>
              <a:tabLst>
                <a:tab pos="292735" algn="l"/>
              </a:tabLst>
            </a:pPr>
            <a:r>
              <a:rPr sz="2800" spc="-5" dirty="0">
                <a:latin typeface="Georgia"/>
                <a:cs typeface="Georgia"/>
              </a:rPr>
              <a:t>A cough </a:t>
            </a:r>
            <a:r>
              <a:rPr sz="2800" spc="-10" dirty="0">
                <a:latin typeface="Georgia"/>
                <a:cs typeface="Georgia"/>
              </a:rPr>
              <a:t>that </a:t>
            </a:r>
            <a:r>
              <a:rPr sz="2800" spc="-5" dirty="0">
                <a:latin typeface="Georgia"/>
                <a:cs typeface="Georgia"/>
              </a:rPr>
              <a:t>gets</a:t>
            </a:r>
            <a:r>
              <a:rPr sz="2800" spc="10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worse</a:t>
            </a:r>
            <a:endParaRPr sz="2800">
              <a:latin typeface="Georgia"/>
              <a:cs typeface="Georgia"/>
            </a:endParaRPr>
          </a:p>
          <a:p>
            <a:pPr marL="292100" indent="-280035">
              <a:lnSpc>
                <a:spcPct val="100000"/>
              </a:lnSpc>
              <a:spcBef>
                <a:spcPts val="300"/>
              </a:spcBef>
              <a:buClr>
                <a:srgbClr val="9F4DA2"/>
              </a:buClr>
              <a:buSzPct val="96428"/>
              <a:buFont typeface="Wingdings"/>
              <a:buChar char=""/>
              <a:tabLst>
                <a:tab pos="292735" algn="l"/>
              </a:tabLst>
            </a:pPr>
            <a:r>
              <a:rPr sz="2800" spc="-5" dirty="0">
                <a:latin typeface="Georgia"/>
                <a:cs typeface="Georgia"/>
              </a:rPr>
              <a:t>sputum (spit or</a:t>
            </a:r>
            <a:r>
              <a:rPr sz="2800" spc="35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phlegm)</a:t>
            </a:r>
            <a:endParaRPr sz="2800">
              <a:latin typeface="Georgia"/>
              <a:cs typeface="Georgia"/>
            </a:endParaRPr>
          </a:p>
          <a:p>
            <a:pPr marL="268605" marR="805815" indent="-256540">
              <a:lnSpc>
                <a:spcPct val="100000"/>
              </a:lnSpc>
              <a:spcBef>
                <a:spcPts val="300"/>
              </a:spcBef>
              <a:buClr>
                <a:srgbClr val="9F4DA2"/>
              </a:buClr>
              <a:buSzPct val="96428"/>
              <a:buFont typeface="Wingdings"/>
              <a:buChar char=""/>
              <a:tabLst>
                <a:tab pos="292735" algn="l"/>
              </a:tabLst>
            </a:pPr>
            <a:r>
              <a:rPr sz="2800" dirty="0">
                <a:latin typeface="Georgia"/>
                <a:cs typeface="Georgia"/>
              </a:rPr>
              <a:t>Chest </a:t>
            </a:r>
            <a:r>
              <a:rPr sz="2800" spc="-10" dirty="0">
                <a:latin typeface="Georgia"/>
                <a:cs typeface="Georgia"/>
              </a:rPr>
              <a:t>pain that </a:t>
            </a:r>
            <a:r>
              <a:rPr sz="2800" spc="-5" dirty="0">
                <a:latin typeface="Georgia"/>
                <a:cs typeface="Georgia"/>
              </a:rPr>
              <a:t>is often worse </a:t>
            </a:r>
            <a:r>
              <a:rPr sz="2800" spc="-10" dirty="0">
                <a:latin typeface="Georgia"/>
                <a:cs typeface="Georgia"/>
              </a:rPr>
              <a:t>with </a:t>
            </a:r>
            <a:r>
              <a:rPr sz="2800" dirty="0">
                <a:latin typeface="Georgia"/>
                <a:cs typeface="Georgia"/>
              </a:rPr>
              <a:t>deep  </a:t>
            </a:r>
            <a:r>
              <a:rPr sz="2800" spc="-10" dirty="0">
                <a:latin typeface="Georgia"/>
                <a:cs typeface="Georgia"/>
              </a:rPr>
              <a:t>breathing, </a:t>
            </a:r>
            <a:r>
              <a:rPr sz="2800" spc="-5" dirty="0">
                <a:latin typeface="Georgia"/>
                <a:cs typeface="Georgia"/>
              </a:rPr>
              <a:t>coughing, or</a:t>
            </a:r>
            <a:r>
              <a:rPr sz="2800" spc="10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laughing</a:t>
            </a:r>
            <a:endParaRPr sz="2800">
              <a:latin typeface="Georgia"/>
              <a:cs typeface="Georgia"/>
            </a:endParaRPr>
          </a:p>
          <a:p>
            <a:pPr marL="292100" indent="-280035">
              <a:lnSpc>
                <a:spcPct val="100000"/>
              </a:lnSpc>
              <a:spcBef>
                <a:spcPts val="300"/>
              </a:spcBef>
              <a:buClr>
                <a:srgbClr val="9F4DA2"/>
              </a:buClr>
              <a:buSzPct val="96428"/>
              <a:buFont typeface="Wingdings"/>
              <a:buChar char=""/>
              <a:tabLst>
                <a:tab pos="292735" algn="l"/>
              </a:tabLst>
            </a:pPr>
            <a:r>
              <a:rPr sz="2800" spc="-5" dirty="0">
                <a:latin typeface="Georgia"/>
                <a:cs typeface="Georgia"/>
              </a:rPr>
              <a:t>Coughing up</a:t>
            </a:r>
            <a:r>
              <a:rPr sz="2800" spc="5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blood</a:t>
            </a:r>
            <a:endParaRPr sz="2800">
              <a:latin typeface="Georgia"/>
              <a:cs typeface="Georgia"/>
            </a:endParaRPr>
          </a:p>
          <a:p>
            <a:pPr marL="292100" indent="-280035">
              <a:lnSpc>
                <a:spcPct val="100000"/>
              </a:lnSpc>
              <a:spcBef>
                <a:spcPts val="300"/>
              </a:spcBef>
              <a:buClr>
                <a:srgbClr val="9F4DA2"/>
              </a:buClr>
              <a:buSzPct val="96428"/>
              <a:buFont typeface="Wingdings"/>
              <a:buChar char=""/>
              <a:tabLst>
                <a:tab pos="292735" algn="l"/>
              </a:tabLst>
            </a:pPr>
            <a:r>
              <a:rPr sz="2800" spc="-5" dirty="0">
                <a:latin typeface="Georgia"/>
                <a:cs typeface="Georgia"/>
              </a:rPr>
              <a:t>Hoarseness</a:t>
            </a:r>
            <a:endParaRPr sz="2800">
              <a:latin typeface="Georgia"/>
              <a:cs typeface="Georgia"/>
            </a:endParaRPr>
          </a:p>
          <a:p>
            <a:pPr marL="292100" indent="-280035">
              <a:lnSpc>
                <a:spcPct val="100000"/>
              </a:lnSpc>
              <a:spcBef>
                <a:spcPts val="305"/>
              </a:spcBef>
              <a:buClr>
                <a:srgbClr val="9F4DA2"/>
              </a:buClr>
              <a:buSzPct val="96428"/>
              <a:buFont typeface="Wingdings"/>
              <a:buChar char=""/>
              <a:tabLst>
                <a:tab pos="292735" algn="l"/>
              </a:tabLst>
            </a:pPr>
            <a:r>
              <a:rPr sz="2800" spc="-5" dirty="0">
                <a:latin typeface="Georgia"/>
                <a:cs typeface="Georgia"/>
              </a:rPr>
              <a:t>Weight loss and loss of</a:t>
            </a:r>
            <a:r>
              <a:rPr sz="2800" spc="35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appetite</a:t>
            </a:r>
            <a:endParaRPr sz="2800">
              <a:latin typeface="Georgia"/>
              <a:cs typeface="Georgia"/>
            </a:endParaRPr>
          </a:p>
          <a:p>
            <a:pPr marL="292100" indent="-280035">
              <a:lnSpc>
                <a:spcPct val="100000"/>
              </a:lnSpc>
              <a:spcBef>
                <a:spcPts val="300"/>
              </a:spcBef>
              <a:buClr>
                <a:srgbClr val="9F4DA2"/>
              </a:buClr>
              <a:buSzPct val="96428"/>
              <a:buFont typeface="Wingdings"/>
              <a:buChar char=""/>
              <a:tabLst>
                <a:tab pos="292735" algn="l"/>
              </a:tabLst>
            </a:pPr>
            <a:r>
              <a:rPr sz="2800" spc="-5" dirty="0">
                <a:latin typeface="Georgia"/>
                <a:cs typeface="Georgia"/>
              </a:rPr>
              <a:t>Shortness of</a:t>
            </a:r>
            <a:r>
              <a:rPr sz="2800" spc="5" dirty="0">
                <a:latin typeface="Georgia"/>
                <a:cs typeface="Georgia"/>
              </a:rPr>
              <a:t> </a:t>
            </a:r>
            <a:r>
              <a:rPr sz="2800" spc="-10" dirty="0">
                <a:latin typeface="Georgia"/>
                <a:cs typeface="Georgia"/>
              </a:rPr>
              <a:t>breath</a:t>
            </a:r>
            <a:endParaRPr sz="2800">
              <a:latin typeface="Georgia"/>
              <a:cs typeface="Georgia"/>
            </a:endParaRPr>
          </a:p>
          <a:p>
            <a:pPr marL="292100" indent="-280035">
              <a:lnSpc>
                <a:spcPct val="100000"/>
              </a:lnSpc>
              <a:spcBef>
                <a:spcPts val="300"/>
              </a:spcBef>
              <a:buClr>
                <a:srgbClr val="9F4DA2"/>
              </a:buClr>
              <a:buSzPct val="96428"/>
              <a:buFont typeface="Wingdings"/>
              <a:buChar char=""/>
              <a:tabLst>
                <a:tab pos="292735" algn="l"/>
              </a:tabLst>
            </a:pPr>
            <a:r>
              <a:rPr sz="2800" dirty="0">
                <a:latin typeface="Georgia"/>
                <a:cs typeface="Georgia"/>
              </a:rPr>
              <a:t>Feeling </a:t>
            </a:r>
            <a:r>
              <a:rPr sz="2800" spc="-5" dirty="0">
                <a:latin typeface="Georgia"/>
                <a:cs typeface="Georgia"/>
              </a:rPr>
              <a:t>tired or</a:t>
            </a:r>
            <a:r>
              <a:rPr sz="2800" spc="15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weak</a:t>
            </a:r>
            <a:endParaRPr sz="2800">
              <a:latin typeface="Georgia"/>
              <a:cs typeface="Georgia"/>
            </a:endParaRPr>
          </a:p>
          <a:p>
            <a:pPr marL="292100" indent="-280035">
              <a:lnSpc>
                <a:spcPct val="100000"/>
              </a:lnSpc>
              <a:spcBef>
                <a:spcPts val="300"/>
              </a:spcBef>
              <a:buClr>
                <a:srgbClr val="9F4DA2"/>
              </a:buClr>
              <a:buSzPct val="96428"/>
              <a:buFont typeface="Wingdings"/>
              <a:buChar char=""/>
              <a:tabLst>
                <a:tab pos="292735" algn="l"/>
              </a:tabLst>
            </a:pPr>
            <a:r>
              <a:rPr sz="2800" spc="-5" dirty="0">
                <a:latin typeface="Georgia"/>
                <a:cs typeface="Georgia"/>
              </a:rPr>
              <a:t>Infections such as </a:t>
            </a:r>
            <a:r>
              <a:rPr sz="2800" spc="-10" dirty="0">
                <a:latin typeface="Georgia"/>
                <a:cs typeface="Georgia"/>
              </a:rPr>
              <a:t>bronchitis </a:t>
            </a:r>
            <a:r>
              <a:rPr sz="2800" spc="-5" dirty="0">
                <a:latin typeface="Georgia"/>
                <a:cs typeface="Georgia"/>
              </a:rPr>
              <a:t>and</a:t>
            </a:r>
            <a:r>
              <a:rPr sz="2800" spc="65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pneumonia</a:t>
            </a:r>
            <a:endParaRPr sz="28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142476" y="307847"/>
            <a:ext cx="1905" cy="91440"/>
          </a:xfrm>
          <a:custGeom>
            <a:avLst/>
            <a:gdLst/>
            <a:ahLst/>
            <a:cxnLst/>
            <a:rect l="l" t="t" r="r" b="b"/>
            <a:pathLst>
              <a:path w="1904" h="91439">
                <a:moveTo>
                  <a:pt x="0" y="91439"/>
                </a:moveTo>
                <a:lnTo>
                  <a:pt x="1524" y="91439"/>
                </a:lnTo>
                <a:lnTo>
                  <a:pt x="1524" y="0"/>
                </a:lnTo>
                <a:lnTo>
                  <a:pt x="0" y="0"/>
                </a:lnTo>
                <a:lnTo>
                  <a:pt x="0" y="91439"/>
                </a:lnTo>
                <a:close/>
              </a:path>
            </a:pathLst>
          </a:custGeom>
          <a:solidFill>
            <a:srgbClr val="4380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9072371" y="307847"/>
            <a:ext cx="12700" cy="91440"/>
          </a:xfrm>
          <a:custGeom>
            <a:avLst/>
            <a:gdLst/>
            <a:ahLst/>
            <a:cxnLst/>
            <a:rect l="l" t="t" r="r" b="b"/>
            <a:pathLst>
              <a:path w="12700" h="91439">
                <a:moveTo>
                  <a:pt x="0" y="91439"/>
                </a:moveTo>
                <a:lnTo>
                  <a:pt x="12192" y="91439"/>
                </a:lnTo>
                <a:lnTo>
                  <a:pt x="12192" y="0"/>
                </a:lnTo>
                <a:lnTo>
                  <a:pt x="0" y="0"/>
                </a:lnTo>
                <a:lnTo>
                  <a:pt x="0" y="91439"/>
                </a:lnTo>
                <a:close/>
              </a:path>
            </a:pathLst>
          </a:custGeom>
          <a:solidFill>
            <a:srgbClr val="4380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307847"/>
            <a:ext cx="9044940" cy="91440"/>
          </a:xfrm>
          <a:custGeom>
            <a:avLst/>
            <a:gdLst/>
            <a:ahLst/>
            <a:cxnLst/>
            <a:rect l="l" t="t" r="r" b="b"/>
            <a:pathLst>
              <a:path w="9044940" h="91439">
                <a:moveTo>
                  <a:pt x="0" y="91439"/>
                </a:moveTo>
                <a:lnTo>
                  <a:pt x="9044940" y="91439"/>
                </a:lnTo>
                <a:lnTo>
                  <a:pt x="9044940" y="0"/>
                </a:lnTo>
                <a:lnTo>
                  <a:pt x="0" y="0"/>
                </a:lnTo>
                <a:lnTo>
                  <a:pt x="0" y="91439"/>
                </a:lnTo>
                <a:close/>
              </a:path>
            </a:pathLst>
          </a:custGeom>
          <a:solidFill>
            <a:srgbClr val="4380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9142476" y="359663"/>
            <a:ext cx="1905" cy="81280"/>
          </a:xfrm>
          <a:custGeom>
            <a:avLst/>
            <a:gdLst/>
            <a:ahLst/>
            <a:cxnLst/>
            <a:rect l="l" t="t" r="r" b="b"/>
            <a:pathLst>
              <a:path w="1904" h="81279">
                <a:moveTo>
                  <a:pt x="0" y="80771"/>
                </a:moveTo>
                <a:lnTo>
                  <a:pt x="1524" y="80771"/>
                </a:lnTo>
                <a:lnTo>
                  <a:pt x="1524" y="0"/>
                </a:lnTo>
                <a:lnTo>
                  <a:pt x="0" y="0"/>
                </a:lnTo>
                <a:lnTo>
                  <a:pt x="0" y="80771"/>
                </a:lnTo>
                <a:close/>
              </a:path>
            </a:pathLst>
          </a:custGeom>
          <a:solidFill>
            <a:srgbClr val="4380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9072371" y="359663"/>
            <a:ext cx="12700" cy="81280"/>
          </a:xfrm>
          <a:custGeom>
            <a:avLst/>
            <a:gdLst/>
            <a:ahLst/>
            <a:cxnLst/>
            <a:rect l="l" t="t" r="r" b="b"/>
            <a:pathLst>
              <a:path w="12700" h="81279">
                <a:moveTo>
                  <a:pt x="0" y="80771"/>
                </a:moveTo>
                <a:lnTo>
                  <a:pt x="12192" y="80771"/>
                </a:lnTo>
                <a:lnTo>
                  <a:pt x="12192" y="0"/>
                </a:lnTo>
                <a:lnTo>
                  <a:pt x="0" y="0"/>
                </a:lnTo>
                <a:lnTo>
                  <a:pt x="0" y="80771"/>
                </a:lnTo>
                <a:close/>
              </a:path>
            </a:pathLst>
          </a:custGeom>
          <a:solidFill>
            <a:srgbClr val="4380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410200" y="359663"/>
            <a:ext cx="3634740" cy="81280"/>
          </a:xfrm>
          <a:custGeom>
            <a:avLst/>
            <a:gdLst/>
            <a:ahLst/>
            <a:cxnLst/>
            <a:rect l="l" t="t" r="r" b="b"/>
            <a:pathLst>
              <a:path w="3634740" h="81279">
                <a:moveTo>
                  <a:pt x="0" y="80771"/>
                </a:moveTo>
                <a:lnTo>
                  <a:pt x="3634740" y="80771"/>
                </a:lnTo>
                <a:lnTo>
                  <a:pt x="3634740" y="0"/>
                </a:lnTo>
                <a:lnTo>
                  <a:pt x="0" y="0"/>
                </a:lnTo>
                <a:lnTo>
                  <a:pt x="0" y="80771"/>
                </a:lnTo>
                <a:close/>
              </a:path>
            </a:pathLst>
          </a:custGeom>
          <a:solidFill>
            <a:srgbClr val="4380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9142476" y="440436"/>
            <a:ext cx="1905" cy="180340"/>
          </a:xfrm>
          <a:custGeom>
            <a:avLst/>
            <a:gdLst/>
            <a:ahLst/>
            <a:cxnLst/>
            <a:rect l="l" t="t" r="r" b="b"/>
            <a:pathLst>
              <a:path w="1904" h="180340">
                <a:moveTo>
                  <a:pt x="0" y="179832"/>
                </a:moveTo>
                <a:lnTo>
                  <a:pt x="1524" y="179832"/>
                </a:lnTo>
                <a:lnTo>
                  <a:pt x="1524" y="0"/>
                </a:lnTo>
                <a:lnTo>
                  <a:pt x="0" y="0"/>
                </a:lnTo>
                <a:lnTo>
                  <a:pt x="0" y="179832"/>
                </a:lnTo>
                <a:close/>
              </a:path>
            </a:pathLst>
          </a:custGeom>
          <a:solidFill>
            <a:srgbClr val="438085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9072371" y="440436"/>
            <a:ext cx="12700" cy="180340"/>
          </a:xfrm>
          <a:custGeom>
            <a:avLst/>
            <a:gdLst/>
            <a:ahLst/>
            <a:cxnLst/>
            <a:rect l="l" t="t" r="r" b="b"/>
            <a:pathLst>
              <a:path w="12700" h="180340">
                <a:moveTo>
                  <a:pt x="0" y="179832"/>
                </a:moveTo>
                <a:lnTo>
                  <a:pt x="12192" y="179832"/>
                </a:lnTo>
                <a:lnTo>
                  <a:pt x="12192" y="0"/>
                </a:lnTo>
                <a:lnTo>
                  <a:pt x="0" y="0"/>
                </a:lnTo>
                <a:lnTo>
                  <a:pt x="0" y="179832"/>
                </a:lnTo>
                <a:close/>
              </a:path>
            </a:pathLst>
          </a:custGeom>
          <a:solidFill>
            <a:srgbClr val="438085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410200" y="440436"/>
            <a:ext cx="3634740" cy="180340"/>
          </a:xfrm>
          <a:custGeom>
            <a:avLst/>
            <a:gdLst/>
            <a:ahLst/>
            <a:cxnLst/>
            <a:rect l="l" t="t" r="r" b="b"/>
            <a:pathLst>
              <a:path w="3634740" h="180340">
                <a:moveTo>
                  <a:pt x="0" y="179832"/>
                </a:moveTo>
                <a:lnTo>
                  <a:pt x="3634740" y="179832"/>
                </a:lnTo>
                <a:lnTo>
                  <a:pt x="3634740" y="0"/>
                </a:lnTo>
                <a:lnTo>
                  <a:pt x="0" y="0"/>
                </a:lnTo>
                <a:lnTo>
                  <a:pt x="0" y="179832"/>
                </a:lnTo>
                <a:close/>
              </a:path>
            </a:pathLst>
          </a:custGeom>
          <a:solidFill>
            <a:srgbClr val="438085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5407152" y="510540"/>
            <a:ext cx="3063240" cy="0"/>
          </a:xfrm>
          <a:custGeom>
            <a:avLst/>
            <a:gdLst/>
            <a:ahLst/>
            <a:cxnLst/>
            <a:rect l="l" t="t" r="r" b="b"/>
            <a:pathLst>
              <a:path w="3063240">
                <a:moveTo>
                  <a:pt x="0" y="0"/>
                </a:moveTo>
                <a:lnTo>
                  <a:pt x="3063240" y="0"/>
                </a:lnTo>
              </a:path>
            </a:pathLst>
          </a:custGeom>
          <a:ln w="27431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7373111" y="606551"/>
            <a:ext cx="1600200" cy="0"/>
          </a:xfrm>
          <a:custGeom>
            <a:avLst/>
            <a:gdLst/>
            <a:ahLst/>
            <a:cxnLst/>
            <a:rect l="l" t="t" r="r" b="b"/>
            <a:pathLst>
              <a:path w="1600200">
                <a:moveTo>
                  <a:pt x="0" y="0"/>
                </a:moveTo>
                <a:lnTo>
                  <a:pt x="1600200" y="0"/>
                </a:lnTo>
              </a:path>
            </a:pathLst>
          </a:custGeom>
          <a:ln w="3657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9029700" y="0"/>
            <a:ext cx="0" cy="622300"/>
          </a:xfrm>
          <a:custGeom>
            <a:avLst/>
            <a:gdLst/>
            <a:ahLst/>
            <a:cxnLst/>
            <a:rect l="l" t="t" r="r" b="b"/>
            <a:pathLst>
              <a:path h="622300">
                <a:moveTo>
                  <a:pt x="0" y="0"/>
                </a:moveTo>
                <a:lnTo>
                  <a:pt x="0" y="621791"/>
                </a:lnTo>
              </a:path>
            </a:pathLst>
          </a:custGeom>
          <a:ln w="9143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8988552" y="0"/>
            <a:ext cx="0" cy="622300"/>
          </a:xfrm>
          <a:custGeom>
            <a:avLst/>
            <a:gdLst/>
            <a:ahLst/>
            <a:cxnLst/>
            <a:rect l="l" t="t" r="r" b="b"/>
            <a:pathLst>
              <a:path h="622300">
                <a:moveTo>
                  <a:pt x="0" y="0"/>
                </a:moveTo>
                <a:lnTo>
                  <a:pt x="0" y="621791"/>
                </a:lnTo>
              </a:path>
            </a:pathLst>
          </a:custGeom>
          <a:ln w="27431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8942831" y="0"/>
            <a:ext cx="0" cy="585470"/>
          </a:xfrm>
          <a:custGeom>
            <a:avLst/>
            <a:gdLst/>
            <a:ahLst/>
            <a:cxnLst/>
            <a:rect l="l" t="t" r="r" b="b"/>
            <a:pathLst>
              <a:path h="585470">
                <a:moveTo>
                  <a:pt x="0" y="0"/>
                </a:moveTo>
                <a:lnTo>
                  <a:pt x="0" y="585215"/>
                </a:lnTo>
              </a:path>
            </a:pathLst>
          </a:custGeom>
          <a:ln w="5486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8877300" y="0"/>
            <a:ext cx="0" cy="585470"/>
          </a:xfrm>
          <a:custGeom>
            <a:avLst/>
            <a:gdLst/>
            <a:ahLst/>
            <a:cxnLst/>
            <a:rect l="l" t="t" r="r" b="b"/>
            <a:pathLst>
              <a:path h="585470">
                <a:moveTo>
                  <a:pt x="0" y="0"/>
                </a:moveTo>
                <a:lnTo>
                  <a:pt x="0" y="585215"/>
                </a:lnTo>
              </a:path>
            </a:pathLst>
          </a:custGeom>
          <a:ln w="9143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188468" y="2191222"/>
            <a:ext cx="7619365" cy="3007995"/>
          </a:xfrm>
          <a:prstGeom prst="rect">
            <a:avLst/>
          </a:prstGeom>
        </p:spPr>
        <p:txBody>
          <a:bodyPr vert="horz" wrap="square" lIns="0" tIns="53340" rIns="0" bIns="0" rtlCol="0">
            <a:spAutoFit/>
          </a:bodyPr>
          <a:lstStyle/>
          <a:p>
            <a:pPr marL="268605" indent="-256540">
              <a:lnSpc>
                <a:spcPct val="100000"/>
              </a:lnSpc>
              <a:spcBef>
                <a:spcPts val="420"/>
              </a:spcBef>
              <a:buClr>
                <a:srgbClr val="9F4DA2"/>
              </a:buClr>
              <a:buChar char="•"/>
              <a:tabLst>
                <a:tab pos="269240" algn="l"/>
              </a:tabLst>
            </a:pPr>
            <a:r>
              <a:rPr sz="2800" spc="-5" dirty="0">
                <a:latin typeface="Georgia"/>
                <a:cs typeface="Georgia"/>
              </a:rPr>
              <a:t>Bone </a:t>
            </a:r>
            <a:r>
              <a:rPr sz="2800" spc="-10" dirty="0">
                <a:latin typeface="Georgia"/>
                <a:cs typeface="Georgia"/>
              </a:rPr>
              <a:t>pain </a:t>
            </a:r>
            <a:r>
              <a:rPr sz="2800" spc="-5" dirty="0">
                <a:latin typeface="Georgia"/>
                <a:cs typeface="Georgia"/>
              </a:rPr>
              <a:t>(like </a:t>
            </a:r>
            <a:r>
              <a:rPr sz="2800" spc="-10" dirty="0">
                <a:latin typeface="Georgia"/>
                <a:cs typeface="Georgia"/>
              </a:rPr>
              <a:t>pain </a:t>
            </a:r>
            <a:r>
              <a:rPr sz="2800" spc="-5" dirty="0">
                <a:latin typeface="Georgia"/>
                <a:cs typeface="Georgia"/>
              </a:rPr>
              <a:t>in </a:t>
            </a:r>
            <a:r>
              <a:rPr sz="2800" spc="-10" dirty="0">
                <a:latin typeface="Georgia"/>
                <a:cs typeface="Georgia"/>
              </a:rPr>
              <a:t>the back </a:t>
            </a:r>
            <a:r>
              <a:rPr sz="2800" spc="-5" dirty="0">
                <a:latin typeface="Georgia"/>
                <a:cs typeface="Georgia"/>
              </a:rPr>
              <a:t>or</a:t>
            </a:r>
            <a:r>
              <a:rPr sz="2800" spc="90" dirty="0">
                <a:latin typeface="Georgia"/>
                <a:cs typeface="Georgia"/>
              </a:rPr>
              <a:t> </a:t>
            </a:r>
            <a:r>
              <a:rPr sz="2800" spc="-10" dirty="0">
                <a:latin typeface="Georgia"/>
                <a:cs typeface="Georgia"/>
              </a:rPr>
              <a:t>hips)</a:t>
            </a:r>
            <a:endParaRPr sz="2800">
              <a:latin typeface="Georgia"/>
              <a:cs typeface="Georgia"/>
            </a:endParaRPr>
          </a:p>
          <a:p>
            <a:pPr marL="561340" marR="608965" indent="-247015">
              <a:lnSpc>
                <a:spcPct val="100000"/>
              </a:lnSpc>
              <a:spcBef>
                <a:spcPts val="310"/>
              </a:spcBef>
              <a:tabLst>
                <a:tab pos="560705" algn="l"/>
              </a:tabLst>
            </a:pPr>
            <a:r>
              <a:rPr sz="2600" dirty="0">
                <a:solidFill>
                  <a:srgbClr val="438085"/>
                </a:solidFill>
                <a:latin typeface="Georgia"/>
                <a:cs typeface="Georgia"/>
              </a:rPr>
              <a:t>▫	</a:t>
            </a:r>
            <a:r>
              <a:rPr sz="2600" spc="-5" dirty="0">
                <a:solidFill>
                  <a:srgbClr val="438085"/>
                </a:solidFill>
                <a:latin typeface="Georgia"/>
                <a:cs typeface="Georgia"/>
              </a:rPr>
              <a:t>Nervous system changes </a:t>
            </a:r>
            <a:r>
              <a:rPr sz="2600" dirty="0">
                <a:solidFill>
                  <a:srgbClr val="438085"/>
                </a:solidFill>
                <a:latin typeface="Georgia"/>
                <a:cs typeface="Georgia"/>
              </a:rPr>
              <a:t>(such as </a:t>
            </a:r>
            <a:r>
              <a:rPr sz="2600" spc="-5" dirty="0">
                <a:solidFill>
                  <a:srgbClr val="438085"/>
                </a:solidFill>
                <a:latin typeface="Georgia"/>
                <a:cs typeface="Georgia"/>
              </a:rPr>
              <a:t>headache,  weakness, </a:t>
            </a:r>
            <a:r>
              <a:rPr sz="2600" dirty="0">
                <a:solidFill>
                  <a:srgbClr val="438085"/>
                </a:solidFill>
                <a:latin typeface="Georgia"/>
                <a:cs typeface="Georgia"/>
              </a:rPr>
              <a:t>dizziness, </a:t>
            </a:r>
            <a:r>
              <a:rPr sz="2600" spc="-5" dirty="0">
                <a:solidFill>
                  <a:srgbClr val="438085"/>
                </a:solidFill>
                <a:latin typeface="Georgia"/>
                <a:cs typeface="Georgia"/>
              </a:rPr>
              <a:t>balance problems, or  seizures), from cancer spread </a:t>
            </a:r>
            <a:r>
              <a:rPr sz="2600" dirty="0">
                <a:solidFill>
                  <a:srgbClr val="438085"/>
                </a:solidFill>
                <a:latin typeface="Georgia"/>
                <a:cs typeface="Georgia"/>
              </a:rPr>
              <a:t>to </a:t>
            </a:r>
            <a:r>
              <a:rPr sz="2600" spc="-5" dirty="0">
                <a:solidFill>
                  <a:srgbClr val="438085"/>
                </a:solidFill>
                <a:latin typeface="Georgia"/>
                <a:cs typeface="Georgia"/>
              </a:rPr>
              <a:t>the brain or  </a:t>
            </a:r>
            <a:r>
              <a:rPr sz="2600" dirty="0">
                <a:solidFill>
                  <a:srgbClr val="438085"/>
                </a:solidFill>
                <a:latin typeface="Georgia"/>
                <a:cs typeface="Georgia"/>
              </a:rPr>
              <a:t>spinal</a:t>
            </a:r>
            <a:r>
              <a:rPr sz="2600" spc="-15" dirty="0">
                <a:solidFill>
                  <a:srgbClr val="438085"/>
                </a:solidFill>
                <a:latin typeface="Georgia"/>
                <a:cs typeface="Georgia"/>
              </a:rPr>
              <a:t> </a:t>
            </a:r>
            <a:r>
              <a:rPr sz="2600" spc="-5" dirty="0">
                <a:solidFill>
                  <a:srgbClr val="438085"/>
                </a:solidFill>
                <a:latin typeface="Georgia"/>
                <a:cs typeface="Georgia"/>
              </a:rPr>
              <a:t>cord.</a:t>
            </a:r>
            <a:endParaRPr sz="2600">
              <a:latin typeface="Georgia"/>
              <a:cs typeface="Georgia"/>
            </a:endParaRPr>
          </a:p>
          <a:p>
            <a:pPr marL="268605" marR="5080" indent="-256540">
              <a:lnSpc>
                <a:spcPct val="100000"/>
              </a:lnSpc>
              <a:spcBef>
                <a:spcPts val="295"/>
              </a:spcBef>
              <a:buClr>
                <a:srgbClr val="9F4DA2"/>
              </a:buClr>
              <a:buChar char="•"/>
              <a:tabLst>
                <a:tab pos="269240" algn="l"/>
              </a:tabLst>
            </a:pPr>
            <a:r>
              <a:rPr sz="2800" spc="-5" dirty="0">
                <a:latin typeface="Georgia"/>
                <a:cs typeface="Georgia"/>
              </a:rPr>
              <a:t>Yellowing of </a:t>
            </a:r>
            <a:r>
              <a:rPr sz="2800" spc="-10" dirty="0">
                <a:latin typeface="Georgia"/>
                <a:cs typeface="Georgia"/>
              </a:rPr>
              <a:t>the skin </a:t>
            </a:r>
            <a:r>
              <a:rPr sz="2800" spc="-5" dirty="0">
                <a:latin typeface="Georgia"/>
                <a:cs typeface="Georgia"/>
              </a:rPr>
              <a:t>and eyes (jaundice), </a:t>
            </a:r>
            <a:r>
              <a:rPr sz="2800" spc="-10" dirty="0">
                <a:latin typeface="Georgia"/>
                <a:cs typeface="Georgia"/>
              </a:rPr>
              <a:t>from  </a:t>
            </a:r>
            <a:r>
              <a:rPr sz="2800" spc="-5" dirty="0">
                <a:latin typeface="Georgia"/>
                <a:cs typeface="Georgia"/>
              </a:rPr>
              <a:t>cancer spread to the</a:t>
            </a:r>
            <a:r>
              <a:rPr sz="2800" dirty="0">
                <a:latin typeface="Georgia"/>
                <a:cs typeface="Georgia"/>
              </a:rPr>
              <a:t> </a:t>
            </a:r>
            <a:r>
              <a:rPr sz="2800" spc="-10" dirty="0">
                <a:latin typeface="Georgia"/>
                <a:cs typeface="Georgia"/>
              </a:rPr>
              <a:t>liver.</a:t>
            </a:r>
            <a:endParaRPr sz="2800">
              <a:latin typeface="Georgia"/>
              <a:cs typeface="Georgia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0" y="0"/>
            <a:ext cx="2895600" cy="21336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7239000" y="2286000"/>
            <a:ext cx="1752600" cy="19431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4572000" y="4788407"/>
            <a:ext cx="4572000" cy="206959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142476" y="307847"/>
            <a:ext cx="1905" cy="91440"/>
          </a:xfrm>
          <a:custGeom>
            <a:avLst/>
            <a:gdLst/>
            <a:ahLst/>
            <a:cxnLst/>
            <a:rect l="l" t="t" r="r" b="b"/>
            <a:pathLst>
              <a:path w="1904" h="91439">
                <a:moveTo>
                  <a:pt x="0" y="91439"/>
                </a:moveTo>
                <a:lnTo>
                  <a:pt x="1524" y="91439"/>
                </a:lnTo>
                <a:lnTo>
                  <a:pt x="1524" y="0"/>
                </a:lnTo>
                <a:lnTo>
                  <a:pt x="0" y="0"/>
                </a:lnTo>
                <a:lnTo>
                  <a:pt x="0" y="91439"/>
                </a:lnTo>
                <a:close/>
              </a:path>
            </a:pathLst>
          </a:custGeom>
          <a:solidFill>
            <a:srgbClr val="4380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9072371" y="307847"/>
            <a:ext cx="12700" cy="91440"/>
          </a:xfrm>
          <a:custGeom>
            <a:avLst/>
            <a:gdLst/>
            <a:ahLst/>
            <a:cxnLst/>
            <a:rect l="l" t="t" r="r" b="b"/>
            <a:pathLst>
              <a:path w="12700" h="91439">
                <a:moveTo>
                  <a:pt x="0" y="91439"/>
                </a:moveTo>
                <a:lnTo>
                  <a:pt x="12192" y="91439"/>
                </a:lnTo>
                <a:lnTo>
                  <a:pt x="12192" y="0"/>
                </a:lnTo>
                <a:lnTo>
                  <a:pt x="0" y="0"/>
                </a:lnTo>
                <a:lnTo>
                  <a:pt x="0" y="91439"/>
                </a:lnTo>
                <a:close/>
              </a:path>
            </a:pathLst>
          </a:custGeom>
          <a:solidFill>
            <a:srgbClr val="4380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307847"/>
            <a:ext cx="9044940" cy="91440"/>
          </a:xfrm>
          <a:custGeom>
            <a:avLst/>
            <a:gdLst/>
            <a:ahLst/>
            <a:cxnLst/>
            <a:rect l="l" t="t" r="r" b="b"/>
            <a:pathLst>
              <a:path w="9044940" h="91439">
                <a:moveTo>
                  <a:pt x="0" y="91439"/>
                </a:moveTo>
                <a:lnTo>
                  <a:pt x="9044940" y="91439"/>
                </a:lnTo>
                <a:lnTo>
                  <a:pt x="9044940" y="0"/>
                </a:lnTo>
                <a:lnTo>
                  <a:pt x="0" y="0"/>
                </a:lnTo>
                <a:lnTo>
                  <a:pt x="0" y="91439"/>
                </a:lnTo>
                <a:close/>
              </a:path>
            </a:pathLst>
          </a:custGeom>
          <a:solidFill>
            <a:srgbClr val="4380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9142476" y="359663"/>
            <a:ext cx="1905" cy="81280"/>
          </a:xfrm>
          <a:custGeom>
            <a:avLst/>
            <a:gdLst/>
            <a:ahLst/>
            <a:cxnLst/>
            <a:rect l="l" t="t" r="r" b="b"/>
            <a:pathLst>
              <a:path w="1904" h="81279">
                <a:moveTo>
                  <a:pt x="0" y="80771"/>
                </a:moveTo>
                <a:lnTo>
                  <a:pt x="1524" y="80771"/>
                </a:lnTo>
                <a:lnTo>
                  <a:pt x="1524" y="0"/>
                </a:lnTo>
                <a:lnTo>
                  <a:pt x="0" y="0"/>
                </a:lnTo>
                <a:lnTo>
                  <a:pt x="0" y="80771"/>
                </a:lnTo>
                <a:close/>
              </a:path>
            </a:pathLst>
          </a:custGeom>
          <a:solidFill>
            <a:srgbClr val="4380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9072371" y="359663"/>
            <a:ext cx="12700" cy="81280"/>
          </a:xfrm>
          <a:custGeom>
            <a:avLst/>
            <a:gdLst/>
            <a:ahLst/>
            <a:cxnLst/>
            <a:rect l="l" t="t" r="r" b="b"/>
            <a:pathLst>
              <a:path w="12700" h="81279">
                <a:moveTo>
                  <a:pt x="0" y="80771"/>
                </a:moveTo>
                <a:lnTo>
                  <a:pt x="12192" y="80771"/>
                </a:lnTo>
                <a:lnTo>
                  <a:pt x="12192" y="0"/>
                </a:lnTo>
                <a:lnTo>
                  <a:pt x="0" y="0"/>
                </a:lnTo>
                <a:lnTo>
                  <a:pt x="0" y="80771"/>
                </a:lnTo>
                <a:close/>
              </a:path>
            </a:pathLst>
          </a:custGeom>
          <a:solidFill>
            <a:srgbClr val="4380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410200" y="359663"/>
            <a:ext cx="3634740" cy="81280"/>
          </a:xfrm>
          <a:custGeom>
            <a:avLst/>
            <a:gdLst/>
            <a:ahLst/>
            <a:cxnLst/>
            <a:rect l="l" t="t" r="r" b="b"/>
            <a:pathLst>
              <a:path w="3634740" h="81279">
                <a:moveTo>
                  <a:pt x="0" y="80771"/>
                </a:moveTo>
                <a:lnTo>
                  <a:pt x="3634740" y="80771"/>
                </a:lnTo>
                <a:lnTo>
                  <a:pt x="3634740" y="0"/>
                </a:lnTo>
                <a:lnTo>
                  <a:pt x="0" y="0"/>
                </a:lnTo>
                <a:lnTo>
                  <a:pt x="0" y="80771"/>
                </a:lnTo>
                <a:close/>
              </a:path>
            </a:pathLst>
          </a:custGeom>
          <a:solidFill>
            <a:srgbClr val="4380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9142476" y="440436"/>
            <a:ext cx="1905" cy="180340"/>
          </a:xfrm>
          <a:custGeom>
            <a:avLst/>
            <a:gdLst/>
            <a:ahLst/>
            <a:cxnLst/>
            <a:rect l="l" t="t" r="r" b="b"/>
            <a:pathLst>
              <a:path w="1904" h="180340">
                <a:moveTo>
                  <a:pt x="0" y="179832"/>
                </a:moveTo>
                <a:lnTo>
                  <a:pt x="1524" y="179832"/>
                </a:lnTo>
                <a:lnTo>
                  <a:pt x="1524" y="0"/>
                </a:lnTo>
                <a:lnTo>
                  <a:pt x="0" y="0"/>
                </a:lnTo>
                <a:lnTo>
                  <a:pt x="0" y="179832"/>
                </a:lnTo>
                <a:close/>
              </a:path>
            </a:pathLst>
          </a:custGeom>
          <a:solidFill>
            <a:srgbClr val="438085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9072371" y="440436"/>
            <a:ext cx="12700" cy="180340"/>
          </a:xfrm>
          <a:custGeom>
            <a:avLst/>
            <a:gdLst/>
            <a:ahLst/>
            <a:cxnLst/>
            <a:rect l="l" t="t" r="r" b="b"/>
            <a:pathLst>
              <a:path w="12700" h="180340">
                <a:moveTo>
                  <a:pt x="0" y="179832"/>
                </a:moveTo>
                <a:lnTo>
                  <a:pt x="12192" y="179832"/>
                </a:lnTo>
                <a:lnTo>
                  <a:pt x="12192" y="0"/>
                </a:lnTo>
                <a:lnTo>
                  <a:pt x="0" y="0"/>
                </a:lnTo>
                <a:lnTo>
                  <a:pt x="0" y="179832"/>
                </a:lnTo>
                <a:close/>
              </a:path>
            </a:pathLst>
          </a:custGeom>
          <a:solidFill>
            <a:srgbClr val="438085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410200" y="440436"/>
            <a:ext cx="3634740" cy="180340"/>
          </a:xfrm>
          <a:custGeom>
            <a:avLst/>
            <a:gdLst/>
            <a:ahLst/>
            <a:cxnLst/>
            <a:rect l="l" t="t" r="r" b="b"/>
            <a:pathLst>
              <a:path w="3634740" h="180340">
                <a:moveTo>
                  <a:pt x="0" y="179832"/>
                </a:moveTo>
                <a:lnTo>
                  <a:pt x="3634740" y="179832"/>
                </a:lnTo>
                <a:lnTo>
                  <a:pt x="3634740" y="0"/>
                </a:lnTo>
                <a:lnTo>
                  <a:pt x="0" y="0"/>
                </a:lnTo>
                <a:lnTo>
                  <a:pt x="0" y="179832"/>
                </a:lnTo>
                <a:close/>
              </a:path>
            </a:pathLst>
          </a:custGeom>
          <a:solidFill>
            <a:srgbClr val="438085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5407152" y="510540"/>
            <a:ext cx="3063240" cy="0"/>
          </a:xfrm>
          <a:custGeom>
            <a:avLst/>
            <a:gdLst/>
            <a:ahLst/>
            <a:cxnLst/>
            <a:rect l="l" t="t" r="r" b="b"/>
            <a:pathLst>
              <a:path w="3063240">
                <a:moveTo>
                  <a:pt x="0" y="0"/>
                </a:moveTo>
                <a:lnTo>
                  <a:pt x="3063240" y="0"/>
                </a:lnTo>
              </a:path>
            </a:pathLst>
          </a:custGeom>
          <a:ln w="27431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7373111" y="606551"/>
            <a:ext cx="1600200" cy="0"/>
          </a:xfrm>
          <a:custGeom>
            <a:avLst/>
            <a:gdLst/>
            <a:ahLst/>
            <a:cxnLst/>
            <a:rect l="l" t="t" r="r" b="b"/>
            <a:pathLst>
              <a:path w="1600200">
                <a:moveTo>
                  <a:pt x="0" y="0"/>
                </a:moveTo>
                <a:lnTo>
                  <a:pt x="1600200" y="0"/>
                </a:lnTo>
              </a:path>
            </a:pathLst>
          </a:custGeom>
          <a:ln w="3657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9029700" y="0"/>
            <a:ext cx="0" cy="622300"/>
          </a:xfrm>
          <a:custGeom>
            <a:avLst/>
            <a:gdLst/>
            <a:ahLst/>
            <a:cxnLst/>
            <a:rect l="l" t="t" r="r" b="b"/>
            <a:pathLst>
              <a:path h="622300">
                <a:moveTo>
                  <a:pt x="0" y="0"/>
                </a:moveTo>
                <a:lnTo>
                  <a:pt x="0" y="621791"/>
                </a:lnTo>
              </a:path>
            </a:pathLst>
          </a:custGeom>
          <a:ln w="9143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8988552" y="0"/>
            <a:ext cx="0" cy="622300"/>
          </a:xfrm>
          <a:custGeom>
            <a:avLst/>
            <a:gdLst/>
            <a:ahLst/>
            <a:cxnLst/>
            <a:rect l="l" t="t" r="r" b="b"/>
            <a:pathLst>
              <a:path h="622300">
                <a:moveTo>
                  <a:pt x="0" y="0"/>
                </a:moveTo>
                <a:lnTo>
                  <a:pt x="0" y="621791"/>
                </a:lnTo>
              </a:path>
            </a:pathLst>
          </a:custGeom>
          <a:ln w="27431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8942831" y="0"/>
            <a:ext cx="0" cy="585470"/>
          </a:xfrm>
          <a:custGeom>
            <a:avLst/>
            <a:gdLst/>
            <a:ahLst/>
            <a:cxnLst/>
            <a:rect l="l" t="t" r="r" b="b"/>
            <a:pathLst>
              <a:path h="585470">
                <a:moveTo>
                  <a:pt x="0" y="0"/>
                </a:moveTo>
                <a:lnTo>
                  <a:pt x="0" y="585215"/>
                </a:lnTo>
              </a:path>
            </a:pathLst>
          </a:custGeom>
          <a:ln w="5486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8877300" y="0"/>
            <a:ext cx="0" cy="585470"/>
          </a:xfrm>
          <a:custGeom>
            <a:avLst/>
            <a:gdLst/>
            <a:ahLst/>
            <a:cxnLst/>
            <a:rect l="l" t="t" r="r" b="b"/>
            <a:pathLst>
              <a:path h="585470">
                <a:moveTo>
                  <a:pt x="0" y="0"/>
                </a:moveTo>
                <a:lnTo>
                  <a:pt x="0" y="585215"/>
                </a:lnTo>
              </a:path>
            </a:pathLst>
          </a:custGeom>
          <a:ln w="9143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>
            <a:spLocks noGrp="1"/>
          </p:cNvSpPr>
          <p:nvPr>
            <p:ph type="title"/>
          </p:nvPr>
        </p:nvSpPr>
        <p:spPr>
          <a:xfrm>
            <a:off x="840739" y="217423"/>
            <a:ext cx="447929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b="0" spc="-5" dirty="0">
                <a:latin typeface="Trebuchet MS"/>
                <a:cs typeface="Trebuchet MS"/>
              </a:rPr>
              <a:t>HORNER</a:t>
            </a:r>
            <a:r>
              <a:rPr sz="4000" b="0" spc="-80" dirty="0">
                <a:latin typeface="Trebuchet MS"/>
                <a:cs typeface="Trebuchet MS"/>
              </a:rPr>
              <a:t> </a:t>
            </a:r>
            <a:r>
              <a:rPr sz="4000" b="0" spc="-5" dirty="0">
                <a:latin typeface="Trebuchet MS"/>
                <a:cs typeface="Trebuchet MS"/>
              </a:rPr>
              <a:t>SYNDROME</a:t>
            </a:r>
            <a:endParaRPr sz="4000">
              <a:latin typeface="Trebuchet MS"/>
              <a:cs typeface="Trebuchet MS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493268" y="857758"/>
            <a:ext cx="8241665" cy="53460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68605" marR="5080" indent="-256540">
              <a:lnSpc>
                <a:spcPct val="100000"/>
              </a:lnSpc>
              <a:spcBef>
                <a:spcPts val="100"/>
              </a:spcBef>
              <a:buClr>
                <a:srgbClr val="9F4DA2"/>
              </a:buClr>
              <a:buChar char="•"/>
              <a:tabLst>
                <a:tab pos="269240" algn="l"/>
              </a:tabLst>
            </a:pPr>
            <a:r>
              <a:rPr sz="3600" dirty="0">
                <a:latin typeface="Georgia"/>
                <a:cs typeface="Georgia"/>
              </a:rPr>
              <a:t>HORNER </a:t>
            </a:r>
            <a:r>
              <a:rPr sz="3600" spc="-5" dirty="0">
                <a:latin typeface="Georgia"/>
                <a:cs typeface="Georgia"/>
              </a:rPr>
              <a:t>SYNDROME </a:t>
            </a:r>
            <a:r>
              <a:rPr sz="3600" dirty="0">
                <a:latin typeface="Georgia"/>
                <a:cs typeface="Georgia"/>
              </a:rPr>
              <a:t>Cancers </a:t>
            </a:r>
            <a:r>
              <a:rPr sz="3600" spc="-5" dirty="0">
                <a:latin typeface="Georgia"/>
                <a:cs typeface="Georgia"/>
              </a:rPr>
              <a:t>of the  top part of </a:t>
            </a:r>
            <a:r>
              <a:rPr sz="3600" dirty="0">
                <a:latin typeface="Georgia"/>
                <a:cs typeface="Georgia"/>
              </a:rPr>
              <a:t>the </a:t>
            </a:r>
            <a:r>
              <a:rPr sz="3600" spc="-5" dirty="0">
                <a:latin typeface="Georgia"/>
                <a:cs typeface="Georgia"/>
              </a:rPr>
              <a:t>lungs </a:t>
            </a:r>
            <a:r>
              <a:rPr sz="3600" dirty="0">
                <a:latin typeface="Georgia"/>
                <a:cs typeface="Georgia"/>
              </a:rPr>
              <a:t>(sometimes </a:t>
            </a:r>
            <a:r>
              <a:rPr sz="3600" spc="-5" dirty="0">
                <a:latin typeface="Georgia"/>
                <a:cs typeface="Georgia"/>
              </a:rPr>
              <a:t>called  </a:t>
            </a:r>
            <a:r>
              <a:rPr sz="3600" dirty="0">
                <a:latin typeface="Georgia"/>
                <a:cs typeface="Georgia"/>
              </a:rPr>
              <a:t>Pancoast tumors) </a:t>
            </a:r>
            <a:r>
              <a:rPr sz="3600" spc="-5" dirty="0">
                <a:latin typeface="Georgia"/>
                <a:cs typeface="Georgia"/>
              </a:rPr>
              <a:t>sometimes can </a:t>
            </a:r>
            <a:r>
              <a:rPr sz="3600" dirty="0">
                <a:latin typeface="Georgia"/>
                <a:cs typeface="Georgia"/>
              </a:rPr>
              <a:t>affect  </a:t>
            </a:r>
            <a:r>
              <a:rPr sz="3600" spc="-5" dirty="0">
                <a:latin typeface="Georgia"/>
                <a:cs typeface="Georgia"/>
              </a:rPr>
              <a:t>certain </a:t>
            </a:r>
            <a:r>
              <a:rPr sz="3600" dirty="0">
                <a:latin typeface="Georgia"/>
                <a:cs typeface="Georgia"/>
              </a:rPr>
              <a:t>nerves </a:t>
            </a:r>
            <a:r>
              <a:rPr sz="3600" spc="-5" dirty="0">
                <a:latin typeface="Georgia"/>
                <a:cs typeface="Georgia"/>
              </a:rPr>
              <a:t>to the eye </a:t>
            </a:r>
            <a:r>
              <a:rPr sz="3600" dirty="0">
                <a:latin typeface="Georgia"/>
                <a:cs typeface="Georgia"/>
              </a:rPr>
              <a:t>and </a:t>
            </a:r>
            <a:r>
              <a:rPr sz="3600" spc="-5" dirty="0">
                <a:latin typeface="Georgia"/>
                <a:cs typeface="Georgia"/>
              </a:rPr>
              <a:t>part of</a:t>
            </a:r>
            <a:r>
              <a:rPr sz="3600" spc="-140" dirty="0">
                <a:latin typeface="Georgia"/>
                <a:cs typeface="Georgia"/>
              </a:rPr>
              <a:t> </a:t>
            </a:r>
            <a:r>
              <a:rPr sz="3600" dirty="0">
                <a:latin typeface="Georgia"/>
                <a:cs typeface="Georgia"/>
              </a:rPr>
              <a:t>the  </a:t>
            </a:r>
            <a:r>
              <a:rPr sz="3600" spc="-5" dirty="0">
                <a:latin typeface="Georgia"/>
                <a:cs typeface="Georgia"/>
              </a:rPr>
              <a:t>face, causing </a:t>
            </a:r>
            <a:r>
              <a:rPr sz="3600" dirty="0">
                <a:latin typeface="Georgia"/>
                <a:cs typeface="Georgia"/>
              </a:rPr>
              <a:t>a </a:t>
            </a:r>
            <a:r>
              <a:rPr sz="3600" spc="-5" dirty="0">
                <a:latin typeface="Georgia"/>
                <a:cs typeface="Georgia"/>
              </a:rPr>
              <a:t>group of symptoms  called </a:t>
            </a:r>
            <a:r>
              <a:rPr sz="3600" dirty="0">
                <a:latin typeface="Georgia"/>
                <a:cs typeface="Georgia"/>
              </a:rPr>
              <a:t>Horner</a:t>
            </a:r>
            <a:r>
              <a:rPr sz="3600" spc="-30" dirty="0">
                <a:latin typeface="Georgia"/>
                <a:cs typeface="Georgia"/>
              </a:rPr>
              <a:t> </a:t>
            </a:r>
            <a:r>
              <a:rPr sz="3600" spc="-5" dirty="0">
                <a:latin typeface="Georgia"/>
                <a:cs typeface="Georgia"/>
              </a:rPr>
              <a:t>syndrome:</a:t>
            </a:r>
            <a:endParaRPr sz="3600">
              <a:latin typeface="Georgia"/>
              <a:cs typeface="Georgia"/>
            </a:endParaRPr>
          </a:p>
          <a:p>
            <a:pPr marL="314325">
              <a:lnSpc>
                <a:spcPct val="100000"/>
              </a:lnSpc>
              <a:spcBef>
                <a:spcPts val="305"/>
              </a:spcBef>
            </a:pPr>
            <a:r>
              <a:rPr sz="3200" dirty="0">
                <a:solidFill>
                  <a:srgbClr val="438085"/>
                </a:solidFill>
                <a:latin typeface="Georgia"/>
                <a:cs typeface="Georgia"/>
              </a:rPr>
              <a:t>▫ </a:t>
            </a:r>
            <a:r>
              <a:rPr sz="3200" spc="-5" dirty="0">
                <a:solidFill>
                  <a:srgbClr val="438085"/>
                </a:solidFill>
                <a:latin typeface="Georgia"/>
                <a:cs typeface="Georgia"/>
              </a:rPr>
              <a:t>Drooping or </a:t>
            </a:r>
            <a:r>
              <a:rPr sz="3200" dirty="0">
                <a:solidFill>
                  <a:srgbClr val="438085"/>
                </a:solidFill>
                <a:latin typeface="Georgia"/>
                <a:cs typeface="Georgia"/>
              </a:rPr>
              <a:t>weakness </a:t>
            </a:r>
            <a:r>
              <a:rPr sz="3200" spc="-5" dirty="0">
                <a:solidFill>
                  <a:srgbClr val="438085"/>
                </a:solidFill>
                <a:latin typeface="Georgia"/>
                <a:cs typeface="Georgia"/>
              </a:rPr>
              <a:t>of one</a:t>
            </a:r>
            <a:r>
              <a:rPr sz="3200" spc="-15" dirty="0">
                <a:solidFill>
                  <a:srgbClr val="438085"/>
                </a:solidFill>
                <a:latin typeface="Georgia"/>
                <a:cs typeface="Georgia"/>
              </a:rPr>
              <a:t> </a:t>
            </a:r>
            <a:r>
              <a:rPr sz="3200" spc="-5" dirty="0">
                <a:solidFill>
                  <a:srgbClr val="438085"/>
                </a:solidFill>
                <a:latin typeface="Georgia"/>
                <a:cs typeface="Georgia"/>
              </a:rPr>
              <a:t>eyelid</a:t>
            </a:r>
            <a:endParaRPr sz="3200">
              <a:latin typeface="Georgia"/>
              <a:cs typeface="Georgia"/>
            </a:endParaRPr>
          </a:p>
          <a:p>
            <a:pPr marL="561340" marR="299085" indent="-247650">
              <a:lnSpc>
                <a:spcPct val="100000"/>
              </a:lnSpc>
              <a:spcBef>
                <a:spcPts val="300"/>
              </a:spcBef>
              <a:tabLst>
                <a:tab pos="660400" algn="l"/>
                <a:tab pos="3417570" algn="l"/>
              </a:tabLst>
            </a:pPr>
            <a:r>
              <a:rPr sz="3200" dirty="0">
                <a:solidFill>
                  <a:srgbClr val="438085"/>
                </a:solidFill>
                <a:latin typeface="Georgia"/>
                <a:cs typeface="Georgia"/>
              </a:rPr>
              <a:t>▫		</a:t>
            </a:r>
            <a:r>
              <a:rPr sz="3200" spc="-5" dirty="0">
                <a:solidFill>
                  <a:srgbClr val="438085"/>
                </a:solidFill>
                <a:latin typeface="Georgia"/>
                <a:cs typeface="Georgia"/>
              </a:rPr>
              <a:t>Reduced </a:t>
            </a:r>
            <a:r>
              <a:rPr sz="3200" dirty="0">
                <a:solidFill>
                  <a:srgbClr val="438085"/>
                </a:solidFill>
                <a:latin typeface="Georgia"/>
                <a:cs typeface="Georgia"/>
              </a:rPr>
              <a:t>or absent </a:t>
            </a:r>
            <a:r>
              <a:rPr sz="3200" spc="-5" dirty="0">
                <a:solidFill>
                  <a:srgbClr val="438085"/>
                </a:solidFill>
                <a:latin typeface="Georgia"/>
                <a:cs typeface="Georgia"/>
              </a:rPr>
              <a:t>sweating </a:t>
            </a:r>
            <a:r>
              <a:rPr sz="3200" dirty="0">
                <a:solidFill>
                  <a:srgbClr val="438085"/>
                </a:solidFill>
                <a:latin typeface="Georgia"/>
                <a:cs typeface="Georgia"/>
              </a:rPr>
              <a:t>on </a:t>
            </a:r>
            <a:r>
              <a:rPr sz="3200" spc="-5" dirty="0">
                <a:solidFill>
                  <a:srgbClr val="438085"/>
                </a:solidFill>
                <a:latin typeface="Georgia"/>
                <a:cs typeface="Georgia"/>
              </a:rPr>
              <a:t>the same  side of</a:t>
            </a:r>
            <a:r>
              <a:rPr sz="3200" spc="10" dirty="0">
                <a:solidFill>
                  <a:srgbClr val="438085"/>
                </a:solidFill>
                <a:latin typeface="Georgia"/>
                <a:cs typeface="Georgia"/>
              </a:rPr>
              <a:t> </a:t>
            </a:r>
            <a:r>
              <a:rPr sz="3200" spc="-5" dirty="0">
                <a:solidFill>
                  <a:srgbClr val="438085"/>
                </a:solidFill>
                <a:latin typeface="Georgia"/>
                <a:cs typeface="Georgia"/>
              </a:rPr>
              <a:t>the</a:t>
            </a:r>
            <a:r>
              <a:rPr sz="3200" dirty="0">
                <a:solidFill>
                  <a:srgbClr val="438085"/>
                </a:solidFill>
                <a:latin typeface="Georgia"/>
                <a:cs typeface="Georgia"/>
              </a:rPr>
              <a:t> face	</a:t>
            </a:r>
            <a:r>
              <a:rPr sz="3200" spc="-5" dirty="0">
                <a:solidFill>
                  <a:srgbClr val="438085"/>
                </a:solidFill>
                <a:latin typeface="Georgia"/>
                <a:cs typeface="Georgia"/>
              </a:rPr>
              <a:t>sometimes cause severe  shoulder</a:t>
            </a:r>
            <a:r>
              <a:rPr sz="3200" spc="-25" dirty="0">
                <a:solidFill>
                  <a:srgbClr val="438085"/>
                </a:solidFill>
                <a:latin typeface="Georgia"/>
                <a:cs typeface="Georgia"/>
              </a:rPr>
              <a:t> </a:t>
            </a:r>
            <a:r>
              <a:rPr sz="3200" dirty="0">
                <a:solidFill>
                  <a:srgbClr val="438085"/>
                </a:solidFill>
                <a:latin typeface="Georgia"/>
                <a:cs typeface="Georgia"/>
              </a:rPr>
              <a:t>pain.</a:t>
            </a:r>
            <a:endParaRPr sz="32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142476" y="307847"/>
            <a:ext cx="1905" cy="91440"/>
          </a:xfrm>
          <a:custGeom>
            <a:avLst/>
            <a:gdLst/>
            <a:ahLst/>
            <a:cxnLst/>
            <a:rect l="l" t="t" r="r" b="b"/>
            <a:pathLst>
              <a:path w="1904" h="91439">
                <a:moveTo>
                  <a:pt x="0" y="91439"/>
                </a:moveTo>
                <a:lnTo>
                  <a:pt x="1524" y="91439"/>
                </a:lnTo>
                <a:lnTo>
                  <a:pt x="1524" y="0"/>
                </a:lnTo>
                <a:lnTo>
                  <a:pt x="0" y="0"/>
                </a:lnTo>
                <a:lnTo>
                  <a:pt x="0" y="91439"/>
                </a:lnTo>
                <a:close/>
              </a:path>
            </a:pathLst>
          </a:custGeom>
          <a:solidFill>
            <a:srgbClr val="4380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9072371" y="307847"/>
            <a:ext cx="12700" cy="91440"/>
          </a:xfrm>
          <a:custGeom>
            <a:avLst/>
            <a:gdLst/>
            <a:ahLst/>
            <a:cxnLst/>
            <a:rect l="l" t="t" r="r" b="b"/>
            <a:pathLst>
              <a:path w="12700" h="91439">
                <a:moveTo>
                  <a:pt x="0" y="91439"/>
                </a:moveTo>
                <a:lnTo>
                  <a:pt x="12192" y="91439"/>
                </a:lnTo>
                <a:lnTo>
                  <a:pt x="12192" y="0"/>
                </a:lnTo>
                <a:lnTo>
                  <a:pt x="0" y="0"/>
                </a:lnTo>
                <a:lnTo>
                  <a:pt x="0" y="91439"/>
                </a:lnTo>
                <a:close/>
              </a:path>
            </a:pathLst>
          </a:custGeom>
          <a:solidFill>
            <a:srgbClr val="4380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307847"/>
            <a:ext cx="9044940" cy="91440"/>
          </a:xfrm>
          <a:custGeom>
            <a:avLst/>
            <a:gdLst/>
            <a:ahLst/>
            <a:cxnLst/>
            <a:rect l="l" t="t" r="r" b="b"/>
            <a:pathLst>
              <a:path w="9044940" h="91439">
                <a:moveTo>
                  <a:pt x="0" y="91439"/>
                </a:moveTo>
                <a:lnTo>
                  <a:pt x="9044940" y="91439"/>
                </a:lnTo>
                <a:lnTo>
                  <a:pt x="9044940" y="0"/>
                </a:lnTo>
                <a:lnTo>
                  <a:pt x="0" y="0"/>
                </a:lnTo>
                <a:lnTo>
                  <a:pt x="0" y="91439"/>
                </a:lnTo>
                <a:close/>
              </a:path>
            </a:pathLst>
          </a:custGeom>
          <a:solidFill>
            <a:srgbClr val="4380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9142476" y="359663"/>
            <a:ext cx="1905" cy="81280"/>
          </a:xfrm>
          <a:custGeom>
            <a:avLst/>
            <a:gdLst/>
            <a:ahLst/>
            <a:cxnLst/>
            <a:rect l="l" t="t" r="r" b="b"/>
            <a:pathLst>
              <a:path w="1904" h="81279">
                <a:moveTo>
                  <a:pt x="0" y="80771"/>
                </a:moveTo>
                <a:lnTo>
                  <a:pt x="1524" y="80771"/>
                </a:lnTo>
                <a:lnTo>
                  <a:pt x="1524" y="0"/>
                </a:lnTo>
                <a:lnTo>
                  <a:pt x="0" y="0"/>
                </a:lnTo>
                <a:lnTo>
                  <a:pt x="0" y="80771"/>
                </a:lnTo>
                <a:close/>
              </a:path>
            </a:pathLst>
          </a:custGeom>
          <a:solidFill>
            <a:srgbClr val="4380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9072371" y="359663"/>
            <a:ext cx="12700" cy="81280"/>
          </a:xfrm>
          <a:custGeom>
            <a:avLst/>
            <a:gdLst/>
            <a:ahLst/>
            <a:cxnLst/>
            <a:rect l="l" t="t" r="r" b="b"/>
            <a:pathLst>
              <a:path w="12700" h="81279">
                <a:moveTo>
                  <a:pt x="0" y="80771"/>
                </a:moveTo>
                <a:lnTo>
                  <a:pt x="12192" y="80771"/>
                </a:lnTo>
                <a:lnTo>
                  <a:pt x="12192" y="0"/>
                </a:lnTo>
                <a:lnTo>
                  <a:pt x="0" y="0"/>
                </a:lnTo>
                <a:lnTo>
                  <a:pt x="0" y="80771"/>
                </a:lnTo>
                <a:close/>
              </a:path>
            </a:pathLst>
          </a:custGeom>
          <a:solidFill>
            <a:srgbClr val="4380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410200" y="359663"/>
            <a:ext cx="3634740" cy="81280"/>
          </a:xfrm>
          <a:custGeom>
            <a:avLst/>
            <a:gdLst/>
            <a:ahLst/>
            <a:cxnLst/>
            <a:rect l="l" t="t" r="r" b="b"/>
            <a:pathLst>
              <a:path w="3634740" h="81279">
                <a:moveTo>
                  <a:pt x="0" y="80771"/>
                </a:moveTo>
                <a:lnTo>
                  <a:pt x="3634740" y="80771"/>
                </a:lnTo>
                <a:lnTo>
                  <a:pt x="3634740" y="0"/>
                </a:lnTo>
                <a:lnTo>
                  <a:pt x="0" y="0"/>
                </a:lnTo>
                <a:lnTo>
                  <a:pt x="0" y="80771"/>
                </a:lnTo>
                <a:close/>
              </a:path>
            </a:pathLst>
          </a:custGeom>
          <a:solidFill>
            <a:srgbClr val="4380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9142476" y="440436"/>
            <a:ext cx="1905" cy="180340"/>
          </a:xfrm>
          <a:custGeom>
            <a:avLst/>
            <a:gdLst/>
            <a:ahLst/>
            <a:cxnLst/>
            <a:rect l="l" t="t" r="r" b="b"/>
            <a:pathLst>
              <a:path w="1904" h="180340">
                <a:moveTo>
                  <a:pt x="0" y="179832"/>
                </a:moveTo>
                <a:lnTo>
                  <a:pt x="1524" y="179832"/>
                </a:lnTo>
                <a:lnTo>
                  <a:pt x="1524" y="0"/>
                </a:lnTo>
                <a:lnTo>
                  <a:pt x="0" y="0"/>
                </a:lnTo>
                <a:lnTo>
                  <a:pt x="0" y="179832"/>
                </a:lnTo>
                <a:close/>
              </a:path>
            </a:pathLst>
          </a:custGeom>
          <a:solidFill>
            <a:srgbClr val="438085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9072371" y="440436"/>
            <a:ext cx="12700" cy="180340"/>
          </a:xfrm>
          <a:custGeom>
            <a:avLst/>
            <a:gdLst/>
            <a:ahLst/>
            <a:cxnLst/>
            <a:rect l="l" t="t" r="r" b="b"/>
            <a:pathLst>
              <a:path w="12700" h="180340">
                <a:moveTo>
                  <a:pt x="0" y="179832"/>
                </a:moveTo>
                <a:lnTo>
                  <a:pt x="12192" y="179832"/>
                </a:lnTo>
                <a:lnTo>
                  <a:pt x="12192" y="0"/>
                </a:lnTo>
                <a:lnTo>
                  <a:pt x="0" y="0"/>
                </a:lnTo>
                <a:lnTo>
                  <a:pt x="0" y="179832"/>
                </a:lnTo>
                <a:close/>
              </a:path>
            </a:pathLst>
          </a:custGeom>
          <a:solidFill>
            <a:srgbClr val="438085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410200" y="440436"/>
            <a:ext cx="3634740" cy="180340"/>
          </a:xfrm>
          <a:custGeom>
            <a:avLst/>
            <a:gdLst/>
            <a:ahLst/>
            <a:cxnLst/>
            <a:rect l="l" t="t" r="r" b="b"/>
            <a:pathLst>
              <a:path w="3634740" h="180340">
                <a:moveTo>
                  <a:pt x="0" y="179832"/>
                </a:moveTo>
                <a:lnTo>
                  <a:pt x="3634740" y="179832"/>
                </a:lnTo>
                <a:lnTo>
                  <a:pt x="3634740" y="0"/>
                </a:lnTo>
                <a:lnTo>
                  <a:pt x="0" y="0"/>
                </a:lnTo>
                <a:lnTo>
                  <a:pt x="0" y="179832"/>
                </a:lnTo>
                <a:close/>
              </a:path>
            </a:pathLst>
          </a:custGeom>
          <a:solidFill>
            <a:srgbClr val="438085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5407152" y="510540"/>
            <a:ext cx="3063240" cy="0"/>
          </a:xfrm>
          <a:custGeom>
            <a:avLst/>
            <a:gdLst/>
            <a:ahLst/>
            <a:cxnLst/>
            <a:rect l="l" t="t" r="r" b="b"/>
            <a:pathLst>
              <a:path w="3063240">
                <a:moveTo>
                  <a:pt x="0" y="0"/>
                </a:moveTo>
                <a:lnTo>
                  <a:pt x="3063240" y="0"/>
                </a:lnTo>
              </a:path>
            </a:pathLst>
          </a:custGeom>
          <a:ln w="27431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7373111" y="606551"/>
            <a:ext cx="1600200" cy="0"/>
          </a:xfrm>
          <a:custGeom>
            <a:avLst/>
            <a:gdLst/>
            <a:ahLst/>
            <a:cxnLst/>
            <a:rect l="l" t="t" r="r" b="b"/>
            <a:pathLst>
              <a:path w="1600200">
                <a:moveTo>
                  <a:pt x="0" y="0"/>
                </a:moveTo>
                <a:lnTo>
                  <a:pt x="1600200" y="0"/>
                </a:lnTo>
              </a:path>
            </a:pathLst>
          </a:custGeom>
          <a:ln w="3657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9029700" y="0"/>
            <a:ext cx="0" cy="622300"/>
          </a:xfrm>
          <a:custGeom>
            <a:avLst/>
            <a:gdLst/>
            <a:ahLst/>
            <a:cxnLst/>
            <a:rect l="l" t="t" r="r" b="b"/>
            <a:pathLst>
              <a:path h="622300">
                <a:moveTo>
                  <a:pt x="0" y="0"/>
                </a:moveTo>
                <a:lnTo>
                  <a:pt x="0" y="621791"/>
                </a:lnTo>
              </a:path>
            </a:pathLst>
          </a:custGeom>
          <a:ln w="9143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8988552" y="0"/>
            <a:ext cx="0" cy="622300"/>
          </a:xfrm>
          <a:custGeom>
            <a:avLst/>
            <a:gdLst/>
            <a:ahLst/>
            <a:cxnLst/>
            <a:rect l="l" t="t" r="r" b="b"/>
            <a:pathLst>
              <a:path h="622300">
                <a:moveTo>
                  <a:pt x="0" y="0"/>
                </a:moveTo>
                <a:lnTo>
                  <a:pt x="0" y="621791"/>
                </a:lnTo>
              </a:path>
            </a:pathLst>
          </a:custGeom>
          <a:ln w="27431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8942831" y="0"/>
            <a:ext cx="0" cy="585470"/>
          </a:xfrm>
          <a:custGeom>
            <a:avLst/>
            <a:gdLst/>
            <a:ahLst/>
            <a:cxnLst/>
            <a:rect l="l" t="t" r="r" b="b"/>
            <a:pathLst>
              <a:path h="585470">
                <a:moveTo>
                  <a:pt x="0" y="0"/>
                </a:moveTo>
                <a:lnTo>
                  <a:pt x="0" y="585215"/>
                </a:lnTo>
              </a:path>
            </a:pathLst>
          </a:custGeom>
          <a:ln w="5486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8877300" y="0"/>
            <a:ext cx="0" cy="585470"/>
          </a:xfrm>
          <a:custGeom>
            <a:avLst/>
            <a:gdLst/>
            <a:ahLst/>
            <a:cxnLst/>
            <a:rect l="l" t="t" r="r" b="b"/>
            <a:pathLst>
              <a:path h="585470">
                <a:moveTo>
                  <a:pt x="0" y="0"/>
                </a:moveTo>
                <a:lnTo>
                  <a:pt x="0" y="585215"/>
                </a:lnTo>
              </a:path>
            </a:pathLst>
          </a:custGeom>
          <a:ln w="9143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417068" y="665734"/>
            <a:ext cx="8188325" cy="55829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68605" indent="-256540">
              <a:lnSpc>
                <a:spcPts val="3360"/>
              </a:lnSpc>
              <a:spcBef>
                <a:spcPts val="95"/>
              </a:spcBef>
              <a:buClr>
                <a:srgbClr val="9F4DA2"/>
              </a:buClr>
              <a:buFont typeface="Georgia"/>
              <a:buChar char="•"/>
              <a:tabLst>
                <a:tab pos="269240" algn="l"/>
              </a:tabLst>
            </a:pPr>
            <a:r>
              <a:rPr sz="2800" b="1" spc="-5" dirty="0">
                <a:latin typeface="Georgia"/>
                <a:cs typeface="Georgia"/>
              </a:rPr>
              <a:t>SUPERIOR VENA </a:t>
            </a:r>
            <a:r>
              <a:rPr sz="2800" b="1" spc="-10" dirty="0">
                <a:latin typeface="Georgia"/>
                <a:cs typeface="Georgia"/>
              </a:rPr>
              <a:t>CAVA</a:t>
            </a:r>
            <a:r>
              <a:rPr sz="2800" b="1" spc="60" dirty="0">
                <a:latin typeface="Georgia"/>
                <a:cs typeface="Georgia"/>
              </a:rPr>
              <a:t> </a:t>
            </a:r>
            <a:r>
              <a:rPr sz="2800" b="1" spc="-5" dirty="0">
                <a:latin typeface="Georgia"/>
                <a:cs typeface="Georgia"/>
              </a:rPr>
              <a:t>SYNDROME</a:t>
            </a:r>
            <a:endParaRPr sz="2800">
              <a:latin typeface="Georgia"/>
              <a:cs typeface="Georgia"/>
            </a:endParaRPr>
          </a:p>
          <a:p>
            <a:pPr marL="561340" marR="5080" indent="-247650">
              <a:lnSpc>
                <a:spcPct val="90000"/>
              </a:lnSpc>
              <a:spcBef>
                <a:spcPts val="310"/>
              </a:spcBef>
              <a:tabLst>
                <a:tab pos="561340" algn="l"/>
              </a:tabLst>
            </a:pPr>
            <a:r>
              <a:rPr sz="2600" dirty="0">
                <a:solidFill>
                  <a:srgbClr val="438085"/>
                </a:solidFill>
                <a:latin typeface="Georgia"/>
                <a:cs typeface="Georgia"/>
              </a:rPr>
              <a:t>▫	Tumors in </a:t>
            </a:r>
            <a:r>
              <a:rPr sz="2600" spc="-5" dirty="0">
                <a:solidFill>
                  <a:srgbClr val="438085"/>
                </a:solidFill>
                <a:latin typeface="Georgia"/>
                <a:cs typeface="Georgia"/>
              </a:rPr>
              <a:t>this </a:t>
            </a:r>
            <a:r>
              <a:rPr sz="2600" dirty="0">
                <a:solidFill>
                  <a:srgbClr val="438085"/>
                </a:solidFill>
                <a:latin typeface="Georgia"/>
                <a:cs typeface="Georgia"/>
              </a:rPr>
              <a:t>area can </a:t>
            </a:r>
            <a:r>
              <a:rPr sz="2600" spc="-5" dirty="0">
                <a:solidFill>
                  <a:srgbClr val="438085"/>
                </a:solidFill>
                <a:latin typeface="Georgia"/>
                <a:cs typeface="Georgia"/>
              </a:rPr>
              <a:t>press on the SVC, which can  cause the blood to back up </a:t>
            </a:r>
            <a:r>
              <a:rPr sz="2600" dirty="0">
                <a:solidFill>
                  <a:srgbClr val="438085"/>
                </a:solidFill>
                <a:latin typeface="Georgia"/>
                <a:cs typeface="Georgia"/>
              </a:rPr>
              <a:t>in </a:t>
            </a:r>
            <a:r>
              <a:rPr sz="2600" spc="-5" dirty="0">
                <a:solidFill>
                  <a:srgbClr val="438085"/>
                </a:solidFill>
                <a:latin typeface="Georgia"/>
                <a:cs typeface="Georgia"/>
              </a:rPr>
              <a:t>the </a:t>
            </a:r>
            <a:r>
              <a:rPr sz="2600" dirty="0">
                <a:solidFill>
                  <a:srgbClr val="438085"/>
                </a:solidFill>
                <a:latin typeface="Georgia"/>
                <a:cs typeface="Georgia"/>
              </a:rPr>
              <a:t>veins. This </a:t>
            </a:r>
            <a:r>
              <a:rPr sz="2600" spc="-5" dirty="0">
                <a:solidFill>
                  <a:srgbClr val="438085"/>
                </a:solidFill>
                <a:latin typeface="Georgia"/>
                <a:cs typeface="Georgia"/>
              </a:rPr>
              <a:t>can  lead </a:t>
            </a:r>
            <a:r>
              <a:rPr sz="2600" dirty="0">
                <a:solidFill>
                  <a:srgbClr val="438085"/>
                </a:solidFill>
                <a:latin typeface="Georgia"/>
                <a:cs typeface="Georgia"/>
              </a:rPr>
              <a:t>to </a:t>
            </a:r>
            <a:r>
              <a:rPr sz="2600" spc="-5" dirty="0">
                <a:solidFill>
                  <a:srgbClr val="438085"/>
                </a:solidFill>
                <a:latin typeface="Georgia"/>
                <a:cs typeface="Georgia"/>
              </a:rPr>
              <a:t>swelling </a:t>
            </a:r>
            <a:r>
              <a:rPr sz="2600" dirty="0">
                <a:solidFill>
                  <a:srgbClr val="438085"/>
                </a:solidFill>
                <a:latin typeface="Georgia"/>
                <a:cs typeface="Georgia"/>
              </a:rPr>
              <a:t>in </a:t>
            </a:r>
            <a:r>
              <a:rPr sz="2600" spc="-5" dirty="0">
                <a:solidFill>
                  <a:srgbClr val="438085"/>
                </a:solidFill>
                <a:latin typeface="Georgia"/>
                <a:cs typeface="Georgia"/>
              </a:rPr>
              <a:t>the face, </a:t>
            </a:r>
            <a:r>
              <a:rPr sz="2600" dirty="0">
                <a:solidFill>
                  <a:srgbClr val="438085"/>
                </a:solidFill>
                <a:latin typeface="Georgia"/>
                <a:cs typeface="Georgia"/>
              </a:rPr>
              <a:t>neck, arms, </a:t>
            </a:r>
            <a:r>
              <a:rPr sz="2600" spc="-5" dirty="0">
                <a:solidFill>
                  <a:srgbClr val="438085"/>
                </a:solidFill>
                <a:latin typeface="Georgia"/>
                <a:cs typeface="Georgia"/>
              </a:rPr>
              <a:t>and upper  chest.</a:t>
            </a:r>
            <a:endParaRPr sz="2600">
              <a:latin typeface="Georgia"/>
              <a:cs typeface="Georgia"/>
            </a:endParaRPr>
          </a:p>
          <a:p>
            <a:pPr marL="268605" indent="-256540">
              <a:lnSpc>
                <a:spcPts val="3315"/>
              </a:lnSpc>
              <a:buClr>
                <a:srgbClr val="9F4DA2"/>
              </a:buClr>
              <a:buFont typeface="Georgia"/>
              <a:buChar char="•"/>
              <a:tabLst>
                <a:tab pos="269240" algn="l"/>
              </a:tabLst>
            </a:pPr>
            <a:r>
              <a:rPr sz="2800" b="1" spc="-10" dirty="0">
                <a:latin typeface="Georgia"/>
                <a:cs typeface="Georgia"/>
              </a:rPr>
              <a:t>PARANEOPLASTIC</a:t>
            </a:r>
            <a:r>
              <a:rPr sz="2800" b="1" spc="40" dirty="0">
                <a:latin typeface="Georgia"/>
                <a:cs typeface="Georgia"/>
              </a:rPr>
              <a:t> </a:t>
            </a:r>
            <a:r>
              <a:rPr sz="2800" b="1" spc="-5" dirty="0">
                <a:latin typeface="Georgia"/>
                <a:cs typeface="Georgia"/>
              </a:rPr>
              <a:t>SYNDROMES</a:t>
            </a:r>
            <a:r>
              <a:rPr sz="2800" spc="-5" dirty="0">
                <a:latin typeface="Georgia"/>
                <a:cs typeface="Georgia"/>
              </a:rPr>
              <a:t>:-</a:t>
            </a:r>
            <a:endParaRPr sz="2800">
              <a:latin typeface="Georgia"/>
              <a:cs typeface="Georgia"/>
            </a:endParaRPr>
          </a:p>
          <a:p>
            <a:pPr marL="561340" marR="94615" indent="-247650">
              <a:lnSpc>
                <a:spcPct val="90000"/>
              </a:lnSpc>
              <a:spcBef>
                <a:spcPts val="310"/>
              </a:spcBef>
              <a:tabLst>
                <a:tab pos="561340" algn="l"/>
              </a:tabLst>
            </a:pPr>
            <a:r>
              <a:rPr sz="2600" dirty="0">
                <a:solidFill>
                  <a:srgbClr val="438085"/>
                </a:solidFill>
                <a:latin typeface="Georgia"/>
                <a:cs typeface="Georgia"/>
              </a:rPr>
              <a:t>▫	</a:t>
            </a:r>
            <a:r>
              <a:rPr sz="2600" spc="-5" dirty="0">
                <a:solidFill>
                  <a:srgbClr val="438085"/>
                </a:solidFill>
                <a:latin typeface="Georgia"/>
                <a:cs typeface="Georgia"/>
              </a:rPr>
              <a:t>Some lung cancers can </a:t>
            </a:r>
            <a:r>
              <a:rPr sz="2600" spc="-5" dirty="0">
                <a:solidFill>
                  <a:srgbClr val="006FC0"/>
                </a:solidFill>
                <a:latin typeface="Georgia"/>
                <a:cs typeface="Georgia"/>
              </a:rPr>
              <a:t>make hormone-like  </a:t>
            </a:r>
            <a:r>
              <a:rPr sz="2600" spc="-5" dirty="0">
                <a:solidFill>
                  <a:srgbClr val="438085"/>
                </a:solidFill>
                <a:latin typeface="Georgia"/>
                <a:cs typeface="Georgia"/>
              </a:rPr>
              <a:t>substances that enter the bloodstream and cause  problems with distant tissues </a:t>
            </a:r>
            <a:r>
              <a:rPr sz="2600" dirty="0">
                <a:solidFill>
                  <a:srgbClr val="438085"/>
                </a:solidFill>
                <a:latin typeface="Georgia"/>
                <a:cs typeface="Georgia"/>
              </a:rPr>
              <a:t>and </a:t>
            </a:r>
            <a:r>
              <a:rPr sz="2600" spc="-5" dirty="0">
                <a:solidFill>
                  <a:srgbClr val="438085"/>
                </a:solidFill>
                <a:latin typeface="Georgia"/>
                <a:cs typeface="Georgia"/>
              </a:rPr>
              <a:t>organs, even  though the cancer has </a:t>
            </a:r>
            <a:r>
              <a:rPr sz="2600" dirty="0">
                <a:solidFill>
                  <a:srgbClr val="438085"/>
                </a:solidFill>
                <a:latin typeface="Georgia"/>
                <a:cs typeface="Georgia"/>
              </a:rPr>
              <a:t>not </a:t>
            </a:r>
            <a:r>
              <a:rPr sz="2600" spc="-5" dirty="0">
                <a:solidFill>
                  <a:srgbClr val="438085"/>
                </a:solidFill>
                <a:latin typeface="Georgia"/>
                <a:cs typeface="Georgia"/>
              </a:rPr>
              <a:t>spread to those tissues or  organs. </a:t>
            </a:r>
            <a:r>
              <a:rPr sz="2600" dirty="0">
                <a:solidFill>
                  <a:srgbClr val="438085"/>
                </a:solidFill>
                <a:latin typeface="Georgia"/>
                <a:cs typeface="Georgia"/>
              </a:rPr>
              <a:t>These </a:t>
            </a:r>
            <a:r>
              <a:rPr sz="2600" spc="-5" dirty="0">
                <a:solidFill>
                  <a:srgbClr val="438085"/>
                </a:solidFill>
                <a:latin typeface="Georgia"/>
                <a:cs typeface="Georgia"/>
              </a:rPr>
              <a:t>problems </a:t>
            </a:r>
            <a:r>
              <a:rPr sz="2600" dirty="0">
                <a:solidFill>
                  <a:srgbClr val="438085"/>
                </a:solidFill>
                <a:latin typeface="Georgia"/>
                <a:cs typeface="Georgia"/>
              </a:rPr>
              <a:t>are </a:t>
            </a:r>
            <a:r>
              <a:rPr sz="2600" spc="-5" dirty="0">
                <a:solidFill>
                  <a:srgbClr val="438085"/>
                </a:solidFill>
                <a:latin typeface="Georgia"/>
                <a:cs typeface="Georgia"/>
              </a:rPr>
              <a:t>called </a:t>
            </a:r>
            <a:r>
              <a:rPr sz="2600" dirty="0">
                <a:solidFill>
                  <a:srgbClr val="438085"/>
                </a:solidFill>
                <a:latin typeface="Georgia"/>
                <a:cs typeface="Georgia"/>
              </a:rPr>
              <a:t>paraneoplastic  syndromes.</a:t>
            </a:r>
            <a:endParaRPr sz="2600">
              <a:latin typeface="Georgia"/>
              <a:cs typeface="Georgia"/>
            </a:endParaRPr>
          </a:p>
          <a:p>
            <a:pPr marL="826769" marR="180340" lvl="1" indent="-219710">
              <a:lnSpc>
                <a:spcPts val="2590"/>
              </a:lnSpc>
              <a:spcBef>
                <a:spcPts val="350"/>
              </a:spcBef>
              <a:buFont typeface="Wingdings 2"/>
              <a:buChar char=""/>
              <a:tabLst>
                <a:tab pos="827405" algn="l"/>
              </a:tabLst>
            </a:pPr>
            <a:r>
              <a:rPr sz="2400" spc="-5" dirty="0">
                <a:solidFill>
                  <a:srgbClr val="525389"/>
                </a:solidFill>
                <a:latin typeface="Georgia"/>
                <a:cs typeface="Georgia"/>
              </a:rPr>
              <a:t>Excess growth/thickening of </a:t>
            </a:r>
            <a:r>
              <a:rPr sz="2400" dirty="0">
                <a:solidFill>
                  <a:srgbClr val="525389"/>
                </a:solidFill>
                <a:latin typeface="Georgia"/>
                <a:cs typeface="Georgia"/>
              </a:rPr>
              <a:t>certain </a:t>
            </a:r>
            <a:r>
              <a:rPr sz="2400" spc="-5" dirty="0">
                <a:solidFill>
                  <a:srgbClr val="525389"/>
                </a:solidFill>
                <a:latin typeface="Georgia"/>
                <a:cs typeface="Georgia"/>
              </a:rPr>
              <a:t>bones, especially  those </a:t>
            </a:r>
            <a:r>
              <a:rPr sz="2400" dirty="0">
                <a:solidFill>
                  <a:srgbClr val="525389"/>
                </a:solidFill>
                <a:latin typeface="Georgia"/>
                <a:cs typeface="Georgia"/>
              </a:rPr>
              <a:t>in </a:t>
            </a:r>
            <a:r>
              <a:rPr sz="2400" spc="-5" dirty="0">
                <a:solidFill>
                  <a:srgbClr val="525389"/>
                </a:solidFill>
                <a:latin typeface="Georgia"/>
                <a:cs typeface="Georgia"/>
              </a:rPr>
              <a:t>the finger</a:t>
            </a:r>
            <a:r>
              <a:rPr sz="2400" spc="-25" dirty="0">
                <a:solidFill>
                  <a:srgbClr val="525389"/>
                </a:solidFill>
                <a:latin typeface="Georgia"/>
                <a:cs typeface="Georgia"/>
              </a:rPr>
              <a:t> </a:t>
            </a:r>
            <a:r>
              <a:rPr sz="2400" spc="-5" dirty="0">
                <a:solidFill>
                  <a:srgbClr val="525389"/>
                </a:solidFill>
                <a:latin typeface="Georgia"/>
                <a:cs typeface="Georgia"/>
              </a:rPr>
              <a:t>tips</a:t>
            </a:r>
            <a:endParaRPr sz="2400">
              <a:latin typeface="Georgia"/>
              <a:cs typeface="Georgia"/>
            </a:endParaRPr>
          </a:p>
          <a:p>
            <a:pPr marL="826769" lvl="1" indent="-220345">
              <a:lnSpc>
                <a:spcPts val="2855"/>
              </a:lnSpc>
              <a:buFont typeface="Wingdings 2"/>
              <a:buChar char=""/>
              <a:tabLst>
                <a:tab pos="827405" algn="l"/>
              </a:tabLst>
            </a:pPr>
            <a:r>
              <a:rPr sz="2400" spc="-5" dirty="0">
                <a:solidFill>
                  <a:srgbClr val="525389"/>
                </a:solidFill>
                <a:latin typeface="Georgia"/>
                <a:cs typeface="Georgia"/>
              </a:rPr>
              <a:t>Excess breast growth </a:t>
            </a:r>
            <a:r>
              <a:rPr sz="2400" dirty="0">
                <a:solidFill>
                  <a:srgbClr val="525389"/>
                </a:solidFill>
                <a:latin typeface="Georgia"/>
                <a:cs typeface="Georgia"/>
              </a:rPr>
              <a:t>in men</a:t>
            </a:r>
            <a:r>
              <a:rPr sz="2400" spc="-15" dirty="0">
                <a:solidFill>
                  <a:srgbClr val="525389"/>
                </a:solidFill>
                <a:latin typeface="Georgia"/>
                <a:cs typeface="Georgia"/>
              </a:rPr>
              <a:t> </a:t>
            </a:r>
            <a:r>
              <a:rPr sz="2400" spc="-5" dirty="0">
                <a:solidFill>
                  <a:srgbClr val="525389"/>
                </a:solidFill>
                <a:latin typeface="Georgia"/>
                <a:cs typeface="Georgia"/>
              </a:rPr>
              <a:t>(gynecomastia)</a:t>
            </a:r>
            <a:endParaRPr sz="24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143238" y="307847"/>
            <a:ext cx="0" cy="132715"/>
          </a:xfrm>
          <a:custGeom>
            <a:avLst/>
            <a:gdLst/>
            <a:ahLst/>
            <a:cxnLst/>
            <a:rect l="l" t="t" r="r" b="b"/>
            <a:pathLst>
              <a:path h="132715">
                <a:moveTo>
                  <a:pt x="0" y="132587"/>
                </a:moveTo>
                <a:lnTo>
                  <a:pt x="0" y="0"/>
                </a:lnTo>
                <a:lnTo>
                  <a:pt x="0" y="132587"/>
                </a:lnTo>
                <a:close/>
              </a:path>
            </a:pathLst>
          </a:custGeom>
          <a:solidFill>
            <a:srgbClr val="4380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9078468" y="307847"/>
            <a:ext cx="0" cy="132715"/>
          </a:xfrm>
          <a:custGeom>
            <a:avLst/>
            <a:gdLst/>
            <a:ahLst/>
            <a:cxnLst/>
            <a:rect l="l" t="t" r="r" b="b"/>
            <a:pathLst>
              <a:path h="132715">
                <a:moveTo>
                  <a:pt x="0" y="132587"/>
                </a:moveTo>
                <a:lnTo>
                  <a:pt x="0" y="0"/>
                </a:lnTo>
                <a:lnTo>
                  <a:pt x="0" y="132587"/>
                </a:lnTo>
                <a:close/>
              </a:path>
            </a:pathLst>
          </a:custGeom>
          <a:solidFill>
            <a:srgbClr val="4380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307847"/>
            <a:ext cx="9044940" cy="91440"/>
          </a:xfrm>
          <a:custGeom>
            <a:avLst/>
            <a:gdLst/>
            <a:ahLst/>
            <a:cxnLst/>
            <a:rect l="l" t="t" r="r" b="b"/>
            <a:pathLst>
              <a:path w="9044940" h="91439">
                <a:moveTo>
                  <a:pt x="0" y="91439"/>
                </a:moveTo>
                <a:lnTo>
                  <a:pt x="9044940" y="91439"/>
                </a:lnTo>
                <a:lnTo>
                  <a:pt x="9044940" y="0"/>
                </a:lnTo>
                <a:lnTo>
                  <a:pt x="0" y="0"/>
                </a:lnTo>
                <a:lnTo>
                  <a:pt x="0" y="91439"/>
                </a:lnTo>
                <a:close/>
              </a:path>
            </a:pathLst>
          </a:custGeom>
          <a:solidFill>
            <a:srgbClr val="4380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410200" y="359663"/>
            <a:ext cx="3634740" cy="81280"/>
          </a:xfrm>
          <a:custGeom>
            <a:avLst/>
            <a:gdLst/>
            <a:ahLst/>
            <a:cxnLst/>
            <a:rect l="l" t="t" r="r" b="b"/>
            <a:pathLst>
              <a:path w="3634740" h="81279">
                <a:moveTo>
                  <a:pt x="0" y="80771"/>
                </a:moveTo>
                <a:lnTo>
                  <a:pt x="3634740" y="80771"/>
                </a:lnTo>
                <a:lnTo>
                  <a:pt x="3634740" y="0"/>
                </a:lnTo>
                <a:lnTo>
                  <a:pt x="0" y="0"/>
                </a:lnTo>
                <a:lnTo>
                  <a:pt x="0" y="80771"/>
                </a:lnTo>
                <a:close/>
              </a:path>
            </a:pathLst>
          </a:custGeom>
          <a:solidFill>
            <a:srgbClr val="4380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9142476" y="440436"/>
            <a:ext cx="1905" cy="180340"/>
          </a:xfrm>
          <a:custGeom>
            <a:avLst/>
            <a:gdLst/>
            <a:ahLst/>
            <a:cxnLst/>
            <a:rect l="l" t="t" r="r" b="b"/>
            <a:pathLst>
              <a:path w="1904" h="180340">
                <a:moveTo>
                  <a:pt x="0" y="179832"/>
                </a:moveTo>
                <a:lnTo>
                  <a:pt x="1524" y="179832"/>
                </a:lnTo>
                <a:lnTo>
                  <a:pt x="1524" y="0"/>
                </a:lnTo>
                <a:lnTo>
                  <a:pt x="0" y="0"/>
                </a:lnTo>
                <a:lnTo>
                  <a:pt x="0" y="179832"/>
                </a:lnTo>
                <a:close/>
              </a:path>
            </a:pathLst>
          </a:custGeom>
          <a:solidFill>
            <a:srgbClr val="438085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9072371" y="440436"/>
            <a:ext cx="12700" cy="180340"/>
          </a:xfrm>
          <a:custGeom>
            <a:avLst/>
            <a:gdLst/>
            <a:ahLst/>
            <a:cxnLst/>
            <a:rect l="l" t="t" r="r" b="b"/>
            <a:pathLst>
              <a:path w="12700" h="180340">
                <a:moveTo>
                  <a:pt x="0" y="179832"/>
                </a:moveTo>
                <a:lnTo>
                  <a:pt x="12192" y="179832"/>
                </a:lnTo>
                <a:lnTo>
                  <a:pt x="12192" y="0"/>
                </a:lnTo>
                <a:lnTo>
                  <a:pt x="0" y="0"/>
                </a:lnTo>
                <a:lnTo>
                  <a:pt x="0" y="179832"/>
                </a:lnTo>
                <a:close/>
              </a:path>
            </a:pathLst>
          </a:custGeom>
          <a:solidFill>
            <a:srgbClr val="438085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410200" y="440436"/>
            <a:ext cx="3634740" cy="180340"/>
          </a:xfrm>
          <a:custGeom>
            <a:avLst/>
            <a:gdLst/>
            <a:ahLst/>
            <a:cxnLst/>
            <a:rect l="l" t="t" r="r" b="b"/>
            <a:pathLst>
              <a:path w="3634740" h="180340">
                <a:moveTo>
                  <a:pt x="0" y="179832"/>
                </a:moveTo>
                <a:lnTo>
                  <a:pt x="3634740" y="179832"/>
                </a:lnTo>
                <a:lnTo>
                  <a:pt x="3634740" y="0"/>
                </a:lnTo>
                <a:lnTo>
                  <a:pt x="0" y="0"/>
                </a:lnTo>
                <a:lnTo>
                  <a:pt x="0" y="179832"/>
                </a:lnTo>
                <a:close/>
              </a:path>
            </a:pathLst>
          </a:custGeom>
          <a:solidFill>
            <a:srgbClr val="438085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407152" y="510540"/>
            <a:ext cx="3063240" cy="0"/>
          </a:xfrm>
          <a:custGeom>
            <a:avLst/>
            <a:gdLst/>
            <a:ahLst/>
            <a:cxnLst/>
            <a:rect l="l" t="t" r="r" b="b"/>
            <a:pathLst>
              <a:path w="3063240">
                <a:moveTo>
                  <a:pt x="0" y="0"/>
                </a:moveTo>
                <a:lnTo>
                  <a:pt x="3063240" y="0"/>
                </a:lnTo>
              </a:path>
            </a:pathLst>
          </a:custGeom>
          <a:ln w="27431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7373111" y="606551"/>
            <a:ext cx="1600200" cy="0"/>
          </a:xfrm>
          <a:custGeom>
            <a:avLst/>
            <a:gdLst/>
            <a:ahLst/>
            <a:cxnLst/>
            <a:rect l="l" t="t" r="r" b="b"/>
            <a:pathLst>
              <a:path w="1600200">
                <a:moveTo>
                  <a:pt x="0" y="0"/>
                </a:moveTo>
                <a:lnTo>
                  <a:pt x="1600200" y="0"/>
                </a:lnTo>
              </a:path>
            </a:pathLst>
          </a:custGeom>
          <a:ln w="3657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9029700" y="0"/>
            <a:ext cx="0" cy="622300"/>
          </a:xfrm>
          <a:custGeom>
            <a:avLst/>
            <a:gdLst/>
            <a:ahLst/>
            <a:cxnLst/>
            <a:rect l="l" t="t" r="r" b="b"/>
            <a:pathLst>
              <a:path h="622300">
                <a:moveTo>
                  <a:pt x="0" y="0"/>
                </a:moveTo>
                <a:lnTo>
                  <a:pt x="0" y="621791"/>
                </a:lnTo>
              </a:path>
            </a:pathLst>
          </a:custGeom>
          <a:ln w="9143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8988552" y="0"/>
            <a:ext cx="0" cy="622300"/>
          </a:xfrm>
          <a:custGeom>
            <a:avLst/>
            <a:gdLst/>
            <a:ahLst/>
            <a:cxnLst/>
            <a:rect l="l" t="t" r="r" b="b"/>
            <a:pathLst>
              <a:path h="622300">
                <a:moveTo>
                  <a:pt x="0" y="0"/>
                </a:moveTo>
                <a:lnTo>
                  <a:pt x="0" y="621791"/>
                </a:lnTo>
              </a:path>
            </a:pathLst>
          </a:custGeom>
          <a:ln w="27431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8942831" y="0"/>
            <a:ext cx="0" cy="585470"/>
          </a:xfrm>
          <a:custGeom>
            <a:avLst/>
            <a:gdLst/>
            <a:ahLst/>
            <a:cxnLst/>
            <a:rect l="l" t="t" r="r" b="b"/>
            <a:pathLst>
              <a:path h="585470">
                <a:moveTo>
                  <a:pt x="0" y="0"/>
                </a:moveTo>
                <a:lnTo>
                  <a:pt x="0" y="585215"/>
                </a:lnTo>
              </a:path>
            </a:pathLst>
          </a:custGeom>
          <a:ln w="5486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8877300" y="0"/>
            <a:ext cx="0" cy="585470"/>
          </a:xfrm>
          <a:custGeom>
            <a:avLst/>
            <a:gdLst/>
            <a:ahLst/>
            <a:cxnLst/>
            <a:rect l="l" t="t" r="r" b="b"/>
            <a:pathLst>
              <a:path h="585470">
                <a:moveTo>
                  <a:pt x="0" y="0"/>
                </a:moveTo>
                <a:lnTo>
                  <a:pt x="0" y="585215"/>
                </a:lnTo>
              </a:path>
            </a:pathLst>
          </a:custGeom>
          <a:ln w="9143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>
            <a:spLocks noGrp="1"/>
          </p:cNvSpPr>
          <p:nvPr>
            <p:ph type="title"/>
          </p:nvPr>
        </p:nvSpPr>
        <p:spPr>
          <a:xfrm>
            <a:off x="78739" y="331978"/>
            <a:ext cx="395351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0" spc="-60" dirty="0">
                <a:latin typeface="Trebuchet MS"/>
                <a:cs typeface="Trebuchet MS"/>
              </a:rPr>
              <a:t>STAGES </a:t>
            </a:r>
            <a:r>
              <a:rPr sz="3600" b="0" dirty="0">
                <a:latin typeface="Trebuchet MS"/>
                <a:cs typeface="Trebuchet MS"/>
              </a:rPr>
              <a:t>OF</a:t>
            </a:r>
            <a:r>
              <a:rPr sz="3600" b="0" spc="-20" dirty="0">
                <a:latin typeface="Trebuchet MS"/>
                <a:cs typeface="Trebuchet MS"/>
              </a:rPr>
              <a:t> </a:t>
            </a:r>
            <a:r>
              <a:rPr sz="3600" b="0" spc="-5" dirty="0">
                <a:latin typeface="Trebuchet MS"/>
                <a:cs typeface="Trebuchet MS"/>
              </a:rPr>
              <a:t>CANCER</a:t>
            </a:r>
            <a:endParaRPr sz="3600">
              <a:latin typeface="Trebuchet MS"/>
              <a:cs typeface="Trebuchet MS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17424" y="1135125"/>
            <a:ext cx="729424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10" dirty="0">
                <a:solidFill>
                  <a:srgbClr val="424455"/>
                </a:solidFill>
                <a:latin typeface="Trebuchet MS"/>
                <a:cs typeface="Trebuchet MS"/>
              </a:rPr>
              <a:t>American </a:t>
            </a:r>
            <a:r>
              <a:rPr sz="1600" b="1" spc="-5" dirty="0">
                <a:solidFill>
                  <a:srgbClr val="424455"/>
                </a:solidFill>
                <a:latin typeface="Trebuchet MS"/>
                <a:cs typeface="Trebuchet MS"/>
              </a:rPr>
              <a:t>Joint </a:t>
            </a:r>
            <a:r>
              <a:rPr sz="1600" b="1" spc="-10" dirty="0">
                <a:solidFill>
                  <a:srgbClr val="424455"/>
                </a:solidFill>
                <a:latin typeface="Trebuchet MS"/>
                <a:cs typeface="Trebuchet MS"/>
              </a:rPr>
              <a:t>Committee </a:t>
            </a:r>
            <a:r>
              <a:rPr sz="1600" b="1" spc="-5" dirty="0">
                <a:solidFill>
                  <a:srgbClr val="424455"/>
                </a:solidFill>
                <a:latin typeface="Trebuchet MS"/>
                <a:cs typeface="Trebuchet MS"/>
              </a:rPr>
              <a:t>on Cancer </a:t>
            </a:r>
            <a:r>
              <a:rPr sz="1600" b="1" spc="-10" dirty="0">
                <a:solidFill>
                  <a:srgbClr val="424455"/>
                </a:solidFill>
                <a:latin typeface="Trebuchet MS"/>
                <a:cs typeface="Trebuchet MS"/>
              </a:rPr>
              <a:t>(AJCC) </a:t>
            </a:r>
            <a:r>
              <a:rPr sz="1600" b="1" spc="-5" dirty="0">
                <a:solidFill>
                  <a:srgbClr val="424455"/>
                </a:solidFill>
                <a:latin typeface="Trebuchet MS"/>
                <a:cs typeface="Trebuchet MS"/>
              </a:rPr>
              <a:t>TNM system</a:t>
            </a:r>
            <a:r>
              <a:rPr sz="1600" spc="-5" dirty="0">
                <a:solidFill>
                  <a:srgbClr val="424455"/>
                </a:solidFill>
                <a:latin typeface="Trebuchet MS"/>
                <a:cs typeface="Trebuchet MS"/>
              </a:rPr>
              <a:t>, </a:t>
            </a:r>
            <a:r>
              <a:rPr sz="1600" spc="-10" dirty="0">
                <a:solidFill>
                  <a:srgbClr val="424455"/>
                </a:solidFill>
                <a:latin typeface="Trebuchet MS"/>
                <a:cs typeface="Trebuchet MS"/>
              </a:rPr>
              <a:t>which </a:t>
            </a:r>
            <a:r>
              <a:rPr sz="1600" spc="-5" dirty="0">
                <a:solidFill>
                  <a:srgbClr val="424455"/>
                </a:solidFill>
                <a:latin typeface="Trebuchet MS"/>
                <a:cs typeface="Trebuchet MS"/>
              </a:rPr>
              <a:t>is based</a:t>
            </a:r>
            <a:r>
              <a:rPr sz="1600" spc="280" dirty="0">
                <a:solidFill>
                  <a:srgbClr val="424455"/>
                </a:solidFill>
                <a:latin typeface="Trebuchet MS"/>
                <a:cs typeface="Trebuchet MS"/>
              </a:rPr>
              <a:t> </a:t>
            </a:r>
            <a:r>
              <a:rPr sz="1600" spc="-10" dirty="0">
                <a:solidFill>
                  <a:srgbClr val="424455"/>
                </a:solidFill>
                <a:latin typeface="Trebuchet MS"/>
                <a:cs typeface="Trebuchet MS"/>
              </a:rPr>
              <a:t>on:</a:t>
            </a:r>
            <a:endParaRPr sz="1600">
              <a:latin typeface="Trebuchet MS"/>
              <a:cs typeface="Trebuchet MS"/>
            </a:endParaRPr>
          </a:p>
        </p:txBody>
      </p:sp>
      <p:graphicFrame>
        <p:nvGraphicFramePr>
          <p:cNvPr id="17" name="object 17"/>
          <p:cNvGraphicFramePr>
            <a:graphicFrameLocks noGrp="1"/>
          </p:cNvGraphicFramePr>
          <p:nvPr/>
        </p:nvGraphicFramePr>
        <p:xfrm>
          <a:off x="-6350" y="1670050"/>
          <a:ext cx="9144000" cy="495299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24000"/>
                <a:gridCol w="1295400"/>
                <a:gridCol w="6324600"/>
              </a:tblGrid>
              <a:tr h="85242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800" b="1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Sr.</a:t>
                      </a:r>
                      <a:endParaRPr sz="1800">
                        <a:latin typeface="Georgia"/>
                        <a:cs typeface="Georgia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800" b="1" spc="-5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No</a:t>
                      </a:r>
                      <a:endParaRPr sz="1800">
                        <a:latin typeface="Georgia"/>
                        <a:cs typeface="Georgia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52538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800" b="1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STAGE</a:t>
                      </a:r>
                      <a:endParaRPr sz="1800">
                        <a:latin typeface="Georgia"/>
                        <a:cs typeface="Georgia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525389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800" b="1" spc="-5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FEACTURES</a:t>
                      </a:r>
                      <a:endParaRPr sz="1800">
                        <a:latin typeface="Georgia"/>
                        <a:cs typeface="Georgia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525389"/>
                    </a:solidFill>
                  </a:tcPr>
                </a:tc>
              </a:tr>
              <a:tr h="723138">
                <a:tc rowSpan="5">
                  <a:txBody>
                    <a:bodyPr/>
                    <a:lstStyle/>
                    <a:p>
                      <a:pPr marL="91440" marR="99695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sz="2400" b="1" spc="-5" dirty="0">
                          <a:latin typeface="Georgia"/>
                          <a:cs typeface="Georgia"/>
                        </a:rPr>
                        <a:t>The size  </a:t>
                      </a:r>
                      <a:r>
                        <a:rPr sz="2400" b="1" dirty="0">
                          <a:latin typeface="Georgia"/>
                          <a:cs typeface="Georgia"/>
                        </a:rPr>
                        <a:t>of </a:t>
                      </a:r>
                      <a:r>
                        <a:rPr sz="2400" b="1" spc="-5" dirty="0">
                          <a:latin typeface="Georgia"/>
                          <a:cs typeface="Georgia"/>
                        </a:rPr>
                        <a:t>the  main  (</a:t>
                      </a:r>
                      <a:r>
                        <a:rPr sz="2000" b="1" dirty="0">
                          <a:latin typeface="Georgia"/>
                          <a:cs typeface="Georgia"/>
                        </a:rPr>
                        <a:t>primary)  </a:t>
                      </a:r>
                      <a:r>
                        <a:rPr sz="2400" b="1" spc="-5" dirty="0">
                          <a:latin typeface="Georgia"/>
                          <a:cs typeface="Georgia"/>
                        </a:rPr>
                        <a:t>tumor  </a:t>
                      </a:r>
                      <a:r>
                        <a:rPr sz="2400" b="1" dirty="0">
                          <a:latin typeface="Georgia"/>
                          <a:cs typeface="Georgia"/>
                        </a:rPr>
                        <a:t>(T)</a:t>
                      </a:r>
                      <a:endParaRPr sz="2400">
                        <a:latin typeface="Georgia"/>
                        <a:cs typeface="Georgia"/>
                      </a:endParaRPr>
                    </a:p>
                  </a:txBody>
                  <a:tcPr marL="0" marR="0" marT="177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1800" b="1" spc="-5" dirty="0">
                          <a:latin typeface="Georgia"/>
                          <a:cs typeface="Georgia"/>
                        </a:rPr>
                        <a:t>T0:</a:t>
                      </a:r>
                      <a:endParaRPr sz="1800">
                        <a:latin typeface="Georgia"/>
                        <a:cs typeface="Georgia"/>
                      </a:endParaRPr>
                    </a:p>
                  </a:txBody>
                  <a:tcPr marL="0" marR="0" marT="196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2000" dirty="0">
                          <a:latin typeface="Georgia"/>
                          <a:cs typeface="Georgia"/>
                        </a:rPr>
                        <a:t>There is no evidence </a:t>
                      </a:r>
                      <a:r>
                        <a:rPr sz="2000" spc="-5" dirty="0">
                          <a:latin typeface="Georgia"/>
                          <a:cs typeface="Georgia"/>
                        </a:rPr>
                        <a:t>of </a:t>
                      </a:r>
                      <a:r>
                        <a:rPr sz="2000" dirty="0">
                          <a:latin typeface="Georgia"/>
                          <a:cs typeface="Georgia"/>
                        </a:rPr>
                        <a:t>a </a:t>
                      </a:r>
                      <a:r>
                        <a:rPr sz="2000" spc="-5" dirty="0">
                          <a:latin typeface="Georgia"/>
                          <a:cs typeface="Georgia"/>
                        </a:rPr>
                        <a:t>primary</a:t>
                      </a:r>
                      <a:r>
                        <a:rPr sz="2000" spc="-20" dirty="0"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latin typeface="Georgia"/>
                          <a:cs typeface="Georgia"/>
                        </a:rPr>
                        <a:t>tumor.</a:t>
                      </a:r>
                      <a:endParaRPr sz="2000">
                        <a:latin typeface="Georgia"/>
                        <a:cs typeface="Georgia"/>
                      </a:endParaRPr>
                    </a:p>
                  </a:txBody>
                  <a:tcPr marL="0" marR="0" marT="184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1D1DA"/>
                    </a:solidFill>
                  </a:tcPr>
                </a:tc>
              </a:tr>
              <a:tr h="79121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77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800" b="1" spc="-5" dirty="0">
                          <a:latin typeface="Georgia"/>
                          <a:cs typeface="Georgia"/>
                        </a:rPr>
                        <a:t>T1:</a:t>
                      </a:r>
                      <a:endParaRPr sz="1800">
                        <a:latin typeface="Georgia"/>
                        <a:cs typeface="Georgia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9E9EC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2000" dirty="0">
                          <a:latin typeface="Georgia"/>
                          <a:cs typeface="Georgia"/>
                        </a:rPr>
                        <a:t>The </a:t>
                      </a:r>
                      <a:r>
                        <a:rPr sz="2000" spc="-5" dirty="0">
                          <a:latin typeface="Georgia"/>
                          <a:cs typeface="Georgia"/>
                        </a:rPr>
                        <a:t>tumor </a:t>
                      </a:r>
                      <a:r>
                        <a:rPr sz="2000" dirty="0">
                          <a:latin typeface="Georgia"/>
                          <a:cs typeface="Georgia"/>
                        </a:rPr>
                        <a:t>is no </a:t>
                      </a:r>
                      <a:r>
                        <a:rPr sz="2000" spc="-5" dirty="0">
                          <a:latin typeface="Georgia"/>
                          <a:cs typeface="Georgia"/>
                        </a:rPr>
                        <a:t>larger </a:t>
                      </a:r>
                      <a:r>
                        <a:rPr sz="2000" dirty="0">
                          <a:latin typeface="Georgia"/>
                          <a:cs typeface="Georgia"/>
                        </a:rPr>
                        <a:t>than 3</a:t>
                      </a:r>
                      <a:r>
                        <a:rPr sz="2000" spc="-10" dirty="0"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latin typeface="Georgia"/>
                          <a:cs typeface="Georgia"/>
                        </a:rPr>
                        <a:t>centimeters,</a:t>
                      </a:r>
                      <a:endParaRPr sz="2000">
                        <a:latin typeface="Georgia"/>
                        <a:cs typeface="Georgia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2000" dirty="0">
                          <a:latin typeface="Georgia"/>
                          <a:cs typeface="Georgia"/>
                        </a:rPr>
                        <a:t>not reached</a:t>
                      </a:r>
                      <a:r>
                        <a:rPr sz="2000" spc="470" dirty="0"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latin typeface="Georgia"/>
                          <a:cs typeface="Georgia"/>
                        </a:rPr>
                        <a:t>PLEURA</a:t>
                      </a:r>
                      <a:endParaRPr sz="2000">
                        <a:latin typeface="Georgia"/>
                        <a:cs typeface="Georgia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9E9EC"/>
                    </a:solidFill>
                  </a:tcPr>
                </a:tc>
              </a:tr>
              <a:tr h="858646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77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800" b="1" dirty="0">
                          <a:latin typeface="Georgia"/>
                          <a:cs typeface="Georgia"/>
                        </a:rPr>
                        <a:t>T2</a:t>
                      </a:r>
                      <a:r>
                        <a:rPr sz="1800" dirty="0">
                          <a:latin typeface="Georgia"/>
                          <a:cs typeface="Georgia"/>
                        </a:rPr>
                        <a:t>:</a:t>
                      </a:r>
                      <a:endParaRPr sz="1800">
                        <a:latin typeface="Georgia"/>
                        <a:cs typeface="Georgia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marL="91440" marR="28829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2000" dirty="0">
                          <a:latin typeface="Georgia"/>
                          <a:cs typeface="Georgia"/>
                        </a:rPr>
                        <a:t>The </a:t>
                      </a:r>
                      <a:r>
                        <a:rPr sz="2000" spc="-5" dirty="0">
                          <a:latin typeface="Georgia"/>
                          <a:cs typeface="Georgia"/>
                        </a:rPr>
                        <a:t>tumor has </a:t>
                      </a:r>
                      <a:r>
                        <a:rPr sz="2000" dirty="0">
                          <a:latin typeface="Georgia"/>
                          <a:cs typeface="Georgia"/>
                        </a:rPr>
                        <a:t>1 </a:t>
                      </a:r>
                      <a:r>
                        <a:rPr sz="2000" spc="-5" dirty="0">
                          <a:latin typeface="Georgia"/>
                          <a:cs typeface="Georgia"/>
                        </a:rPr>
                        <a:t>or </a:t>
                      </a:r>
                      <a:r>
                        <a:rPr sz="2000" dirty="0">
                          <a:latin typeface="Georgia"/>
                          <a:cs typeface="Georgia"/>
                        </a:rPr>
                        <a:t>more, </a:t>
                      </a:r>
                      <a:r>
                        <a:rPr sz="2000" spc="-5" dirty="0">
                          <a:latin typeface="Georgia"/>
                          <a:cs typeface="Georgia"/>
                        </a:rPr>
                        <a:t>larger than </a:t>
                      </a:r>
                      <a:r>
                        <a:rPr sz="2000" dirty="0">
                          <a:latin typeface="Georgia"/>
                          <a:cs typeface="Georgia"/>
                        </a:rPr>
                        <a:t>3 cm across but  not </a:t>
                      </a:r>
                      <a:r>
                        <a:rPr sz="2000" spc="-5" dirty="0">
                          <a:latin typeface="Georgia"/>
                          <a:cs typeface="Georgia"/>
                        </a:rPr>
                        <a:t>larger </a:t>
                      </a:r>
                      <a:r>
                        <a:rPr sz="2000" dirty="0">
                          <a:latin typeface="Georgia"/>
                          <a:cs typeface="Georgia"/>
                        </a:rPr>
                        <a:t>than 7 </a:t>
                      </a:r>
                      <a:r>
                        <a:rPr sz="2000" spc="-5" dirty="0">
                          <a:latin typeface="Georgia"/>
                          <a:cs typeface="Georgia"/>
                        </a:rPr>
                        <a:t>cm.</a:t>
                      </a:r>
                      <a:r>
                        <a:rPr sz="2000" dirty="0">
                          <a:latin typeface="Georgia"/>
                          <a:cs typeface="Georgia"/>
                        </a:rPr>
                        <a:t> BROCHUS</a:t>
                      </a:r>
                      <a:endParaRPr sz="2000">
                        <a:latin typeface="Georgia"/>
                        <a:cs typeface="Georgia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1D1DA"/>
                    </a:solidFill>
                  </a:tcPr>
                </a:tc>
              </a:tr>
              <a:tr h="949807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77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800" b="1" dirty="0">
                          <a:latin typeface="Georgia"/>
                          <a:cs typeface="Georgia"/>
                        </a:rPr>
                        <a:t>T3</a:t>
                      </a:r>
                      <a:r>
                        <a:rPr sz="1800" dirty="0">
                          <a:latin typeface="Georgia"/>
                          <a:cs typeface="Georgia"/>
                        </a:rPr>
                        <a:t>:</a:t>
                      </a:r>
                      <a:endParaRPr sz="1800">
                        <a:latin typeface="Georgia"/>
                        <a:cs typeface="Georgia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9E9EC"/>
                    </a:solidFill>
                  </a:tcPr>
                </a:tc>
                <a:tc>
                  <a:txBody>
                    <a:bodyPr/>
                    <a:lstStyle/>
                    <a:p>
                      <a:pPr marL="91440" marR="13208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2000" dirty="0">
                          <a:latin typeface="Georgia"/>
                          <a:cs typeface="Georgia"/>
                        </a:rPr>
                        <a:t>The </a:t>
                      </a:r>
                      <a:r>
                        <a:rPr sz="2000" spc="-5" dirty="0">
                          <a:latin typeface="Georgia"/>
                          <a:cs typeface="Georgia"/>
                        </a:rPr>
                        <a:t>tumor has </a:t>
                      </a:r>
                      <a:r>
                        <a:rPr sz="2000" dirty="0">
                          <a:latin typeface="Georgia"/>
                          <a:cs typeface="Georgia"/>
                        </a:rPr>
                        <a:t>1 </a:t>
                      </a:r>
                      <a:r>
                        <a:rPr sz="2000" spc="-5" dirty="0">
                          <a:latin typeface="Georgia"/>
                          <a:cs typeface="Georgia"/>
                        </a:rPr>
                        <a:t>or </a:t>
                      </a:r>
                      <a:r>
                        <a:rPr sz="2000" dirty="0">
                          <a:latin typeface="Georgia"/>
                          <a:cs typeface="Georgia"/>
                        </a:rPr>
                        <a:t>more </a:t>
                      </a:r>
                      <a:r>
                        <a:rPr sz="2000" spc="-5" dirty="0">
                          <a:latin typeface="Georgia"/>
                          <a:cs typeface="Georgia"/>
                        </a:rPr>
                        <a:t>of the following features, </a:t>
                      </a:r>
                      <a:r>
                        <a:rPr sz="2000" dirty="0">
                          <a:latin typeface="Georgia"/>
                          <a:cs typeface="Georgia"/>
                        </a:rPr>
                        <a:t>It is  </a:t>
                      </a:r>
                      <a:r>
                        <a:rPr sz="2000" spc="-5" dirty="0">
                          <a:latin typeface="Georgia"/>
                          <a:cs typeface="Georgia"/>
                        </a:rPr>
                        <a:t>larger </a:t>
                      </a:r>
                      <a:r>
                        <a:rPr sz="2000" dirty="0">
                          <a:latin typeface="Georgia"/>
                          <a:cs typeface="Georgia"/>
                        </a:rPr>
                        <a:t>than 7 cm across CHEST WALL</a:t>
                      </a:r>
                      <a:endParaRPr sz="2000">
                        <a:latin typeface="Georgia"/>
                        <a:cs typeface="Georgia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9E9EC"/>
                    </a:solidFill>
                  </a:tcPr>
                </a:tc>
              </a:tr>
              <a:tr h="777773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77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800" b="1" spc="-5" dirty="0">
                          <a:latin typeface="Georgia"/>
                          <a:cs typeface="Georgia"/>
                        </a:rPr>
                        <a:t>T4:</a:t>
                      </a:r>
                      <a:endParaRPr sz="1800">
                        <a:latin typeface="Georgia"/>
                        <a:cs typeface="Georgia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2000" dirty="0">
                          <a:latin typeface="Georgia"/>
                          <a:cs typeface="Georgia"/>
                        </a:rPr>
                        <a:t>The </a:t>
                      </a:r>
                      <a:r>
                        <a:rPr sz="2000" spc="-5" dirty="0">
                          <a:latin typeface="Georgia"/>
                          <a:cs typeface="Georgia"/>
                        </a:rPr>
                        <a:t>cancer has </a:t>
                      </a:r>
                      <a:r>
                        <a:rPr sz="2000" dirty="0">
                          <a:latin typeface="Georgia"/>
                          <a:cs typeface="Georgia"/>
                        </a:rPr>
                        <a:t>1 </a:t>
                      </a:r>
                      <a:r>
                        <a:rPr sz="2000" spc="-5" dirty="0">
                          <a:latin typeface="Georgia"/>
                          <a:cs typeface="Georgia"/>
                        </a:rPr>
                        <a:t>or </a:t>
                      </a:r>
                      <a:r>
                        <a:rPr sz="2000" dirty="0">
                          <a:latin typeface="Georgia"/>
                          <a:cs typeface="Georgia"/>
                        </a:rPr>
                        <a:t>more, A </a:t>
                      </a:r>
                      <a:r>
                        <a:rPr sz="2000" spc="-5" dirty="0">
                          <a:latin typeface="Georgia"/>
                          <a:cs typeface="Georgia"/>
                        </a:rPr>
                        <a:t>tumor of any size</a:t>
                      </a:r>
                      <a:r>
                        <a:rPr sz="2000" spc="40" dirty="0">
                          <a:latin typeface="Georgia"/>
                          <a:cs typeface="Georgia"/>
                        </a:rPr>
                        <a:t> </a:t>
                      </a:r>
                      <a:r>
                        <a:rPr sz="2000" spc="-5" dirty="0">
                          <a:latin typeface="Georgia"/>
                          <a:cs typeface="Georgia"/>
                        </a:rPr>
                        <a:t>has</a:t>
                      </a:r>
                      <a:endParaRPr sz="2000">
                        <a:latin typeface="Georgia"/>
                        <a:cs typeface="Georgia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</a:pPr>
                      <a:r>
                        <a:rPr sz="2000" spc="-5" dirty="0">
                          <a:latin typeface="Georgia"/>
                          <a:cs typeface="Georgia"/>
                        </a:rPr>
                        <a:t>grown </a:t>
                      </a:r>
                      <a:r>
                        <a:rPr sz="2000" dirty="0">
                          <a:latin typeface="Georgia"/>
                          <a:cs typeface="Georgia"/>
                        </a:rPr>
                        <a:t>into </a:t>
                      </a:r>
                      <a:r>
                        <a:rPr sz="2000" spc="-5" dirty="0">
                          <a:latin typeface="Georgia"/>
                          <a:cs typeface="Georgia"/>
                        </a:rPr>
                        <a:t>the </a:t>
                      </a:r>
                      <a:r>
                        <a:rPr sz="2000" dirty="0">
                          <a:latin typeface="Georgia"/>
                          <a:cs typeface="Georgia"/>
                        </a:rPr>
                        <a:t>space </a:t>
                      </a:r>
                      <a:r>
                        <a:rPr sz="2000" spc="-5" dirty="0">
                          <a:latin typeface="Georgia"/>
                          <a:cs typeface="Georgia"/>
                        </a:rPr>
                        <a:t>between the</a:t>
                      </a:r>
                      <a:r>
                        <a:rPr sz="2000" spc="-35" dirty="0"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latin typeface="Georgia"/>
                          <a:cs typeface="Georgia"/>
                        </a:rPr>
                        <a:t>lungs</a:t>
                      </a:r>
                      <a:endParaRPr sz="2000">
                        <a:latin typeface="Georgia"/>
                        <a:cs typeface="Georgia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1D1DA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143238" y="307847"/>
            <a:ext cx="0" cy="132715"/>
          </a:xfrm>
          <a:custGeom>
            <a:avLst/>
            <a:gdLst/>
            <a:ahLst/>
            <a:cxnLst/>
            <a:rect l="l" t="t" r="r" b="b"/>
            <a:pathLst>
              <a:path h="132715">
                <a:moveTo>
                  <a:pt x="0" y="132587"/>
                </a:moveTo>
                <a:lnTo>
                  <a:pt x="0" y="0"/>
                </a:lnTo>
                <a:lnTo>
                  <a:pt x="0" y="132587"/>
                </a:lnTo>
                <a:close/>
              </a:path>
            </a:pathLst>
          </a:custGeom>
          <a:solidFill>
            <a:srgbClr val="4380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9078468" y="307847"/>
            <a:ext cx="0" cy="132715"/>
          </a:xfrm>
          <a:custGeom>
            <a:avLst/>
            <a:gdLst/>
            <a:ahLst/>
            <a:cxnLst/>
            <a:rect l="l" t="t" r="r" b="b"/>
            <a:pathLst>
              <a:path h="132715">
                <a:moveTo>
                  <a:pt x="0" y="132587"/>
                </a:moveTo>
                <a:lnTo>
                  <a:pt x="0" y="0"/>
                </a:lnTo>
                <a:lnTo>
                  <a:pt x="0" y="132587"/>
                </a:lnTo>
                <a:close/>
              </a:path>
            </a:pathLst>
          </a:custGeom>
          <a:solidFill>
            <a:srgbClr val="4380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307847"/>
            <a:ext cx="9044940" cy="91440"/>
          </a:xfrm>
          <a:custGeom>
            <a:avLst/>
            <a:gdLst/>
            <a:ahLst/>
            <a:cxnLst/>
            <a:rect l="l" t="t" r="r" b="b"/>
            <a:pathLst>
              <a:path w="9044940" h="91439">
                <a:moveTo>
                  <a:pt x="0" y="91439"/>
                </a:moveTo>
                <a:lnTo>
                  <a:pt x="9044940" y="91439"/>
                </a:lnTo>
                <a:lnTo>
                  <a:pt x="9044940" y="0"/>
                </a:lnTo>
                <a:lnTo>
                  <a:pt x="0" y="0"/>
                </a:lnTo>
                <a:lnTo>
                  <a:pt x="0" y="91439"/>
                </a:lnTo>
                <a:close/>
              </a:path>
            </a:pathLst>
          </a:custGeom>
          <a:solidFill>
            <a:srgbClr val="4380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410200" y="359663"/>
            <a:ext cx="3634740" cy="81280"/>
          </a:xfrm>
          <a:custGeom>
            <a:avLst/>
            <a:gdLst/>
            <a:ahLst/>
            <a:cxnLst/>
            <a:rect l="l" t="t" r="r" b="b"/>
            <a:pathLst>
              <a:path w="3634740" h="81279">
                <a:moveTo>
                  <a:pt x="0" y="80771"/>
                </a:moveTo>
                <a:lnTo>
                  <a:pt x="3634740" y="80771"/>
                </a:lnTo>
                <a:lnTo>
                  <a:pt x="3634740" y="0"/>
                </a:lnTo>
                <a:lnTo>
                  <a:pt x="0" y="0"/>
                </a:lnTo>
                <a:lnTo>
                  <a:pt x="0" y="80771"/>
                </a:lnTo>
                <a:close/>
              </a:path>
            </a:pathLst>
          </a:custGeom>
          <a:solidFill>
            <a:srgbClr val="4380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9142476" y="440436"/>
            <a:ext cx="1905" cy="93345"/>
          </a:xfrm>
          <a:custGeom>
            <a:avLst/>
            <a:gdLst/>
            <a:ahLst/>
            <a:cxnLst/>
            <a:rect l="l" t="t" r="r" b="b"/>
            <a:pathLst>
              <a:path w="1904" h="93345">
                <a:moveTo>
                  <a:pt x="0" y="93014"/>
                </a:moveTo>
                <a:lnTo>
                  <a:pt x="1524" y="93014"/>
                </a:lnTo>
                <a:lnTo>
                  <a:pt x="1524" y="0"/>
                </a:lnTo>
                <a:lnTo>
                  <a:pt x="0" y="0"/>
                </a:lnTo>
                <a:lnTo>
                  <a:pt x="0" y="93014"/>
                </a:lnTo>
                <a:close/>
              </a:path>
            </a:pathLst>
          </a:custGeom>
          <a:solidFill>
            <a:srgbClr val="438085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9072371" y="440436"/>
            <a:ext cx="12700" cy="93345"/>
          </a:xfrm>
          <a:custGeom>
            <a:avLst/>
            <a:gdLst/>
            <a:ahLst/>
            <a:cxnLst/>
            <a:rect l="l" t="t" r="r" b="b"/>
            <a:pathLst>
              <a:path w="12700" h="93345">
                <a:moveTo>
                  <a:pt x="0" y="93014"/>
                </a:moveTo>
                <a:lnTo>
                  <a:pt x="12192" y="93014"/>
                </a:lnTo>
                <a:lnTo>
                  <a:pt x="12192" y="0"/>
                </a:lnTo>
                <a:lnTo>
                  <a:pt x="0" y="0"/>
                </a:lnTo>
                <a:lnTo>
                  <a:pt x="0" y="93014"/>
                </a:lnTo>
                <a:close/>
              </a:path>
            </a:pathLst>
          </a:custGeom>
          <a:solidFill>
            <a:srgbClr val="438085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410200" y="440436"/>
            <a:ext cx="3634740" cy="93345"/>
          </a:xfrm>
          <a:custGeom>
            <a:avLst/>
            <a:gdLst/>
            <a:ahLst/>
            <a:cxnLst/>
            <a:rect l="l" t="t" r="r" b="b"/>
            <a:pathLst>
              <a:path w="3634740" h="93345">
                <a:moveTo>
                  <a:pt x="0" y="93014"/>
                </a:moveTo>
                <a:lnTo>
                  <a:pt x="3634740" y="93014"/>
                </a:lnTo>
                <a:lnTo>
                  <a:pt x="3634740" y="0"/>
                </a:lnTo>
                <a:lnTo>
                  <a:pt x="0" y="0"/>
                </a:lnTo>
                <a:lnTo>
                  <a:pt x="0" y="93014"/>
                </a:lnTo>
                <a:close/>
              </a:path>
            </a:pathLst>
          </a:custGeom>
          <a:solidFill>
            <a:srgbClr val="438085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407152" y="510540"/>
            <a:ext cx="3063240" cy="0"/>
          </a:xfrm>
          <a:custGeom>
            <a:avLst/>
            <a:gdLst/>
            <a:ahLst/>
            <a:cxnLst/>
            <a:rect l="l" t="t" r="r" b="b"/>
            <a:pathLst>
              <a:path w="3063240">
                <a:moveTo>
                  <a:pt x="0" y="0"/>
                </a:moveTo>
                <a:lnTo>
                  <a:pt x="3063240" y="0"/>
                </a:lnTo>
              </a:path>
            </a:pathLst>
          </a:custGeom>
          <a:ln w="27431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9029700" y="0"/>
            <a:ext cx="0" cy="535305"/>
          </a:xfrm>
          <a:custGeom>
            <a:avLst/>
            <a:gdLst/>
            <a:ahLst/>
            <a:cxnLst/>
            <a:rect l="l" t="t" r="r" b="b"/>
            <a:pathLst>
              <a:path h="535305">
                <a:moveTo>
                  <a:pt x="0" y="0"/>
                </a:moveTo>
                <a:lnTo>
                  <a:pt x="0" y="534974"/>
                </a:lnTo>
              </a:path>
            </a:pathLst>
          </a:custGeom>
          <a:ln w="9143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8974835" y="0"/>
            <a:ext cx="27940" cy="535305"/>
          </a:xfrm>
          <a:custGeom>
            <a:avLst/>
            <a:gdLst/>
            <a:ahLst/>
            <a:cxnLst/>
            <a:rect l="l" t="t" r="r" b="b"/>
            <a:pathLst>
              <a:path w="27940" h="535305">
                <a:moveTo>
                  <a:pt x="0" y="534974"/>
                </a:moveTo>
                <a:lnTo>
                  <a:pt x="27431" y="534974"/>
                </a:lnTo>
                <a:lnTo>
                  <a:pt x="27431" y="0"/>
                </a:lnTo>
                <a:lnTo>
                  <a:pt x="0" y="0"/>
                </a:lnTo>
                <a:lnTo>
                  <a:pt x="0" y="534974"/>
                </a:lnTo>
                <a:close/>
              </a:path>
            </a:pathLst>
          </a:custGeom>
          <a:solidFill>
            <a:srgbClr val="FFFFFF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8915400" y="0"/>
            <a:ext cx="55244" cy="534035"/>
          </a:xfrm>
          <a:custGeom>
            <a:avLst/>
            <a:gdLst/>
            <a:ahLst/>
            <a:cxnLst/>
            <a:rect l="l" t="t" r="r" b="b"/>
            <a:pathLst>
              <a:path w="55245" h="534035">
                <a:moveTo>
                  <a:pt x="0" y="533450"/>
                </a:moveTo>
                <a:lnTo>
                  <a:pt x="54864" y="533450"/>
                </a:lnTo>
                <a:lnTo>
                  <a:pt x="54864" y="0"/>
                </a:lnTo>
                <a:lnTo>
                  <a:pt x="0" y="0"/>
                </a:lnTo>
                <a:lnTo>
                  <a:pt x="0" y="533450"/>
                </a:lnTo>
                <a:close/>
              </a:path>
            </a:pathLst>
          </a:custGeom>
          <a:solidFill>
            <a:srgbClr val="FFFFFF">
              <a:alpha val="1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8877300" y="0"/>
            <a:ext cx="0" cy="534035"/>
          </a:xfrm>
          <a:custGeom>
            <a:avLst/>
            <a:gdLst/>
            <a:ahLst/>
            <a:cxnLst/>
            <a:rect l="l" t="t" r="r" b="b"/>
            <a:pathLst>
              <a:path h="534035">
                <a:moveTo>
                  <a:pt x="0" y="0"/>
                </a:moveTo>
                <a:lnTo>
                  <a:pt x="0" y="533450"/>
                </a:lnTo>
              </a:path>
            </a:pathLst>
          </a:custGeom>
          <a:ln w="9143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0" y="533450"/>
            <a:ext cx="1355090" cy="1183005"/>
          </a:xfrm>
          <a:custGeom>
            <a:avLst/>
            <a:gdLst/>
            <a:ahLst/>
            <a:cxnLst/>
            <a:rect l="l" t="t" r="r" b="b"/>
            <a:pathLst>
              <a:path w="1355090" h="1183005">
                <a:moveTo>
                  <a:pt x="0" y="1182446"/>
                </a:moveTo>
                <a:lnTo>
                  <a:pt x="1354709" y="1182446"/>
                </a:lnTo>
                <a:lnTo>
                  <a:pt x="1354709" y="0"/>
                </a:lnTo>
                <a:lnTo>
                  <a:pt x="0" y="0"/>
                </a:lnTo>
                <a:lnTo>
                  <a:pt x="0" y="1182446"/>
                </a:lnTo>
                <a:close/>
              </a:path>
            </a:pathLst>
          </a:custGeom>
          <a:solidFill>
            <a:srgbClr val="5253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1354708" y="533450"/>
            <a:ext cx="1464945" cy="1183005"/>
          </a:xfrm>
          <a:custGeom>
            <a:avLst/>
            <a:gdLst/>
            <a:ahLst/>
            <a:cxnLst/>
            <a:rect l="l" t="t" r="r" b="b"/>
            <a:pathLst>
              <a:path w="1464945" h="1183005">
                <a:moveTo>
                  <a:pt x="0" y="1182446"/>
                </a:moveTo>
                <a:lnTo>
                  <a:pt x="1464691" y="1182446"/>
                </a:lnTo>
                <a:lnTo>
                  <a:pt x="1464691" y="0"/>
                </a:lnTo>
                <a:lnTo>
                  <a:pt x="0" y="0"/>
                </a:lnTo>
                <a:lnTo>
                  <a:pt x="0" y="1182446"/>
                </a:lnTo>
                <a:close/>
              </a:path>
            </a:pathLst>
          </a:custGeom>
          <a:solidFill>
            <a:srgbClr val="5253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2819400" y="533450"/>
            <a:ext cx="6324600" cy="1183005"/>
          </a:xfrm>
          <a:custGeom>
            <a:avLst/>
            <a:gdLst/>
            <a:ahLst/>
            <a:cxnLst/>
            <a:rect l="l" t="t" r="r" b="b"/>
            <a:pathLst>
              <a:path w="6324600" h="1183005">
                <a:moveTo>
                  <a:pt x="0" y="1182446"/>
                </a:moveTo>
                <a:lnTo>
                  <a:pt x="6324600" y="1182446"/>
                </a:lnTo>
                <a:lnTo>
                  <a:pt x="6324600" y="0"/>
                </a:lnTo>
                <a:lnTo>
                  <a:pt x="0" y="0"/>
                </a:lnTo>
                <a:lnTo>
                  <a:pt x="0" y="1182446"/>
                </a:lnTo>
                <a:close/>
              </a:path>
            </a:pathLst>
          </a:custGeom>
          <a:solidFill>
            <a:srgbClr val="5253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0" y="1753997"/>
            <a:ext cx="1355090" cy="4799330"/>
          </a:xfrm>
          <a:custGeom>
            <a:avLst/>
            <a:gdLst/>
            <a:ahLst/>
            <a:cxnLst/>
            <a:rect l="l" t="t" r="r" b="b"/>
            <a:pathLst>
              <a:path w="1355090" h="4799330">
                <a:moveTo>
                  <a:pt x="0" y="4799203"/>
                </a:moveTo>
                <a:lnTo>
                  <a:pt x="1354709" y="4799203"/>
                </a:lnTo>
                <a:lnTo>
                  <a:pt x="1354709" y="0"/>
                </a:lnTo>
                <a:lnTo>
                  <a:pt x="0" y="0"/>
                </a:lnTo>
                <a:lnTo>
                  <a:pt x="0" y="4799203"/>
                </a:lnTo>
                <a:close/>
              </a:path>
            </a:pathLst>
          </a:custGeom>
          <a:solidFill>
            <a:srgbClr val="D1D1D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1354708" y="1753997"/>
            <a:ext cx="1464945" cy="1051560"/>
          </a:xfrm>
          <a:custGeom>
            <a:avLst/>
            <a:gdLst/>
            <a:ahLst/>
            <a:cxnLst/>
            <a:rect l="l" t="t" r="r" b="b"/>
            <a:pathLst>
              <a:path w="1464945" h="1051560">
                <a:moveTo>
                  <a:pt x="0" y="1051052"/>
                </a:moveTo>
                <a:lnTo>
                  <a:pt x="1464691" y="1051052"/>
                </a:lnTo>
                <a:lnTo>
                  <a:pt x="1464691" y="0"/>
                </a:lnTo>
                <a:lnTo>
                  <a:pt x="0" y="0"/>
                </a:lnTo>
                <a:lnTo>
                  <a:pt x="0" y="1051052"/>
                </a:lnTo>
                <a:close/>
              </a:path>
            </a:pathLst>
          </a:custGeom>
          <a:solidFill>
            <a:srgbClr val="D1D1D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2819400" y="1753997"/>
            <a:ext cx="6324600" cy="1051560"/>
          </a:xfrm>
          <a:custGeom>
            <a:avLst/>
            <a:gdLst/>
            <a:ahLst/>
            <a:cxnLst/>
            <a:rect l="l" t="t" r="r" b="b"/>
            <a:pathLst>
              <a:path w="6324600" h="1051560">
                <a:moveTo>
                  <a:pt x="0" y="1051052"/>
                </a:moveTo>
                <a:lnTo>
                  <a:pt x="6324600" y="1051052"/>
                </a:lnTo>
                <a:lnTo>
                  <a:pt x="6324600" y="0"/>
                </a:lnTo>
                <a:lnTo>
                  <a:pt x="0" y="0"/>
                </a:lnTo>
                <a:lnTo>
                  <a:pt x="0" y="1051052"/>
                </a:lnTo>
                <a:close/>
              </a:path>
            </a:pathLst>
          </a:custGeom>
          <a:solidFill>
            <a:srgbClr val="D1D1D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1354708" y="2805074"/>
            <a:ext cx="1464945" cy="1141095"/>
          </a:xfrm>
          <a:custGeom>
            <a:avLst/>
            <a:gdLst/>
            <a:ahLst/>
            <a:cxnLst/>
            <a:rect l="l" t="t" r="r" b="b"/>
            <a:pathLst>
              <a:path w="1464945" h="1141095">
                <a:moveTo>
                  <a:pt x="0" y="1140815"/>
                </a:moveTo>
                <a:lnTo>
                  <a:pt x="1464691" y="1140815"/>
                </a:lnTo>
                <a:lnTo>
                  <a:pt x="1464691" y="0"/>
                </a:lnTo>
                <a:lnTo>
                  <a:pt x="0" y="0"/>
                </a:lnTo>
                <a:lnTo>
                  <a:pt x="0" y="1140815"/>
                </a:lnTo>
                <a:close/>
              </a:path>
            </a:pathLst>
          </a:custGeom>
          <a:solidFill>
            <a:srgbClr val="E9E9E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2819400" y="2805074"/>
            <a:ext cx="6324600" cy="1141095"/>
          </a:xfrm>
          <a:custGeom>
            <a:avLst/>
            <a:gdLst/>
            <a:ahLst/>
            <a:cxnLst/>
            <a:rect l="l" t="t" r="r" b="b"/>
            <a:pathLst>
              <a:path w="6324600" h="1141095">
                <a:moveTo>
                  <a:pt x="0" y="1140815"/>
                </a:moveTo>
                <a:lnTo>
                  <a:pt x="6324600" y="1140815"/>
                </a:lnTo>
                <a:lnTo>
                  <a:pt x="6324600" y="0"/>
                </a:lnTo>
                <a:lnTo>
                  <a:pt x="0" y="0"/>
                </a:lnTo>
                <a:lnTo>
                  <a:pt x="0" y="1140815"/>
                </a:lnTo>
                <a:close/>
              </a:path>
            </a:pathLst>
          </a:custGeom>
          <a:solidFill>
            <a:srgbClr val="E9E9E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1354708" y="3945864"/>
            <a:ext cx="1464945" cy="1238250"/>
          </a:xfrm>
          <a:custGeom>
            <a:avLst/>
            <a:gdLst/>
            <a:ahLst/>
            <a:cxnLst/>
            <a:rect l="l" t="t" r="r" b="b"/>
            <a:pathLst>
              <a:path w="1464945" h="1238250">
                <a:moveTo>
                  <a:pt x="0" y="1237894"/>
                </a:moveTo>
                <a:lnTo>
                  <a:pt x="1464691" y="1237894"/>
                </a:lnTo>
                <a:lnTo>
                  <a:pt x="1464691" y="0"/>
                </a:lnTo>
                <a:lnTo>
                  <a:pt x="0" y="0"/>
                </a:lnTo>
                <a:lnTo>
                  <a:pt x="0" y="1237894"/>
                </a:lnTo>
                <a:close/>
              </a:path>
            </a:pathLst>
          </a:custGeom>
          <a:solidFill>
            <a:srgbClr val="D1D1D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2819400" y="3945864"/>
            <a:ext cx="6324600" cy="1238250"/>
          </a:xfrm>
          <a:custGeom>
            <a:avLst/>
            <a:gdLst/>
            <a:ahLst/>
            <a:cxnLst/>
            <a:rect l="l" t="t" r="r" b="b"/>
            <a:pathLst>
              <a:path w="6324600" h="1238250">
                <a:moveTo>
                  <a:pt x="0" y="1237894"/>
                </a:moveTo>
                <a:lnTo>
                  <a:pt x="6324600" y="1237894"/>
                </a:lnTo>
                <a:lnTo>
                  <a:pt x="6324600" y="0"/>
                </a:lnTo>
                <a:lnTo>
                  <a:pt x="0" y="0"/>
                </a:lnTo>
                <a:lnTo>
                  <a:pt x="0" y="1237894"/>
                </a:lnTo>
                <a:close/>
              </a:path>
            </a:pathLst>
          </a:custGeom>
          <a:solidFill>
            <a:srgbClr val="D1D1D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1354708" y="5183759"/>
            <a:ext cx="1464945" cy="1369695"/>
          </a:xfrm>
          <a:custGeom>
            <a:avLst/>
            <a:gdLst/>
            <a:ahLst/>
            <a:cxnLst/>
            <a:rect l="l" t="t" r="r" b="b"/>
            <a:pathLst>
              <a:path w="1464945" h="1369695">
                <a:moveTo>
                  <a:pt x="0" y="1369440"/>
                </a:moveTo>
                <a:lnTo>
                  <a:pt x="1464691" y="1369440"/>
                </a:lnTo>
                <a:lnTo>
                  <a:pt x="1464691" y="0"/>
                </a:lnTo>
                <a:lnTo>
                  <a:pt x="0" y="0"/>
                </a:lnTo>
                <a:lnTo>
                  <a:pt x="0" y="1369440"/>
                </a:lnTo>
                <a:close/>
              </a:path>
            </a:pathLst>
          </a:custGeom>
          <a:solidFill>
            <a:srgbClr val="E9E9E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2819400" y="5183759"/>
            <a:ext cx="6324600" cy="1369695"/>
          </a:xfrm>
          <a:custGeom>
            <a:avLst/>
            <a:gdLst/>
            <a:ahLst/>
            <a:cxnLst/>
            <a:rect l="l" t="t" r="r" b="b"/>
            <a:pathLst>
              <a:path w="6324600" h="1369695">
                <a:moveTo>
                  <a:pt x="0" y="1369440"/>
                </a:moveTo>
                <a:lnTo>
                  <a:pt x="6324600" y="1369440"/>
                </a:lnTo>
                <a:lnTo>
                  <a:pt x="6324600" y="0"/>
                </a:lnTo>
                <a:lnTo>
                  <a:pt x="0" y="0"/>
                </a:lnTo>
                <a:lnTo>
                  <a:pt x="0" y="1369440"/>
                </a:lnTo>
                <a:close/>
              </a:path>
            </a:pathLst>
          </a:custGeom>
          <a:solidFill>
            <a:srgbClr val="E9E9E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1354708" y="527050"/>
            <a:ext cx="0" cy="1189355"/>
          </a:xfrm>
          <a:custGeom>
            <a:avLst/>
            <a:gdLst/>
            <a:ahLst/>
            <a:cxnLst/>
            <a:rect l="l" t="t" r="r" b="b"/>
            <a:pathLst>
              <a:path h="1189355">
                <a:moveTo>
                  <a:pt x="0" y="0"/>
                </a:moveTo>
                <a:lnTo>
                  <a:pt x="0" y="1188847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1354708" y="1753997"/>
            <a:ext cx="0" cy="4805680"/>
          </a:xfrm>
          <a:custGeom>
            <a:avLst/>
            <a:gdLst/>
            <a:ahLst/>
            <a:cxnLst/>
            <a:rect l="l" t="t" r="r" b="b"/>
            <a:pathLst>
              <a:path h="4805680">
                <a:moveTo>
                  <a:pt x="0" y="0"/>
                </a:moveTo>
                <a:lnTo>
                  <a:pt x="0" y="4805553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2819400" y="527050"/>
            <a:ext cx="0" cy="1189355"/>
          </a:xfrm>
          <a:custGeom>
            <a:avLst/>
            <a:gdLst/>
            <a:ahLst/>
            <a:cxnLst/>
            <a:rect l="l" t="t" r="r" b="b"/>
            <a:pathLst>
              <a:path h="1189355">
                <a:moveTo>
                  <a:pt x="0" y="0"/>
                </a:moveTo>
                <a:lnTo>
                  <a:pt x="0" y="1188847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2819400" y="1753997"/>
            <a:ext cx="0" cy="4805680"/>
          </a:xfrm>
          <a:custGeom>
            <a:avLst/>
            <a:gdLst/>
            <a:ahLst/>
            <a:cxnLst/>
            <a:rect l="l" t="t" r="r" b="b"/>
            <a:pathLst>
              <a:path h="4805680">
                <a:moveTo>
                  <a:pt x="0" y="0"/>
                </a:moveTo>
                <a:lnTo>
                  <a:pt x="0" y="4805553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1348358" y="2805048"/>
            <a:ext cx="7795895" cy="0"/>
          </a:xfrm>
          <a:custGeom>
            <a:avLst/>
            <a:gdLst/>
            <a:ahLst/>
            <a:cxnLst/>
            <a:rect l="l" t="t" r="r" b="b"/>
            <a:pathLst>
              <a:path w="7795895">
                <a:moveTo>
                  <a:pt x="0" y="0"/>
                </a:moveTo>
                <a:lnTo>
                  <a:pt x="7795641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1348358" y="3945890"/>
            <a:ext cx="7795895" cy="0"/>
          </a:xfrm>
          <a:custGeom>
            <a:avLst/>
            <a:gdLst/>
            <a:ahLst/>
            <a:cxnLst/>
            <a:rect l="l" t="t" r="r" b="b"/>
            <a:pathLst>
              <a:path w="7795895">
                <a:moveTo>
                  <a:pt x="0" y="0"/>
                </a:moveTo>
                <a:lnTo>
                  <a:pt x="7795641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1348358" y="5183759"/>
            <a:ext cx="7795895" cy="0"/>
          </a:xfrm>
          <a:custGeom>
            <a:avLst/>
            <a:gdLst/>
            <a:ahLst/>
            <a:cxnLst/>
            <a:rect l="l" t="t" r="r" b="b"/>
            <a:pathLst>
              <a:path w="7795895">
                <a:moveTo>
                  <a:pt x="0" y="0"/>
                </a:moveTo>
                <a:lnTo>
                  <a:pt x="7795641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0" y="527050"/>
            <a:ext cx="0" cy="6032500"/>
          </a:xfrm>
          <a:custGeom>
            <a:avLst/>
            <a:gdLst/>
            <a:ahLst/>
            <a:cxnLst/>
            <a:rect l="l" t="t" r="r" b="b"/>
            <a:pathLst>
              <a:path h="6032500">
                <a:moveTo>
                  <a:pt x="0" y="0"/>
                </a:moveTo>
                <a:lnTo>
                  <a:pt x="0" y="603250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9144000" y="527050"/>
            <a:ext cx="0" cy="6032500"/>
          </a:xfrm>
          <a:custGeom>
            <a:avLst/>
            <a:gdLst/>
            <a:ahLst/>
            <a:cxnLst/>
            <a:rect l="l" t="t" r="r" b="b"/>
            <a:pathLst>
              <a:path h="6032500">
                <a:moveTo>
                  <a:pt x="0" y="0"/>
                </a:moveTo>
                <a:lnTo>
                  <a:pt x="0" y="603250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0" y="533400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0" y="6546850"/>
            <a:ext cx="1355090" cy="12700"/>
          </a:xfrm>
          <a:custGeom>
            <a:avLst/>
            <a:gdLst/>
            <a:ahLst/>
            <a:cxnLst/>
            <a:rect l="l" t="t" r="r" b="b"/>
            <a:pathLst>
              <a:path w="1355090" h="12700">
                <a:moveTo>
                  <a:pt x="0" y="12700"/>
                </a:moveTo>
                <a:lnTo>
                  <a:pt x="1354709" y="12700"/>
                </a:lnTo>
                <a:lnTo>
                  <a:pt x="1354709" y="0"/>
                </a:lnTo>
                <a:lnTo>
                  <a:pt x="0" y="0"/>
                </a:lnTo>
                <a:lnTo>
                  <a:pt x="0" y="127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1354708" y="6553200"/>
            <a:ext cx="7789545" cy="0"/>
          </a:xfrm>
          <a:custGeom>
            <a:avLst/>
            <a:gdLst/>
            <a:ahLst/>
            <a:cxnLst/>
            <a:rect l="l" t="t" r="r" b="b"/>
            <a:pathLst>
              <a:path w="7789545">
                <a:moveTo>
                  <a:pt x="0" y="0"/>
                </a:moveTo>
                <a:lnTo>
                  <a:pt x="7789291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 txBox="1"/>
          <p:nvPr/>
        </p:nvSpPr>
        <p:spPr>
          <a:xfrm>
            <a:off x="493572" y="559053"/>
            <a:ext cx="36830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5240" marR="5080" indent="-3175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FFFFFF"/>
                </a:solidFill>
                <a:latin typeface="Georgia"/>
                <a:cs typeface="Georgia"/>
              </a:rPr>
              <a:t>Sr.  No</a:t>
            </a:r>
            <a:endParaRPr sz="1800">
              <a:latin typeface="Georgia"/>
              <a:cs typeface="Georgia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1661286" y="559053"/>
            <a:ext cx="85344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FFFFFF"/>
                </a:solidFill>
                <a:latin typeface="Georgia"/>
                <a:cs typeface="Georgia"/>
              </a:rPr>
              <a:t>STAGE</a:t>
            </a:r>
            <a:endParaRPr sz="1800">
              <a:latin typeface="Georgia"/>
              <a:cs typeface="Georgia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5220715" y="559053"/>
            <a:ext cx="15240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FFFFFF"/>
                </a:solidFill>
                <a:latin typeface="Georgia"/>
                <a:cs typeface="Georgia"/>
              </a:rPr>
              <a:t>FEACTURES</a:t>
            </a:r>
            <a:endParaRPr sz="1800">
              <a:latin typeface="Georgia"/>
              <a:cs typeface="Georgia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78739" y="2124532"/>
            <a:ext cx="1181735" cy="338010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sz="2000" b="1" dirty="0">
                <a:latin typeface="Georgia"/>
                <a:cs typeface="Georgia"/>
              </a:rPr>
              <a:t>Wh</a:t>
            </a:r>
            <a:r>
              <a:rPr sz="2000" b="1" spc="-10" dirty="0">
                <a:latin typeface="Georgia"/>
                <a:cs typeface="Georgia"/>
              </a:rPr>
              <a:t>e</a:t>
            </a:r>
            <a:r>
              <a:rPr sz="2000" b="1" spc="-5" dirty="0">
                <a:latin typeface="Georgia"/>
                <a:cs typeface="Georgia"/>
              </a:rPr>
              <a:t>th</a:t>
            </a:r>
            <a:r>
              <a:rPr sz="2000" b="1" spc="-10" dirty="0">
                <a:latin typeface="Georgia"/>
                <a:cs typeface="Georgia"/>
              </a:rPr>
              <a:t>e</a:t>
            </a:r>
            <a:r>
              <a:rPr sz="2000" b="1" dirty="0">
                <a:latin typeface="Georgia"/>
                <a:cs typeface="Georgia"/>
              </a:rPr>
              <a:t>r  </a:t>
            </a:r>
            <a:r>
              <a:rPr sz="2000" b="1" spc="-5" dirty="0">
                <a:latin typeface="Georgia"/>
                <a:cs typeface="Georgia"/>
              </a:rPr>
              <a:t>the  cancer  </a:t>
            </a:r>
            <a:r>
              <a:rPr sz="2000" b="1" dirty="0">
                <a:latin typeface="Georgia"/>
                <a:cs typeface="Georgia"/>
              </a:rPr>
              <a:t>has  </a:t>
            </a:r>
            <a:r>
              <a:rPr sz="2000" b="1" spc="-5" dirty="0">
                <a:latin typeface="Georgia"/>
                <a:cs typeface="Georgia"/>
              </a:rPr>
              <a:t>spread  </a:t>
            </a:r>
            <a:r>
              <a:rPr sz="2000" b="1" spc="-10" dirty="0">
                <a:latin typeface="Georgia"/>
                <a:cs typeface="Georgia"/>
              </a:rPr>
              <a:t>to  </a:t>
            </a:r>
            <a:r>
              <a:rPr sz="2000" b="1" spc="-5" dirty="0">
                <a:latin typeface="Georgia"/>
                <a:cs typeface="Georgia"/>
              </a:rPr>
              <a:t>nearby  (regiona</a:t>
            </a:r>
            <a:endParaRPr sz="2000">
              <a:latin typeface="Georgia"/>
              <a:cs typeface="Georgia"/>
            </a:endParaRPr>
          </a:p>
          <a:p>
            <a:pPr marL="12700" marR="66675">
              <a:lnSpc>
                <a:spcPct val="100000"/>
              </a:lnSpc>
              <a:spcBef>
                <a:spcPts val="5"/>
              </a:spcBef>
            </a:pPr>
            <a:r>
              <a:rPr sz="2000" b="1" spc="-5" dirty="0">
                <a:latin typeface="Georgia"/>
                <a:cs typeface="Georgia"/>
              </a:rPr>
              <a:t>l)</a:t>
            </a:r>
            <a:r>
              <a:rPr sz="2000" b="1" spc="-85" dirty="0">
                <a:latin typeface="Georgia"/>
                <a:cs typeface="Georgia"/>
              </a:rPr>
              <a:t> </a:t>
            </a:r>
            <a:r>
              <a:rPr sz="2000" b="1" spc="-5" dirty="0">
                <a:latin typeface="Georgia"/>
                <a:cs typeface="Georgia"/>
              </a:rPr>
              <a:t>lymph  </a:t>
            </a:r>
            <a:r>
              <a:rPr sz="2000" b="1" dirty="0">
                <a:latin typeface="Georgia"/>
                <a:cs typeface="Georgia"/>
              </a:rPr>
              <a:t>nodes  (N).</a:t>
            </a:r>
            <a:endParaRPr sz="2000">
              <a:latin typeface="Georgia"/>
              <a:cs typeface="Georgia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1856358" y="1760601"/>
            <a:ext cx="46164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latin typeface="Georgia"/>
                <a:cs typeface="Georgia"/>
              </a:rPr>
              <a:t>N0:</a:t>
            </a:r>
            <a:endParaRPr sz="1800">
              <a:latin typeface="Georgia"/>
              <a:cs typeface="Georgia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2898394" y="1759077"/>
            <a:ext cx="574167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Georgia"/>
                <a:cs typeface="Georgia"/>
              </a:rPr>
              <a:t>There is no </a:t>
            </a:r>
            <a:r>
              <a:rPr sz="2400" spc="-5" dirty="0">
                <a:latin typeface="Georgia"/>
                <a:cs typeface="Georgia"/>
              </a:rPr>
              <a:t>spread to </a:t>
            </a:r>
            <a:r>
              <a:rPr sz="2400" dirty="0">
                <a:latin typeface="Georgia"/>
                <a:cs typeface="Georgia"/>
              </a:rPr>
              <a:t>nearby </a:t>
            </a:r>
            <a:r>
              <a:rPr sz="2400" spc="-5" dirty="0">
                <a:latin typeface="Georgia"/>
                <a:cs typeface="Georgia"/>
              </a:rPr>
              <a:t>lymph</a:t>
            </a:r>
            <a:r>
              <a:rPr sz="2400" dirty="0">
                <a:latin typeface="Georgia"/>
                <a:cs typeface="Georgia"/>
              </a:rPr>
              <a:t> </a:t>
            </a:r>
            <a:r>
              <a:rPr sz="2400" spc="-5" dirty="0">
                <a:latin typeface="Georgia"/>
                <a:cs typeface="Georgia"/>
              </a:rPr>
              <a:t>nodes.</a:t>
            </a:r>
            <a:endParaRPr sz="2400">
              <a:latin typeface="Georgia"/>
              <a:cs typeface="Georgia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1886839" y="2831084"/>
            <a:ext cx="40068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latin typeface="Georgia"/>
                <a:cs typeface="Georgia"/>
              </a:rPr>
              <a:t>N</a:t>
            </a:r>
            <a:r>
              <a:rPr sz="1800" b="1" spc="-10" dirty="0">
                <a:latin typeface="Georgia"/>
                <a:cs typeface="Georgia"/>
              </a:rPr>
              <a:t>1</a:t>
            </a:r>
            <a:r>
              <a:rPr sz="1800" dirty="0">
                <a:latin typeface="Georgia"/>
                <a:cs typeface="Georgia"/>
              </a:rPr>
              <a:t>:</a:t>
            </a:r>
            <a:endParaRPr sz="1800">
              <a:latin typeface="Georgia"/>
              <a:cs typeface="Georgia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2898394" y="2829559"/>
            <a:ext cx="6104890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Georgia"/>
                <a:cs typeface="Georgia"/>
              </a:rPr>
              <a:t>The </a:t>
            </a:r>
            <a:r>
              <a:rPr sz="2400" spc="-5" dirty="0">
                <a:latin typeface="Georgia"/>
                <a:cs typeface="Georgia"/>
              </a:rPr>
              <a:t>cancer has spread to lymph </a:t>
            </a:r>
            <a:r>
              <a:rPr sz="2400" dirty="0">
                <a:latin typeface="Georgia"/>
                <a:cs typeface="Georgia"/>
              </a:rPr>
              <a:t>nodes </a:t>
            </a:r>
            <a:r>
              <a:rPr sz="2400" spc="-5" dirty="0">
                <a:latin typeface="Georgia"/>
                <a:cs typeface="Georgia"/>
              </a:rPr>
              <a:t>within  the lung </a:t>
            </a:r>
            <a:r>
              <a:rPr sz="2400" dirty="0">
                <a:latin typeface="Georgia"/>
                <a:cs typeface="Georgia"/>
              </a:rPr>
              <a:t>, </a:t>
            </a:r>
            <a:r>
              <a:rPr sz="2400" spc="-5" dirty="0">
                <a:latin typeface="Georgia"/>
                <a:cs typeface="Georgia"/>
              </a:rPr>
              <a:t>bronchus </a:t>
            </a:r>
            <a:r>
              <a:rPr sz="2400" dirty="0">
                <a:latin typeface="Georgia"/>
                <a:cs typeface="Georgia"/>
              </a:rPr>
              <a:t>enters </a:t>
            </a:r>
            <a:r>
              <a:rPr sz="2400" spc="-5" dirty="0">
                <a:latin typeface="Georgia"/>
                <a:cs typeface="Georgia"/>
              </a:rPr>
              <a:t>the</a:t>
            </a:r>
            <a:r>
              <a:rPr sz="2400" spc="-15" dirty="0">
                <a:latin typeface="Georgia"/>
                <a:cs typeface="Georgia"/>
              </a:rPr>
              <a:t> </a:t>
            </a:r>
            <a:r>
              <a:rPr sz="2400" spc="-5" dirty="0">
                <a:latin typeface="Georgia"/>
                <a:cs typeface="Georgia"/>
              </a:rPr>
              <a:t>lung</a:t>
            </a:r>
            <a:endParaRPr sz="2400">
              <a:latin typeface="Georgia"/>
              <a:cs typeface="Georgia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1865502" y="3971620"/>
            <a:ext cx="445134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latin typeface="Georgia"/>
                <a:cs typeface="Georgia"/>
              </a:rPr>
              <a:t>N2:</a:t>
            </a:r>
            <a:endParaRPr sz="1800">
              <a:latin typeface="Georgia"/>
              <a:cs typeface="Georgia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2898394" y="3970096"/>
            <a:ext cx="5167630" cy="7581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Georgia"/>
                <a:cs typeface="Georgia"/>
              </a:rPr>
              <a:t>The cancer </a:t>
            </a:r>
            <a:r>
              <a:rPr sz="2400" spc="-5" dirty="0">
                <a:latin typeface="Georgia"/>
                <a:cs typeface="Georgia"/>
              </a:rPr>
              <a:t>has spread to lymph </a:t>
            </a:r>
            <a:r>
              <a:rPr sz="2400" dirty="0">
                <a:latin typeface="Georgia"/>
                <a:cs typeface="Georgia"/>
              </a:rPr>
              <a:t>nodes</a:t>
            </a:r>
            <a:endParaRPr sz="2400">
              <a:latin typeface="Georgia"/>
              <a:cs typeface="Georgia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400" spc="-5" dirty="0">
                <a:latin typeface="Georgia"/>
                <a:cs typeface="Georgia"/>
              </a:rPr>
              <a:t>around the </a:t>
            </a:r>
            <a:r>
              <a:rPr sz="2400" dirty="0">
                <a:latin typeface="Georgia"/>
                <a:cs typeface="Georgia"/>
              </a:rPr>
              <a:t>carina ,</a:t>
            </a:r>
            <a:r>
              <a:rPr sz="2400" spc="-15" dirty="0">
                <a:latin typeface="Georgia"/>
                <a:cs typeface="Georgia"/>
              </a:rPr>
              <a:t> </a:t>
            </a:r>
            <a:r>
              <a:rPr sz="2400" spc="-5" dirty="0">
                <a:latin typeface="Georgia"/>
                <a:cs typeface="Georgia"/>
              </a:rPr>
              <a:t>mediastinum</a:t>
            </a:r>
            <a:endParaRPr sz="2400">
              <a:latin typeface="Georgia"/>
              <a:cs typeface="Georgia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1865502" y="5210302"/>
            <a:ext cx="44386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latin typeface="Georgia"/>
                <a:cs typeface="Georgia"/>
              </a:rPr>
              <a:t>N3:</a:t>
            </a:r>
            <a:endParaRPr sz="1800">
              <a:latin typeface="Georgia"/>
              <a:cs typeface="Georgia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2898394" y="5208778"/>
            <a:ext cx="5845810" cy="757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Georgia"/>
                <a:cs typeface="Georgia"/>
              </a:rPr>
              <a:t>The </a:t>
            </a:r>
            <a:r>
              <a:rPr sz="2400" spc="-5" dirty="0">
                <a:latin typeface="Georgia"/>
                <a:cs typeface="Georgia"/>
              </a:rPr>
              <a:t>cancer has spread to lymph </a:t>
            </a:r>
            <a:r>
              <a:rPr sz="2400" dirty="0">
                <a:latin typeface="Georgia"/>
                <a:cs typeface="Georgia"/>
              </a:rPr>
              <a:t>nodes near  </a:t>
            </a:r>
            <a:r>
              <a:rPr sz="2400" spc="-5" dirty="0">
                <a:latin typeface="Georgia"/>
                <a:cs typeface="Georgia"/>
              </a:rPr>
              <a:t>the collarbone on </a:t>
            </a:r>
            <a:r>
              <a:rPr sz="2400" dirty="0">
                <a:latin typeface="Georgia"/>
                <a:cs typeface="Georgia"/>
              </a:rPr>
              <a:t>either</a:t>
            </a:r>
            <a:r>
              <a:rPr sz="2400" spc="10" dirty="0">
                <a:latin typeface="Georgia"/>
                <a:cs typeface="Georgia"/>
              </a:rPr>
              <a:t> </a:t>
            </a:r>
            <a:r>
              <a:rPr sz="2400" spc="-5" dirty="0">
                <a:latin typeface="Georgia"/>
                <a:cs typeface="Georgia"/>
              </a:rPr>
              <a:t>side</a:t>
            </a:r>
            <a:endParaRPr sz="24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143238" y="307847"/>
            <a:ext cx="0" cy="132715"/>
          </a:xfrm>
          <a:custGeom>
            <a:avLst/>
            <a:gdLst/>
            <a:ahLst/>
            <a:cxnLst/>
            <a:rect l="l" t="t" r="r" b="b"/>
            <a:pathLst>
              <a:path h="132715">
                <a:moveTo>
                  <a:pt x="0" y="132587"/>
                </a:moveTo>
                <a:lnTo>
                  <a:pt x="0" y="0"/>
                </a:lnTo>
                <a:lnTo>
                  <a:pt x="0" y="132587"/>
                </a:lnTo>
                <a:close/>
              </a:path>
            </a:pathLst>
          </a:custGeom>
          <a:solidFill>
            <a:srgbClr val="4380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9078468" y="307847"/>
            <a:ext cx="0" cy="132715"/>
          </a:xfrm>
          <a:custGeom>
            <a:avLst/>
            <a:gdLst/>
            <a:ahLst/>
            <a:cxnLst/>
            <a:rect l="l" t="t" r="r" b="b"/>
            <a:pathLst>
              <a:path h="132715">
                <a:moveTo>
                  <a:pt x="0" y="132587"/>
                </a:moveTo>
                <a:lnTo>
                  <a:pt x="0" y="0"/>
                </a:lnTo>
                <a:lnTo>
                  <a:pt x="0" y="132587"/>
                </a:lnTo>
                <a:close/>
              </a:path>
            </a:pathLst>
          </a:custGeom>
          <a:solidFill>
            <a:srgbClr val="4380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307847"/>
            <a:ext cx="9044940" cy="91440"/>
          </a:xfrm>
          <a:custGeom>
            <a:avLst/>
            <a:gdLst/>
            <a:ahLst/>
            <a:cxnLst/>
            <a:rect l="l" t="t" r="r" b="b"/>
            <a:pathLst>
              <a:path w="9044940" h="91439">
                <a:moveTo>
                  <a:pt x="0" y="91439"/>
                </a:moveTo>
                <a:lnTo>
                  <a:pt x="9044940" y="91439"/>
                </a:lnTo>
                <a:lnTo>
                  <a:pt x="9044940" y="0"/>
                </a:lnTo>
                <a:lnTo>
                  <a:pt x="0" y="0"/>
                </a:lnTo>
                <a:lnTo>
                  <a:pt x="0" y="91439"/>
                </a:lnTo>
                <a:close/>
              </a:path>
            </a:pathLst>
          </a:custGeom>
          <a:solidFill>
            <a:srgbClr val="4380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410200" y="359663"/>
            <a:ext cx="3634740" cy="81280"/>
          </a:xfrm>
          <a:custGeom>
            <a:avLst/>
            <a:gdLst/>
            <a:ahLst/>
            <a:cxnLst/>
            <a:rect l="l" t="t" r="r" b="b"/>
            <a:pathLst>
              <a:path w="3634740" h="81279">
                <a:moveTo>
                  <a:pt x="0" y="80771"/>
                </a:moveTo>
                <a:lnTo>
                  <a:pt x="3634740" y="80771"/>
                </a:lnTo>
                <a:lnTo>
                  <a:pt x="3634740" y="0"/>
                </a:lnTo>
                <a:lnTo>
                  <a:pt x="0" y="0"/>
                </a:lnTo>
                <a:lnTo>
                  <a:pt x="0" y="80771"/>
                </a:lnTo>
                <a:close/>
              </a:path>
            </a:pathLst>
          </a:custGeom>
          <a:solidFill>
            <a:srgbClr val="4380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9142476" y="440436"/>
            <a:ext cx="1905" cy="93345"/>
          </a:xfrm>
          <a:custGeom>
            <a:avLst/>
            <a:gdLst/>
            <a:ahLst/>
            <a:cxnLst/>
            <a:rect l="l" t="t" r="r" b="b"/>
            <a:pathLst>
              <a:path w="1904" h="93345">
                <a:moveTo>
                  <a:pt x="0" y="93014"/>
                </a:moveTo>
                <a:lnTo>
                  <a:pt x="1524" y="93014"/>
                </a:lnTo>
                <a:lnTo>
                  <a:pt x="1524" y="0"/>
                </a:lnTo>
                <a:lnTo>
                  <a:pt x="0" y="0"/>
                </a:lnTo>
                <a:lnTo>
                  <a:pt x="0" y="93014"/>
                </a:lnTo>
                <a:close/>
              </a:path>
            </a:pathLst>
          </a:custGeom>
          <a:solidFill>
            <a:srgbClr val="438085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9072371" y="440436"/>
            <a:ext cx="12700" cy="93345"/>
          </a:xfrm>
          <a:custGeom>
            <a:avLst/>
            <a:gdLst/>
            <a:ahLst/>
            <a:cxnLst/>
            <a:rect l="l" t="t" r="r" b="b"/>
            <a:pathLst>
              <a:path w="12700" h="93345">
                <a:moveTo>
                  <a:pt x="0" y="93014"/>
                </a:moveTo>
                <a:lnTo>
                  <a:pt x="12192" y="93014"/>
                </a:lnTo>
                <a:lnTo>
                  <a:pt x="12192" y="0"/>
                </a:lnTo>
                <a:lnTo>
                  <a:pt x="0" y="0"/>
                </a:lnTo>
                <a:lnTo>
                  <a:pt x="0" y="93014"/>
                </a:lnTo>
                <a:close/>
              </a:path>
            </a:pathLst>
          </a:custGeom>
          <a:solidFill>
            <a:srgbClr val="438085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410200" y="440436"/>
            <a:ext cx="3634740" cy="93345"/>
          </a:xfrm>
          <a:custGeom>
            <a:avLst/>
            <a:gdLst/>
            <a:ahLst/>
            <a:cxnLst/>
            <a:rect l="l" t="t" r="r" b="b"/>
            <a:pathLst>
              <a:path w="3634740" h="93345">
                <a:moveTo>
                  <a:pt x="0" y="93014"/>
                </a:moveTo>
                <a:lnTo>
                  <a:pt x="3634740" y="93014"/>
                </a:lnTo>
                <a:lnTo>
                  <a:pt x="3634740" y="0"/>
                </a:lnTo>
                <a:lnTo>
                  <a:pt x="0" y="0"/>
                </a:lnTo>
                <a:lnTo>
                  <a:pt x="0" y="93014"/>
                </a:lnTo>
                <a:close/>
              </a:path>
            </a:pathLst>
          </a:custGeom>
          <a:solidFill>
            <a:srgbClr val="438085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407152" y="510540"/>
            <a:ext cx="3063240" cy="0"/>
          </a:xfrm>
          <a:custGeom>
            <a:avLst/>
            <a:gdLst/>
            <a:ahLst/>
            <a:cxnLst/>
            <a:rect l="l" t="t" r="r" b="b"/>
            <a:pathLst>
              <a:path w="3063240">
                <a:moveTo>
                  <a:pt x="0" y="0"/>
                </a:moveTo>
                <a:lnTo>
                  <a:pt x="3063240" y="0"/>
                </a:lnTo>
              </a:path>
            </a:pathLst>
          </a:custGeom>
          <a:ln w="27431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9029700" y="0"/>
            <a:ext cx="0" cy="535305"/>
          </a:xfrm>
          <a:custGeom>
            <a:avLst/>
            <a:gdLst/>
            <a:ahLst/>
            <a:cxnLst/>
            <a:rect l="l" t="t" r="r" b="b"/>
            <a:pathLst>
              <a:path h="535305">
                <a:moveTo>
                  <a:pt x="0" y="0"/>
                </a:moveTo>
                <a:lnTo>
                  <a:pt x="0" y="534974"/>
                </a:lnTo>
              </a:path>
            </a:pathLst>
          </a:custGeom>
          <a:ln w="9143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8974835" y="0"/>
            <a:ext cx="27940" cy="535305"/>
          </a:xfrm>
          <a:custGeom>
            <a:avLst/>
            <a:gdLst/>
            <a:ahLst/>
            <a:cxnLst/>
            <a:rect l="l" t="t" r="r" b="b"/>
            <a:pathLst>
              <a:path w="27940" h="535305">
                <a:moveTo>
                  <a:pt x="0" y="534974"/>
                </a:moveTo>
                <a:lnTo>
                  <a:pt x="27431" y="534974"/>
                </a:lnTo>
                <a:lnTo>
                  <a:pt x="27431" y="0"/>
                </a:lnTo>
                <a:lnTo>
                  <a:pt x="0" y="0"/>
                </a:lnTo>
                <a:lnTo>
                  <a:pt x="0" y="534974"/>
                </a:lnTo>
                <a:close/>
              </a:path>
            </a:pathLst>
          </a:custGeom>
          <a:solidFill>
            <a:srgbClr val="FFFFFF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8915400" y="0"/>
            <a:ext cx="55244" cy="534035"/>
          </a:xfrm>
          <a:custGeom>
            <a:avLst/>
            <a:gdLst/>
            <a:ahLst/>
            <a:cxnLst/>
            <a:rect l="l" t="t" r="r" b="b"/>
            <a:pathLst>
              <a:path w="55245" h="534035">
                <a:moveTo>
                  <a:pt x="0" y="533450"/>
                </a:moveTo>
                <a:lnTo>
                  <a:pt x="54864" y="533450"/>
                </a:lnTo>
                <a:lnTo>
                  <a:pt x="54864" y="0"/>
                </a:lnTo>
                <a:lnTo>
                  <a:pt x="0" y="0"/>
                </a:lnTo>
                <a:lnTo>
                  <a:pt x="0" y="533450"/>
                </a:lnTo>
                <a:close/>
              </a:path>
            </a:pathLst>
          </a:custGeom>
          <a:solidFill>
            <a:srgbClr val="FFFFFF">
              <a:alpha val="1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8877300" y="0"/>
            <a:ext cx="0" cy="534035"/>
          </a:xfrm>
          <a:custGeom>
            <a:avLst/>
            <a:gdLst/>
            <a:ahLst/>
            <a:cxnLst/>
            <a:rect l="l" t="t" r="r" b="b"/>
            <a:pathLst>
              <a:path h="534035">
                <a:moveTo>
                  <a:pt x="0" y="0"/>
                </a:moveTo>
                <a:lnTo>
                  <a:pt x="0" y="533450"/>
                </a:lnTo>
              </a:path>
            </a:pathLst>
          </a:custGeom>
          <a:ln w="9143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0" y="533450"/>
            <a:ext cx="1355090" cy="1183005"/>
          </a:xfrm>
          <a:custGeom>
            <a:avLst/>
            <a:gdLst/>
            <a:ahLst/>
            <a:cxnLst/>
            <a:rect l="l" t="t" r="r" b="b"/>
            <a:pathLst>
              <a:path w="1355090" h="1183005">
                <a:moveTo>
                  <a:pt x="0" y="1182446"/>
                </a:moveTo>
                <a:lnTo>
                  <a:pt x="1354709" y="1182446"/>
                </a:lnTo>
                <a:lnTo>
                  <a:pt x="1354709" y="0"/>
                </a:lnTo>
                <a:lnTo>
                  <a:pt x="0" y="0"/>
                </a:lnTo>
                <a:lnTo>
                  <a:pt x="0" y="1182446"/>
                </a:lnTo>
                <a:close/>
              </a:path>
            </a:pathLst>
          </a:custGeom>
          <a:solidFill>
            <a:srgbClr val="5253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1354708" y="533450"/>
            <a:ext cx="1464945" cy="1183005"/>
          </a:xfrm>
          <a:custGeom>
            <a:avLst/>
            <a:gdLst/>
            <a:ahLst/>
            <a:cxnLst/>
            <a:rect l="l" t="t" r="r" b="b"/>
            <a:pathLst>
              <a:path w="1464945" h="1183005">
                <a:moveTo>
                  <a:pt x="0" y="1182446"/>
                </a:moveTo>
                <a:lnTo>
                  <a:pt x="1464691" y="1182446"/>
                </a:lnTo>
                <a:lnTo>
                  <a:pt x="1464691" y="0"/>
                </a:lnTo>
                <a:lnTo>
                  <a:pt x="0" y="0"/>
                </a:lnTo>
                <a:lnTo>
                  <a:pt x="0" y="1182446"/>
                </a:lnTo>
                <a:close/>
              </a:path>
            </a:pathLst>
          </a:custGeom>
          <a:solidFill>
            <a:srgbClr val="5253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2819400" y="533450"/>
            <a:ext cx="6324600" cy="1183005"/>
          </a:xfrm>
          <a:custGeom>
            <a:avLst/>
            <a:gdLst/>
            <a:ahLst/>
            <a:cxnLst/>
            <a:rect l="l" t="t" r="r" b="b"/>
            <a:pathLst>
              <a:path w="6324600" h="1183005">
                <a:moveTo>
                  <a:pt x="0" y="1182446"/>
                </a:moveTo>
                <a:lnTo>
                  <a:pt x="6324600" y="1182446"/>
                </a:lnTo>
                <a:lnTo>
                  <a:pt x="6324600" y="0"/>
                </a:lnTo>
                <a:lnTo>
                  <a:pt x="0" y="0"/>
                </a:lnTo>
                <a:lnTo>
                  <a:pt x="0" y="1182446"/>
                </a:lnTo>
                <a:close/>
              </a:path>
            </a:pathLst>
          </a:custGeom>
          <a:solidFill>
            <a:srgbClr val="5253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0" y="1753997"/>
            <a:ext cx="1355090" cy="4799330"/>
          </a:xfrm>
          <a:custGeom>
            <a:avLst/>
            <a:gdLst/>
            <a:ahLst/>
            <a:cxnLst/>
            <a:rect l="l" t="t" r="r" b="b"/>
            <a:pathLst>
              <a:path w="1355090" h="4799330">
                <a:moveTo>
                  <a:pt x="0" y="4799203"/>
                </a:moveTo>
                <a:lnTo>
                  <a:pt x="1354709" y="4799203"/>
                </a:lnTo>
                <a:lnTo>
                  <a:pt x="1354709" y="0"/>
                </a:lnTo>
                <a:lnTo>
                  <a:pt x="0" y="0"/>
                </a:lnTo>
                <a:lnTo>
                  <a:pt x="0" y="4799203"/>
                </a:lnTo>
                <a:close/>
              </a:path>
            </a:pathLst>
          </a:custGeom>
          <a:solidFill>
            <a:srgbClr val="D1D1D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1354708" y="1753997"/>
            <a:ext cx="1464945" cy="2192020"/>
          </a:xfrm>
          <a:custGeom>
            <a:avLst/>
            <a:gdLst/>
            <a:ahLst/>
            <a:cxnLst/>
            <a:rect l="l" t="t" r="r" b="b"/>
            <a:pathLst>
              <a:path w="1464945" h="2192020">
                <a:moveTo>
                  <a:pt x="0" y="2191892"/>
                </a:moveTo>
                <a:lnTo>
                  <a:pt x="1464691" y="2191892"/>
                </a:lnTo>
                <a:lnTo>
                  <a:pt x="1464691" y="0"/>
                </a:lnTo>
                <a:lnTo>
                  <a:pt x="0" y="0"/>
                </a:lnTo>
                <a:lnTo>
                  <a:pt x="0" y="2191892"/>
                </a:lnTo>
                <a:close/>
              </a:path>
            </a:pathLst>
          </a:custGeom>
          <a:solidFill>
            <a:srgbClr val="D1D1D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2819400" y="1753997"/>
            <a:ext cx="6324600" cy="1051560"/>
          </a:xfrm>
          <a:custGeom>
            <a:avLst/>
            <a:gdLst/>
            <a:ahLst/>
            <a:cxnLst/>
            <a:rect l="l" t="t" r="r" b="b"/>
            <a:pathLst>
              <a:path w="6324600" h="1051560">
                <a:moveTo>
                  <a:pt x="0" y="1051052"/>
                </a:moveTo>
                <a:lnTo>
                  <a:pt x="6324600" y="1051052"/>
                </a:lnTo>
                <a:lnTo>
                  <a:pt x="6324600" y="0"/>
                </a:lnTo>
                <a:lnTo>
                  <a:pt x="0" y="0"/>
                </a:lnTo>
                <a:lnTo>
                  <a:pt x="0" y="1051052"/>
                </a:lnTo>
                <a:close/>
              </a:path>
            </a:pathLst>
          </a:custGeom>
          <a:solidFill>
            <a:srgbClr val="D1D1D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2819400" y="2805074"/>
            <a:ext cx="6324600" cy="1141095"/>
          </a:xfrm>
          <a:custGeom>
            <a:avLst/>
            <a:gdLst/>
            <a:ahLst/>
            <a:cxnLst/>
            <a:rect l="l" t="t" r="r" b="b"/>
            <a:pathLst>
              <a:path w="6324600" h="1141095">
                <a:moveTo>
                  <a:pt x="0" y="1140815"/>
                </a:moveTo>
                <a:lnTo>
                  <a:pt x="6324600" y="1140815"/>
                </a:lnTo>
                <a:lnTo>
                  <a:pt x="6324600" y="0"/>
                </a:lnTo>
                <a:lnTo>
                  <a:pt x="0" y="0"/>
                </a:lnTo>
                <a:lnTo>
                  <a:pt x="0" y="1140815"/>
                </a:lnTo>
                <a:close/>
              </a:path>
            </a:pathLst>
          </a:custGeom>
          <a:solidFill>
            <a:srgbClr val="E9E9E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1354708" y="3945864"/>
            <a:ext cx="1464945" cy="1238250"/>
          </a:xfrm>
          <a:custGeom>
            <a:avLst/>
            <a:gdLst/>
            <a:ahLst/>
            <a:cxnLst/>
            <a:rect l="l" t="t" r="r" b="b"/>
            <a:pathLst>
              <a:path w="1464945" h="1238250">
                <a:moveTo>
                  <a:pt x="0" y="1237894"/>
                </a:moveTo>
                <a:lnTo>
                  <a:pt x="1464691" y="1237894"/>
                </a:lnTo>
                <a:lnTo>
                  <a:pt x="1464691" y="0"/>
                </a:lnTo>
                <a:lnTo>
                  <a:pt x="0" y="0"/>
                </a:lnTo>
                <a:lnTo>
                  <a:pt x="0" y="1237894"/>
                </a:lnTo>
                <a:close/>
              </a:path>
            </a:pathLst>
          </a:custGeom>
          <a:solidFill>
            <a:srgbClr val="D1D1D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2819400" y="3945864"/>
            <a:ext cx="6324600" cy="1238250"/>
          </a:xfrm>
          <a:custGeom>
            <a:avLst/>
            <a:gdLst/>
            <a:ahLst/>
            <a:cxnLst/>
            <a:rect l="l" t="t" r="r" b="b"/>
            <a:pathLst>
              <a:path w="6324600" h="1238250">
                <a:moveTo>
                  <a:pt x="0" y="1237894"/>
                </a:moveTo>
                <a:lnTo>
                  <a:pt x="6324600" y="1237894"/>
                </a:lnTo>
                <a:lnTo>
                  <a:pt x="6324600" y="0"/>
                </a:lnTo>
                <a:lnTo>
                  <a:pt x="0" y="0"/>
                </a:lnTo>
                <a:lnTo>
                  <a:pt x="0" y="1237894"/>
                </a:lnTo>
                <a:close/>
              </a:path>
            </a:pathLst>
          </a:custGeom>
          <a:solidFill>
            <a:srgbClr val="D1D1D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1354708" y="5183759"/>
            <a:ext cx="1464945" cy="1369695"/>
          </a:xfrm>
          <a:custGeom>
            <a:avLst/>
            <a:gdLst/>
            <a:ahLst/>
            <a:cxnLst/>
            <a:rect l="l" t="t" r="r" b="b"/>
            <a:pathLst>
              <a:path w="1464945" h="1369695">
                <a:moveTo>
                  <a:pt x="0" y="1369440"/>
                </a:moveTo>
                <a:lnTo>
                  <a:pt x="1464691" y="1369440"/>
                </a:lnTo>
                <a:lnTo>
                  <a:pt x="1464691" y="0"/>
                </a:lnTo>
                <a:lnTo>
                  <a:pt x="0" y="0"/>
                </a:lnTo>
                <a:lnTo>
                  <a:pt x="0" y="1369440"/>
                </a:lnTo>
                <a:close/>
              </a:path>
            </a:pathLst>
          </a:custGeom>
          <a:solidFill>
            <a:srgbClr val="E9E9E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2819400" y="5183759"/>
            <a:ext cx="6324600" cy="1369695"/>
          </a:xfrm>
          <a:custGeom>
            <a:avLst/>
            <a:gdLst/>
            <a:ahLst/>
            <a:cxnLst/>
            <a:rect l="l" t="t" r="r" b="b"/>
            <a:pathLst>
              <a:path w="6324600" h="1369695">
                <a:moveTo>
                  <a:pt x="0" y="1369440"/>
                </a:moveTo>
                <a:lnTo>
                  <a:pt x="6324600" y="1369440"/>
                </a:lnTo>
                <a:lnTo>
                  <a:pt x="6324600" y="0"/>
                </a:lnTo>
                <a:lnTo>
                  <a:pt x="0" y="0"/>
                </a:lnTo>
                <a:lnTo>
                  <a:pt x="0" y="1369440"/>
                </a:lnTo>
                <a:close/>
              </a:path>
            </a:pathLst>
          </a:custGeom>
          <a:solidFill>
            <a:srgbClr val="E9E9E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1354708" y="527050"/>
            <a:ext cx="0" cy="1189355"/>
          </a:xfrm>
          <a:custGeom>
            <a:avLst/>
            <a:gdLst/>
            <a:ahLst/>
            <a:cxnLst/>
            <a:rect l="l" t="t" r="r" b="b"/>
            <a:pathLst>
              <a:path h="1189355">
                <a:moveTo>
                  <a:pt x="0" y="0"/>
                </a:moveTo>
                <a:lnTo>
                  <a:pt x="0" y="1188847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1354708" y="1753997"/>
            <a:ext cx="0" cy="4805680"/>
          </a:xfrm>
          <a:custGeom>
            <a:avLst/>
            <a:gdLst/>
            <a:ahLst/>
            <a:cxnLst/>
            <a:rect l="l" t="t" r="r" b="b"/>
            <a:pathLst>
              <a:path h="4805680">
                <a:moveTo>
                  <a:pt x="0" y="0"/>
                </a:moveTo>
                <a:lnTo>
                  <a:pt x="0" y="4805553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2819400" y="527050"/>
            <a:ext cx="0" cy="1189355"/>
          </a:xfrm>
          <a:custGeom>
            <a:avLst/>
            <a:gdLst/>
            <a:ahLst/>
            <a:cxnLst/>
            <a:rect l="l" t="t" r="r" b="b"/>
            <a:pathLst>
              <a:path h="1189355">
                <a:moveTo>
                  <a:pt x="0" y="0"/>
                </a:moveTo>
                <a:lnTo>
                  <a:pt x="0" y="1188847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2819400" y="1753997"/>
            <a:ext cx="0" cy="4805680"/>
          </a:xfrm>
          <a:custGeom>
            <a:avLst/>
            <a:gdLst/>
            <a:ahLst/>
            <a:cxnLst/>
            <a:rect l="l" t="t" r="r" b="b"/>
            <a:pathLst>
              <a:path h="4805680">
                <a:moveTo>
                  <a:pt x="0" y="0"/>
                </a:moveTo>
                <a:lnTo>
                  <a:pt x="0" y="4805553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2813050" y="2805048"/>
            <a:ext cx="6330950" cy="0"/>
          </a:xfrm>
          <a:custGeom>
            <a:avLst/>
            <a:gdLst/>
            <a:ahLst/>
            <a:cxnLst/>
            <a:rect l="l" t="t" r="r" b="b"/>
            <a:pathLst>
              <a:path w="6330950">
                <a:moveTo>
                  <a:pt x="0" y="0"/>
                </a:moveTo>
                <a:lnTo>
                  <a:pt x="633095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1348358" y="3945890"/>
            <a:ext cx="7795895" cy="0"/>
          </a:xfrm>
          <a:custGeom>
            <a:avLst/>
            <a:gdLst/>
            <a:ahLst/>
            <a:cxnLst/>
            <a:rect l="l" t="t" r="r" b="b"/>
            <a:pathLst>
              <a:path w="7795895">
                <a:moveTo>
                  <a:pt x="0" y="0"/>
                </a:moveTo>
                <a:lnTo>
                  <a:pt x="7795641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1348358" y="5183759"/>
            <a:ext cx="7795895" cy="0"/>
          </a:xfrm>
          <a:custGeom>
            <a:avLst/>
            <a:gdLst/>
            <a:ahLst/>
            <a:cxnLst/>
            <a:rect l="l" t="t" r="r" b="b"/>
            <a:pathLst>
              <a:path w="7795895">
                <a:moveTo>
                  <a:pt x="0" y="0"/>
                </a:moveTo>
                <a:lnTo>
                  <a:pt x="7795641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0" y="527050"/>
            <a:ext cx="0" cy="6032500"/>
          </a:xfrm>
          <a:custGeom>
            <a:avLst/>
            <a:gdLst/>
            <a:ahLst/>
            <a:cxnLst/>
            <a:rect l="l" t="t" r="r" b="b"/>
            <a:pathLst>
              <a:path h="6032500">
                <a:moveTo>
                  <a:pt x="0" y="0"/>
                </a:moveTo>
                <a:lnTo>
                  <a:pt x="0" y="603250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9144000" y="527050"/>
            <a:ext cx="0" cy="6032500"/>
          </a:xfrm>
          <a:custGeom>
            <a:avLst/>
            <a:gdLst/>
            <a:ahLst/>
            <a:cxnLst/>
            <a:rect l="l" t="t" r="r" b="b"/>
            <a:pathLst>
              <a:path h="6032500">
                <a:moveTo>
                  <a:pt x="0" y="0"/>
                </a:moveTo>
                <a:lnTo>
                  <a:pt x="0" y="603250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0" y="533400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0" y="6546850"/>
            <a:ext cx="1355090" cy="12700"/>
          </a:xfrm>
          <a:custGeom>
            <a:avLst/>
            <a:gdLst/>
            <a:ahLst/>
            <a:cxnLst/>
            <a:rect l="l" t="t" r="r" b="b"/>
            <a:pathLst>
              <a:path w="1355090" h="12700">
                <a:moveTo>
                  <a:pt x="0" y="12700"/>
                </a:moveTo>
                <a:lnTo>
                  <a:pt x="1354709" y="12700"/>
                </a:lnTo>
                <a:lnTo>
                  <a:pt x="1354709" y="0"/>
                </a:lnTo>
                <a:lnTo>
                  <a:pt x="0" y="0"/>
                </a:lnTo>
                <a:lnTo>
                  <a:pt x="0" y="127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1354708" y="6553200"/>
            <a:ext cx="7789545" cy="0"/>
          </a:xfrm>
          <a:custGeom>
            <a:avLst/>
            <a:gdLst/>
            <a:ahLst/>
            <a:cxnLst/>
            <a:rect l="l" t="t" r="r" b="b"/>
            <a:pathLst>
              <a:path w="7789545">
                <a:moveTo>
                  <a:pt x="0" y="0"/>
                </a:moveTo>
                <a:lnTo>
                  <a:pt x="7789291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 txBox="1"/>
          <p:nvPr/>
        </p:nvSpPr>
        <p:spPr>
          <a:xfrm>
            <a:off x="493572" y="559053"/>
            <a:ext cx="36830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5240" marR="5080" indent="-3175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FFFFFF"/>
                </a:solidFill>
                <a:latin typeface="Georgia"/>
                <a:cs typeface="Georgia"/>
              </a:rPr>
              <a:t>Sr.  No</a:t>
            </a:r>
            <a:endParaRPr sz="1800">
              <a:latin typeface="Georgia"/>
              <a:cs typeface="Georgia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1661286" y="559053"/>
            <a:ext cx="85344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FFFFFF"/>
                </a:solidFill>
                <a:latin typeface="Georgia"/>
                <a:cs typeface="Georgia"/>
              </a:rPr>
              <a:t>STAGE</a:t>
            </a:r>
            <a:endParaRPr sz="1800">
              <a:latin typeface="Georgia"/>
              <a:cs typeface="Georgia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5220715" y="559053"/>
            <a:ext cx="15240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FFFFFF"/>
                </a:solidFill>
                <a:latin typeface="Georgia"/>
                <a:cs typeface="Georgia"/>
              </a:rPr>
              <a:t>FEACTURES</a:t>
            </a:r>
            <a:endParaRPr sz="1800">
              <a:latin typeface="Georgia"/>
              <a:cs typeface="Georgia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78739" y="1757552"/>
            <a:ext cx="1109980" cy="301307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85725">
              <a:lnSpc>
                <a:spcPct val="100000"/>
              </a:lnSpc>
              <a:spcBef>
                <a:spcPts val="95"/>
              </a:spcBef>
            </a:pPr>
            <a:r>
              <a:rPr sz="2800" b="1" spc="-5" dirty="0">
                <a:latin typeface="Georgia"/>
                <a:cs typeface="Georgia"/>
              </a:rPr>
              <a:t>M</a:t>
            </a:r>
            <a:endParaRPr sz="2800">
              <a:latin typeface="Georgia"/>
              <a:cs typeface="Georgia"/>
            </a:endParaRPr>
          </a:p>
          <a:p>
            <a:pPr marL="12700" marR="5080">
              <a:lnSpc>
                <a:spcPct val="100000"/>
              </a:lnSpc>
              <a:spcBef>
                <a:spcPts val="5"/>
              </a:spcBef>
            </a:pPr>
            <a:r>
              <a:rPr sz="2800" b="1" spc="-10" dirty="0">
                <a:latin typeface="Georgia"/>
                <a:cs typeface="Georgia"/>
              </a:rPr>
              <a:t>ca</a:t>
            </a:r>
            <a:r>
              <a:rPr sz="2800" b="1" dirty="0">
                <a:latin typeface="Georgia"/>
                <a:cs typeface="Georgia"/>
              </a:rPr>
              <a:t>t</a:t>
            </a:r>
            <a:r>
              <a:rPr sz="2800" b="1" spc="-5" dirty="0">
                <a:latin typeface="Georgia"/>
                <a:cs typeface="Georgia"/>
              </a:rPr>
              <a:t>e</a:t>
            </a:r>
            <a:r>
              <a:rPr sz="2800" b="1" spc="-10" dirty="0">
                <a:latin typeface="Georgia"/>
                <a:cs typeface="Georgia"/>
              </a:rPr>
              <a:t>g</a:t>
            </a:r>
            <a:r>
              <a:rPr sz="2800" b="1" spc="-5" dirty="0">
                <a:latin typeface="Georgia"/>
                <a:cs typeface="Georgia"/>
              </a:rPr>
              <a:t>-  </a:t>
            </a:r>
            <a:r>
              <a:rPr sz="2800" b="1" spc="-10" dirty="0">
                <a:latin typeface="Georgia"/>
                <a:cs typeface="Georgia"/>
              </a:rPr>
              <a:t>ories  for  lung  </a:t>
            </a:r>
            <a:r>
              <a:rPr sz="2800" b="1" spc="-5" dirty="0">
                <a:latin typeface="Georgia"/>
                <a:cs typeface="Georgia"/>
              </a:rPr>
              <a:t>cance  r</a:t>
            </a:r>
            <a:endParaRPr sz="2800">
              <a:latin typeface="Georgia"/>
              <a:cs typeface="Georgia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1841119" y="2583941"/>
            <a:ext cx="49212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5" dirty="0">
                <a:latin typeface="Georgia"/>
                <a:cs typeface="Georgia"/>
              </a:rPr>
              <a:t>M</a:t>
            </a:r>
            <a:r>
              <a:rPr sz="1800" b="1" spc="-5" dirty="0">
                <a:latin typeface="Georgia"/>
                <a:cs typeface="Georgia"/>
              </a:rPr>
              <a:t>0</a:t>
            </a:r>
            <a:r>
              <a:rPr sz="1800" dirty="0">
                <a:latin typeface="Georgia"/>
                <a:cs typeface="Georgia"/>
              </a:rPr>
              <a:t>:</a:t>
            </a:r>
            <a:endParaRPr sz="1800">
              <a:latin typeface="Georgia"/>
              <a:cs typeface="Georgia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2898394" y="1759077"/>
            <a:ext cx="5640705" cy="757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Georgia"/>
                <a:cs typeface="Georgia"/>
              </a:rPr>
              <a:t>No spread to </a:t>
            </a:r>
            <a:r>
              <a:rPr sz="2400" dirty="0">
                <a:latin typeface="Georgia"/>
                <a:cs typeface="Georgia"/>
              </a:rPr>
              <a:t>distant </a:t>
            </a:r>
            <a:r>
              <a:rPr sz="2400" spc="-5" dirty="0">
                <a:latin typeface="Georgia"/>
                <a:cs typeface="Georgia"/>
              </a:rPr>
              <a:t>organs or </a:t>
            </a:r>
            <a:r>
              <a:rPr sz="2400" dirty="0">
                <a:latin typeface="Georgia"/>
                <a:cs typeface="Georgia"/>
              </a:rPr>
              <a:t>areas. </a:t>
            </a:r>
            <a:r>
              <a:rPr sz="2400" spc="-5" dirty="0">
                <a:latin typeface="Georgia"/>
                <a:cs typeface="Georgia"/>
              </a:rPr>
              <a:t>This  includes the other lung, lymph</a:t>
            </a:r>
            <a:r>
              <a:rPr sz="2400" spc="5" dirty="0">
                <a:latin typeface="Georgia"/>
                <a:cs typeface="Georgia"/>
              </a:rPr>
              <a:t> </a:t>
            </a:r>
            <a:r>
              <a:rPr sz="2400" spc="-5" dirty="0">
                <a:latin typeface="Georgia"/>
                <a:cs typeface="Georgia"/>
              </a:rPr>
              <a:t>nodes</a:t>
            </a:r>
            <a:endParaRPr sz="2400">
              <a:latin typeface="Georgia"/>
              <a:cs typeface="Georgia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2898394" y="2829559"/>
            <a:ext cx="5781675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Georgia"/>
                <a:cs typeface="Georgia"/>
              </a:rPr>
              <a:t>away </a:t>
            </a:r>
            <a:r>
              <a:rPr sz="2400" spc="-5" dirty="0">
                <a:latin typeface="Georgia"/>
                <a:cs typeface="Georgia"/>
              </a:rPr>
              <a:t>than those </a:t>
            </a:r>
            <a:r>
              <a:rPr sz="2400" dirty="0">
                <a:latin typeface="Georgia"/>
                <a:cs typeface="Georgia"/>
              </a:rPr>
              <a:t>mentioned in </a:t>
            </a:r>
            <a:r>
              <a:rPr sz="2400" spc="-5" dirty="0">
                <a:latin typeface="Georgia"/>
                <a:cs typeface="Georgia"/>
              </a:rPr>
              <a:t>the </a:t>
            </a:r>
            <a:r>
              <a:rPr sz="2400" dirty="0">
                <a:latin typeface="Georgia"/>
                <a:cs typeface="Georgia"/>
              </a:rPr>
              <a:t>N </a:t>
            </a:r>
            <a:r>
              <a:rPr sz="2400" spc="-5" dirty="0">
                <a:latin typeface="Georgia"/>
                <a:cs typeface="Georgia"/>
              </a:rPr>
              <a:t>stages  </a:t>
            </a:r>
            <a:r>
              <a:rPr sz="2400" dirty="0">
                <a:latin typeface="Georgia"/>
                <a:cs typeface="Georgia"/>
              </a:rPr>
              <a:t>above, and </a:t>
            </a:r>
            <a:r>
              <a:rPr sz="2400" spc="-5" dirty="0">
                <a:latin typeface="Georgia"/>
                <a:cs typeface="Georgia"/>
              </a:rPr>
              <a:t>other organs</a:t>
            </a:r>
            <a:endParaRPr sz="2400">
              <a:latin typeface="Georgia"/>
              <a:cs typeface="Georgia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1792351" y="3971620"/>
            <a:ext cx="591185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latin typeface="Georgia"/>
                <a:cs typeface="Georgia"/>
              </a:rPr>
              <a:t>M1</a:t>
            </a:r>
            <a:r>
              <a:rPr sz="1800" b="1" spc="-10" dirty="0">
                <a:latin typeface="Georgia"/>
                <a:cs typeface="Georgia"/>
              </a:rPr>
              <a:t>a</a:t>
            </a:r>
            <a:r>
              <a:rPr sz="1800" b="1" dirty="0">
                <a:latin typeface="Georgia"/>
                <a:cs typeface="Georgia"/>
              </a:rPr>
              <a:t>:</a:t>
            </a:r>
            <a:endParaRPr sz="1800">
              <a:latin typeface="Georgia"/>
              <a:cs typeface="Georgia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2898394" y="3970096"/>
            <a:ext cx="5779770" cy="11239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Georgia"/>
                <a:cs typeface="Georgia"/>
              </a:rPr>
              <a:t>The cancer </a:t>
            </a:r>
            <a:r>
              <a:rPr sz="2400" spc="-5" dirty="0">
                <a:latin typeface="Georgia"/>
                <a:cs typeface="Georgia"/>
              </a:rPr>
              <a:t>has spread to the other</a:t>
            </a:r>
            <a:r>
              <a:rPr sz="2400" spc="-15" dirty="0">
                <a:latin typeface="Georgia"/>
                <a:cs typeface="Georgia"/>
              </a:rPr>
              <a:t> </a:t>
            </a:r>
            <a:r>
              <a:rPr sz="2400" spc="-5" dirty="0">
                <a:latin typeface="Georgia"/>
                <a:cs typeface="Georgia"/>
              </a:rPr>
              <a:t>lung.</a:t>
            </a:r>
            <a:endParaRPr sz="2400">
              <a:latin typeface="Georgia"/>
              <a:cs typeface="Georgia"/>
            </a:endParaRPr>
          </a:p>
          <a:p>
            <a:pPr marL="12700" marR="5080">
              <a:lnSpc>
                <a:spcPct val="100000"/>
              </a:lnSpc>
              <a:spcBef>
                <a:spcPts val="5"/>
              </a:spcBef>
              <a:buChar char="•"/>
              <a:tabLst>
                <a:tab pos="205104" algn="l"/>
              </a:tabLst>
            </a:pPr>
            <a:r>
              <a:rPr sz="2400" spc="-5" dirty="0">
                <a:latin typeface="Georgia"/>
                <a:cs typeface="Georgia"/>
              </a:rPr>
              <a:t>Cancer cells </a:t>
            </a:r>
            <a:r>
              <a:rPr sz="2400" dirty="0">
                <a:latin typeface="Georgia"/>
                <a:cs typeface="Georgia"/>
              </a:rPr>
              <a:t>are </a:t>
            </a:r>
            <a:r>
              <a:rPr sz="2400" spc="-5" dirty="0">
                <a:latin typeface="Georgia"/>
                <a:cs typeface="Georgia"/>
              </a:rPr>
              <a:t>found </a:t>
            </a:r>
            <a:r>
              <a:rPr sz="2400" dirty="0">
                <a:latin typeface="Georgia"/>
                <a:cs typeface="Georgia"/>
              </a:rPr>
              <a:t>in </a:t>
            </a:r>
            <a:r>
              <a:rPr sz="2400" spc="-5" dirty="0">
                <a:latin typeface="Georgia"/>
                <a:cs typeface="Georgia"/>
              </a:rPr>
              <a:t>the fluid around  the</a:t>
            </a:r>
            <a:r>
              <a:rPr sz="2400" spc="-10" dirty="0">
                <a:latin typeface="Georgia"/>
                <a:cs typeface="Georgia"/>
              </a:rPr>
              <a:t> </a:t>
            </a:r>
            <a:r>
              <a:rPr sz="2400" spc="-5" dirty="0">
                <a:latin typeface="Georgia"/>
                <a:cs typeface="Georgia"/>
              </a:rPr>
              <a:t>lung</a:t>
            </a:r>
            <a:endParaRPr sz="2400">
              <a:latin typeface="Georgia"/>
              <a:cs typeface="Georgia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1827402" y="5210302"/>
            <a:ext cx="51943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latin typeface="Georgia"/>
                <a:cs typeface="Georgia"/>
              </a:rPr>
              <a:t>M</a:t>
            </a:r>
            <a:r>
              <a:rPr sz="1800" b="1" spc="-5" dirty="0">
                <a:latin typeface="Georgia"/>
                <a:cs typeface="Georgia"/>
              </a:rPr>
              <a:t>1</a:t>
            </a:r>
            <a:r>
              <a:rPr sz="1800" b="1" dirty="0">
                <a:latin typeface="Georgia"/>
                <a:cs typeface="Georgia"/>
              </a:rPr>
              <a:t>b</a:t>
            </a:r>
            <a:endParaRPr sz="1800">
              <a:latin typeface="Georgia"/>
              <a:cs typeface="Georgia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2898394" y="5208778"/>
            <a:ext cx="5301615" cy="757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Georgia"/>
                <a:cs typeface="Georgia"/>
              </a:rPr>
              <a:t>The </a:t>
            </a:r>
            <a:r>
              <a:rPr sz="2400" spc="-5" dirty="0">
                <a:latin typeface="Georgia"/>
                <a:cs typeface="Georgia"/>
              </a:rPr>
              <a:t>cancer has spread to distant lymph  </a:t>
            </a:r>
            <a:r>
              <a:rPr sz="2400" dirty="0">
                <a:latin typeface="Georgia"/>
                <a:cs typeface="Georgia"/>
              </a:rPr>
              <a:t>nodes or </a:t>
            </a:r>
            <a:r>
              <a:rPr sz="2400" spc="-5" dirty="0">
                <a:latin typeface="Georgia"/>
                <a:cs typeface="Georgia"/>
              </a:rPr>
              <a:t>to other</a:t>
            </a:r>
            <a:r>
              <a:rPr sz="2400" spc="-10" dirty="0">
                <a:latin typeface="Georgia"/>
                <a:cs typeface="Georgia"/>
              </a:rPr>
              <a:t> </a:t>
            </a:r>
            <a:r>
              <a:rPr sz="2400" spc="-5" dirty="0">
                <a:latin typeface="Georgia"/>
                <a:cs typeface="Georgia"/>
              </a:rPr>
              <a:t>organs</a:t>
            </a:r>
            <a:endParaRPr sz="24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142476" y="307847"/>
            <a:ext cx="1905" cy="91440"/>
          </a:xfrm>
          <a:custGeom>
            <a:avLst/>
            <a:gdLst/>
            <a:ahLst/>
            <a:cxnLst/>
            <a:rect l="l" t="t" r="r" b="b"/>
            <a:pathLst>
              <a:path w="1904" h="91439">
                <a:moveTo>
                  <a:pt x="0" y="91439"/>
                </a:moveTo>
                <a:lnTo>
                  <a:pt x="1524" y="91439"/>
                </a:lnTo>
                <a:lnTo>
                  <a:pt x="1524" y="0"/>
                </a:lnTo>
                <a:lnTo>
                  <a:pt x="0" y="0"/>
                </a:lnTo>
                <a:lnTo>
                  <a:pt x="0" y="91439"/>
                </a:lnTo>
                <a:close/>
              </a:path>
            </a:pathLst>
          </a:custGeom>
          <a:solidFill>
            <a:srgbClr val="4380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9072371" y="307847"/>
            <a:ext cx="12700" cy="91440"/>
          </a:xfrm>
          <a:custGeom>
            <a:avLst/>
            <a:gdLst/>
            <a:ahLst/>
            <a:cxnLst/>
            <a:rect l="l" t="t" r="r" b="b"/>
            <a:pathLst>
              <a:path w="12700" h="91439">
                <a:moveTo>
                  <a:pt x="0" y="91439"/>
                </a:moveTo>
                <a:lnTo>
                  <a:pt x="12192" y="91439"/>
                </a:lnTo>
                <a:lnTo>
                  <a:pt x="12192" y="0"/>
                </a:lnTo>
                <a:lnTo>
                  <a:pt x="0" y="0"/>
                </a:lnTo>
                <a:lnTo>
                  <a:pt x="0" y="91439"/>
                </a:lnTo>
                <a:close/>
              </a:path>
            </a:pathLst>
          </a:custGeom>
          <a:solidFill>
            <a:srgbClr val="4380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307847"/>
            <a:ext cx="9044940" cy="91440"/>
          </a:xfrm>
          <a:custGeom>
            <a:avLst/>
            <a:gdLst/>
            <a:ahLst/>
            <a:cxnLst/>
            <a:rect l="l" t="t" r="r" b="b"/>
            <a:pathLst>
              <a:path w="9044940" h="91439">
                <a:moveTo>
                  <a:pt x="0" y="91439"/>
                </a:moveTo>
                <a:lnTo>
                  <a:pt x="9044940" y="91439"/>
                </a:lnTo>
                <a:lnTo>
                  <a:pt x="9044940" y="0"/>
                </a:lnTo>
                <a:lnTo>
                  <a:pt x="0" y="0"/>
                </a:lnTo>
                <a:lnTo>
                  <a:pt x="0" y="91439"/>
                </a:lnTo>
                <a:close/>
              </a:path>
            </a:pathLst>
          </a:custGeom>
          <a:solidFill>
            <a:srgbClr val="4380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9142476" y="359663"/>
            <a:ext cx="1905" cy="81280"/>
          </a:xfrm>
          <a:custGeom>
            <a:avLst/>
            <a:gdLst/>
            <a:ahLst/>
            <a:cxnLst/>
            <a:rect l="l" t="t" r="r" b="b"/>
            <a:pathLst>
              <a:path w="1904" h="81279">
                <a:moveTo>
                  <a:pt x="0" y="80771"/>
                </a:moveTo>
                <a:lnTo>
                  <a:pt x="1524" y="80771"/>
                </a:lnTo>
                <a:lnTo>
                  <a:pt x="1524" y="0"/>
                </a:lnTo>
                <a:lnTo>
                  <a:pt x="0" y="0"/>
                </a:lnTo>
                <a:lnTo>
                  <a:pt x="0" y="80771"/>
                </a:lnTo>
                <a:close/>
              </a:path>
            </a:pathLst>
          </a:custGeom>
          <a:solidFill>
            <a:srgbClr val="4380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9072371" y="359663"/>
            <a:ext cx="12700" cy="81280"/>
          </a:xfrm>
          <a:custGeom>
            <a:avLst/>
            <a:gdLst/>
            <a:ahLst/>
            <a:cxnLst/>
            <a:rect l="l" t="t" r="r" b="b"/>
            <a:pathLst>
              <a:path w="12700" h="81279">
                <a:moveTo>
                  <a:pt x="0" y="80771"/>
                </a:moveTo>
                <a:lnTo>
                  <a:pt x="12192" y="80771"/>
                </a:lnTo>
                <a:lnTo>
                  <a:pt x="12192" y="0"/>
                </a:lnTo>
                <a:lnTo>
                  <a:pt x="0" y="0"/>
                </a:lnTo>
                <a:lnTo>
                  <a:pt x="0" y="80771"/>
                </a:lnTo>
                <a:close/>
              </a:path>
            </a:pathLst>
          </a:custGeom>
          <a:solidFill>
            <a:srgbClr val="4380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410200" y="359663"/>
            <a:ext cx="3634740" cy="81280"/>
          </a:xfrm>
          <a:custGeom>
            <a:avLst/>
            <a:gdLst/>
            <a:ahLst/>
            <a:cxnLst/>
            <a:rect l="l" t="t" r="r" b="b"/>
            <a:pathLst>
              <a:path w="3634740" h="81279">
                <a:moveTo>
                  <a:pt x="0" y="80771"/>
                </a:moveTo>
                <a:lnTo>
                  <a:pt x="3634740" y="80771"/>
                </a:lnTo>
                <a:lnTo>
                  <a:pt x="3634740" y="0"/>
                </a:lnTo>
                <a:lnTo>
                  <a:pt x="0" y="0"/>
                </a:lnTo>
                <a:lnTo>
                  <a:pt x="0" y="80771"/>
                </a:lnTo>
                <a:close/>
              </a:path>
            </a:pathLst>
          </a:custGeom>
          <a:solidFill>
            <a:srgbClr val="4380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9142476" y="440436"/>
            <a:ext cx="1905" cy="180340"/>
          </a:xfrm>
          <a:custGeom>
            <a:avLst/>
            <a:gdLst/>
            <a:ahLst/>
            <a:cxnLst/>
            <a:rect l="l" t="t" r="r" b="b"/>
            <a:pathLst>
              <a:path w="1904" h="180340">
                <a:moveTo>
                  <a:pt x="0" y="179832"/>
                </a:moveTo>
                <a:lnTo>
                  <a:pt x="1524" y="179832"/>
                </a:lnTo>
                <a:lnTo>
                  <a:pt x="1524" y="0"/>
                </a:lnTo>
                <a:lnTo>
                  <a:pt x="0" y="0"/>
                </a:lnTo>
                <a:lnTo>
                  <a:pt x="0" y="179832"/>
                </a:lnTo>
                <a:close/>
              </a:path>
            </a:pathLst>
          </a:custGeom>
          <a:solidFill>
            <a:srgbClr val="438085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9072371" y="440436"/>
            <a:ext cx="12700" cy="180340"/>
          </a:xfrm>
          <a:custGeom>
            <a:avLst/>
            <a:gdLst/>
            <a:ahLst/>
            <a:cxnLst/>
            <a:rect l="l" t="t" r="r" b="b"/>
            <a:pathLst>
              <a:path w="12700" h="180340">
                <a:moveTo>
                  <a:pt x="0" y="179832"/>
                </a:moveTo>
                <a:lnTo>
                  <a:pt x="12192" y="179832"/>
                </a:lnTo>
                <a:lnTo>
                  <a:pt x="12192" y="0"/>
                </a:lnTo>
                <a:lnTo>
                  <a:pt x="0" y="0"/>
                </a:lnTo>
                <a:lnTo>
                  <a:pt x="0" y="179832"/>
                </a:lnTo>
                <a:close/>
              </a:path>
            </a:pathLst>
          </a:custGeom>
          <a:solidFill>
            <a:srgbClr val="438085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410200" y="440436"/>
            <a:ext cx="3634740" cy="180340"/>
          </a:xfrm>
          <a:custGeom>
            <a:avLst/>
            <a:gdLst/>
            <a:ahLst/>
            <a:cxnLst/>
            <a:rect l="l" t="t" r="r" b="b"/>
            <a:pathLst>
              <a:path w="3634740" h="180340">
                <a:moveTo>
                  <a:pt x="0" y="179832"/>
                </a:moveTo>
                <a:lnTo>
                  <a:pt x="3634740" y="179832"/>
                </a:lnTo>
                <a:lnTo>
                  <a:pt x="3634740" y="0"/>
                </a:lnTo>
                <a:lnTo>
                  <a:pt x="0" y="0"/>
                </a:lnTo>
                <a:lnTo>
                  <a:pt x="0" y="179832"/>
                </a:lnTo>
                <a:close/>
              </a:path>
            </a:pathLst>
          </a:custGeom>
          <a:solidFill>
            <a:srgbClr val="438085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5407152" y="510540"/>
            <a:ext cx="3063240" cy="0"/>
          </a:xfrm>
          <a:custGeom>
            <a:avLst/>
            <a:gdLst/>
            <a:ahLst/>
            <a:cxnLst/>
            <a:rect l="l" t="t" r="r" b="b"/>
            <a:pathLst>
              <a:path w="3063240">
                <a:moveTo>
                  <a:pt x="0" y="0"/>
                </a:moveTo>
                <a:lnTo>
                  <a:pt x="3063240" y="0"/>
                </a:lnTo>
              </a:path>
            </a:pathLst>
          </a:custGeom>
          <a:ln w="27431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7373111" y="606551"/>
            <a:ext cx="1600200" cy="0"/>
          </a:xfrm>
          <a:custGeom>
            <a:avLst/>
            <a:gdLst/>
            <a:ahLst/>
            <a:cxnLst/>
            <a:rect l="l" t="t" r="r" b="b"/>
            <a:pathLst>
              <a:path w="1600200">
                <a:moveTo>
                  <a:pt x="0" y="0"/>
                </a:moveTo>
                <a:lnTo>
                  <a:pt x="1600200" y="0"/>
                </a:lnTo>
              </a:path>
            </a:pathLst>
          </a:custGeom>
          <a:ln w="3657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9029700" y="0"/>
            <a:ext cx="0" cy="622300"/>
          </a:xfrm>
          <a:custGeom>
            <a:avLst/>
            <a:gdLst/>
            <a:ahLst/>
            <a:cxnLst/>
            <a:rect l="l" t="t" r="r" b="b"/>
            <a:pathLst>
              <a:path h="622300">
                <a:moveTo>
                  <a:pt x="0" y="0"/>
                </a:moveTo>
                <a:lnTo>
                  <a:pt x="0" y="621791"/>
                </a:lnTo>
              </a:path>
            </a:pathLst>
          </a:custGeom>
          <a:ln w="9143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8988552" y="0"/>
            <a:ext cx="0" cy="622300"/>
          </a:xfrm>
          <a:custGeom>
            <a:avLst/>
            <a:gdLst/>
            <a:ahLst/>
            <a:cxnLst/>
            <a:rect l="l" t="t" r="r" b="b"/>
            <a:pathLst>
              <a:path h="622300">
                <a:moveTo>
                  <a:pt x="0" y="0"/>
                </a:moveTo>
                <a:lnTo>
                  <a:pt x="0" y="621791"/>
                </a:lnTo>
              </a:path>
            </a:pathLst>
          </a:custGeom>
          <a:ln w="27431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8942831" y="0"/>
            <a:ext cx="0" cy="585470"/>
          </a:xfrm>
          <a:custGeom>
            <a:avLst/>
            <a:gdLst/>
            <a:ahLst/>
            <a:cxnLst/>
            <a:rect l="l" t="t" r="r" b="b"/>
            <a:pathLst>
              <a:path h="585470">
                <a:moveTo>
                  <a:pt x="0" y="0"/>
                </a:moveTo>
                <a:lnTo>
                  <a:pt x="0" y="585215"/>
                </a:lnTo>
              </a:path>
            </a:pathLst>
          </a:custGeom>
          <a:ln w="5486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8877300" y="0"/>
            <a:ext cx="0" cy="585470"/>
          </a:xfrm>
          <a:custGeom>
            <a:avLst/>
            <a:gdLst/>
            <a:ahLst/>
            <a:cxnLst/>
            <a:rect l="l" t="t" r="r" b="b"/>
            <a:pathLst>
              <a:path h="585470">
                <a:moveTo>
                  <a:pt x="0" y="0"/>
                </a:moveTo>
                <a:lnTo>
                  <a:pt x="0" y="585215"/>
                </a:lnTo>
              </a:path>
            </a:pathLst>
          </a:custGeom>
          <a:ln w="9143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>
            <a:spLocks noGrp="1"/>
          </p:cNvSpPr>
          <p:nvPr>
            <p:ph type="title"/>
          </p:nvPr>
        </p:nvSpPr>
        <p:spPr>
          <a:xfrm>
            <a:off x="154939" y="431037"/>
            <a:ext cx="307784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5" dirty="0">
                <a:latin typeface="Trebuchet MS"/>
                <a:cs typeface="Trebuchet MS"/>
              </a:rPr>
              <a:t>DEFINITION</a:t>
            </a:r>
            <a:r>
              <a:rPr sz="4000" spc="-25" dirty="0">
                <a:latin typeface="Trebuchet MS"/>
                <a:cs typeface="Trebuchet MS"/>
              </a:rPr>
              <a:t>:</a:t>
            </a:r>
            <a:r>
              <a:rPr sz="4000" spc="-5" dirty="0">
                <a:latin typeface="Trebuchet MS"/>
                <a:cs typeface="Trebuchet MS"/>
              </a:rPr>
              <a:t>-</a:t>
            </a:r>
            <a:endParaRPr sz="4000">
              <a:latin typeface="Trebuchet MS"/>
              <a:cs typeface="Trebuchet MS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493268" y="1165605"/>
            <a:ext cx="7886700" cy="25857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68605" marR="5080" indent="-256540">
              <a:lnSpc>
                <a:spcPct val="100000"/>
              </a:lnSpc>
              <a:spcBef>
                <a:spcPts val="95"/>
              </a:spcBef>
              <a:buClr>
                <a:srgbClr val="9F4DA2"/>
              </a:buClr>
              <a:buFont typeface="Georgia"/>
              <a:buChar char="•"/>
              <a:tabLst>
                <a:tab pos="269240" algn="l"/>
              </a:tabLst>
            </a:pPr>
            <a:r>
              <a:rPr sz="2800" b="1" spc="-5" dirty="0">
                <a:latin typeface="Georgia"/>
                <a:cs typeface="Georgia"/>
                <a:hlinkClick r:id="rId2"/>
              </a:rPr>
              <a:t>Lung </a:t>
            </a:r>
            <a:r>
              <a:rPr sz="2800" b="1" spc="-10" dirty="0">
                <a:latin typeface="Georgia"/>
                <a:cs typeface="Georgia"/>
                <a:hlinkClick r:id="rId2"/>
              </a:rPr>
              <a:t>carcinoma, </a:t>
            </a:r>
            <a:r>
              <a:rPr sz="2800" b="1" spc="-5" dirty="0">
                <a:latin typeface="Georgia"/>
                <a:cs typeface="Georgia"/>
                <a:hlinkClick r:id="rId2"/>
              </a:rPr>
              <a:t>is a malignant</a:t>
            </a:r>
            <a:r>
              <a:rPr sz="2800" b="1" spc="-5" dirty="0">
                <a:solidFill>
                  <a:srgbClr val="67AEBC"/>
                </a:solidFill>
                <a:latin typeface="Georgia"/>
                <a:cs typeface="Georgia"/>
                <a:hlinkClick r:id="rId2"/>
              </a:rPr>
              <a:t> </a:t>
            </a:r>
            <a:r>
              <a:rPr sz="2800" b="1" u="heavy" spc="-10" dirty="0">
                <a:solidFill>
                  <a:srgbClr val="67AEBC"/>
                </a:solidFill>
                <a:uFill>
                  <a:solidFill>
                    <a:srgbClr val="67AEBC"/>
                  </a:solidFill>
                </a:uFill>
                <a:latin typeface="Georgia"/>
                <a:cs typeface="Georgia"/>
                <a:hlinkClick r:id="rId2"/>
              </a:rPr>
              <a:t>lung </a:t>
            </a:r>
            <a:r>
              <a:rPr sz="2800" b="1" u="heavy" spc="-10" dirty="0">
                <a:solidFill>
                  <a:srgbClr val="67AEBC"/>
                </a:solidFill>
                <a:uFill>
                  <a:solidFill>
                    <a:srgbClr val="67AEBC"/>
                  </a:solidFill>
                </a:uFill>
                <a:latin typeface="Georgia"/>
                <a:cs typeface="Georgia"/>
                <a:hlinkClick r:id="rId3"/>
              </a:rPr>
              <a:t> </a:t>
            </a:r>
            <a:r>
              <a:rPr sz="2800" b="1" u="heavy" spc="-5" dirty="0">
                <a:solidFill>
                  <a:srgbClr val="67AEBC"/>
                </a:solidFill>
                <a:uFill>
                  <a:solidFill>
                    <a:srgbClr val="67AEBC"/>
                  </a:solidFill>
                </a:uFill>
                <a:latin typeface="Georgia"/>
                <a:cs typeface="Georgia"/>
                <a:hlinkClick r:id="rId3"/>
              </a:rPr>
              <a:t>tumor</a:t>
            </a:r>
            <a:r>
              <a:rPr sz="2800" b="1" spc="-5" dirty="0">
                <a:solidFill>
                  <a:srgbClr val="67AEBC"/>
                </a:solidFill>
                <a:latin typeface="Georgia"/>
                <a:cs typeface="Georgia"/>
                <a:hlinkClick r:id="rId3"/>
              </a:rPr>
              <a:t> </a:t>
            </a:r>
            <a:r>
              <a:rPr sz="2800" b="1" spc="-10" dirty="0">
                <a:latin typeface="Georgia"/>
                <a:cs typeface="Georgia"/>
                <a:hlinkClick r:id="rId3"/>
              </a:rPr>
              <a:t>characterized </a:t>
            </a:r>
            <a:r>
              <a:rPr sz="2800" b="1" spc="-5" dirty="0">
                <a:latin typeface="Georgia"/>
                <a:cs typeface="Georgia"/>
                <a:hlinkClick r:id="rId3"/>
              </a:rPr>
              <a:t>by uncontrolled</a:t>
            </a:r>
            <a:r>
              <a:rPr sz="2800" b="1" spc="-5" dirty="0">
                <a:solidFill>
                  <a:srgbClr val="67AEBC"/>
                </a:solidFill>
                <a:latin typeface="Georgia"/>
                <a:cs typeface="Georgia"/>
                <a:hlinkClick r:id="rId3"/>
              </a:rPr>
              <a:t> </a:t>
            </a:r>
            <a:r>
              <a:rPr sz="2800" b="1" u="heavy" spc="-10" dirty="0">
                <a:solidFill>
                  <a:srgbClr val="67AEBC"/>
                </a:solidFill>
                <a:uFill>
                  <a:solidFill>
                    <a:srgbClr val="67AEBC"/>
                  </a:solidFill>
                </a:uFill>
                <a:latin typeface="Georgia"/>
                <a:cs typeface="Georgia"/>
                <a:hlinkClick r:id="rId3"/>
              </a:rPr>
              <a:t>cell  growth</a:t>
            </a:r>
            <a:r>
              <a:rPr sz="2800" b="1" spc="-10" dirty="0">
                <a:solidFill>
                  <a:srgbClr val="67AEBC"/>
                </a:solidFill>
                <a:latin typeface="Georgia"/>
                <a:cs typeface="Georgia"/>
                <a:hlinkClick r:id="rId3"/>
              </a:rPr>
              <a:t> </a:t>
            </a:r>
            <a:r>
              <a:rPr sz="2800" b="1" spc="-5" dirty="0">
                <a:latin typeface="Georgia"/>
                <a:cs typeface="Georgia"/>
                <a:hlinkClick r:id="rId3"/>
              </a:rPr>
              <a:t>in</a:t>
            </a:r>
            <a:r>
              <a:rPr sz="2800" b="1" spc="-5" dirty="0">
                <a:solidFill>
                  <a:srgbClr val="67AEBC"/>
                </a:solidFill>
                <a:latin typeface="Georgia"/>
                <a:cs typeface="Georgia"/>
                <a:hlinkClick r:id="rId4"/>
              </a:rPr>
              <a:t> </a:t>
            </a:r>
            <a:r>
              <a:rPr sz="2800" b="1" u="heavy" spc="-10" dirty="0">
                <a:solidFill>
                  <a:srgbClr val="67AEBC"/>
                </a:solidFill>
                <a:uFill>
                  <a:solidFill>
                    <a:srgbClr val="67AEBC"/>
                  </a:solidFill>
                </a:uFill>
                <a:latin typeface="Georgia"/>
                <a:cs typeface="Georgia"/>
                <a:hlinkClick r:id="rId4"/>
              </a:rPr>
              <a:t>tissues</a:t>
            </a:r>
            <a:r>
              <a:rPr sz="2800" b="1" spc="-10" dirty="0">
                <a:solidFill>
                  <a:srgbClr val="67AEBC"/>
                </a:solidFill>
                <a:latin typeface="Georgia"/>
                <a:cs typeface="Georgia"/>
                <a:hlinkClick r:id="rId4"/>
              </a:rPr>
              <a:t> </a:t>
            </a:r>
            <a:r>
              <a:rPr sz="2800" b="1" spc="-5" dirty="0">
                <a:latin typeface="Georgia"/>
                <a:cs typeface="Georgia"/>
                <a:hlinkClick r:id="rId3"/>
              </a:rPr>
              <a:t>of </a:t>
            </a:r>
            <a:r>
              <a:rPr sz="2800" b="1" spc="-10" dirty="0">
                <a:latin typeface="Georgia"/>
                <a:cs typeface="Georgia"/>
                <a:hlinkClick r:id="rId3"/>
              </a:rPr>
              <a:t>the</a:t>
            </a:r>
            <a:r>
              <a:rPr sz="2800" b="1" spc="-10" dirty="0">
                <a:solidFill>
                  <a:srgbClr val="67AEBC"/>
                </a:solidFill>
                <a:latin typeface="Georgia"/>
                <a:cs typeface="Georgia"/>
                <a:hlinkClick r:id="rId5"/>
              </a:rPr>
              <a:t> </a:t>
            </a:r>
            <a:r>
              <a:rPr sz="2800" b="1" u="heavy" spc="-10" dirty="0">
                <a:solidFill>
                  <a:srgbClr val="67AEBC"/>
                </a:solidFill>
                <a:uFill>
                  <a:solidFill>
                    <a:srgbClr val="67AEBC"/>
                  </a:solidFill>
                </a:uFill>
                <a:latin typeface="Georgia"/>
                <a:cs typeface="Georgia"/>
                <a:hlinkClick r:id="rId5"/>
              </a:rPr>
              <a:t>lung</a:t>
            </a:r>
            <a:r>
              <a:rPr sz="2800" b="1" spc="-10" dirty="0">
                <a:latin typeface="Georgia"/>
                <a:cs typeface="Georgia"/>
                <a:hlinkClick r:id="rId3"/>
              </a:rPr>
              <a:t>. </a:t>
            </a:r>
            <a:r>
              <a:rPr sz="2800" b="1" spc="-5" dirty="0">
                <a:latin typeface="Georgia"/>
                <a:cs typeface="Georgia"/>
                <a:hlinkClick r:id="rId3"/>
              </a:rPr>
              <a:t>If </a:t>
            </a:r>
            <a:r>
              <a:rPr sz="2800" b="1" spc="-10" dirty="0">
                <a:latin typeface="Georgia"/>
                <a:cs typeface="Georgia"/>
                <a:hlinkClick r:id="rId3"/>
              </a:rPr>
              <a:t>left </a:t>
            </a:r>
            <a:r>
              <a:rPr sz="2800" b="1" spc="-10" dirty="0">
                <a:latin typeface="Georgia"/>
                <a:cs typeface="Georgia"/>
              </a:rPr>
              <a:t> </a:t>
            </a:r>
            <a:r>
              <a:rPr sz="2800" b="1" spc="-5" dirty="0">
                <a:latin typeface="Georgia"/>
                <a:cs typeface="Georgia"/>
              </a:rPr>
              <a:t>untreated, </a:t>
            </a:r>
            <a:r>
              <a:rPr sz="2800" b="1" spc="-10" dirty="0">
                <a:latin typeface="Georgia"/>
                <a:cs typeface="Georgia"/>
              </a:rPr>
              <a:t>this growth can </a:t>
            </a:r>
            <a:r>
              <a:rPr sz="2800" b="1" spc="-5" dirty="0">
                <a:latin typeface="Georgia"/>
                <a:cs typeface="Georgia"/>
              </a:rPr>
              <a:t>spread </a:t>
            </a:r>
            <a:r>
              <a:rPr sz="2800" b="1" spc="-10" dirty="0">
                <a:latin typeface="Georgia"/>
                <a:cs typeface="Georgia"/>
              </a:rPr>
              <a:t>beyond  the </a:t>
            </a:r>
            <a:r>
              <a:rPr sz="2800" b="1" spc="-5" dirty="0">
                <a:latin typeface="Georgia"/>
                <a:cs typeface="Georgia"/>
              </a:rPr>
              <a:t>lung by the process of</a:t>
            </a:r>
            <a:r>
              <a:rPr sz="2800" b="1" spc="-5" dirty="0">
                <a:solidFill>
                  <a:srgbClr val="67AEBC"/>
                </a:solidFill>
                <a:latin typeface="Georgia"/>
                <a:cs typeface="Georgia"/>
                <a:hlinkClick r:id="rId6"/>
              </a:rPr>
              <a:t> </a:t>
            </a:r>
            <a:r>
              <a:rPr sz="2800" b="1" u="heavy" spc="-5" dirty="0">
                <a:solidFill>
                  <a:srgbClr val="67AEBC"/>
                </a:solidFill>
                <a:uFill>
                  <a:solidFill>
                    <a:srgbClr val="67AEBC"/>
                  </a:solidFill>
                </a:uFill>
                <a:latin typeface="Georgia"/>
                <a:cs typeface="Georgia"/>
                <a:hlinkClick r:id="rId6"/>
              </a:rPr>
              <a:t>metastasis</a:t>
            </a:r>
            <a:r>
              <a:rPr sz="2800" b="1" spc="-5" dirty="0">
                <a:solidFill>
                  <a:srgbClr val="67AEBC"/>
                </a:solidFill>
                <a:latin typeface="Georgia"/>
                <a:cs typeface="Georgia"/>
                <a:hlinkClick r:id="rId6"/>
              </a:rPr>
              <a:t> </a:t>
            </a:r>
            <a:r>
              <a:rPr sz="2800" b="1" spc="-5" dirty="0">
                <a:latin typeface="Georgia"/>
                <a:cs typeface="Georgia"/>
              </a:rPr>
              <a:t>into  nearby tissue or other parts </a:t>
            </a:r>
            <a:r>
              <a:rPr sz="2800" b="1" spc="-10" dirty="0">
                <a:latin typeface="Georgia"/>
                <a:cs typeface="Georgia"/>
              </a:rPr>
              <a:t>of </a:t>
            </a:r>
            <a:r>
              <a:rPr sz="2800" b="1" spc="-5" dirty="0">
                <a:latin typeface="Georgia"/>
                <a:cs typeface="Georgia"/>
              </a:rPr>
              <a:t>the body</a:t>
            </a:r>
            <a:endParaRPr sz="2800">
              <a:latin typeface="Georgia"/>
              <a:cs typeface="Georgia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3250667" y="3962400"/>
            <a:ext cx="5526072" cy="274320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142476" y="307847"/>
            <a:ext cx="1905" cy="91440"/>
          </a:xfrm>
          <a:custGeom>
            <a:avLst/>
            <a:gdLst/>
            <a:ahLst/>
            <a:cxnLst/>
            <a:rect l="l" t="t" r="r" b="b"/>
            <a:pathLst>
              <a:path w="1904" h="91439">
                <a:moveTo>
                  <a:pt x="0" y="91439"/>
                </a:moveTo>
                <a:lnTo>
                  <a:pt x="1524" y="91439"/>
                </a:lnTo>
                <a:lnTo>
                  <a:pt x="1524" y="0"/>
                </a:lnTo>
                <a:lnTo>
                  <a:pt x="0" y="0"/>
                </a:lnTo>
                <a:lnTo>
                  <a:pt x="0" y="91439"/>
                </a:lnTo>
                <a:close/>
              </a:path>
            </a:pathLst>
          </a:custGeom>
          <a:solidFill>
            <a:srgbClr val="4380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9072371" y="307847"/>
            <a:ext cx="12700" cy="91440"/>
          </a:xfrm>
          <a:custGeom>
            <a:avLst/>
            <a:gdLst/>
            <a:ahLst/>
            <a:cxnLst/>
            <a:rect l="l" t="t" r="r" b="b"/>
            <a:pathLst>
              <a:path w="12700" h="91439">
                <a:moveTo>
                  <a:pt x="0" y="91439"/>
                </a:moveTo>
                <a:lnTo>
                  <a:pt x="12192" y="91439"/>
                </a:lnTo>
                <a:lnTo>
                  <a:pt x="12192" y="0"/>
                </a:lnTo>
                <a:lnTo>
                  <a:pt x="0" y="0"/>
                </a:lnTo>
                <a:lnTo>
                  <a:pt x="0" y="91439"/>
                </a:lnTo>
                <a:close/>
              </a:path>
            </a:pathLst>
          </a:custGeom>
          <a:solidFill>
            <a:srgbClr val="4380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307847"/>
            <a:ext cx="9044940" cy="91440"/>
          </a:xfrm>
          <a:custGeom>
            <a:avLst/>
            <a:gdLst/>
            <a:ahLst/>
            <a:cxnLst/>
            <a:rect l="l" t="t" r="r" b="b"/>
            <a:pathLst>
              <a:path w="9044940" h="91439">
                <a:moveTo>
                  <a:pt x="0" y="91439"/>
                </a:moveTo>
                <a:lnTo>
                  <a:pt x="9044940" y="91439"/>
                </a:lnTo>
                <a:lnTo>
                  <a:pt x="9044940" y="0"/>
                </a:lnTo>
                <a:lnTo>
                  <a:pt x="0" y="0"/>
                </a:lnTo>
                <a:lnTo>
                  <a:pt x="0" y="91439"/>
                </a:lnTo>
                <a:close/>
              </a:path>
            </a:pathLst>
          </a:custGeom>
          <a:solidFill>
            <a:srgbClr val="4380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9142476" y="359663"/>
            <a:ext cx="1905" cy="81280"/>
          </a:xfrm>
          <a:custGeom>
            <a:avLst/>
            <a:gdLst/>
            <a:ahLst/>
            <a:cxnLst/>
            <a:rect l="l" t="t" r="r" b="b"/>
            <a:pathLst>
              <a:path w="1904" h="81279">
                <a:moveTo>
                  <a:pt x="0" y="80771"/>
                </a:moveTo>
                <a:lnTo>
                  <a:pt x="1524" y="80771"/>
                </a:lnTo>
                <a:lnTo>
                  <a:pt x="1524" y="0"/>
                </a:lnTo>
                <a:lnTo>
                  <a:pt x="0" y="0"/>
                </a:lnTo>
                <a:lnTo>
                  <a:pt x="0" y="80771"/>
                </a:lnTo>
                <a:close/>
              </a:path>
            </a:pathLst>
          </a:custGeom>
          <a:solidFill>
            <a:srgbClr val="4380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9072371" y="359663"/>
            <a:ext cx="12700" cy="81280"/>
          </a:xfrm>
          <a:custGeom>
            <a:avLst/>
            <a:gdLst/>
            <a:ahLst/>
            <a:cxnLst/>
            <a:rect l="l" t="t" r="r" b="b"/>
            <a:pathLst>
              <a:path w="12700" h="81279">
                <a:moveTo>
                  <a:pt x="0" y="80771"/>
                </a:moveTo>
                <a:lnTo>
                  <a:pt x="12192" y="80771"/>
                </a:lnTo>
                <a:lnTo>
                  <a:pt x="12192" y="0"/>
                </a:lnTo>
                <a:lnTo>
                  <a:pt x="0" y="0"/>
                </a:lnTo>
                <a:lnTo>
                  <a:pt x="0" y="80771"/>
                </a:lnTo>
                <a:close/>
              </a:path>
            </a:pathLst>
          </a:custGeom>
          <a:solidFill>
            <a:srgbClr val="4380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410200" y="359663"/>
            <a:ext cx="3634740" cy="81280"/>
          </a:xfrm>
          <a:custGeom>
            <a:avLst/>
            <a:gdLst/>
            <a:ahLst/>
            <a:cxnLst/>
            <a:rect l="l" t="t" r="r" b="b"/>
            <a:pathLst>
              <a:path w="3634740" h="81279">
                <a:moveTo>
                  <a:pt x="0" y="80771"/>
                </a:moveTo>
                <a:lnTo>
                  <a:pt x="3634740" y="80771"/>
                </a:lnTo>
                <a:lnTo>
                  <a:pt x="3634740" y="0"/>
                </a:lnTo>
                <a:lnTo>
                  <a:pt x="0" y="0"/>
                </a:lnTo>
                <a:lnTo>
                  <a:pt x="0" y="80771"/>
                </a:lnTo>
                <a:close/>
              </a:path>
            </a:pathLst>
          </a:custGeom>
          <a:solidFill>
            <a:srgbClr val="4380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9142476" y="440436"/>
            <a:ext cx="1905" cy="180340"/>
          </a:xfrm>
          <a:custGeom>
            <a:avLst/>
            <a:gdLst/>
            <a:ahLst/>
            <a:cxnLst/>
            <a:rect l="l" t="t" r="r" b="b"/>
            <a:pathLst>
              <a:path w="1904" h="180340">
                <a:moveTo>
                  <a:pt x="0" y="179832"/>
                </a:moveTo>
                <a:lnTo>
                  <a:pt x="1524" y="179832"/>
                </a:lnTo>
                <a:lnTo>
                  <a:pt x="1524" y="0"/>
                </a:lnTo>
                <a:lnTo>
                  <a:pt x="0" y="0"/>
                </a:lnTo>
                <a:lnTo>
                  <a:pt x="0" y="179832"/>
                </a:lnTo>
                <a:close/>
              </a:path>
            </a:pathLst>
          </a:custGeom>
          <a:solidFill>
            <a:srgbClr val="438085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9072371" y="440436"/>
            <a:ext cx="12700" cy="180340"/>
          </a:xfrm>
          <a:custGeom>
            <a:avLst/>
            <a:gdLst/>
            <a:ahLst/>
            <a:cxnLst/>
            <a:rect l="l" t="t" r="r" b="b"/>
            <a:pathLst>
              <a:path w="12700" h="180340">
                <a:moveTo>
                  <a:pt x="0" y="179832"/>
                </a:moveTo>
                <a:lnTo>
                  <a:pt x="12192" y="179832"/>
                </a:lnTo>
                <a:lnTo>
                  <a:pt x="12192" y="0"/>
                </a:lnTo>
                <a:lnTo>
                  <a:pt x="0" y="0"/>
                </a:lnTo>
                <a:lnTo>
                  <a:pt x="0" y="179832"/>
                </a:lnTo>
                <a:close/>
              </a:path>
            </a:pathLst>
          </a:custGeom>
          <a:solidFill>
            <a:srgbClr val="438085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410200" y="440436"/>
            <a:ext cx="3634740" cy="180340"/>
          </a:xfrm>
          <a:custGeom>
            <a:avLst/>
            <a:gdLst/>
            <a:ahLst/>
            <a:cxnLst/>
            <a:rect l="l" t="t" r="r" b="b"/>
            <a:pathLst>
              <a:path w="3634740" h="180340">
                <a:moveTo>
                  <a:pt x="0" y="179832"/>
                </a:moveTo>
                <a:lnTo>
                  <a:pt x="3634740" y="179832"/>
                </a:lnTo>
                <a:lnTo>
                  <a:pt x="3634740" y="0"/>
                </a:lnTo>
                <a:lnTo>
                  <a:pt x="0" y="0"/>
                </a:lnTo>
                <a:lnTo>
                  <a:pt x="0" y="179832"/>
                </a:lnTo>
                <a:close/>
              </a:path>
            </a:pathLst>
          </a:custGeom>
          <a:solidFill>
            <a:srgbClr val="438085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5407152" y="510540"/>
            <a:ext cx="3063240" cy="0"/>
          </a:xfrm>
          <a:custGeom>
            <a:avLst/>
            <a:gdLst/>
            <a:ahLst/>
            <a:cxnLst/>
            <a:rect l="l" t="t" r="r" b="b"/>
            <a:pathLst>
              <a:path w="3063240">
                <a:moveTo>
                  <a:pt x="0" y="0"/>
                </a:moveTo>
                <a:lnTo>
                  <a:pt x="3063240" y="0"/>
                </a:lnTo>
              </a:path>
            </a:pathLst>
          </a:custGeom>
          <a:ln w="27431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7373111" y="606551"/>
            <a:ext cx="1600200" cy="0"/>
          </a:xfrm>
          <a:custGeom>
            <a:avLst/>
            <a:gdLst/>
            <a:ahLst/>
            <a:cxnLst/>
            <a:rect l="l" t="t" r="r" b="b"/>
            <a:pathLst>
              <a:path w="1600200">
                <a:moveTo>
                  <a:pt x="0" y="0"/>
                </a:moveTo>
                <a:lnTo>
                  <a:pt x="1600200" y="0"/>
                </a:lnTo>
              </a:path>
            </a:pathLst>
          </a:custGeom>
          <a:ln w="3657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9029700" y="0"/>
            <a:ext cx="0" cy="622300"/>
          </a:xfrm>
          <a:custGeom>
            <a:avLst/>
            <a:gdLst/>
            <a:ahLst/>
            <a:cxnLst/>
            <a:rect l="l" t="t" r="r" b="b"/>
            <a:pathLst>
              <a:path h="622300">
                <a:moveTo>
                  <a:pt x="0" y="0"/>
                </a:moveTo>
                <a:lnTo>
                  <a:pt x="0" y="621791"/>
                </a:lnTo>
              </a:path>
            </a:pathLst>
          </a:custGeom>
          <a:ln w="9143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8988552" y="0"/>
            <a:ext cx="0" cy="622300"/>
          </a:xfrm>
          <a:custGeom>
            <a:avLst/>
            <a:gdLst/>
            <a:ahLst/>
            <a:cxnLst/>
            <a:rect l="l" t="t" r="r" b="b"/>
            <a:pathLst>
              <a:path h="622300">
                <a:moveTo>
                  <a:pt x="0" y="0"/>
                </a:moveTo>
                <a:lnTo>
                  <a:pt x="0" y="621791"/>
                </a:lnTo>
              </a:path>
            </a:pathLst>
          </a:custGeom>
          <a:ln w="27431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8942831" y="0"/>
            <a:ext cx="0" cy="585470"/>
          </a:xfrm>
          <a:custGeom>
            <a:avLst/>
            <a:gdLst/>
            <a:ahLst/>
            <a:cxnLst/>
            <a:rect l="l" t="t" r="r" b="b"/>
            <a:pathLst>
              <a:path h="585470">
                <a:moveTo>
                  <a:pt x="0" y="0"/>
                </a:moveTo>
                <a:lnTo>
                  <a:pt x="0" y="585215"/>
                </a:lnTo>
              </a:path>
            </a:pathLst>
          </a:custGeom>
          <a:ln w="5486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8877300" y="0"/>
            <a:ext cx="0" cy="585470"/>
          </a:xfrm>
          <a:custGeom>
            <a:avLst/>
            <a:gdLst/>
            <a:ahLst/>
            <a:cxnLst/>
            <a:rect l="l" t="t" r="r" b="b"/>
            <a:pathLst>
              <a:path h="585470">
                <a:moveTo>
                  <a:pt x="0" y="0"/>
                </a:moveTo>
                <a:lnTo>
                  <a:pt x="0" y="585215"/>
                </a:lnTo>
              </a:path>
            </a:pathLst>
          </a:custGeom>
          <a:ln w="9143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>
            <a:spLocks noGrp="1"/>
          </p:cNvSpPr>
          <p:nvPr>
            <p:ph type="title"/>
          </p:nvPr>
        </p:nvSpPr>
        <p:spPr>
          <a:xfrm>
            <a:off x="78739" y="271017"/>
            <a:ext cx="541591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5" dirty="0">
                <a:latin typeface="Trebuchet MS"/>
                <a:cs typeface="Trebuchet MS"/>
              </a:rPr>
              <a:t>DIGNOSTIC</a:t>
            </a:r>
            <a:r>
              <a:rPr sz="3600" spc="-40" dirty="0">
                <a:latin typeface="Trebuchet MS"/>
                <a:cs typeface="Trebuchet MS"/>
              </a:rPr>
              <a:t> </a:t>
            </a:r>
            <a:r>
              <a:rPr sz="3600" spc="-55" dirty="0">
                <a:latin typeface="Trebuchet MS"/>
                <a:cs typeface="Trebuchet MS"/>
              </a:rPr>
              <a:t>EVALUATION:-</a:t>
            </a:r>
            <a:endParaRPr sz="3600">
              <a:latin typeface="Trebuchet MS"/>
              <a:cs typeface="Trebuchet MS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645668" y="1238758"/>
            <a:ext cx="7507605" cy="5308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68605" marR="1073150" indent="-256540">
              <a:lnSpc>
                <a:spcPct val="100000"/>
              </a:lnSpc>
              <a:spcBef>
                <a:spcPts val="100"/>
              </a:spcBef>
              <a:buClr>
                <a:srgbClr val="9F4DA2"/>
              </a:buClr>
              <a:buFont typeface="Georgia"/>
              <a:buChar char="•"/>
              <a:tabLst>
                <a:tab pos="269240" algn="l"/>
              </a:tabLst>
            </a:pPr>
            <a:r>
              <a:rPr sz="3300" b="1" spc="-5" dirty="0">
                <a:latin typeface="Georgia"/>
                <a:cs typeface="Georgia"/>
              </a:rPr>
              <a:t>Medical </a:t>
            </a:r>
            <a:r>
              <a:rPr sz="3300" b="1" dirty="0">
                <a:latin typeface="Georgia"/>
                <a:cs typeface="Georgia"/>
              </a:rPr>
              <a:t>history and</a:t>
            </a:r>
            <a:r>
              <a:rPr sz="3300" b="1" spc="-100" dirty="0">
                <a:latin typeface="Georgia"/>
                <a:cs typeface="Georgia"/>
              </a:rPr>
              <a:t> </a:t>
            </a:r>
            <a:r>
              <a:rPr sz="3300" b="1" dirty="0">
                <a:latin typeface="Georgia"/>
                <a:cs typeface="Georgia"/>
              </a:rPr>
              <a:t>physical  </a:t>
            </a:r>
            <a:r>
              <a:rPr sz="3300" b="1" spc="-5" dirty="0">
                <a:latin typeface="Georgia"/>
                <a:cs typeface="Georgia"/>
              </a:rPr>
              <a:t>exam:-</a:t>
            </a:r>
            <a:endParaRPr sz="3300">
              <a:latin typeface="Georgia"/>
              <a:cs typeface="Georgia"/>
            </a:endParaRPr>
          </a:p>
          <a:p>
            <a:pPr marL="268605" indent="-256540">
              <a:lnSpc>
                <a:spcPct val="100000"/>
              </a:lnSpc>
              <a:spcBef>
                <a:spcPts val="300"/>
              </a:spcBef>
              <a:buClr>
                <a:srgbClr val="9F4DA2"/>
              </a:buClr>
              <a:buFont typeface="Georgia"/>
              <a:buChar char="•"/>
              <a:tabLst>
                <a:tab pos="269240" algn="l"/>
              </a:tabLst>
            </a:pPr>
            <a:r>
              <a:rPr sz="3300" b="1" spc="-5" dirty="0">
                <a:latin typeface="Georgia"/>
                <a:cs typeface="Georgia"/>
              </a:rPr>
              <a:t>Blood tests:-</a:t>
            </a:r>
            <a:endParaRPr sz="3300">
              <a:latin typeface="Georgia"/>
              <a:cs typeface="Georgia"/>
            </a:endParaRPr>
          </a:p>
          <a:p>
            <a:pPr marL="561340" marR="67945" indent="-247650">
              <a:lnSpc>
                <a:spcPct val="100000"/>
              </a:lnSpc>
              <a:spcBef>
                <a:spcPts val="315"/>
              </a:spcBef>
            </a:pPr>
            <a:r>
              <a:rPr sz="3000" dirty="0">
                <a:solidFill>
                  <a:srgbClr val="438085"/>
                </a:solidFill>
                <a:latin typeface="Georgia"/>
                <a:cs typeface="Georgia"/>
              </a:rPr>
              <a:t>▫ </a:t>
            </a:r>
            <a:r>
              <a:rPr sz="3000" b="1" dirty="0">
                <a:solidFill>
                  <a:srgbClr val="438085"/>
                </a:solidFill>
                <a:latin typeface="Georgia"/>
                <a:cs typeface="Georgia"/>
              </a:rPr>
              <a:t>A </a:t>
            </a:r>
            <a:r>
              <a:rPr sz="3000" b="1" spc="-5" dirty="0">
                <a:solidFill>
                  <a:srgbClr val="438085"/>
                </a:solidFill>
                <a:latin typeface="Georgia"/>
                <a:cs typeface="Georgia"/>
              </a:rPr>
              <a:t>complete </a:t>
            </a:r>
            <a:r>
              <a:rPr sz="3000" b="1" dirty="0">
                <a:solidFill>
                  <a:srgbClr val="438085"/>
                </a:solidFill>
                <a:latin typeface="Georgia"/>
                <a:cs typeface="Georgia"/>
              </a:rPr>
              <a:t>blood </a:t>
            </a:r>
            <a:r>
              <a:rPr sz="3000" b="1" spc="-5" dirty="0">
                <a:solidFill>
                  <a:srgbClr val="438085"/>
                </a:solidFill>
                <a:latin typeface="Georgia"/>
                <a:cs typeface="Georgia"/>
              </a:rPr>
              <a:t>count </a:t>
            </a:r>
            <a:r>
              <a:rPr sz="3000" b="1" dirty="0">
                <a:solidFill>
                  <a:srgbClr val="438085"/>
                </a:solidFill>
                <a:latin typeface="Georgia"/>
                <a:cs typeface="Georgia"/>
              </a:rPr>
              <a:t>(CBC) </a:t>
            </a:r>
            <a:r>
              <a:rPr sz="3000" spc="-5" dirty="0">
                <a:solidFill>
                  <a:srgbClr val="438085"/>
                </a:solidFill>
                <a:latin typeface="Georgia"/>
                <a:cs typeface="Georgia"/>
              </a:rPr>
              <a:t>looks  </a:t>
            </a:r>
            <a:r>
              <a:rPr sz="3000" dirty="0">
                <a:solidFill>
                  <a:srgbClr val="438085"/>
                </a:solidFill>
                <a:latin typeface="Georgia"/>
                <a:cs typeface="Georgia"/>
              </a:rPr>
              <a:t>at </a:t>
            </a:r>
            <a:r>
              <a:rPr sz="3000" spc="-5" dirty="0">
                <a:solidFill>
                  <a:srgbClr val="438085"/>
                </a:solidFill>
                <a:latin typeface="Georgia"/>
                <a:cs typeface="Georgia"/>
              </a:rPr>
              <a:t>whether patient blood has normal  </a:t>
            </a:r>
            <a:r>
              <a:rPr sz="3000" dirty="0">
                <a:solidFill>
                  <a:srgbClr val="438085"/>
                </a:solidFill>
                <a:latin typeface="Georgia"/>
                <a:cs typeface="Georgia"/>
              </a:rPr>
              <a:t>numbers </a:t>
            </a:r>
            <a:r>
              <a:rPr sz="3000" spc="-5" dirty="0">
                <a:solidFill>
                  <a:srgbClr val="438085"/>
                </a:solidFill>
                <a:latin typeface="Georgia"/>
                <a:cs typeface="Georgia"/>
              </a:rPr>
              <a:t>of </a:t>
            </a:r>
            <a:r>
              <a:rPr sz="3000" spc="-10" dirty="0">
                <a:solidFill>
                  <a:srgbClr val="438085"/>
                </a:solidFill>
                <a:latin typeface="Georgia"/>
                <a:cs typeface="Georgia"/>
              </a:rPr>
              <a:t>different </a:t>
            </a:r>
            <a:r>
              <a:rPr sz="3000" spc="-5" dirty="0">
                <a:solidFill>
                  <a:srgbClr val="438085"/>
                </a:solidFill>
                <a:latin typeface="Georgia"/>
                <a:cs typeface="Georgia"/>
              </a:rPr>
              <a:t>types of blood</a:t>
            </a:r>
            <a:r>
              <a:rPr sz="3000" spc="-10" dirty="0">
                <a:solidFill>
                  <a:srgbClr val="438085"/>
                </a:solidFill>
                <a:latin typeface="Georgia"/>
                <a:cs typeface="Georgia"/>
              </a:rPr>
              <a:t> </a:t>
            </a:r>
            <a:r>
              <a:rPr sz="3000" spc="-5" dirty="0">
                <a:solidFill>
                  <a:srgbClr val="438085"/>
                </a:solidFill>
                <a:latin typeface="Georgia"/>
                <a:cs typeface="Georgia"/>
              </a:rPr>
              <a:t>cells.</a:t>
            </a:r>
            <a:endParaRPr sz="3000">
              <a:latin typeface="Georgia"/>
              <a:cs typeface="Georgia"/>
            </a:endParaRPr>
          </a:p>
          <a:p>
            <a:pPr marL="561340" marR="5080" indent="-247650">
              <a:lnSpc>
                <a:spcPct val="100000"/>
              </a:lnSpc>
              <a:spcBef>
                <a:spcPts val="300"/>
              </a:spcBef>
            </a:pPr>
            <a:r>
              <a:rPr sz="3000" dirty="0">
                <a:solidFill>
                  <a:srgbClr val="438085"/>
                </a:solidFill>
                <a:latin typeface="Georgia"/>
                <a:cs typeface="Georgia"/>
              </a:rPr>
              <a:t>▫ </a:t>
            </a:r>
            <a:r>
              <a:rPr sz="3000" b="1" spc="-5" dirty="0">
                <a:solidFill>
                  <a:srgbClr val="438085"/>
                </a:solidFill>
                <a:latin typeface="Georgia"/>
                <a:cs typeface="Georgia"/>
              </a:rPr>
              <a:t>Blood chemistry </a:t>
            </a:r>
            <a:r>
              <a:rPr sz="3000" b="1" spc="-10" dirty="0">
                <a:solidFill>
                  <a:srgbClr val="438085"/>
                </a:solidFill>
                <a:latin typeface="Georgia"/>
                <a:cs typeface="Georgia"/>
              </a:rPr>
              <a:t>tests </a:t>
            </a:r>
            <a:r>
              <a:rPr sz="3000" spc="-5" dirty="0">
                <a:solidFill>
                  <a:srgbClr val="438085"/>
                </a:solidFill>
                <a:latin typeface="Georgia"/>
                <a:cs typeface="Georgia"/>
              </a:rPr>
              <a:t>can help spot  </a:t>
            </a:r>
            <a:r>
              <a:rPr sz="3000" dirty="0">
                <a:solidFill>
                  <a:srgbClr val="438085"/>
                </a:solidFill>
                <a:latin typeface="Georgia"/>
                <a:cs typeface="Georgia"/>
              </a:rPr>
              <a:t>abnormalities </a:t>
            </a:r>
            <a:r>
              <a:rPr sz="3000" spc="-5" dirty="0">
                <a:solidFill>
                  <a:srgbClr val="438085"/>
                </a:solidFill>
                <a:latin typeface="Georgia"/>
                <a:cs typeface="Georgia"/>
              </a:rPr>
              <a:t>in some of patient </a:t>
            </a:r>
            <a:r>
              <a:rPr sz="3000" spc="-10" dirty="0">
                <a:solidFill>
                  <a:srgbClr val="438085"/>
                </a:solidFill>
                <a:latin typeface="Georgia"/>
                <a:cs typeface="Georgia"/>
              </a:rPr>
              <a:t>organs,  </a:t>
            </a:r>
            <a:r>
              <a:rPr sz="3000" spc="-5" dirty="0">
                <a:solidFill>
                  <a:srgbClr val="438085"/>
                </a:solidFill>
                <a:latin typeface="Georgia"/>
                <a:cs typeface="Georgia"/>
              </a:rPr>
              <a:t>such </a:t>
            </a:r>
            <a:r>
              <a:rPr sz="3000" dirty="0">
                <a:solidFill>
                  <a:srgbClr val="438085"/>
                </a:solidFill>
                <a:latin typeface="Georgia"/>
                <a:cs typeface="Georgia"/>
              </a:rPr>
              <a:t>as </a:t>
            </a:r>
            <a:r>
              <a:rPr sz="3000" spc="-5" dirty="0">
                <a:solidFill>
                  <a:srgbClr val="438085"/>
                </a:solidFill>
                <a:latin typeface="Georgia"/>
                <a:cs typeface="Georgia"/>
              </a:rPr>
              <a:t>the liver or kidneys. </a:t>
            </a:r>
            <a:r>
              <a:rPr sz="3000" dirty="0">
                <a:solidFill>
                  <a:srgbClr val="438085"/>
                </a:solidFill>
                <a:latin typeface="Georgia"/>
                <a:cs typeface="Georgia"/>
              </a:rPr>
              <a:t>For</a:t>
            </a:r>
            <a:r>
              <a:rPr sz="3000" spc="-35" dirty="0">
                <a:solidFill>
                  <a:srgbClr val="438085"/>
                </a:solidFill>
                <a:latin typeface="Georgia"/>
                <a:cs typeface="Georgia"/>
              </a:rPr>
              <a:t> </a:t>
            </a:r>
            <a:r>
              <a:rPr sz="3000" spc="-5" dirty="0">
                <a:solidFill>
                  <a:srgbClr val="438085"/>
                </a:solidFill>
                <a:latin typeface="Georgia"/>
                <a:cs typeface="Georgia"/>
              </a:rPr>
              <a:t>example,</a:t>
            </a:r>
            <a:endParaRPr sz="3000">
              <a:latin typeface="Georgia"/>
              <a:cs typeface="Georgia"/>
            </a:endParaRPr>
          </a:p>
          <a:p>
            <a:pPr marL="561340" marR="387985">
              <a:lnSpc>
                <a:spcPct val="100000"/>
              </a:lnSpc>
              <a:spcBef>
                <a:spcPts val="5"/>
              </a:spcBef>
            </a:pPr>
            <a:r>
              <a:rPr sz="3000" spc="-5" dirty="0">
                <a:solidFill>
                  <a:srgbClr val="438085"/>
                </a:solidFill>
                <a:latin typeface="Georgia"/>
                <a:cs typeface="Georgia"/>
              </a:rPr>
              <a:t>e.g. high level </a:t>
            </a:r>
            <a:r>
              <a:rPr sz="3000" dirty="0">
                <a:solidFill>
                  <a:srgbClr val="438085"/>
                </a:solidFill>
                <a:latin typeface="Georgia"/>
                <a:cs typeface="Georgia"/>
              </a:rPr>
              <a:t>of </a:t>
            </a:r>
            <a:r>
              <a:rPr sz="3000" spc="-5" dirty="0">
                <a:solidFill>
                  <a:srgbClr val="438085"/>
                </a:solidFill>
                <a:latin typeface="Georgia"/>
                <a:cs typeface="Georgia"/>
              </a:rPr>
              <a:t>lactate dehydrogenase  </a:t>
            </a:r>
            <a:r>
              <a:rPr sz="3000" dirty="0">
                <a:solidFill>
                  <a:srgbClr val="438085"/>
                </a:solidFill>
                <a:latin typeface="Georgia"/>
                <a:cs typeface="Georgia"/>
              </a:rPr>
              <a:t>(LDH).</a:t>
            </a:r>
            <a:endParaRPr sz="30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142476" y="307847"/>
            <a:ext cx="1905" cy="91440"/>
          </a:xfrm>
          <a:custGeom>
            <a:avLst/>
            <a:gdLst/>
            <a:ahLst/>
            <a:cxnLst/>
            <a:rect l="l" t="t" r="r" b="b"/>
            <a:pathLst>
              <a:path w="1904" h="91439">
                <a:moveTo>
                  <a:pt x="0" y="91439"/>
                </a:moveTo>
                <a:lnTo>
                  <a:pt x="1524" y="91439"/>
                </a:lnTo>
                <a:lnTo>
                  <a:pt x="1524" y="0"/>
                </a:lnTo>
                <a:lnTo>
                  <a:pt x="0" y="0"/>
                </a:lnTo>
                <a:lnTo>
                  <a:pt x="0" y="91439"/>
                </a:lnTo>
                <a:close/>
              </a:path>
            </a:pathLst>
          </a:custGeom>
          <a:solidFill>
            <a:srgbClr val="4380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9072371" y="307847"/>
            <a:ext cx="12700" cy="91440"/>
          </a:xfrm>
          <a:custGeom>
            <a:avLst/>
            <a:gdLst/>
            <a:ahLst/>
            <a:cxnLst/>
            <a:rect l="l" t="t" r="r" b="b"/>
            <a:pathLst>
              <a:path w="12700" h="91439">
                <a:moveTo>
                  <a:pt x="0" y="91439"/>
                </a:moveTo>
                <a:lnTo>
                  <a:pt x="12192" y="91439"/>
                </a:lnTo>
                <a:lnTo>
                  <a:pt x="12192" y="0"/>
                </a:lnTo>
                <a:lnTo>
                  <a:pt x="0" y="0"/>
                </a:lnTo>
                <a:lnTo>
                  <a:pt x="0" y="91439"/>
                </a:lnTo>
                <a:close/>
              </a:path>
            </a:pathLst>
          </a:custGeom>
          <a:solidFill>
            <a:srgbClr val="4380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307847"/>
            <a:ext cx="9044940" cy="91440"/>
          </a:xfrm>
          <a:custGeom>
            <a:avLst/>
            <a:gdLst/>
            <a:ahLst/>
            <a:cxnLst/>
            <a:rect l="l" t="t" r="r" b="b"/>
            <a:pathLst>
              <a:path w="9044940" h="91439">
                <a:moveTo>
                  <a:pt x="0" y="91439"/>
                </a:moveTo>
                <a:lnTo>
                  <a:pt x="9044940" y="91439"/>
                </a:lnTo>
                <a:lnTo>
                  <a:pt x="9044940" y="0"/>
                </a:lnTo>
                <a:lnTo>
                  <a:pt x="0" y="0"/>
                </a:lnTo>
                <a:lnTo>
                  <a:pt x="0" y="91439"/>
                </a:lnTo>
                <a:close/>
              </a:path>
            </a:pathLst>
          </a:custGeom>
          <a:solidFill>
            <a:srgbClr val="4380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9142476" y="359663"/>
            <a:ext cx="1905" cy="81280"/>
          </a:xfrm>
          <a:custGeom>
            <a:avLst/>
            <a:gdLst/>
            <a:ahLst/>
            <a:cxnLst/>
            <a:rect l="l" t="t" r="r" b="b"/>
            <a:pathLst>
              <a:path w="1904" h="81279">
                <a:moveTo>
                  <a:pt x="0" y="80771"/>
                </a:moveTo>
                <a:lnTo>
                  <a:pt x="1524" y="80771"/>
                </a:lnTo>
                <a:lnTo>
                  <a:pt x="1524" y="0"/>
                </a:lnTo>
                <a:lnTo>
                  <a:pt x="0" y="0"/>
                </a:lnTo>
                <a:lnTo>
                  <a:pt x="0" y="80771"/>
                </a:lnTo>
                <a:close/>
              </a:path>
            </a:pathLst>
          </a:custGeom>
          <a:solidFill>
            <a:srgbClr val="4380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9072371" y="359663"/>
            <a:ext cx="12700" cy="81280"/>
          </a:xfrm>
          <a:custGeom>
            <a:avLst/>
            <a:gdLst/>
            <a:ahLst/>
            <a:cxnLst/>
            <a:rect l="l" t="t" r="r" b="b"/>
            <a:pathLst>
              <a:path w="12700" h="81279">
                <a:moveTo>
                  <a:pt x="0" y="80771"/>
                </a:moveTo>
                <a:lnTo>
                  <a:pt x="12192" y="80771"/>
                </a:lnTo>
                <a:lnTo>
                  <a:pt x="12192" y="0"/>
                </a:lnTo>
                <a:lnTo>
                  <a:pt x="0" y="0"/>
                </a:lnTo>
                <a:lnTo>
                  <a:pt x="0" y="80771"/>
                </a:lnTo>
                <a:close/>
              </a:path>
            </a:pathLst>
          </a:custGeom>
          <a:solidFill>
            <a:srgbClr val="4380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410200" y="359663"/>
            <a:ext cx="3634740" cy="81280"/>
          </a:xfrm>
          <a:custGeom>
            <a:avLst/>
            <a:gdLst/>
            <a:ahLst/>
            <a:cxnLst/>
            <a:rect l="l" t="t" r="r" b="b"/>
            <a:pathLst>
              <a:path w="3634740" h="81279">
                <a:moveTo>
                  <a:pt x="0" y="80771"/>
                </a:moveTo>
                <a:lnTo>
                  <a:pt x="3634740" y="80771"/>
                </a:lnTo>
                <a:lnTo>
                  <a:pt x="3634740" y="0"/>
                </a:lnTo>
                <a:lnTo>
                  <a:pt x="0" y="0"/>
                </a:lnTo>
                <a:lnTo>
                  <a:pt x="0" y="80771"/>
                </a:lnTo>
                <a:close/>
              </a:path>
            </a:pathLst>
          </a:custGeom>
          <a:solidFill>
            <a:srgbClr val="4380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9142476" y="440436"/>
            <a:ext cx="1905" cy="180340"/>
          </a:xfrm>
          <a:custGeom>
            <a:avLst/>
            <a:gdLst/>
            <a:ahLst/>
            <a:cxnLst/>
            <a:rect l="l" t="t" r="r" b="b"/>
            <a:pathLst>
              <a:path w="1904" h="180340">
                <a:moveTo>
                  <a:pt x="0" y="179832"/>
                </a:moveTo>
                <a:lnTo>
                  <a:pt x="1524" y="179832"/>
                </a:lnTo>
                <a:lnTo>
                  <a:pt x="1524" y="0"/>
                </a:lnTo>
                <a:lnTo>
                  <a:pt x="0" y="0"/>
                </a:lnTo>
                <a:lnTo>
                  <a:pt x="0" y="179832"/>
                </a:lnTo>
                <a:close/>
              </a:path>
            </a:pathLst>
          </a:custGeom>
          <a:solidFill>
            <a:srgbClr val="438085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9072371" y="440436"/>
            <a:ext cx="12700" cy="180340"/>
          </a:xfrm>
          <a:custGeom>
            <a:avLst/>
            <a:gdLst/>
            <a:ahLst/>
            <a:cxnLst/>
            <a:rect l="l" t="t" r="r" b="b"/>
            <a:pathLst>
              <a:path w="12700" h="180340">
                <a:moveTo>
                  <a:pt x="0" y="179832"/>
                </a:moveTo>
                <a:lnTo>
                  <a:pt x="12192" y="179832"/>
                </a:lnTo>
                <a:lnTo>
                  <a:pt x="12192" y="0"/>
                </a:lnTo>
                <a:lnTo>
                  <a:pt x="0" y="0"/>
                </a:lnTo>
                <a:lnTo>
                  <a:pt x="0" y="179832"/>
                </a:lnTo>
                <a:close/>
              </a:path>
            </a:pathLst>
          </a:custGeom>
          <a:solidFill>
            <a:srgbClr val="438085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410200" y="440436"/>
            <a:ext cx="3634740" cy="180340"/>
          </a:xfrm>
          <a:custGeom>
            <a:avLst/>
            <a:gdLst/>
            <a:ahLst/>
            <a:cxnLst/>
            <a:rect l="l" t="t" r="r" b="b"/>
            <a:pathLst>
              <a:path w="3634740" h="180340">
                <a:moveTo>
                  <a:pt x="0" y="179832"/>
                </a:moveTo>
                <a:lnTo>
                  <a:pt x="3634740" y="179832"/>
                </a:lnTo>
                <a:lnTo>
                  <a:pt x="3634740" y="0"/>
                </a:lnTo>
                <a:lnTo>
                  <a:pt x="0" y="0"/>
                </a:lnTo>
                <a:lnTo>
                  <a:pt x="0" y="179832"/>
                </a:lnTo>
                <a:close/>
              </a:path>
            </a:pathLst>
          </a:custGeom>
          <a:solidFill>
            <a:srgbClr val="438085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5407152" y="510540"/>
            <a:ext cx="3063240" cy="0"/>
          </a:xfrm>
          <a:custGeom>
            <a:avLst/>
            <a:gdLst/>
            <a:ahLst/>
            <a:cxnLst/>
            <a:rect l="l" t="t" r="r" b="b"/>
            <a:pathLst>
              <a:path w="3063240">
                <a:moveTo>
                  <a:pt x="0" y="0"/>
                </a:moveTo>
                <a:lnTo>
                  <a:pt x="3063240" y="0"/>
                </a:lnTo>
              </a:path>
            </a:pathLst>
          </a:custGeom>
          <a:ln w="27431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7373111" y="606551"/>
            <a:ext cx="1600200" cy="0"/>
          </a:xfrm>
          <a:custGeom>
            <a:avLst/>
            <a:gdLst/>
            <a:ahLst/>
            <a:cxnLst/>
            <a:rect l="l" t="t" r="r" b="b"/>
            <a:pathLst>
              <a:path w="1600200">
                <a:moveTo>
                  <a:pt x="0" y="0"/>
                </a:moveTo>
                <a:lnTo>
                  <a:pt x="1600200" y="0"/>
                </a:lnTo>
              </a:path>
            </a:pathLst>
          </a:custGeom>
          <a:ln w="3657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9029700" y="0"/>
            <a:ext cx="0" cy="622300"/>
          </a:xfrm>
          <a:custGeom>
            <a:avLst/>
            <a:gdLst/>
            <a:ahLst/>
            <a:cxnLst/>
            <a:rect l="l" t="t" r="r" b="b"/>
            <a:pathLst>
              <a:path h="622300">
                <a:moveTo>
                  <a:pt x="0" y="0"/>
                </a:moveTo>
                <a:lnTo>
                  <a:pt x="0" y="621791"/>
                </a:lnTo>
              </a:path>
            </a:pathLst>
          </a:custGeom>
          <a:ln w="9143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8988552" y="0"/>
            <a:ext cx="0" cy="622300"/>
          </a:xfrm>
          <a:custGeom>
            <a:avLst/>
            <a:gdLst/>
            <a:ahLst/>
            <a:cxnLst/>
            <a:rect l="l" t="t" r="r" b="b"/>
            <a:pathLst>
              <a:path h="622300">
                <a:moveTo>
                  <a:pt x="0" y="0"/>
                </a:moveTo>
                <a:lnTo>
                  <a:pt x="0" y="621791"/>
                </a:lnTo>
              </a:path>
            </a:pathLst>
          </a:custGeom>
          <a:ln w="27431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8942831" y="0"/>
            <a:ext cx="0" cy="585470"/>
          </a:xfrm>
          <a:custGeom>
            <a:avLst/>
            <a:gdLst/>
            <a:ahLst/>
            <a:cxnLst/>
            <a:rect l="l" t="t" r="r" b="b"/>
            <a:pathLst>
              <a:path h="585470">
                <a:moveTo>
                  <a:pt x="0" y="0"/>
                </a:moveTo>
                <a:lnTo>
                  <a:pt x="0" y="585215"/>
                </a:lnTo>
              </a:path>
            </a:pathLst>
          </a:custGeom>
          <a:ln w="5486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8877300" y="0"/>
            <a:ext cx="0" cy="585470"/>
          </a:xfrm>
          <a:custGeom>
            <a:avLst/>
            <a:gdLst/>
            <a:ahLst/>
            <a:cxnLst/>
            <a:rect l="l" t="t" r="r" b="b"/>
            <a:pathLst>
              <a:path h="585470">
                <a:moveTo>
                  <a:pt x="0" y="0"/>
                </a:moveTo>
                <a:lnTo>
                  <a:pt x="0" y="585215"/>
                </a:lnTo>
              </a:path>
            </a:pathLst>
          </a:custGeom>
          <a:ln w="9143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>
            <a:spLocks noGrp="1"/>
          </p:cNvSpPr>
          <p:nvPr>
            <p:ph type="title"/>
          </p:nvPr>
        </p:nvSpPr>
        <p:spPr>
          <a:xfrm>
            <a:off x="231140" y="545337"/>
            <a:ext cx="397573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10" dirty="0">
                <a:latin typeface="Trebuchet MS"/>
                <a:cs typeface="Trebuchet MS"/>
              </a:rPr>
              <a:t>IMAGING</a:t>
            </a:r>
            <a:r>
              <a:rPr sz="4000" spc="-105" dirty="0">
                <a:latin typeface="Trebuchet MS"/>
                <a:cs typeface="Trebuchet MS"/>
              </a:rPr>
              <a:t> </a:t>
            </a:r>
            <a:r>
              <a:rPr sz="4000" spc="-5" dirty="0">
                <a:latin typeface="Trebuchet MS"/>
                <a:cs typeface="Trebuchet MS"/>
              </a:rPr>
              <a:t>TESTS</a:t>
            </a:r>
            <a:r>
              <a:rPr sz="4000" b="0" spc="-5" dirty="0">
                <a:latin typeface="Trebuchet MS"/>
                <a:cs typeface="Trebuchet MS"/>
              </a:rPr>
              <a:t>:-</a:t>
            </a:r>
            <a:endParaRPr sz="4000">
              <a:latin typeface="Trebuchet MS"/>
              <a:cs typeface="Trebuchet MS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417068" y="1427734"/>
            <a:ext cx="7990840" cy="46602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68605" indent="-256540">
              <a:lnSpc>
                <a:spcPts val="3360"/>
              </a:lnSpc>
              <a:spcBef>
                <a:spcPts val="95"/>
              </a:spcBef>
              <a:buClr>
                <a:srgbClr val="9F4DA2"/>
              </a:buClr>
              <a:buFont typeface="Georgia"/>
              <a:buChar char="•"/>
              <a:tabLst>
                <a:tab pos="269240" algn="l"/>
              </a:tabLst>
            </a:pPr>
            <a:r>
              <a:rPr sz="2800" b="1" spc="-10" dirty="0">
                <a:latin typeface="Georgia"/>
                <a:cs typeface="Georgia"/>
              </a:rPr>
              <a:t>Chest</a:t>
            </a:r>
            <a:r>
              <a:rPr sz="2800" b="1" spc="5" dirty="0">
                <a:latin typeface="Georgia"/>
                <a:cs typeface="Georgia"/>
              </a:rPr>
              <a:t> </a:t>
            </a:r>
            <a:r>
              <a:rPr sz="2800" b="1" spc="-5" dirty="0">
                <a:latin typeface="Georgia"/>
                <a:cs typeface="Georgia"/>
              </a:rPr>
              <a:t>x-ray</a:t>
            </a:r>
            <a:endParaRPr sz="2800">
              <a:latin typeface="Georgia"/>
              <a:cs typeface="Georgia"/>
            </a:endParaRPr>
          </a:p>
          <a:p>
            <a:pPr marL="561340" marR="482600" indent="-247650">
              <a:lnSpc>
                <a:spcPts val="2810"/>
              </a:lnSpc>
              <a:spcBef>
                <a:spcPts val="350"/>
              </a:spcBef>
              <a:tabLst>
                <a:tab pos="561340" algn="l"/>
                <a:tab pos="4344035" algn="l"/>
              </a:tabLst>
            </a:pPr>
            <a:r>
              <a:rPr sz="2600" dirty="0">
                <a:solidFill>
                  <a:srgbClr val="438085"/>
                </a:solidFill>
                <a:latin typeface="Georgia"/>
                <a:cs typeface="Georgia"/>
              </a:rPr>
              <a:t>▫	This is </a:t>
            </a:r>
            <a:r>
              <a:rPr sz="2600" spc="-5" dirty="0">
                <a:solidFill>
                  <a:srgbClr val="438085"/>
                </a:solidFill>
                <a:latin typeface="Georgia"/>
                <a:cs typeface="Georgia"/>
              </a:rPr>
              <a:t>often the</a:t>
            </a:r>
            <a:r>
              <a:rPr sz="2600" spc="15" dirty="0">
                <a:solidFill>
                  <a:srgbClr val="438085"/>
                </a:solidFill>
                <a:latin typeface="Georgia"/>
                <a:cs typeface="Georgia"/>
              </a:rPr>
              <a:t> </a:t>
            </a:r>
            <a:r>
              <a:rPr sz="2600" dirty="0">
                <a:solidFill>
                  <a:srgbClr val="438085"/>
                </a:solidFill>
                <a:latin typeface="Georgia"/>
                <a:cs typeface="Georgia"/>
              </a:rPr>
              <a:t>first</a:t>
            </a:r>
            <a:r>
              <a:rPr sz="2600" spc="-5" dirty="0">
                <a:solidFill>
                  <a:srgbClr val="438085"/>
                </a:solidFill>
                <a:latin typeface="Georgia"/>
                <a:cs typeface="Georgia"/>
              </a:rPr>
              <a:t> test	will </a:t>
            </a:r>
            <a:r>
              <a:rPr sz="2600" dirty="0">
                <a:solidFill>
                  <a:srgbClr val="438085"/>
                </a:solidFill>
                <a:latin typeface="Georgia"/>
                <a:cs typeface="Georgia"/>
              </a:rPr>
              <a:t>do to </a:t>
            </a:r>
            <a:r>
              <a:rPr sz="2600" spc="-5" dirty="0">
                <a:solidFill>
                  <a:srgbClr val="438085"/>
                </a:solidFill>
                <a:latin typeface="Georgia"/>
                <a:cs typeface="Georgia"/>
              </a:rPr>
              <a:t>look for</a:t>
            </a:r>
            <a:r>
              <a:rPr sz="2600" spc="-110" dirty="0">
                <a:solidFill>
                  <a:srgbClr val="438085"/>
                </a:solidFill>
                <a:latin typeface="Georgia"/>
                <a:cs typeface="Georgia"/>
              </a:rPr>
              <a:t> </a:t>
            </a:r>
            <a:r>
              <a:rPr sz="2600" spc="-5" dirty="0">
                <a:solidFill>
                  <a:srgbClr val="438085"/>
                </a:solidFill>
                <a:latin typeface="Georgia"/>
                <a:cs typeface="Georgia"/>
              </a:rPr>
              <a:t>any  </a:t>
            </a:r>
            <a:r>
              <a:rPr sz="2600" dirty="0">
                <a:solidFill>
                  <a:srgbClr val="438085"/>
                </a:solidFill>
                <a:latin typeface="Georgia"/>
                <a:cs typeface="Georgia"/>
              </a:rPr>
              <a:t>abnormal areas in </a:t>
            </a:r>
            <a:r>
              <a:rPr sz="2600" spc="-5" dirty="0">
                <a:solidFill>
                  <a:srgbClr val="438085"/>
                </a:solidFill>
                <a:latin typeface="Georgia"/>
                <a:cs typeface="Georgia"/>
              </a:rPr>
              <a:t>the</a:t>
            </a:r>
            <a:r>
              <a:rPr sz="2600" spc="-40" dirty="0">
                <a:solidFill>
                  <a:srgbClr val="438085"/>
                </a:solidFill>
                <a:latin typeface="Georgia"/>
                <a:cs typeface="Georgia"/>
              </a:rPr>
              <a:t> </a:t>
            </a:r>
            <a:r>
              <a:rPr sz="2600" spc="-5" dirty="0">
                <a:solidFill>
                  <a:srgbClr val="438085"/>
                </a:solidFill>
                <a:latin typeface="Georgia"/>
                <a:cs typeface="Georgia"/>
              </a:rPr>
              <a:t>lungs.</a:t>
            </a:r>
            <a:endParaRPr sz="2600">
              <a:latin typeface="Georgia"/>
              <a:cs typeface="Georgia"/>
            </a:endParaRPr>
          </a:p>
          <a:p>
            <a:pPr marL="268605" indent="-256540">
              <a:lnSpc>
                <a:spcPts val="3275"/>
              </a:lnSpc>
              <a:buClr>
                <a:srgbClr val="9F4DA2"/>
              </a:buClr>
              <a:buFont typeface="Arial"/>
              <a:buChar char="•"/>
              <a:tabLst>
                <a:tab pos="269240" algn="l"/>
              </a:tabLst>
            </a:pPr>
            <a:r>
              <a:rPr sz="2800" b="1" spc="-10" dirty="0">
                <a:latin typeface="Georgia"/>
                <a:cs typeface="Georgia"/>
              </a:rPr>
              <a:t>Computed tomography </a:t>
            </a:r>
            <a:r>
              <a:rPr sz="2800" b="1" spc="-5" dirty="0">
                <a:latin typeface="Georgia"/>
                <a:cs typeface="Georgia"/>
              </a:rPr>
              <a:t>(CT)</a:t>
            </a:r>
            <a:r>
              <a:rPr sz="2800" b="1" spc="30" dirty="0">
                <a:latin typeface="Georgia"/>
                <a:cs typeface="Georgia"/>
              </a:rPr>
              <a:t> </a:t>
            </a:r>
            <a:r>
              <a:rPr sz="2800" b="1" spc="-5" dirty="0">
                <a:latin typeface="Georgia"/>
                <a:cs typeface="Georgia"/>
              </a:rPr>
              <a:t>scan</a:t>
            </a:r>
            <a:r>
              <a:rPr sz="2800" spc="-5" dirty="0">
                <a:latin typeface="Georgia"/>
                <a:cs typeface="Georgia"/>
              </a:rPr>
              <a:t>:-</a:t>
            </a:r>
            <a:endParaRPr sz="2800">
              <a:latin typeface="Georgia"/>
              <a:cs typeface="Georgia"/>
            </a:endParaRPr>
          </a:p>
          <a:p>
            <a:pPr marL="561340" marR="503555" lvl="1" indent="-247650">
              <a:lnSpc>
                <a:spcPts val="2810"/>
              </a:lnSpc>
              <a:spcBef>
                <a:spcPts val="350"/>
              </a:spcBef>
              <a:buFont typeface="Arial"/>
              <a:buChar char="•"/>
              <a:tabLst>
                <a:tab pos="561975" algn="l"/>
              </a:tabLst>
            </a:pPr>
            <a:r>
              <a:rPr sz="2600" dirty="0">
                <a:solidFill>
                  <a:srgbClr val="438085"/>
                </a:solidFill>
                <a:latin typeface="Georgia"/>
                <a:cs typeface="Georgia"/>
              </a:rPr>
              <a:t>A CT scan </a:t>
            </a:r>
            <a:r>
              <a:rPr sz="2600" spc="-5" dirty="0">
                <a:solidFill>
                  <a:srgbClr val="438085"/>
                </a:solidFill>
                <a:latin typeface="Georgia"/>
                <a:cs typeface="Georgia"/>
              </a:rPr>
              <a:t>uses to make detailed cross-sectional  </a:t>
            </a:r>
            <a:r>
              <a:rPr sz="2600" dirty="0">
                <a:solidFill>
                  <a:srgbClr val="438085"/>
                </a:solidFill>
                <a:latin typeface="Georgia"/>
                <a:cs typeface="Georgia"/>
              </a:rPr>
              <a:t>images of </a:t>
            </a:r>
            <a:r>
              <a:rPr sz="2600" spc="-5" dirty="0">
                <a:solidFill>
                  <a:srgbClr val="438085"/>
                </a:solidFill>
                <a:latin typeface="Georgia"/>
                <a:cs typeface="Georgia"/>
              </a:rPr>
              <a:t>patient</a:t>
            </a:r>
            <a:r>
              <a:rPr sz="2600" spc="-25" dirty="0">
                <a:solidFill>
                  <a:srgbClr val="438085"/>
                </a:solidFill>
                <a:latin typeface="Georgia"/>
                <a:cs typeface="Georgia"/>
              </a:rPr>
              <a:t> </a:t>
            </a:r>
            <a:r>
              <a:rPr sz="2600" spc="-5" dirty="0">
                <a:solidFill>
                  <a:srgbClr val="438085"/>
                </a:solidFill>
                <a:latin typeface="Georgia"/>
                <a:cs typeface="Georgia"/>
              </a:rPr>
              <a:t>body.</a:t>
            </a:r>
            <a:endParaRPr sz="2600">
              <a:latin typeface="Georgia"/>
              <a:cs typeface="Georgia"/>
            </a:endParaRPr>
          </a:p>
          <a:p>
            <a:pPr marL="561340" marR="120650" lvl="1" indent="-247650">
              <a:lnSpc>
                <a:spcPts val="2810"/>
              </a:lnSpc>
              <a:spcBef>
                <a:spcPts val="300"/>
              </a:spcBef>
              <a:buFont typeface="Arial"/>
              <a:buChar char="•"/>
              <a:tabLst>
                <a:tab pos="561975" algn="l"/>
                <a:tab pos="1231265" algn="l"/>
              </a:tabLst>
            </a:pPr>
            <a:r>
              <a:rPr sz="2600" spc="-5" dirty="0">
                <a:solidFill>
                  <a:srgbClr val="438085"/>
                </a:solidFill>
                <a:latin typeface="Georgia"/>
                <a:cs typeface="Georgia"/>
              </a:rPr>
              <a:t>can	show the </a:t>
            </a:r>
            <a:r>
              <a:rPr sz="2600" dirty="0">
                <a:solidFill>
                  <a:srgbClr val="438085"/>
                </a:solidFill>
                <a:latin typeface="Georgia"/>
                <a:cs typeface="Georgia"/>
              </a:rPr>
              <a:t>size, </a:t>
            </a:r>
            <a:r>
              <a:rPr sz="2600" spc="-5" dirty="0">
                <a:solidFill>
                  <a:srgbClr val="438085"/>
                </a:solidFill>
                <a:latin typeface="Georgia"/>
                <a:cs typeface="Georgia"/>
              </a:rPr>
              <a:t>shape, and position of </a:t>
            </a:r>
            <a:r>
              <a:rPr sz="2600" dirty="0">
                <a:solidFill>
                  <a:srgbClr val="438085"/>
                </a:solidFill>
                <a:latin typeface="Georgia"/>
                <a:cs typeface="Georgia"/>
              </a:rPr>
              <a:t>any </a:t>
            </a:r>
            <a:r>
              <a:rPr sz="2600" spc="-5" dirty="0">
                <a:solidFill>
                  <a:srgbClr val="438085"/>
                </a:solidFill>
                <a:latin typeface="Georgia"/>
                <a:cs typeface="Georgia"/>
              </a:rPr>
              <a:t>lung  tumors </a:t>
            </a:r>
            <a:r>
              <a:rPr sz="2600" dirty="0">
                <a:solidFill>
                  <a:srgbClr val="438085"/>
                </a:solidFill>
                <a:latin typeface="Georgia"/>
                <a:cs typeface="Georgia"/>
              </a:rPr>
              <a:t>and </a:t>
            </a:r>
            <a:r>
              <a:rPr sz="2600" spc="-5" dirty="0">
                <a:solidFill>
                  <a:srgbClr val="438085"/>
                </a:solidFill>
                <a:latin typeface="Georgia"/>
                <a:cs typeface="Georgia"/>
              </a:rPr>
              <a:t>can help </a:t>
            </a:r>
            <a:r>
              <a:rPr sz="2600" dirty="0">
                <a:solidFill>
                  <a:srgbClr val="438085"/>
                </a:solidFill>
                <a:latin typeface="Georgia"/>
                <a:cs typeface="Georgia"/>
              </a:rPr>
              <a:t>find </a:t>
            </a:r>
            <a:r>
              <a:rPr sz="2600" spc="-5" dirty="0">
                <a:solidFill>
                  <a:srgbClr val="438085"/>
                </a:solidFill>
                <a:latin typeface="Georgia"/>
                <a:cs typeface="Georgia"/>
              </a:rPr>
              <a:t>enlarged lymph</a:t>
            </a:r>
            <a:r>
              <a:rPr sz="2600" spc="-60" dirty="0">
                <a:solidFill>
                  <a:srgbClr val="438085"/>
                </a:solidFill>
                <a:latin typeface="Georgia"/>
                <a:cs typeface="Georgia"/>
              </a:rPr>
              <a:t> </a:t>
            </a:r>
            <a:r>
              <a:rPr sz="2600" spc="-5" dirty="0">
                <a:solidFill>
                  <a:srgbClr val="438085"/>
                </a:solidFill>
                <a:latin typeface="Georgia"/>
                <a:cs typeface="Georgia"/>
              </a:rPr>
              <a:t>nodes</a:t>
            </a:r>
            <a:endParaRPr sz="2600">
              <a:latin typeface="Georgia"/>
              <a:cs typeface="Georgia"/>
            </a:endParaRPr>
          </a:p>
          <a:p>
            <a:pPr marL="268605" indent="-256540">
              <a:lnSpc>
                <a:spcPts val="3270"/>
              </a:lnSpc>
              <a:buClr>
                <a:srgbClr val="9F4DA2"/>
              </a:buClr>
              <a:buFont typeface="Arial"/>
              <a:buChar char="•"/>
              <a:tabLst>
                <a:tab pos="269240" algn="l"/>
              </a:tabLst>
            </a:pPr>
            <a:r>
              <a:rPr sz="2800" b="1" spc="-10" dirty="0">
                <a:latin typeface="Georgia"/>
                <a:cs typeface="Georgia"/>
              </a:rPr>
              <a:t>CT-guided </a:t>
            </a:r>
            <a:r>
              <a:rPr sz="2800" b="1" spc="-5" dirty="0">
                <a:latin typeface="Georgia"/>
                <a:cs typeface="Georgia"/>
              </a:rPr>
              <a:t>needle</a:t>
            </a:r>
            <a:r>
              <a:rPr sz="2800" b="1" spc="70" dirty="0">
                <a:latin typeface="Georgia"/>
                <a:cs typeface="Georgia"/>
              </a:rPr>
              <a:t> </a:t>
            </a:r>
            <a:r>
              <a:rPr sz="2800" b="1" spc="-10" dirty="0">
                <a:latin typeface="Georgia"/>
                <a:cs typeface="Georgia"/>
              </a:rPr>
              <a:t>biopsy:</a:t>
            </a:r>
            <a:endParaRPr sz="2800">
              <a:latin typeface="Georgia"/>
              <a:cs typeface="Georgia"/>
            </a:endParaRPr>
          </a:p>
          <a:p>
            <a:pPr marL="561340" marR="5080" lvl="1" indent="-247650">
              <a:lnSpc>
                <a:spcPct val="90000"/>
              </a:lnSpc>
              <a:spcBef>
                <a:spcPts val="309"/>
              </a:spcBef>
              <a:buClr>
                <a:srgbClr val="438085"/>
              </a:buClr>
              <a:buFont typeface="Arial"/>
              <a:buChar char="•"/>
              <a:tabLst>
                <a:tab pos="640715" algn="l"/>
                <a:tab pos="641350" algn="l"/>
              </a:tabLst>
            </a:pPr>
            <a:r>
              <a:rPr dirty="0"/>
              <a:t>	</a:t>
            </a:r>
            <a:r>
              <a:rPr sz="2600" dirty="0">
                <a:solidFill>
                  <a:srgbClr val="438085"/>
                </a:solidFill>
                <a:latin typeface="Georgia"/>
                <a:cs typeface="Georgia"/>
              </a:rPr>
              <a:t>If a </a:t>
            </a:r>
            <a:r>
              <a:rPr sz="2600" spc="-5" dirty="0">
                <a:solidFill>
                  <a:srgbClr val="438085"/>
                </a:solidFill>
                <a:latin typeface="Georgia"/>
                <a:cs typeface="Georgia"/>
              </a:rPr>
              <a:t>suspected </a:t>
            </a:r>
            <a:r>
              <a:rPr sz="2600" dirty="0">
                <a:solidFill>
                  <a:srgbClr val="438085"/>
                </a:solidFill>
                <a:latin typeface="Georgia"/>
                <a:cs typeface="Georgia"/>
              </a:rPr>
              <a:t>area of </a:t>
            </a:r>
            <a:r>
              <a:rPr sz="2600" spc="-5" dirty="0">
                <a:solidFill>
                  <a:srgbClr val="438085"/>
                </a:solidFill>
                <a:latin typeface="Georgia"/>
                <a:cs typeface="Georgia"/>
              </a:rPr>
              <a:t>cancer </a:t>
            </a:r>
            <a:r>
              <a:rPr sz="2600" dirty="0">
                <a:solidFill>
                  <a:srgbClr val="438085"/>
                </a:solidFill>
                <a:latin typeface="Georgia"/>
                <a:cs typeface="Georgia"/>
              </a:rPr>
              <a:t>is </a:t>
            </a:r>
            <a:r>
              <a:rPr sz="2600" spc="-5" dirty="0">
                <a:solidFill>
                  <a:srgbClr val="438085"/>
                </a:solidFill>
                <a:latin typeface="Georgia"/>
                <a:cs typeface="Georgia"/>
              </a:rPr>
              <a:t>deep within patient  body, </a:t>
            </a:r>
            <a:r>
              <a:rPr sz="2600" dirty="0">
                <a:solidFill>
                  <a:srgbClr val="438085"/>
                </a:solidFill>
                <a:latin typeface="Georgia"/>
                <a:cs typeface="Georgia"/>
              </a:rPr>
              <a:t>a CT </a:t>
            </a:r>
            <a:r>
              <a:rPr sz="2600" spc="-5" dirty="0">
                <a:solidFill>
                  <a:srgbClr val="438085"/>
                </a:solidFill>
                <a:latin typeface="Georgia"/>
                <a:cs typeface="Georgia"/>
              </a:rPr>
              <a:t>scan can be used to </a:t>
            </a:r>
            <a:r>
              <a:rPr sz="2600" dirty="0">
                <a:solidFill>
                  <a:srgbClr val="438085"/>
                </a:solidFill>
                <a:latin typeface="Georgia"/>
                <a:cs typeface="Georgia"/>
              </a:rPr>
              <a:t>guide a biopsy  needle into </a:t>
            </a:r>
            <a:r>
              <a:rPr sz="2600" spc="-5" dirty="0">
                <a:solidFill>
                  <a:srgbClr val="438085"/>
                </a:solidFill>
                <a:latin typeface="Georgia"/>
                <a:cs typeface="Georgia"/>
              </a:rPr>
              <a:t>the suspected</a:t>
            </a:r>
            <a:r>
              <a:rPr sz="2600" spc="-25" dirty="0">
                <a:solidFill>
                  <a:srgbClr val="438085"/>
                </a:solidFill>
                <a:latin typeface="Georgia"/>
                <a:cs typeface="Georgia"/>
              </a:rPr>
              <a:t> </a:t>
            </a:r>
            <a:r>
              <a:rPr sz="2600" dirty="0">
                <a:solidFill>
                  <a:srgbClr val="438085"/>
                </a:solidFill>
                <a:latin typeface="Georgia"/>
                <a:cs typeface="Georgia"/>
              </a:rPr>
              <a:t>area.</a:t>
            </a:r>
            <a:endParaRPr sz="26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142476" y="307847"/>
            <a:ext cx="1905" cy="91440"/>
          </a:xfrm>
          <a:custGeom>
            <a:avLst/>
            <a:gdLst/>
            <a:ahLst/>
            <a:cxnLst/>
            <a:rect l="l" t="t" r="r" b="b"/>
            <a:pathLst>
              <a:path w="1904" h="91439">
                <a:moveTo>
                  <a:pt x="0" y="91439"/>
                </a:moveTo>
                <a:lnTo>
                  <a:pt x="1524" y="91439"/>
                </a:lnTo>
                <a:lnTo>
                  <a:pt x="1524" y="0"/>
                </a:lnTo>
                <a:lnTo>
                  <a:pt x="0" y="0"/>
                </a:lnTo>
                <a:lnTo>
                  <a:pt x="0" y="91439"/>
                </a:lnTo>
                <a:close/>
              </a:path>
            </a:pathLst>
          </a:custGeom>
          <a:solidFill>
            <a:srgbClr val="4380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9072371" y="307847"/>
            <a:ext cx="12700" cy="91440"/>
          </a:xfrm>
          <a:custGeom>
            <a:avLst/>
            <a:gdLst/>
            <a:ahLst/>
            <a:cxnLst/>
            <a:rect l="l" t="t" r="r" b="b"/>
            <a:pathLst>
              <a:path w="12700" h="91439">
                <a:moveTo>
                  <a:pt x="0" y="91439"/>
                </a:moveTo>
                <a:lnTo>
                  <a:pt x="12192" y="91439"/>
                </a:lnTo>
                <a:lnTo>
                  <a:pt x="12192" y="0"/>
                </a:lnTo>
                <a:lnTo>
                  <a:pt x="0" y="0"/>
                </a:lnTo>
                <a:lnTo>
                  <a:pt x="0" y="91439"/>
                </a:lnTo>
                <a:close/>
              </a:path>
            </a:pathLst>
          </a:custGeom>
          <a:solidFill>
            <a:srgbClr val="4380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307847"/>
            <a:ext cx="9044940" cy="91440"/>
          </a:xfrm>
          <a:custGeom>
            <a:avLst/>
            <a:gdLst/>
            <a:ahLst/>
            <a:cxnLst/>
            <a:rect l="l" t="t" r="r" b="b"/>
            <a:pathLst>
              <a:path w="9044940" h="91439">
                <a:moveTo>
                  <a:pt x="0" y="91439"/>
                </a:moveTo>
                <a:lnTo>
                  <a:pt x="9044940" y="91439"/>
                </a:lnTo>
                <a:lnTo>
                  <a:pt x="9044940" y="0"/>
                </a:lnTo>
                <a:lnTo>
                  <a:pt x="0" y="0"/>
                </a:lnTo>
                <a:lnTo>
                  <a:pt x="0" y="91439"/>
                </a:lnTo>
                <a:close/>
              </a:path>
            </a:pathLst>
          </a:custGeom>
          <a:solidFill>
            <a:srgbClr val="4380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9142476" y="359663"/>
            <a:ext cx="1905" cy="81280"/>
          </a:xfrm>
          <a:custGeom>
            <a:avLst/>
            <a:gdLst/>
            <a:ahLst/>
            <a:cxnLst/>
            <a:rect l="l" t="t" r="r" b="b"/>
            <a:pathLst>
              <a:path w="1904" h="81279">
                <a:moveTo>
                  <a:pt x="0" y="80771"/>
                </a:moveTo>
                <a:lnTo>
                  <a:pt x="1524" y="80771"/>
                </a:lnTo>
                <a:lnTo>
                  <a:pt x="1524" y="0"/>
                </a:lnTo>
                <a:lnTo>
                  <a:pt x="0" y="0"/>
                </a:lnTo>
                <a:lnTo>
                  <a:pt x="0" y="80771"/>
                </a:lnTo>
                <a:close/>
              </a:path>
            </a:pathLst>
          </a:custGeom>
          <a:solidFill>
            <a:srgbClr val="4380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9072371" y="359663"/>
            <a:ext cx="12700" cy="81280"/>
          </a:xfrm>
          <a:custGeom>
            <a:avLst/>
            <a:gdLst/>
            <a:ahLst/>
            <a:cxnLst/>
            <a:rect l="l" t="t" r="r" b="b"/>
            <a:pathLst>
              <a:path w="12700" h="81279">
                <a:moveTo>
                  <a:pt x="0" y="80771"/>
                </a:moveTo>
                <a:lnTo>
                  <a:pt x="12192" y="80771"/>
                </a:lnTo>
                <a:lnTo>
                  <a:pt x="12192" y="0"/>
                </a:lnTo>
                <a:lnTo>
                  <a:pt x="0" y="0"/>
                </a:lnTo>
                <a:lnTo>
                  <a:pt x="0" y="80771"/>
                </a:lnTo>
                <a:close/>
              </a:path>
            </a:pathLst>
          </a:custGeom>
          <a:solidFill>
            <a:srgbClr val="4380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410200" y="359663"/>
            <a:ext cx="3634740" cy="81280"/>
          </a:xfrm>
          <a:custGeom>
            <a:avLst/>
            <a:gdLst/>
            <a:ahLst/>
            <a:cxnLst/>
            <a:rect l="l" t="t" r="r" b="b"/>
            <a:pathLst>
              <a:path w="3634740" h="81279">
                <a:moveTo>
                  <a:pt x="0" y="80771"/>
                </a:moveTo>
                <a:lnTo>
                  <a:pt x="3634740" y="80771"/>
                </a:lnTo>
                <a:lnTo>
                  <a:pt x="3634740" y="0"/>
                </a:lnTo>
                <a:lnTo>
                  <a:pt x="0" y="0"/>
                </a:lnTo>
                <a:lnTo>
                  <a:pt x="0" y="80771"/>
                </a:lnTo>
                <a:close/>
              </a:path>
            </a:pathLst>
          </a:custGeom>
          <a:solidFill>
            <a:srgbClr val="4380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9142476" y="440436"/>
            <a:ext cx="1905" cy="180340"/>
          </a:xfrm>
          <a:custGeom>
            <a:avLst/>
            <a:gdLst/>
            <a:ahLst/>
            <a:cxnLst/>
            <a:rect l="l" t="t" r="r" b="b"/>
            <a:pathLst>
              <a:path w="1904" h="180340">
                <a:moveTo>
                  <a:pt x="0" y="179832"/>
                </a:moveTo>
                <a:lnTo>
                  <a:pt x="1524" y="179832"/>
                </a:lnTo>
                <a:lnTo>
                  <a:pt x="1524" y="0"/>
                </a:lnTo>
                <a:lnTo>
                  <a:pt x="0" y="0"/>
                </a:lnTo>
                <a:lnTo>
                  <a:pt x="0" y="179832"/>
                </a:lnTo>
                <a:close/>
              </a:path>
            </a:pathLst>
          </a:custGeom>
          <a:solidFill>
            <a:srgbClr val="438085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9072371" y="440436"/>
            <a:ext cx="12700" cy="180340"/>
          </a:xfrm>
          <a:custGeom>
            <a:avLst/>
            <a:gdLst/>
            <a:ahLst/>
            <a:cxnLst/>
            <a:rect l="l" t="t" r="r" b="b"/>
            <a:pathLst>
              <a:path w="12700" h="180340">
                <a:moveTo>
                  <a:pt x="0" y="179832"/>
                </a:moveTo>
                <a:lnTo>
                  <a:pt x="12192" y="179832"/>
                </a:lnTo>
                <a:lnTo>
                  <a:pt x="12192" y="0"/>
                </a:lnTo>
                <a:lnTo>
                  <a:pt x="0" y="0"/>
                </a:lnTo>
                <a:lnTo>
                  <a:pt x="0" y="179832"/>
                </a:lnTo>
                <a:close/>
              </a:path>
            </a:pathLst>
          </a:custGeom>
          <a:solidFill>
            <a:srgbClr val="438085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410200" y="440436"/>
            <a:ext cx="3634740" cy="180340"/>
          </a:xfrm>
          <a:custGeom>
            <a:avLst/>
            <a:gdLst/>
            <a:ahLst/>
            <a:cxnLst/>
            <a:rect l="l" t="t" r="r" b="b"/>
            <a:pathLst>
              <a:path w="3634740" h="180340">
                <a:moveTo>
                  <a:pt x="0" y="179832"/>
                </a:moveTo>
                <a:lnTo>
                  <a:pt x="3634740" y="179832"/>
                </a:lnTo>
                <a:lnTo>
                  <a:pt x="3634740" y="0"/>
                </a:lnTo>
                <a:lnTo>
                  <a:pt x="0" y="0"/>
                </a:lnTo>
                <a:lnTo>
                  <a:pt x="0" y="179832"/>
                </a:lnTo>
                <a:close/>
              </a:path>
            </a:pathLst>
          </a:custGeom>
          <a:solidFill>
            <a:srgbClr val="438085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5407152" y="510540"/>
            <a:ext cx="3063240" cy="0"/>
          </a:xfrm>
          <a:custGeom>
            <a:avLst/>
            <a:gdLst/>
            <a:ahLst/>
            <a:cxnLst/>
            <a:rect l="l" t="t" r="r" b="b"/>
            <a:pathLst>
              <a:path w="3063240">
                <a:moveTo>
                  <a:pt x="0" y="0"/>
                </a:moveTo>
                <a:lnTo>
                  <a:pt x="3063240" y="0"/>
                </a:lnTo>
              </a:path>
            </a:pathLst>
          </a:custGeom>
          <a:ln w="27431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7373111" y="606551"/>
            <a:ext cx="1600200" cy="0"/>
          </a:xfrm>
          <a:custGeom>
            <a:avLst/>
            <a:gdLst/>
            <a:ahLst/>
            <a:cxnLst/>
            <a:rect l="l" t="t" r="r" b="b"/>
            <a:pathLst>
              <a:path w="1600200">
                <a:moveTo>
                  <a:pt x="0" y="0"/>
                </a:moveTo>
                <a:lnTo>
                  <a:pt x="1600200" y="0"/>
                </a:lnTo>
              </a:path>
            </a:pathLst>
          </a:custGeom>
          <a:ln w="3657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9029700" y="0"/>
            <a:ext cx="0" cy="622300"/>
          </a:xfrm>
          <a:custGeom>
            <a:avLst/>
            <a:gdLst/>
            <a:ahLst/>
            <a:cxnLst/>
            <a:rect l="l" t="t" r="r" b="b"/>
            <a:pathLst>
              <a:path h="622300">
                <a:moveTo>
                  <a:pt x="0" y="0"/>
                </a:moveTo>
                <a:lnTo>
                  <a:pt x="0" y="621791"/>
                </a:lnTo>
              </a:path>
            </a:pathLst>
          </a:custGeom>
          <a:ln w="9143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8988552" y="0"/>
            <a:ext cx="0" cy="622300"/>
          </a:xfrm>
          <a:custGeom>
            <a:avLst/>
            <a:gdLst/>
            <a:ahLst/>
            <a:cxnLst/>
            <a:rect l="l" t="t" r="r" b="b"/>
            <a:pathLst>
              <a:path h="622300">
                <a:moveTo>
                  <a:pt x="0" y="0"/>
                </a:moveTo>
                <a:lnTo>
                  <a:pt x="0" y="621791"/>
                </a:lnTo>
              </a:path>
            </a:pathLst>
          </a:custGeom>
          <a:ln w="27431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8942831" y="0"/>
            <a:ext cx="0" cy="585470"/>
          </a:xfrm>
          <a:custGeom>
            <a:avLst/>
            <a:gdLst/>
            <a:ahLst/>
            <a:cxnLst/>
            <a:rect l="l" t="t" r="r" b="b"/>
            <a:pathLst>
              <a:path h="585470">
                <a:moveTo>
                  <a:pt x="0" y="0"/>
                </a:moveTo>
                <a:lnTo>
                  <a:pt x="0" y="585215"/>
                </a:lnTo>
              </a:path>
            </a:pathLst>
          </a:custGeom>
          <a:ln w="5486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8877300" y="0"/>
            <a:ext cx="0" cy="585470"/>
          </a:xfrm>
          <a:custGeom>
            <a:avLst/>
            <a:gdLst/>
            <a:ahLst/>
            <a:cxnLst/>
            <a:rect l="l" t="t" r="r" b="b"/>
            <a:pathLst>
              <a:path h="585470">
                <a:moveTo>
                  <a:pt x="0" y="0"/>
                </a:moveTo>
                <a:lnTo>
                  <a:pt x="0" y="585215"/>
                </a:lnTo>
              </a:path>
            </a:pathLst>
          </a:custGeom>
          <a:ln w="9143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658368" y="784605"/>
            <a:ext cx="7559675" cy="30048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55904" marR="490855" indent="-256540">
              <a:lnSpc>
                <a:spcPct val="100000"/>
              </a:lnSpc>
              <a:spcBef>
                <a:spcPts val="95"/>
              </a:spcBef>
              <a:buClr>
                <a:srgbClr val="9F4DA2"/>
              </a:buClr>
              <a:buFont typeface="Georgia"/>
              <a:buChar char="•"/>
              <a:tabLst>
                <a:tab pos="256540" algn="l"/>
              </a:tabLst>
            </a:pPr>
            <a:r>
              <a:rPr sz="2800" b="1" spc="-10" dirty="0">
                <a:latin typeface="Georgia"/>
                <a:cs typeface="Georgia"/>
              </a:rPr>
              <a:t>Positron </a:t>
            </a:r>
            <a:r>
              <a:rPr sz="2800" b="1" spc="-5" dirty="0">
                <a:latin typeface="Georgia"/>
                <a:cs typeface="Georgia"/>
              </a:rPr>
              <a:t>emission tomography (PET)  scan:-</a:t>
            </a:r>
            <a:endParaRPr sz="2800">
              <a:latin typeface="Georgia"/>
              <a:cs typeface="Georgia"/>
            </a:endParaRPr>
          </a:p>
          <a:p>
            <a:pPr marL="548640" indent="-247650">
              <a:lnSpc>
                <a:spcPct val="100000"/>
              </a:lnSpc>
              <a:spcBef>
                <a:spcPts val="305"/>
              </a:spcBef>
              <a:tabLst>
                <a:tab pos="548640" algn="l"/>
              </a:tabLst>
            </a:pPr>
            <a:r>
              <a:rPr sz="2600" dirty="0">
                <a:solidFill>
                  <a:srgbClr val="438085"/>
                </a:solidFill>
                <a:latin typeface="Georgia"/>
                <a:cs typeface="Georgia"/>
              </a:rPr>
              <a:t>▫	For </a:t>
            </a:r>
            <a:r>
              <a:rPr sz="2600" spc="-5" dirty="0">
                <a:solidFill>
                  <a:srgbClr val="438085"/>
                </a:solidFill>
                <a:latin typeface="Georgia"/>
                <a:cs typeface="Georgia"/>
              </a:rPr>
              <a:t>this test, </a:t>
            </a:r>
            <a:r>
              <a:rPr sz="2600" dirty="0">
                <a:solidFill>
                  <a:srgbClr val="438085"/>
                </a:solidFill>
                <a:latin typeface="Georgia"/>
                <a:cs typeface="Georgia"/>
              </a:rPr>
              <a:t>a </a:t>
            </a:r>
            <a:r>
              <a:rPr sz="2600" spc="-5" dirty="0">
                <a:solidFill>
                  <a:srgbClr val="438085"/>
                </a:solidFill>
                <a:latin typeface="Georgia"/>
                <a:cs typeface="Georgia"/>
              </a:rPr>
              <a:t>form </a:t>
            </a:r>
            <a:r>
              <a:rPr sz="2600" dirty="0">
                <a:solidFill>
                  <a:srgbClr val="438085"/>
                </a:solidFill>
                <a:latin typeface="Georgia"/>
                <a:cs typeface="Georgia"/>
              </a:rPr>
              <a:t>of radioactive sugar</a:t>
            </a:r>
            <a:r>
              <a:rPr sz="2600" spc="-120" dirty="0">
                <a:solidFill>
                  <a:srgbClr val="438085"/>
                </a:solidFill>
                <a:latin typeface="Georgia"/>
                <a:cs typeface="Georgia"/>
              </a:rPr>
              <a:t> </a:t>
            </a:r>
            <a:r>
              <a:rPr sz="2600" dirty="0">
                <a:solidFill>
                  <a:srgbClr val="438085"/>
                </a:solidFill>
                <a:latin typeface="Georgia"/>
                <a:cs typeface="Georgia"/>
              </a:rPr>
              <a:t>(known  as </a:t>
            </a:r>
            <a:r>
              <a:rPr sz="2600" spc="-5" dirty="0">
                <a:solidFill>
                  <a:srgbClr val="438085"/>
                </a:solidFill>
                <a:latin typeface="Georgia"/>
                <a:cs typeface="Georgia"/>
              </a:rPr>
              <a:t>FDG) </a:t>
            </a:r>
            <a:r>
              <a:rPr sz="2600" dirty="0">
                <a:solidFill>
                  <a:srgbClr val="438085"/>
                </a:solidFill>
                <a:latin typeface="Georgia"/>
                <a:cs typeface="Georgia"/>
              </a:rPr>
              <a:t>is injected into </a:t>
            </a:r>
            <a:r>
              <a:rPr sz="2600" spc="-5" dirty="0">
                <a:solidFill>
                  <a:srgbClr val="438085"/>
                </a:solidFill>
                <a:latin typeface="Georgia"/>
                <a:cs typeface="Georgia"/>
              </a:rPr>
              <a:t>the</a:t>
            </a:r>
            <a:r>
              <a:rPr sz="2600" spc="-45" dirty="0">
                <a:solidFill>
                  <a:srgbClr val="438085"/>
                </a:solidFill>
                <a:latin typeface="Georgia"/>
                <a:cs typeface="Georgia"/>
              </a:rPr>
              <a:t> </a:t>
            </a:r>
            <a:r>
              <a:rPr sz="2600" spc="-5" dirty="0">
                <a:solidFill>
                  <a:srgbClr val="438085"/>
                </a:solidFill>
                <a:latin typeface="Georgia"/>
                <a:cs typeface="Georgia"/>
              </a:rPr>
              <a:t>blood.</a:t>
            </a:r>
            <a:endParaRPr sz="2600">
              <a:latin typeface="Georgia"/>
              <a:cs typeface="Georgia"/>
            </a:endParaRPr>
          </a:p>
          <a:p>
            <a:pPr marL="548640" marR="652780" indent="-247650">
              <a:lnSpc>
                <a:spcPct val="100000"/>
              </a:lnSpc>
              <a:spcBef>
                <a:spcPts val="305"/>
              </a:spcBef>
              <a:tabLst>
                <a:tab pos="548640" algn="l"/>
              </a:tabLst>
            </a:pPr>
            <a:r>
              <a:rPr sz="2600" dirty="0">
                <a:solidFill>
                  <a:srgbClr val="438085"/>
                </a:solidFill>
                <a:latin typeface="Georgia"/>
                <a:cs typeface="Georgia"/>
              </a:rPr>
              <a:t>▫	This radioactivity </a:t>
            </a:r>
            <a:r>
              <a:rPr sz="2600" spc="-5" dirty="0">
                <a:solidFill>
                  <a:srgbClr val="438085"/>
                </a:solidFill>
                <a:latin typeface="Georgia"/>
                <a:cs typeface="Georgia"/>
              </a:rPr>
              <a:t>can be seen with </a:t>
            </a:r>
            <a:r>
              <a:rPr sz="2600" dirty="0">
                <a:solidFill>
                  <a:srgbClr val="438085"/>
                </a:solidFill>
                <a:latin typeface="Georgia"/>
                <a:cs typeface="Georgia"/>
              </a:rPr>
              <a:t>a special  </a:t>
            </a:r>
            <a:r>
              <a:rPr sz="2600" spc="-5" dirty="0">
                <a:solidFill>
                  <a:srgbClr val="438085"/>
                </a:solidFill>
                <a:latin typeface="Georgia"/>
                <a:cs typeface="Georgia"/>
              </a:rPr>
              <a:t>camera. </a:t>
            </a:r>
            <a:r>
              <a:rPr sz="2600" dirty="0">
                <a:solidFill>
                  <a:srgbClr val="438085"/>
                </a:solidFill>
                <a:latin typeface="Georgia"/>
                <a:cs typeface="Georgia"/>
              </a:rPr>
              <a:t>PET/CT</a:t>
            </a:r>
            <a:r>
              <a:rPr sz="2600" spc="-25" dirty="0">
                <a:solidFill>
                  <a:srgbClr val="438085"/>
                </a:solidFill>
                <a:latin typeface="Georgia"/>
                <a:cs typeface="Georgia"/>
              </a:rPr>
              <a:t> </a:t>
            </a:r>
            <a:r>
              <a:rPr sz="2600" dirty="0">
                <a:solidFill>
                  <a:srgbClr val="438085"/>
                </a:solidFill>
                <a:latin typeface="Georgia"/>
                <a:cs typeface="Georgia"/>
              </a:rPr>
              <a:t>scan.</a:t>
            </a:r>
            <a:endParaRPr sz="26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295"/>
              </a:spcBef>
            </a:pPr>
            <a:r>
              <a:rPr sz="2800" spc="-5" dirty="0">
                <a:solidFill>
                  <a:srgbClr val="9F4DA2"/>
                </a:solidFill>
                <a:latin typeface="Georgia"/>
                <a:cs typeface="Georgia"/>
              </a:rPr>
              <a:t>•</a:t>
            </a:r>
            <a:endParaRPr sz="2800">
              <a:latin typeface="Georgia"/>
              <a:cs typeface="Georgia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4716779" y="2971799"/>
            <a:ext cx="4427219" cy="388619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142476" y="307847"/>
            <a:ext cx="1905" cy="91440"/>
          </a:xfrm>
          <a:custGeom>
            <a:avLst/>
            <a:gdLst/>
            <a:ahLst/>
            <a:cxnLst/>
            <a:rect l="l" t="t" r="r" b="b"/>
            <a:pathLst>
              <a:path w="1904" h="91439">
                <a:moveTo>
                  <a:pt x="0" y="91439"/>
                </a:moveTo>
                <a:lnTo>
                  <a:pt x="1524" y="91439"/>
                </a:lnTo>
                <a:lnTo>
                  <a:pt x="1524" y="0"/>
                </a:lnTo>
                <a:lnTo>
                  <a:pt x="0" y="0"/>
                </a:lnTo>
                <a:lnTo>
                  <a:pt x="0" y="91439"/>
                </a:lnTo>
                <a:close/>
              </a:path>
            </a:pathLst>
          </a:custGeom>
          <a:solidFill>
            <a:srgbClr val="4380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9072371" y="307847"/>
            <a:ext cx="12700" cy="91440"/>
          </a:xfrm>
          <a:custGeom>
            <a:avLst/>
            <a:gdLst/>
            <a:ahLst/>
            <a:cxnLst/>
            <a:rect l="l" t="t" r="r" b="b"/>
            <a:pathLst>
              <a:path w="12700" h="91439">
                <a:moveTo>
                  <a:pt x="0" y="91439"/>
                </a:moveTo>
                <a:lnTo>
                  <a:pt x="12192" y="91439"/>
                </a:lnTo>
                <a:lnTo>
                  <a:pt x="12192" y="0"/>
                </a:lnTo>
                <a:lnTo>
                  <a:pt x="0" y="0"/>
                </a:lnTo>
                <a:lnTo>
                  <a:pt x="0" y="91439"/>
                </a:lnTo>
                <a:close/>
              </a:path>
            </a:pathLst>
          </a:custGeom>
          <a:solidFill>
            <a:srgbClr val="4380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307847"/>
            <a:ext cx="9044940" cy="91440"/>
          </a:xfrm>
          <a:custGeom>
            <a:avLst/>
            <a:gdLst/>
            <a:ahLst/>
            <a:cxnLst/>
            <a:rect l="l" t="t" r="r" b="b"/>
            <a:pathLst>
              <a:path w="9044940" h="91439">
                <a:moveTo>
                  <a:pt x="0" y="91439"/>
                </a:moveTo>
                <a:lnTo>
                  <a:pt x="9044940" y="91439"/>
                </a:lnTo>
                <a:lnTo>
                  <a:pt x="9044940" y="0"/>
                </a:lnTo>
                <a:lnTo>
                  <a:pt x="0" y="0"/>
                </a:lnTo>
                <a:lnTo>
                  <a:pt x="0" y="91439"/>
                </a:lnTo>
                <a:close/>
              </a:path>
            </a:pathLst>
          </a:custGeom>
          <a:solidFill>
            <a:srgbClr val="4380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9142476" y="359663"/>
            <a:ext cx="1905" cy="81280"/>
          </a:xfrm>
          <a:custGeom>
            <a:avLst/>
            <a:gdLst/>
            <a:ahLst/>
            <a:cxnLst/>
            <a:rect l="l" t="t" r="r" b="b"/>
            <a:pathLst>
              <a:path w="1904" h="81279">
                <a:moveTo>
                  <a:pt x="0" y="80771"/>
                </a:moveTo>
                <a:lnTo>
                  <a:pt x="1524" y="80771"/>
                </a:lnTo>
                <a:lnTo>
                  <a:pt x="1524" y="0"/>
                </a:lnTo>
                <a:lnTo>
                  <a:pt x="0" y="0"/>
                </a:lnTo>
                <a:lnTo>
                  <a:pt x="0" y="80771"/>
                </a:lnTo>
                <a:close/>
              </a:path>
            </a:pathLst>
          </a:custGeom>
          <a:solidFill>
            <a:srgbClr val="4380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9072371" y="359663"/>
            <a:ext cx="12700" cy="81280"/>
          </a:xfrm>
          <a:custGeom>
            <a:avLst/>
            <a:gdLst/>
            <a:ahLst/>
            <a:cxnLst/>
            <a:rect l="l" t="t" r="r" b="b"/>
            <a:pathLst>
              <a:path w="12700" h="81279">
                <a:moveTo>
                  <a:pt x="0" y="80771"/>
                </a:moveTo>
                <a:lnTo>
                  <a:pt x="12192" y="80771"/>
                </a:lnTo>
                <a:lnTo>
                  <a:pt x="12192" y="0"/>
                </a:lnTo>
                <a:lnTo>
                  <a:pt x="0" y="0"/>
                </a:lnTo>
                <a:lnTo>
                  <a:pt x="0" y="80771"/>
                </a:lnTo>
                <a:close/>
              </a:path>
            </a:pathLst>
          </a:custGeom>
          <a:solidFill>
            <a:srgbClr val="4380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410200" y="359663"/>
            <a:ext cx="3634740" cy="81280"/>
          </a:xfrm>
          <a:custGeom>
            <a:avLst/>
            <a:gdLst/>
            <a:ahLst/>
            <a:cxnLst/>
            <a:rect l="l" t="t" r="r" b="b"/>
            <a:pathLst>
              <a:path w="3634740" h="81279">
                <a:moveTo>
                  <a:pt x="0" y="80771"/>
                </a:moveTo>
                <a:lnTo>
                  <a:pt x="3634740" y="80771"/>
                </a:lnTo>
                <a:lnTo>
                  <a:pt x="3634740" y="0"/>
                </a:lnTo>
                <a:lnTo>
                  <a:pt x="0" y="0"/>
                </a:lnTo>
                <a:lnTo>
                  <a:pt x="0" y="80771"/>
                </a:lnTo>
                <a:close/>
              </a:path>
            </a:pathLst>
          </a:custGeom>
          <a:solidFill>
            <a:srgbClr val="4380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9142476" y="440436"/>
            <a:ext cx="1905" cy="180340"/>
          </a:xfrm>
          <a:custGeom>
            <a:avLst/>
            <a:gdLst/>
            <a:ahLst/>
            <a:cxnLst/>
            <a:rect l="l" t="t" r="r" b="b"/>
            <a:pathLst>
              <a:path w="1904" h="180340">
                <a:moveTo>
                  <a:pt x="0" y="179832"/>
                </a:moveTo>
                <a:lnTo>
                  <a:pt x="1524" y="179832"/>
                </a:lnTo>
                <a:lnTo>
                  <a:pt x="1524" y="0"/>
                </a:lnTo>
                <a:lnTo>
                  <a:pt x="0" y="0"/>
                </a:lnTo>
                <a:lnTo>
                  <a:pt x="0" y="179832"/>
                </a:lnTo>
                <a:close/>
              </a:path>
            </a:pathLst>
          </a:custGeom>
          <a:solidFill>
            <a:srgbClr val="438085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9072371" y="440436"/>
            <a:ext cx="12700" cy="180340"/>
          </a:xfrm>
          <a:custGeom>
            <a:avLst/>
            <a:gdLst/>
            <a:ahLst/>
            <a:cxnLst/>
            <a:rect l="l" t="t" r="r" b="b"/>
            <a:pathLst>
              <a:path w="12700" h="180340">
                <a:moveTo>
                  <a:pt x="0" y="179832"/>
                </a:moveTo>
                <a:lnTo>
                  <a:pt x="12192" y="179832"/>
                </a:lnTo>
                <a:lnTo>
                  <a:pt x="12192" y="0"/>
                </a:lnTo>
                <a:lnTo>
                  <a:pt x="0" y="0"/>
                </a:lnTo>
                <a:lnTo>
                  <a:pt x="0" y="179832"/>
                </a:lnTo>
                <a:close/>
              </a:path>
            </a:pathLst>
          </a:custGeom>
          <a:solidFill>
            <a:srgbClr val="438085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410200" y="440436"/>
            <a:ext cx="3634740" cy="180340"/>
          </a:xfrm>
          <a:custGeom>
            <a:avLst/>
            <a:gdLst/>
            <a:ahLst/>
            <a:cxnLst/>
            <a:rect l="l" t="t" r="r" b="b"/>
            <a:pathLst>
              <a:path w="3634740" h="180340">
                <a:moveTo>
                  <a:pt x="0" y="179832"/>
                </a:moveTo>
                <a:lnTo>
                  <a:pt x="3634740" y="179832"/>
                </a:lnTo>
                <a:lnTo>
                  <a:pt x="3634740" y="0"/>
                </a:lnTo>
                <a:lnTo>
                  <a:pt x="0" y="0"/>
                </a:lnTo>
                <a:lnTo>
                  <a:pt x="0" y="179832"/>
                </a:lnTo>
                <a:close/>
              </a:path>
            </a:pathLst>
          </a:custGeom>
          <a:solidFill>
            <a:srgbClr val="438085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5407152" y="510540"/>
            <a:ext cx="3063240" cy="0"/>
          </a:xfrm>
          <a:custGeom>
            <a:avLst/>
            <a:gdLst/>
            <a:ahLst/>
            <a:cxnLst/>
            <a:rect l="l" t="t" r="r" b="b"/>
            <a:pathLst>
              <a:path w="3063240">
                <a:moveTo>
                  <a:pt x="0" y="0"/>
                </a:moveTo>
                <a:lnTo>
                  <a:pt x="3063240" y="0"/>
                </a:lnTo>
              </a:path>
            </a:pathLst>
          </a:custGeom>
          <a:ln w="27431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7373111" y="606551"/>
            <a:ext cx="1600200" cy="0"/>
          </a:xfrm>
          <a:custGeom>
            <a:avLst/>
            <a:gdLst/>
            <a:ahLst/>
            <a:cxnLst/>
            <a:rect l="l" t="t" r="r" b="b"/>
            <a:pathLst>
              <a:path w="1600200">
                <a:moveTo>
                  <a:pt x="0" y="0"/>
                </a:moveTo>
                <a:lnTo>
                  <a:pt x="1600200" y="0"/>
                </a:lnTo>
              </a:path>
            </a:pathLst>
          </a:custGeom>
          <a:ln w="3657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9029700" y="0"/>
            <a:ext cx="0" cy="622300"/>
          </a:xfrm>
          <a:custGeom>
            <a:avLst/>
            <a:gdLst/>
            <a:ahLst/>
            <a:cxnLst/>
            <a:rect l="l" t="t" r="r" b="b"/>
            <a:pathLst>
              <a:path h="622300">
                <a:moveTo>
                  <a:pt x="0" y="0"/>
                </a:moveTo>
                <a:lnTo>
                  <a:pt x="0" y="621791"/>
                </a:lnTo>
              </a:path>
            </a:pathLst>
          </a:custGeom>
          <a:ln w="9143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8988552" y="0"/>
            <a:ext cx="0" cy="622300"/>
          </a:xfrm>
          <a:custGeom>
            <a:avLst/>
            <a:gdLst/>
            <a:ahLst/>
            <a:cxnLst/>
            <a:rect l="l" t="t" r="r" b="b"/>
            <a:pathLst>
              <a:path h="622300">
                <a:moveTo>
                  <a:pt x="0" y="0"/>
                </a:moveTo>
                <a:lnTo>
                  <a:pt x="0" y="621791"/>
                </a:lnTo>
              </a:path>
            </a:pathLst>
          </a:custGeom>
          <a:ln w="27431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8942831" y="0"/>
            <a:ext cx="0" cy="585470"/>
          </a:xfrm>
          <a:custGeom>
            <a:avLst/>
            <a:gdLst/>
            <a:ahLst/>
            <a:cxnLst/>
            <a:rect l="l" t="t" r="r" b="b"/>
            <a:pathLst>
              <a:path h="585470">
                <a:moveTo>
                  <a:pt x="0" y="0"/>
                </a:moveTo>
                <a:lnTo>
                  <a:pt x="0" y="585215"/>
                </a:lnTo>
              </a:path>
            </a:pathLst>
          </a:custGeom>
          <a:ln w="5486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8877300" y="0"/>
            <a:ext cx="0" cy="585470"/>
          </a:xfrm>
          <a:custGeom>
            <a:avLst/>
            <a:gdLst/>
            <a:ahLst/>
            <a:cxnLst/>
            <a:rect l="l" t="t" r="r" b="b"/>
            <a:pathLst>
              <a:path h="585470">
                <a:moveTo>
                  <a:pt x="0" y="0"/>
                </a:moveTo>
                <a:lnTo>
                  <a:pt x="0" y="585215"/>
                </a:lnTo>
              </a:path>
            </a:pathLst>
          </a:custGeom>
          <a:ln w="9143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645668" y="552957"/>
            <a:ext cx="7907020" cy="52565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68605" marR="146050" indent="-256540">
              <a:lnSpc>
                <a:spcPct val="100000"/>
              </a:lnSpc>
              <a:spcBef>
                <a:spcPts val="105"/>
              </a:spcBef>
              <a:buClr>
                <a:srgbClr val="9F4DA2"/>
              </a:buClr>
              <a:buFont typeface="Georgia"/>
              <a:buChar char="•"/>
              <a:tabLst>
                <a:tab pos="269240" algn="l"/>
                <a:tab pos="3784600" algn="l"/>
              </a:tabLst>
            </a:pPr>
            <a:r>
              <a:rPr sz="3200" b="1" spc="-5" dirty="0">
                <a:latin typeface="Georgia"/>
                <a:cs typeface="Georgia"/>
              </a:rPr>
              <a:t>Needle</a:t>
            </a:r>
            <a:r>
              <a:rPr sz="3200" b="1" spc="-15" dirty="0">
                <a:latin typeface="Georgia"/>
                <a:cs typeface="Georgia"/>
              </a:rPr>
              <a:t> </a:t>
            </a:r>
            <a:r>
              <a:rPr sz="3200" b="1" dirty="0">
                <a:latin typeface="Georgia"/>
                <a:cs typeface="Georgia"/>
              </a:rPr>
              <a:t>biopsy:-	</a:t>
            </a:r>
            <a:r>
              <a:rPr sz="3200" spc="-5" dirty="0">
                <a:latin typeface="Georgia"/>
                <a:cs typeface="Georgia"/>
              </a:rPr>
              <a:t>can often use </a:t>
            </a:r>
            <a:r>
              <a:rPr sz="3200" dirty="0">
                <a:latin typeface="Georgia"/>
                <a:cs typeface="Georgia"/>
              </a:rPr>
              <a:t>a </a:t>
            </a:r>
            <a:r>
              <a:rPr sz="3200" spc="-5" dirty="0">
                <a:latin typeface="Georgia"/>
                <a:cs typeface="Georgia"/>
              </a:rPr>
              <a:t>hollow  </a:t>
            </a:r>
            <a:r>
              <a:rPr sz="3200" dirty="0">
                <a:latin typeface="Georgia"/>
                <a:cs typeface="Georgia"/>
              </a:rPr>
              <a:t>needle </a:t>
            </a:r>
            <a:r>
              <a:rPr sz="3200" spc="-5" dirty="0">
                <a:latin typeface="Georgia"/>
                <a:cs typeface="Georgia"/>
              </a:rPr>
              <a:t>to get </a:t>
            </a:r>
            <a:r>
              <a:rPr sz="3200" dirty="0">
                <a:latin typeface="Georgia"/>
                <a:cs typeface="Georgia"/>
              </a:rPr>
              <a:t>a </a:t>
            </a:r>
            <a:r>
              <a:rPr sz="3200" spc="-5" dirty="0">
                <a:latin typeface="Georgia"/>
                <a:cs typeface="Georgia"/>
              </a:rPr>
              <a:t>small </a:t>
            </a:r>
            <a:r>
              <a:rPr sz="3200" dirty="0">
                <a:latin typeface="Georgia"/>
                <a:cs typeface="Georgia"/>
              </a:rPr>
              <a:t>sample </a:t>
            </a:r>
            <a:r>
              <a:rPr sz="3200" spc="-5" dirty="0">
                <a:latin typeface="Georgia"/>
                <a:cs typeface="Georgia"/>
              </a:rPr>
              <a:t>from </a:t>
            </a:r>
            <a:r>
              <a:rPr sz="3200" dirty="0">
                <a:latin typeface="Georgia"/>
                <a:cs typeface="Georgia"/>
              </a:rPr>
              <a:t>a  </a:t>
            </a:r>
            <a:r>
              <a:rPr sz="3200" spc="-5" dirty="0">
                <a:latin typeface="Georgia"/>
                <a:cs typeface="Georgia"/>
              </a:rPr>
              <a:t>suspicious </a:t>
            </a:r>
            <a:r>
              <a:rPr sz="3200" dirty="0">
                <a:latin typeface="Georgia"/>
                <a:cs typeface="Georgia"/>
              </a:rPr>
              <a:t>area</a:t>
            </a:r>
            <a:r>
              <a:rPr sz="3200" spc="10" dirty="0">
                <a:latin typeface="Georgia"/>
                <a:cs typeface="Georgia"/>
              </a:rPr>
              <a:t> </a:t>
            </a:r>
            <a:r>
              <a:rPr sz="3200" dirty="0">
                <a:latin typeface="Georgia"/>
                <a:cs typeface="Georgia"/>
              </a:rPr>
              <a:t>(mass).</a:t>
            </a:r>
            <a:endParaRPr sz="3200">
              <a:latin typeface="Georgia"/>
              <a:cs typeface="Georgia"/>
            </a:endParaRPr>
          </a:p>
          <a:p>
            <a:pPr marL="314325">
              <a:lnSpc>
                <a:spcPct val="100000"/>
              </a:lnSpc>
              <a:spcBef>
                <a:spcPts val="315"/>
              </a:spcBef>
            </a:pPr>
            <a:r>
              <a:rPr sz="2800" spc="-5" dirty="0">
                <a:solidFill>
                  <a:srgbClr val="438085"/>
                </a:solidFill>
                <a:latin typeface="Georgia"/>
                <a:cs typeface="Georgia"/>
              </a:rPr>
              <a:t>▫ </a:t>
            </a:r>
            <a:r>
              <a:rPr sz="2800" b="1" spc="-10" dirty="0">
                <a:solidFill>
                  <a:srgbClr val="438085"/>
                </a:solidFill>
                <a:latin typeface="Georgia"/>
                <a:cs typeface="Georgia"/>
              </a:rPr>
              <a:t>fine </a:t>
            </a:r>
            <a:r>
              <a:rPr sz="2800" b="1" spc="-5" dirty="0">
                <a:solidFill>
                  <a:srgbClr val="438085"/>
                </a:solidFill>
                <a:latin typeface="Georgia"/>
                <a:cs typeface="Georgia"/>
              </a:rPr>
              <a:t>needle aspiration (FNA)</a:t>
            </a:r>
            <a:r>
              <a:rPr sz="2800" b="1" spc="-365" dirty="0">
                <a:solidFill>
                  <a:srgbClr val="438085"/>
                </a:solidFill>
                <a:latin typeface="Georgia"/>
                <a:cs typeface="Georgia"/>
              </a:rPr>
              <a:t> </a:t>
            </a:r>
            <a:r>
              <a:rPr sz="2800" b="1" spc="-5" dirty="0">
                <a:solidFill>
                  <a:srgbClr val="438085"/>
                </a:solidFill>
                <a:latin typeface="Georgia"/>
                <a:cs typeface="Georgia"/>
              </a:rPr>
              <a:t>biopsy</a:t>
            </a:r>
            <a:r>
              <a:rPr sz="2800" spc="-5" dirty="0">
                <a:solidFill>
                  <a:srgbClr val="438085"/>
                </a:solidFill>
                <a:latin typeface="Georgia"/>
                <a:cs typeface="Georgia"/>
              </a:rPr>
              <a:t>,</a:t>
            </a:r>
            <a:endParaRPr sz="2800">
              <a:latin typeface="Georgia"/>
              <a:cs typeface="Georgia"/>
            </a:endParaRPr>
          </a:p>
          <a:p>
            <a:pPr marL="314325">
              <a:lnSpc>
                <a:spcPct val="100000"/>
              </a:lnSpc>
              <a:spcBef>
                <a:spcPts val="300"/>
              </a:spcBef>
              <a:tabLst>
                <a:tab pos="646430" algn="l"/>
              </a:tabLst>
            </a:pPr>
            <a:r>
              <a:rPr sz="2800" spc="-5" dirty="0">
                <a:solidFill>
                  <a:srgbClr val="438085"/>
                </a:solidFill>
                <a:latin typeface="Georgia"/>
                <a:cs typeface="Georgia"/>
              </a:rPr>
              <a:t>▫	</a:t>
            </a:r>
            <a:r>
              <a:rPr sz="2800" b="1" spc="-10" dirty="0">
                <a:solidFill>
                  <a:srgbClr val="438085"/>
                </a:solidFill>
                <a:latin typeface="Georgia"/>
                <a:cs typeface="Georgia"/>
              </a:rPr>
              <a:t>core </a:t>
            </a:r>
            <a:r>
              <a:rPr sz="2800" b="1" spc="-5" dirty="0">
                <a:solidFill>
                  <a:srgbClr val="438085"/>
                </a:solidFill>
                <a:latin typeface="Georgia"/>
                <a:cs typeface="Georgia"/>
              </a:rPr>
              <a:t>biops</a:t>
            </a:r>
            <a:r>
              <a:rPr sz="2800" spc="-5" dirty="0">
                <a:solidFill>
                  <a:srgbClr val="438085"/>
                </a:solidFill>
                <a:latin typeface="Georgia"/>
                <a:cs typeface="Georgia"/>
              </a:rPr>
              <a:t>y.</a:t>
            </a:r>
            <a:endParaRPr sz="2800">
              <a:latin typeface="Georgia"/>
              <a:cs typeface="Georgia"/>
            </a:endParaRPr>
          </a:p>
          <a:p>
            <a:pPr marL="268605" indent="-256540">
              <a:lnSpc>
                <a:spcPct val="100000"/>
              </a:lnSpc>
              <a:spcBef>
                <a:spcPts val="285"/>
              </a:spcBef>
              <a:buClr>
                <a:srgbClr val="9F4DA2"/>
              </a:buClr>
              <a:buFont typeface="Georgia"/>
              <a:buChar char="•"/>
              <a:tabLst>
                <a:tab pos="269240" algn="l"/>
              </a:tabLst>
            </a:pPr>
            <a:r>
              <a:rPr sz="3200" b="1" dirty="0">
                <a:latin typeface="Georgia"/>
                <a:cs typeface="Georgia"/>
              </a:rPr>
              <a:t>Bronchoscopy:-</a:t>
            </a:r>
            <a:endParaRPr sz="3200">
              <a:latin typeface="Georgia"/>
              <a:cs typeface="Georgia"/>
            </a:endParaRPr>
          </a:p>
          <a:p>
            <a:pPr marL="561340" marR="189230" indent="-247650">
              <a:lnSpc>
                <a:spcPct val="100000"/>
              </a:lnSpc>
              <a:spcBef>
                <a:spcPts val="320"/>
              </a:spcBef>
              <a:tabLst>
                <a:tab pos="2956560" algn="l"/>
              </a:tabLst>
            </a:pPr>
            <a:r>
              <a:rPr sz="2800" spc="-5" dirty="0">
                <a:solidFill>
                  <a:srgbClr val="438085"/>
                </a:solidFill>
                <a:latin typeface="Georgia"/>
                <a:cs typeface="Georgia"/>
              </a:rPr>
              <a:t>▫</a:t>
            </a:r>
            <a:r>
              <a:rPr sz="2800" spc="275" dirty="0">
                <a:solidFill>
                  <a:srgbClr val="438085"/>
                </a:solidFill>
                <a:latin typeface="Georgia"/>
                <a:cs typeface="Georgia"/>
              </a:rPr>
              <a:t> </a:t>
            </a:r>
            <a:r>
              <a:rPr sz="2800" spc="-5" dirty="0">
                <a:solidFill>
                  <a:srgbClr val="438085"/>
                </a:solidFill>
                <a:latin typeface="Georgia"/>
                <a:cs typeface="Georgia"/>
              </a:rPr>
              <a:t>Bronchoscopy	</a:t>
            </a:r>
            <a:r>
              <a:rPr sz="2800" spc="-10" dirty="0">
                <a:solidFill>
                  <a:srgbClr val="438085"/>
                </a:solidFill>
                <a:latin typeface="Georgia"/>
                <a:cs typeface="Georgia"/>
              </a:rPr>
              <a:t>can </a:t>
            </a:r>
            <a:r>
              <a:rPr sz="2800" spc="-5" dirty="0">
                <a:solidFill>
                  <a:srgbClr val="438085"/>
                </a:solidFill>
                <a:latin typeface="Georgia"/>
                <a:cs typeface="Georgia"/>
              </a:rPr>
              <a:t>help </a:t>
            </a:r>
            <a:r>
              <a:rPr sz="2800" spc="-10" dirty="0">
                <a:solidFill>
                  <a:srgbClr val="438085"/>
                </a:solidFill>
                <a:latin typeface="Georgia"/>
                <a:cs typeface="Georgia"/>
              </a:rPr>
              <a:t>the find </a:t>
            </a:r>
            <a:r>
              <a:rPr sz="2800" spc="-5" dirty="0">
                <a:solidFill>
                  <a:srgbClr val="438085"/>
                </a:solidFill>
                <a:latin typeface="Georgia"/>
                <a:cs typeface="Georgia"/>
              </a:rPr>
              <a:t>some </a:t>
            </a:r>
            <a:r>
              <a:rPr sz="2800" spc="-10" dirty="0">
                <a:solidFill>
                  <a:srgbClr val="438085"/>
                </a:solidFill>
                <a:latin typeface="Georgia"/>
                <a:cs typeface="Georgia"/>
              </a:rPr>
              <a:t>tumors  </a:t>
            </a:r>
            <a:r>
              <a:rPr sz="2800" spc="-5" dirty="0">
                <a:solidFill>
                  <a:srgbClr val="438085"/>
                </a:solidFill>
                <a:latin typeface="Georgia"/>
                <a:cs typeface="Georgia"/>
              </a:rPr>
              <a:t>or blockages in </a:t>
            </a:r>
            <a:r>
              <a:rPr sz="2800" spc="-10" dirty="0">
                <a:solidFill>
                  <a:srgbClr val="438085"/>
                </a:solidFill>
                <a:latin typeface="Georgia"/>
                <a:cs typeface="Georgia"/>
              </a:rPr>
              <a:t>the </a:t>
            </a:r>
            <a:r>
              <a:rPr sz="2800" spc="-5" dirty="0">
                <a:solidFill>
                  <a:srgbClr val="438085"/>
                </a:solidFill>
                <a:latin typeface="Georgia"/>
                <a:cs typeface="Georgia"/>
              </a:rPr>
              <a:t>lungs.</a:t>
            </a:r>
            <a:endParaRPr sz="2800">
              <a:latin typeface="Georgia"/>
              <a:cs typeface="Georgia"/>
            </a:endParaRPr>
          </a:p>
          <a:p>
            <a:pPr marL="268605" indent="-256540">
              <a:lnSpc>
                <a:spcPct val="100000"/>
              </a:lnSpc>
              <a:spcBef>
                <a:spcPts val="284"/>
              </a:spcBef>
              <a:buClr>
                <a:srgbClr val="9F4DA2"/>
              </a:buClr>
              <a:buFont typeface="Georgia"/>
              <a:buChar char="•"/>
              <a:tabLst>
                <a:tab pos="269240" algn="l"/>
              </a:tabLst>
            </a:pPr>
            <a:r>
              <a:rPr sz="3200" b="1" dirty="0">
                <a:latin typeface="Georgia"/>
                <a:cs typeface="Georgia"/>
              </a:rPr>
              <a:t>Thoracoscopy</a:t>
            </a:r>
            <a:r>
              <a:rPr sz="3200" dirty="0">
                <a:latin typeface="Georgia"/>
                <a:cs typeface="Georgia"/>
              </a:rPr>
              <a:t>:-</a:t>
            </a:r>
            <a:endParaRPr sz="3200">
              <a:latin typeface="Georgia"/>
              <a:cs typeface="Georgia"/>
            </a:endParaRPr>
          </a:p>
          <a:p>
            <a:pPr marL="561340" marR="5080" indent="-247650">
              <a:lnSpc>
                <a:spcPct val="100000"/>
              </a:lnSpc>
              <a:spcBef>
                <a:spcPts val="315"/>
              </a:spcBef>
            </a:pPr>
            <a:r>
              <a:rPr sz="2800" spc="-5" dirty="0">
                <a:solidFill>
                  <a:srgbClr val="438085"/>
                </a:solidFill>
                <a:latin typeface="Georgia"/>
                <a:cs typeface="Georgia"/>
              </a:rPr>
              <a:t>▫ spread to the spaces </a:t>
            </a:r>
            <a:r>
              <a:rPr sz="2800" spc="-10" dirty="0">
                <a:solidFill>
                  <a:srgbClr val="438085"/>
                </a:solidFill>
                <a:latin typeface="Georgia"/>
                <a:cs typeface="Georgia"/>
              </a:rPr>
              <a:t>between </a:t>
            </a:r>
            <a:r>
              <a:rPr sz="2800" spc="-5" dirty="0">
                <a:solidFill>
                  <a:srgbClr val="438085"/>
                </a:solidFill>
                <a:latin typeface="Georgia"/>
                <a:cs typeface="Georgia"/>
              </a:rPr>
              <a:t>the lungs and </a:t>
            </a:r>
            <a:r>
              <a:rPr sz="2800" spc="-10" dirty="0">
                <a:solidFill>
                  <a:srgbClr val="438085"/>
                </a:solidFill>
                <a:latin typeface="Georgia"/>
                <a:cs typeface="Georgia"/>
              </a:rPr>
              <a:t>the  </a:t>
            </a:r>
            <a:r>
              <a:rPr sz="2800" spc="-5" dirty="0">
                <a:solidFill>
                  <a:srgbClr val="438085"/>
                </a:solidFill>
                <a:latin typeface="Georgia"/>
                <a:cs typeface="Georgia"/>
              </a:rPr>
              <a:t>chest </a:t>
            </a:r>
            <a:r>
              <a:rPr sz="2800" spc="-10" dirty="0">
                <a:solidFill>
                  <a:srgbClr val="438085"/>
                </a:solidFill>
                <a:latin typeface="Georgia"/>
                <a:cs typeface="Georgia"/>
              </a:rPr>
              <a:t>wall, </a:t>
            </a:r>
            <a:r>
              <a:rPr sz="2800" spc="-5" dirty="0">
                <a:solidFill>
                  <a:srgbClr val="438085"/>
                </a:solidFill>
                <a:latin typeface="Georgia"/>
                <a:cs typeface="Georgia"/>
              </a:rPr>
              <a:t>or to </a:t>
            </a:r>
            <a:r>
              <a:rPr sz="2800" spc="-10" dirty="0">
                <a:solidFill>
                  <a:srgbClr val="438085"/>
                </a:solidFill>
                <a:latin typeface="Georgia"/>
                <a:cs typeface="Georgia"/>
              </a:rPr>
              <a:t>the</a:t>
            </a:r>
            <a:r>
              <a:rPr sz="2800" spc="5" dirty="0">
                <a:solidFill>
                  <a:srgbClr val="438085"/>
                </a:solidFill>
                <a:latin typeface="Georgia"/>
                <a:cs typeface="Georgia"/>
              </a:rPr>
              <a:t> </a:t>
            </a:r>
            <a:r>
              <a:rPr sz="2800" spc="-10" dirty="0">
                <a:solidFill>
                  <a:srgbClr val="438085"/>
                </a:solidFill>
                <a:latin typeface="Georgia"/>
                <a:cs typeface="Georgia"/>
              </a:rPr>
              <a:t>linings</a:t>
            </a:r>
            <a:endParaRPr sz="28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142476" y="307847"/>
            <a:ext cx="1905" cy="91440"/>
          </a:xfrm>
          <a:custGeom>
            <a:avLst/>
            <a:gdLst/>
            <a:ahLst/>
            <a:cxnLst/>
            <a:rect l="l" t="t" r="r" b="b"/>
            <a:pathLst>
              <a:path w="1904" h="91439">
                <a:moveTo>
                  <a:pt x="0" y="91439"/>
                </a:moveTo>
                <a:lnTo>
                  <a:pt x="1524" y="91439"/>
                </a:lnTo>
                <a:lnTo>
                  <a:pt x="1524" y="0"/>
                </a:lnTo>
                <a:lnTo>
                  <a:pt x="0" y="0"/>
                </a:lnTo>
                <a:lnTo>
                  <a:pt x="0" y="91439"/>
                </a:lnTo>
                <a:close/>
              </a:path>
            </a:pathLst>
          </a:custGeom>
          <a:solidFill>
            <a:srgbClr val="4380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9072371" y="307847"/>
            <a:ext cx="12700" cy="91440"/>
          </a:xfrm>
          <a:custGeom>
            <a:avLst/>
            <a:gdLst/>
            <a:ahLst/>
            <a:cxnLst/>
            <a:rect l="l" t="t" r="r" b="b"/>
            <a:pathLst>
              <a:path w="12700" h="91439">
                <a:moveTo>
                  <a:pt x="0" y="91439"/>
                </a:moveTo>
                <a:lnTo>
                  <a:pt x="12192" y="91439"/>
                </a:lnTo>
                <a:lnTo>
                  <a:pt x="12192" y="0"/>
                </a:lnTo>
                <a:lnTo>
                  <a:pt x="0" y="0"/>
                </a:lnTo>
                <a:lnTo>
                  <a:pt x="0" y="91439"/>
                </a:lnTo>
                <a:close/>
              </a:path>
            </a:pathLst>
          </a:custGeom>
          <a:solidFill>
            <a:srgbClr val="4380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307847"/>
            <a:ext cx="9044940" cy="91440"/>
          </a:xfrm>
          <a:custGeom>
            <a:avLst/>
            <a:gdLst/>
            <a:ahLst/>
            <a:cxnLst/>
            <a:rect l="l" t="t" r="r" b="b"/>
            <a:pathLst>
              <a:path w="9044940" h="91439">
                <a:moveTo>
                  <a:pt x="0" y="91439"/>
                </a:moveTo>
                <a:lnTo>
                  <a:pt x="9044940" y="91439"/>
                </a:lnTo>
                <a:lnTo>
                  <a:pt x="9044940" y="0"/>
                </a:lnTo>
                <a:lnTo>
                  <a:pt x="0" y="0"/>
                </a:lnTo>
                <a:lnTo>
                  <a:pt x="0" y="91439"/>
                </a:lnTo>
                <a:close/>
              </a:path>
            </a:pathLst>
          </a:custGeom>
          <a:solidFill>
            <a:srgbClr val="4380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9142476" y="359663"/>
            <a:ext cx="1905" cy="81280"/>
          </a:xfrm>
          <a:custGeom>
            <a:avLst/>
            <a:gdLst/>
            <a:ahLst/>
            <a:cxnLst/>
            <a:rect l="l" t="t" r="r" b="b"/>
            <a:pathLst>
              <a:path w="1904" h="81279">
                <a:moveTo>
                  <a:pt x="0" y="80771"/>
                </a:moveTo>
                <a:lnTo>
                  <a:pt x="1524" y="80771"/>
                </a:lnTo>
                <a:lnTo>
                  <a:pt x="1524" y="0"/>
                </a:lnTo>
                <a:lnTo>
                  <a:pt x="0" y="0"/>
                </a:lnTo>
                <a:lnTo>
                  <a:pt x="0" y="80771"/>
                </a:lnTo>
                <a:close/>
              </a:path>
            </a:pathLst>
          </a:custGeom>
          <a:solidFill>
            <a:srgbClr val="4380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9072371" y="359663"/>
            <a:ext cx="12700" cy="81280"/>
          </a:xfrm>
          <a:custGeom>
            <a:avLst/>
            <a:gdLst/>
            <a:ahLst/>
            <a:cxnLst/>
            <a:rect l="l" t="t" r="r" b="b"/>
            <a:pathLst>
              <a:path w="12700" h="81279">
                <a:moveTo>
                  <a:pt x="0" y="80771"/>
                </a:moveTo>
                <a:lnTo>
                  <a:pt x="12192" y="80771"/>
                </a:lnTo>
                <a:lnTo>
                  <a:pt x="12192" y="0"/>
                </a:lnTo>
                <a:lnTo>
                  <a:pt x="0" y="0"/>
                </a:lnTo>
                <a:lnTo>
                  <a:pt x="0" y="80771"/>
                </a:lnTo>
                <a:close/>
              </a:path>
            </a:pathLst>
          </a:custGeom>
          <a:solidFill>
            <a:srgbClr val="4380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410200" y="359663"/>
            <a:ext cx="3634740" cy="81280"/>
          </a:xfrm>
          <a:custGeom>
            <a:avLst/>
            <a:gdLst/>
            <a:ahLst/>
            <a:cxnLst/>
            <a:rect l="l" t="t" r="r" b="b"/>
            <a:pathLst>
              <a:path w="3634740" h="81279">
                <a:moveTo>
                  <a:pt x="0" y="80771"/>
                </a:moveTo>
                <a:lnTo>
                  <a:pt x="3634740" y="80771"/>
                </a:lnTo>
                <a:lnTo>
                  <a:pt x="3634740" y="0"/>
                </a:lnTo>
                <a:lnTo>
                  <a:pt x="0" y="0"/>
                </a:lnTo>
                <a:lnTo>
                  <a:pt x="0" y="80771"/>
                </a:lnTo>
                <a:close/>
              </a:path>
            </a:pathLst>
          </a:custGeom>
          <a:solidFill>
            <a:srgbClr val="4380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9142476" y="440436"/>
            <a:ext cx="1905" cy="180340"/>
          </a:xfrm>
          <a:custGeom>
            <a:avLst/>
            <a:gdLst/>
            <a:ahLst/>
            <a:cxnLst/>
            <a:rect l="l" t="t" r="r" b="b"/>
            <a:pathLst>
              <a:path w="1904" h="180340">
                <a:moveTo>
                  <a:pt x="0" y="179832"/>
                </a:moveTo>
                <a:lnTo>
                  <a:pt x="1524" y="179832"/>
                </a:lnTo>
                <a:lnTo>
                  <a:pt x="1524" y="0"/>
                </a:lnTo>
                <a:lnTo>
                  <a:pt x="0" y="0"/>
                </a:lnTo>
                <a:lnTo>
                  <a:pt x="0" y="179832"/>
                </a:lnTo>
                <a:close/>
              </a:path>
            </a:pathLst>
          </a:custGeom>
          <a:solidFill>
            <a:srgbClr val="438085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9072371" y="440436"/>
            <a:ext cx="12700" cy="180340"/>
          </a:xfrm>
          <a:custGeom>
            <a:avLst/>
            <a:gdLst/>
            <a:ahLst/>
            <a:cxnLst/>
            <a:rect l="l" t="t" r="r" b="b"/>
            <a:pathLst>
              <a:path w="12700" h="180340">
                <a:moveTo>
                  <a:pt x="0" y="179832"/>
                </a:moveTo>
                <a:lnTo>
                  <a:pt x="12192" y="179832"/>
                </a:lnTo>
                <a:lnTo>
                  <a:pt x="12192" y="0"/>
                </a:lnTo>
                <a:lnTo>
                  <a:pt x="0" y="0"/>
                </a:lnTo>
                <a:lnTo>
                  <a:pt x="0" y="179832"/>
                </a:lnTo>
                <a:close/>
              </a:path>
            </a:pathLst>
          </a:custGeom>
          <a:solidFill>
            <a:srgbClr val="438085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410200" y="440436"/>
            <a:ext cx="3634740" cy="180340"/>
          </a:xfrm>
          <a:custGeom>
            <a:avLst/>
            <a:gdLst/>
            <a:ahLst/>
            <a:cxnLst/>
            <a:rect l="l" t="t" r="r" b="b"/>
            <a:pathLst>
              <a:path w="3634740" h="180340">
                <a:moveTo>
                  <a:pt x="0" y="179832"/>
                </a:moveTo>
                <a:lnTo>
                  <a:pt x="3634740" y="179832"/>
                </a:lnTo>
                <a:lnTo>
                  <a:pt x="3634740" y="0"/>
                </a:lnTo>
                <a:lnTo>
                  <a:pt x="0" y="0"/>
                </a:lnTo>
                <a:lnTo>
                  <a:pt x="0" y="179832"/>
                </a:lnTo>
                <a:close/>
              </a:path>
            </a:pathLst>
          </a:custGeom>
          <a:solidFill>
            <a:srgbClr val="438085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5407152" y="510540"/>
            <a:ext cx="3063240" cy="0"/>
          </a:xfrm>
          <a:custGeom>
            <a:avLst/>
            <a:gdLst/>
            <a:ahLst/>
            <a:cxnLst/>
            <a:rect l="l" t="t" r="r" b="b"/>
            <a:pathLst>
              <a:path w="3063240">
                <a:moveTo>
                  <a:pt x="0" y="0"/>
                </a:moveTo>
                <a:lnTo>
                  <a:pt x="3063240" y="0"/>
                </a:lnTo>
              </a:path>
            </a:pathLst>
          </a:custGeom>
          <a:ln w="27431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7373111" y="606551"/>
            <a:ext cx="1600200" cy="0"/>
          </a:xfrm>
          <a:custGeom>
            <a:avLst/>
            <a:gdLst/>
            <a:ahLst/>
            <a:cxnLst/>
            <a:rect l="l" t="t" r="r" b="b"/>
            <a:pathLst>
              <a:path w="1600200">
                <a:moveTo>
                  <a:pt x="0" y="0"/>
                </a:moveTo>
                <a:lnTo>
                  <a:pt x="1600200" y="0"/>
                </a:lnTo>
              </a:path>
            </a:pathLst>
          </a:custGeom>
          <a:ln w="3657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9029700" y="0"/>
            <a:ext cx="0" cy="622300"/>
          </a:xfrm>
          <a:custGeom>
            <a:avLst/>
            <a:gdLst/>
            <a:ahLst/>
            <a:cxnLst/>
            <a:rect l="l" t="t" r="r" b="b"/>
            <a:pathLst>
              <a:path h="622300">
                <a:moveTo>
                  <a:pt x="0" y="0"/>
                </a:moveTo>
                <a:lnTo>
                  <a:pt x="0" y="621791"/>
                </a:lnTo>
              </a:path>
            </a:pathLst>
          </a:custGeom>
          <a:ln w="9143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8988552" y="0"/>
            <a:ext cx="0" cy="622300"/>
          </a:xfrm>
          <a:custGeom>
            <a:avLst/>
            <a:gdLst/>
            <a:ahLst/>
            <a:cxnLst/>
            <a:rect l="l" t="t" r="r" b="b"/>
            <a:pathLst>
              <a:path h="622300">
                <a:moveTo>
                  <a:pt x="0" y="0"/>
                </a:moveTo>
                <a:lnTo>
                  <a:pt x="0" y="621791"/>
                </a:lnTo>
              </a:path>
            </a:pathLst>
          </a:custGeom>
          <a:ln w="27431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8942831" y="0"/>
            <a:ext cx="0" cy="585470"/>
          </a:xfrm>
          <a:custGeom>
            <a:avLst/>
            <a:gdLst/>
            <a:ahLst/>
            <a:cxnLst/>
            <a:rect l="l" t="t" r="r" b="b"/>
            <a:pathLst>
              <a:path h="585470">
                <a:moveTo>
                  <a:pt x="0" y="0"/>
                </a:moveTo>
                <a:lnTo>
                  <a:pt x="0" y="585215"/>
                </a:lnTo>
              </a:path>
            </a:pathLst>
          </a:custGeom>
          <a:ln w="5486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8877300" y="0"/>
            <a:ext cx="0" cy="585470"/>
          </a:xfrm>
          <a:custGeom>
            <a:avLst/>
            <a:gdLst/>
            <a:ahLst/>
            <a:cxnLst/>
            <a:rect l="l" t="t" r="r" b="b"/>
            <a:pathLst>
              <a:path h="585470">
                <a:moveTo>
                  <a:pt x="0" y="0"/>
                </a:moveTo>
                <a:lnTo>
                  <a:pt x="0" y="585215"/>
                </a:lnTo>
              </a:path>
            </a:pathLst>
          </a:custGeom>
          <a:ln w="9143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>
            <a:spLocks noGrp="1"/>
          </p:cNvSpPr>
          <p:nvPr>
            <p:ph type="title"/>
          </p:nvPr>
        </p:nvSpPr>
        <p:spPr>
          <a:xfrm>
            <a:off x="307340" y="423417"/>
            <a:ext cx="314769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0" spc="-40" dirty="0">
                <a:latin typeface="Trebuchet MS"/>
                <a:cs typeface="Trebuchet MS"/>
              </a:rPr>
              <a:t>MANAGEMENT:-</a:t>
            </a:r>
            <a:endParaRPr sz="3600">
              <a:latin typeface="Trebuchet MS"/>
              <a:cs typeface="Trebuchet MS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645668" y="1271535"/>
            <a:ext cx="7767320" cy="3495040"/>
          </a:xfrm>
          <a:prstGeom prst="rect">
            <a:avLst/>
          </a:prstGeom>
        </p:spPr>
        <p:txBody>
          <a:bodyPr vert="horz" wrap="square" lIns="0" tIns="58419" rIns="0" bIns="0" rtlCol="0">
            <a:spAutoFit/>
          </a:bodyPr>
          <a:lstStyle/>
          <a:p>
            <a:pPr marL="268605" indent="-256540">
              <a:lnSpc>
                <a:spcPct val="100000"/>
              </a:lnSpc>
              <a:spcBef>
                <a:spcPts val="459"/>
              </a:spcBef>
              <a:buClr>
                <a:srgbClr val="9F4DA2"/>
              </a:buClr>
              <a:buChar char="•"/>
              <a:tabLst>
                <a:tab pos="269240" algn="l"/>
              </a:tabLst>
            </a:pPr>
            <a:r>
              <a:rPr sz="2800" spc="-5" dirty="0">
                <a:latin typeface="Georgia"/>
                <a:cs typeface="Georgia"/>
              </a:rPr>
              <a:t>MEDICAL</a:t>
            </a:r>
            <a:r>
              <a:rPr sz="2800" spc="5" dirty="0">
                <a:latin typeface="Georgia"/>
                <a:cs typeface="Georgia"/>
              </a:rPr>
              <a:t> </a:t>
            </a:r>
            <a:r>
              <a:rPr sz="2800" spc="-10" dirty="0">
                <a:latin typeface="Georgia"/>
                <a:cs typeface="Georgia"/>
              </a:rPr>
              <a:t>MANAGEMENT:-</a:t>
            </a:r>
            <a:endParaRPr sz="2800">
              <a:latin typeface="Georgia"/>
              <a:cs typeface="Georgia"/>
            </a:endParaRPr>
          </a:p>
          <a:p>
            <a:pPr marL="268605" indent="-256540">
              <a:lnSpc>
                <a:spcPct val="100000"/>
              </a:lnSpc>
              <a:spcBef>
                <a:spcPts val="315"/>
              </a:spcBef>
              <a:buClr>
                <a:srgbClr val="9F4DA2"/>
              </a:buClr>
              <a:buFont typeface="Georgia"/>
              <a:buChar char="•"/>
              <a:tabLst>
                <a:tab pos="268605" algn="l"/>
                <a:tab pos="269240" algn="l"/>
              </a:tabLst>
            </a:pPr>
            <a:r>
              <a:rPr sz="2400" b="1" dirty="0">
                <a:latin typeface="Georgia"/>
                <a:cs typeface="Georgia"/>
              </a:rPr>
              <a:t>PHOTODYNAMIC </a:t>
            </a:r>
            <a:r>
              <a:rPr sz="2400" b="1" spc="-5" dirty="0">
                <a:latin typeface="Georgia"/>
                <a:cs typeface="Georgia"/>
              </a:rPr>
              <a:t>THERAPY</a:t>
            </a:r>
            <a:r>
              <a:rPr sz="2400" b="1" spc="-15" dirty="0">
                <a:latin typeface="Georgia"/>
                <a:cs typeface="Georgia"/>
              </a:rPr>
              <a:t> </a:t>
            </a:r>
            <a:r>
              <a:rPr sz="2400" b="1" spc="-10" dirty="0">
                <a:latin typeface="Georgia"/>
                <a:cs typeface="Georgia"/>
              </a:rPr>
              <a:t>(PDT)</a:t>
            </a:r>
            <a:r>
              <a:rPr sz="2400" spc="-10" dirty="0">
                <a:latin typeface="Georgia"/>
                <a:cs typeface="Georgia"/>
              </a:rPr>
              <a:t>:-</a:t>
            </a:r>
            <a:endParaRPr sz="2400">
              <a:latin typeface="Georgia"/>
              <a:cs typeface="Georgia"/>
            </a:endParaRPr>
          </a:p>
          <a:p>
            <a:pPr marL="561340" marR="5080" indent="-247650">
              <a:lnSpc>
                <a:spcPct val="100000"/>
              </a:lnSpc>
              <a:spcBef>
                <a:spcPts val="295"/>
              </a:spcBef>
              <a:tabLst>
                <a:tab pos="640715" algn="l"/>
              </a:tabLst>
            </a:pPr>
            <a:r>
              <a:rPr sz="2600" dirty="0">
                <a:solidFill>
                  <a:srgbClr val="438085"/>
                </a:solidFill>
                <a:latin typeface="Georgia"/>
                <a:cs typeface="Georgia"/>
              </a:rPr>
              <a:t>▫		This </a:t>
            </a:r>
            <a:r>
              <a:rPr sz="2600" spc="-5" dirty="0">
                <a:solidFill>
                  <a:srgbClr val="438085"/>
                </a:solidFill>
                <a:latin typeface="Georgia"/>
                <a:cs typeface="Georgia"/>
              </a:rPr>
              <a:t>type of treatment can be used to treat </a:t>
            </a:r>
            <a:r>
              <a:rPr sz="2600" dirty="0">
                <a:solidFill>
                  <a:srgbClr val="438085"/>
                </a:solidFill>
                <a:latin typeface="Georgia"/>
                <a:cs typeface="Georgia"/>
              </a:rPr>
              <a:t>very  </a:t>
            </a:r>
            <a:r>
              <a:rPr sz="2600" spc="-5" dirty="0">
                <a:solidFill>
                  <a:srgbClr val="438085"/>
                </a:solidFill>
                <a:latin typeface="Georgia"/>
                <a:cs typeface="Georgia"/>
              </a:rPr>
              <a:t>early-stage lung cancers that </a:t>
            </a:r>
            <a:r>
              <a:rPr sz="2600" dirty="0">
                <a:solidFill>
                  <a:srgbClr val="438085"/>
                </a:solidFill>
                <a:latin typeface="Georgia"/>
                <a:cs typeface="Georgia"/>
              </a:rPr>
              <a:t>are </a:t>
            </a:r>
            <a:r>
              <a:rPr sz="2600" spc="-5" dirty="0">
                <a:solidFill>
                  <a:srgbClr val="438085"/>
                </a:solidFill>
                <a:latin typeface="Georgia"/>
                <a:cs typeface="Georgia"/>
              </a:rPr>
              <a:t>only </a:t>
            </a:r>
            <a:r>
              <a:rPr sz="2600" dirty="0">
                <a:solidFill>
                  <a:srgbClr val="438085"/>
                </a:solidFill>
                <a:latin typeface="Georgia"/>
                <a:cs typeface="Georgia"/>
              </a:rPr>
              <a:t>in </a:t>
            </a:r>
            <a:r>
              <a:rPr sz="2600" spc="-5" dirty="0">
                <a:solidFill>
                  <a:srgbClr val="438085"/>
                </a:solidFill>
                <a:latin typeface="Georgia"/>
                <a:cs typeface="Georgia"/>
              </a:rPr>
              <a:t>the outer  layers of the lung</a:t>
            </a:r>
            <a:r>
              <a:rPr sz="2600" spc="-15" dirty="0">
                <a:solidFill>
                  <a:srgbClr val="438085"/>
                </a:solidFill>
                <a:latin typeface="Georgia"/>
                <a:cs typeface="Georgia"/>
              </a:rPr>
              <a:t> </a:t>
            </a:r>
            <a:r>
              <a:rPr sz="2600" dirty="0">
                <a:solidFill>
                  <a:srgbClr val="438085"/>
                </a:solidFill>
                <a:latin typeface="Georgia"/>
                <a:cs typeface="Georgia"/>
              </a:rPr>
              <a:t>airways,</a:t>
            </a:r>
            <a:endParaRPr sz="26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3400">
              <a:latin typeface="Times New Roman"/>
              <a:cs typeface="Times New Roman"/>
            </a:endParaRPr>
          </a:p>
          <a:p>
            <a:pPr marL="268605" indent="-256540">
              <a:lnSpc>
                <a:spcPct val="100000"/>
              </a:lnSpc>
              <a:buClr>
                <a:srgbClr val="9F4DA2"/>
              </a:buClr>
              <a:buFont typeface="Georgia"/>
              <a:buChar char="•"/>
              <a:tabLst>
                <a:tab pos="269240" algn="l"/>
              </a:tabLst>
            </a:pPr>
            <a:r>
              <a:rPr sz="2800" b="1" spc="-10" dirty="0">
                <a:latin typeface="Georgia"/>
                <a:cs typeface="Georgia"/>
              </a:rPr>
              <a:t>THORACENTESIS:-</a:t>
            </a:r>
            <a:endParaRPr sz="2800">
              <a:latin typeface="Georgia"/>
              <a:cs typeface="Georgia"/>
            </a:endParaRPr>
          </a:p>
          <a:p>
            <a:pPr marL="314325">
              <a:lnSpc>
                <a:spcPct val="100000"/>
              </a:lnSpc>
              <a:spcBef>
                <a:spcPts val="310"/>
              </a:spcBef>
              <a:tabLst>
                <a:tab pos="645160" algn="l"/>
              </a:tabLst>
            </a:pPr>
            <a:r>
              <a:rPr sz="2600" dirty="0">
                <a:solidFill>
                  <a:srgbClr val="438085"/>
                </a:solidFill>
                <a:latin typeface="Georgia"/>
                <a:cs typeface="Georgia"/>
              </a:rPr>
              <a:t>▫	This is </a:t>
            </a:r>
            <a:r>
              <a:rPr sz="2600" spc="-5" dirty="0">
                <a:solidFill>
                  <a:srgbClr val="438085"/>
                </a:solidFill>
                <a:latin typeface="Georgia"/>
                <a:cs typeface="Georgia"/>
              </a:rPr>
              <a:t>done to drain the</a:t>
            </a:r>
            <a:r>
              <a:rPr sz="2600" spc="-40" dirty="0">
                <a:solidFill>
                  <a:srgbClr val="438085"/>
                </a:solidFill>
                <a:latin typeface="Georgia"/>
                <a:cs typeface="Georgia"/>
              </a:rPr>
              <a:t> </a:t>
            </a:r>
            <a:r>
              <a:rPr sz="2600" spc="-5" dirty="0">
                <a:solidFill>
                  <a:srgbClr val="438085"/>
                </a:solidFill>
                <a:latin typeface="Georgia"/>
                <a:cs typeface="Georgia"/>
              </a:rPr>
              <a:t>fluid.</a:t>
            </a:r>
            <a:endParaRPr sz="2600">
              <a:latin typeface="Georgia"/>
              <a:cs typeface="Georgia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5715000" y="4678678"/>
            <a:ext cx="3429000" cy="21793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0" y="4870703"/>
            <a:ext cx="2438400" cy="198729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142476" y="307847"/>
            <a:ext cx="1905" cy="91440"/>
          </a:xfrm>
          <a:custGeom>
            <a:avLst/>
            <a:gdLst/>
            <a:ahLst/>
            <a:cxnLst/>
            <a:rect l="l" t="t" r="r" b="b"/>
            <a:pathLst>
              <a:path w="1904" h="91439">
                <a:moveTo>
                  <a:pt x="0" y="91439"/>
                </a:moveTo>
                <a:lnTo>
                  <a:pt x="1524" y="91439"/>
                </a:lnTo>
                <a:lnTo>
                  <a:pt x="1524" y="0"/>
                </a:lnTo>
                <a:lnTo>
                  <a:pt x="0" y="0"/>
                </a:lnTo>
                <a:lnTo>
                  <a:pt x="0" y="91439"/>
                </a:lnTo>
                <a:close/>
              </a:path>
            </a:pathLst>
          </a:custGeom>
          <a:solidFill>
            <a:srgbClr val="4380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9072371" y="307847"/>
            <a:ext cx="12700" cy="91440"/>
          </a:xfrm>
          <a:custGeom>
            <a:avLst/>
            <a:gdLst/>
            <a:ahLst/>
            <a:cxnLst/>
            <a:rect l="l" t="t" r="r" b="b"/>
            <a:pathLst>
              <a:path w="12700" h="91439">
                <a:moveTo>
                  <a:pt x="0" y="91439"/>
                </a:moveTo>
                <a:lnTo>
                  <a:pt x="12192" y="91439"/>
                </a:lnTo>
                <a:lnTo>
                  <a:pt x="12192" y="0"/>
                </a:lnTo>
                <a:lnTo>
                  <a:pt x="0" y="0"/>
                </a:lnTo>
                <a:lnTo>
                  <a:pt x="0" y="91439"/>
                </a:lnTo>
                <a:close/>
              </a:path>
            </a:pathLst>
          </a:custGeom>
          <a:solidFill>
            <a:srgbClr val="4380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307847"/>
            <a:ext cx="9044940" cy="91440"/>
          </a:xfrm>
          <a:custGeom>
            <a:avLst/>
            <a:gdLst/>
            <a:ahLst/>
            <a:cxnLst/>
            <a:rect l="l" t="t" r="r" b="b"/>
            <a:pathLst>
              <a:path w="9044940" h="91439">
                <a:moveTo>
                  <a:pt x="0" y="91439"/>
                </a:moveTo>
                <a:lnTo>
                  <a:pt x="9044940" y="91439"/>
                </a:lnTo>
                <a:lnTo>
                  <a:pt x="9044940" y="0"/>
                </a:lnTo>
                <a:lnTo>
                  <a:pt x="0" y="0"/>
                </a:lnTo>
                <a:lnTo>
                  <a:pt x="0" y="91439"/>
                </a:lnTo>
                <a:close/>
              </a:path>
            </a:pathLst>
          </a:custGeom>
          <a:solidFill>
            <a:srgbClr val="4380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9142476" y="359663"/>
            <a:ext cx="1905" cy="81280"/>
          </a:xfrm>
          <a:custGeom>
            <a:avLst/>
            <a:gdLst/>
            <a:ahLst/>
            <a:cxnLst/>
            <a:rect l="l" t="t" r="r" b="b"/>
            <a:pathLst>
              <a:path w="1904" h="81279">
                <a:moveTo>
                  <a:pt x="0" y="80771"/>
                </a:moveTo>
                <a:lnTo>
                  <a:pt x="1524" y="80771"/>
                </a:lnTo>
                <a:lnTo>
                  <a:pt x="1524" y="0"/>
                </a:lnTo>
                <a:lnTo>
                  <a:pt x="0" y="0"/>
                </a:lnTo>
                <a:lnTo>
                  <a:pt x="0" y="80771"/>
                </a:lnTo>
                <a:close/>
              </a:path>
            </a:pathLst>
          </a:custGeom>
          <a:solidFill>
            <a:srgbClr val="4380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9072371" y="359663"/>
            <a:ext cx="12700" cy="81280"/>
          </a:xfrm>
          <a:custGeom>
            <a:avLst/>
            <a:gdLst/>
            <a:ahLst/>
            <a:cxnLst/>
            <a:rect l="l" t="t" r="r" b="b"/>
            <a:pathLst>
              <a:path w="12700" h="81279">
                <a:moveTo>
                  <a:pt x="0" y="80771"/>
                </a:moveTo>
                <a:lnTo>
                  <a:pt x="12192" y="80771"/>
                </a:lnTo>
                <a:lnTo>
                  <a:pt x="12192" y="0"/>
                </a:lnTo>
                <a:lnTo>
                  <a:pt x="0" y="0"/>
                </a:lnTo>
                <a:lnTo>
                  <a:pt x="0" y="80771"/>
                </a:lnTo>
                <a:close/>
              </a:path>
            </a:pathLst>
          </a:custGeom>
          <a:solidFill>
            <a:srgbClr val="4380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410200" y="359663"/>
            <a:ext cx="3634740" cy="81280"/>
          </a:xfrm>
          <a:custGeom>
            <a:avLst/>
            <a:gdLst/>
            <a:ahLst/>
            <a:cxnLst/>
            <a:rect l="l" t="t" r="r" b="b"/>
            <a:pathLst>
              <a:path w="3634740" h="81279">
                <a:moveTo>
                  <a:pt x="0" y="80771"/>
                </a:moveTo>
                <a:lnTo>
                  <a:pt x="3634740" y="80771"/>
                </a:lnTo>
                <a:lnTo>
                  <a:pt x="3634740" y="0"/>
                </a:lnTo>
                <a:lnTo>
                  <a:pt x="0" y="0"/>
                </a:lnTo>
                <a:lnTo>
                  <a:pt x="0" y="80771"/>
                </a:lnTo>
                <a:close/>
              </a:path>
            </a:pathLst>
          </a:custGeom>
          <a:solidFill>
            <a:srgbClr val="4380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9142476" y="440436"/>
            <a:ext cx="1905" cy="180340"/>
          </a:xfrm>
          <a:custGeom>
            <a:avLst/>
            <a:gdLst/>
            <a:ahLst/>
            <a:cxnLst/>
            <a:rect l="l" t="t" r="r" b="b"/>
            <a:pathLst>
              <a:path w="1904" h="180340">
                <a:moveTo>
                  <a:pt x="0" y="179832"/>
                </a:moveTo>
                <a:lnTo>
                  <a:pt x="1524" y="179832"/>
                </a:lnTo>
                <a:lnTo>
                  <a:pt x="1524" y="0"/>
                </a:lnTo>
                <a:lnTo>
                  <a:pt x="0" y="0"/>
                </a:lnTo>
                <a:lnTo>
                  <a:pt x="0" y="179832"/>
                </a:lnTo>
                <a:close/>
              </a:path>
            </a:pathLst>
          </a:custGeom>
          <a:solidFill>
            <a:srgbClr val="438085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9072371" y="440436"/>
            <a:ext cx="12700" cy="180340"/>
          </a:xfrm>
          <a:custGeom>
            <a:avLst/>
            <a:gdLst/>
            <a:ahLst/>
            <a:cxnLst/>
            <a:rect l="l" t="t" r="r" b="b"/>
            <a:pathLst>
              <a:path w="12700" h="180340">
                <a:moveTo>
                  <a:pt x="0" y="179832"/>
                </a:moveTo>
                <a:lnTo>
                  <a:pt x="12192" y="179832"/>
                </a:lnTo>
                <a:lnTo>
                  <a:pt x="12192" y="0"/>
                </a:lnTo>
                <a:lnTo>
                  <a:pt x="0" y="0"/>
                </a:lnTo>
                <a:lnTo>
                  <a:pt x="0" y="179832"/>
                </a:lnTo>
                <a:close/>
              </a:path>
            </a:pathLst>
          </a:custGeom>
          <a:solidFill>
            <a:srgbClr val="438085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410200" y="440436"/>
            <a:ext cx="3634740" cy="180340"/>
          </a:xfrm>
          <a:custGeom>
            <a:avLst/>
            <a:gdLst/>
            <a:ahLst/>
            <a:cxnLst/>
            <a:rect l="l" t="t" r="r" b="b"/>
            <a:pathLst>
              <a:path w="3634740" h="180340">
                <a:moveTo>
                  <a:pt x="0" y="179832"/>
                </a:moveTo>
                <a:lnTo>
                  <a:pt x="3634740" y="179832"/>
                </a:lnTo>
                <a:lnTo>
                  <a:pt x="3634740" y="0"/>
                </a:lnTo>
                <a:lnTo>
                  <a:pt x="0" y="0"/>
                </a:lnTo>
                <a:lnTo>
                  <a:pt x="0" y="179832"/>
                </a:lnTo>
                <a:close/>
              </a:path>
            </a:pathLst>
          </a:custGeom>
          <a:solidFill>
            <a:srgbClr val="438085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5407152" y="510540"/>
            <a:ext cx="3063240" cy="0"/>
          </a:xfrm>
          <a:custGeom>
            <a:avLst/>
            <a:gdLst/>
            <a:ahLst/>
            <a:cxnLst/>
            <a:rect l="l" t="t" r="r" b="b"/>
            <a:pathLst>
              <a:path w="3063240">
                <a:moveTo>
                  <a:pt x="0" y="0"/>
                </a:moveTo>
                <a:lnTo>
                  <a:pt x="3063240" y="0"/>
                </a:lnTo>
              </a:path>
            </a:pathLst>
          </a:custGeom>
          <a:ln w="27431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7373111" y="606551"/>
            <a:ext cx="1600200" cy="0"/>
          </a:xfrm>
          <a:custGeom>
            <a:avLst/>
            <a:gdLst/>
            <a:ahLst/>
            <a:cxnLst/>
            <a:rect l="l" t="t" r="r" b="b"/>
            <a:pathLst>
              <a:path w="1600200">
                <a:moveTo>
                  <a:pt x="0" y="0"/>
                </a:moveTo>
                <a:lnTo>
                  <a:pt x="1600200" y="0"/>
                </a:lnTo>
              </a:path>
            </a:pathLst>
          </a:custGeom>
          <a:ln w="3657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9029700" y="0"/>
            <a:ext cx="0" cy="622300"/>
          </a:xfrm>
          <a:custGeom>
            <a:avLst/>
            <a:gdLst/>
            <a:ahLst/>
            <a:cxnLst/>
            <a:rect l="l" t="t" r="r" b="b"/>
            <a:pathLst>
              <a:path h="622300">
                <a:moveTo>
                  <a:pt x="0" y="0"/>
                </a:moveTo>
                <a:lnTo>
                  <a:pt x="0" y="621791"/>
                </a:lnTo>
              </a:path>
            </a:pathLst>
          </a:custGeom>
          <a:ln w="9143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8988552" y="0"/>
            <a:ext cx="0" cy="622300"/>
          </a:xfrm>
          <a:custGeom>
            <a:avLst/>
            <a:gdLst/>
            <a:ahLst/>
            <a:cxnLst/>
            <a:rect l="l" t="t" r="r" b="b"/>
            <a:pathLst>
              <a:path h="622300">
                <a:moveTo>
                  <a:pt x="0" y="0"/>
                </a:moveTo>
                <a:lnTo>
                  <a:pt x="0" y="621791"/>
                </a:lnTo>
              </a:path>
            </a:pathLst>
          </a:custGeom>
          <a:ln w="27431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8942831" y="0"/>
            <a:ext cx="0" cy="585470"/>
          </a:xfrm>
          <a:custGeom>
            <a:avLst/>
            <a:gdLst/>
            <a:ahLst/>
            <a:cxnLst/>
            <a:rect l="l" t="t" r="r" b="b"/>
            <a:pathLst>
              <a:path h="585470">
                <a:moveTo>
                  <a:pt x="0" y="0"/>
                </a:moveTo>
                <a:lnTo>
                  <a:pt x="0" y="585215"/>
                </a:lnTo>
              </a:path>
            </a:pathLst>
          </a:custGeom>
          <a:ln w="5486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8877300" y="0"/>
            <a:ext cx="0" cy="585470"/>
          </a:xfrm>
          <a:custGeom>
            <a:avLst/>
            <a:gdLst/>
            <a:ahLst/>
            <a:cxnLst/>
            <a:rect l="l" t="t" r="r" b="b"/>
            <a:pathLst>
              <a:path h="585470">
                <a:moveTo>
                  <a:pt x="0" y="0"/>
                </a:moveTo>
                <a:lnTo>
                  <a:pt x="0" y="585215"/>
                </a:lnTo>
              </a:path>
            </a:pathLst>
          </a:custGeom>
          <a:ln w="9143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645668" y="665318"/>
            <a:ext cx="7942580" cy="5257165"/>
          </a:xfrm>
          <a:prstGeom prst="rect">
            <a:avLst/>
          </a:prstGeom>
        </p:spPr>
        <p:txBody>
          <a:bodyPr vert="horz" wrap="square" lIns="0" tIns="53340" rIns="0" bIns="0" rtlCol="0">
            <a:spAutoFit/>
          </a:bodyPr>
          <a:lstStyle/>
          <a:p>
            <a:pPr marL="268605" indent="-256540">
              <a:lnSpc>
                <a:spcPct val="100000"/>
              </a:lnSpc>
              <a:spcBef>
                <a:spcPts val="420"/>
              </a:spcBef>
              <a:buClr>
                <a:srgbClr val="9F4DA2"/>
              </a:buClr>
              <a:buFont typeface="Georgia"/>
              <a:buChar char="•"/>
              <a:tabLst>
                <a:tab pos="269240" algn="l"/>
              </a:tabLst>
            </a:pPr>
            <a:r>
              <a:rPr sz="2800" b="1" spc="-5" dirty="0">
                <a:latin typeface="Times New Roman"/>
                <a:cs typeface="Times New Roman"/>
              </a:rPr>
              <a:t>LASER</a:t>
            </a:r>
            <a:r>
              <a:rPr sz="2800" b="1" spc="-35" dirty="0">
                <a:latin typeface="Times New Roman"/>
                <a:cs typeface="Times New Roman"/>
              </a:rPr>
              <a:t> THERAPY:-</a:t>
            </a:r>
            <a:endParaRPr sz="2800">
              <a:latin typeface="Times New Roman"/>
              <a:cs typeface="Times New Roman"/>
            </a:endParaRPr>
          </a:p>
          <a:p>
            <a:pPr marL="561340" marR="1044575" indent="-247650">
              <a:lnSpc>
                <a:spcPct val="100000"/>
              </a:lnSpc>
              <a:spcBef>
                <a:spcPts val="310"/>
              </a:spcBef>
              <a:tabLst>
                <a:tab pos="643255" algn="l"/>
              </a:tabLst>
            </a:pPr>
            <a:r>
              <a:rPr sz="2600" dirty="0">
                <a:solidFill>
                  <a:srgbClr val="438085"/>
                </a:solidFill>
                <a:latin typeface="Georgia"/>
                <a:cs typeface="Georgia"/>
              </a:rPr>
              <a:t>▫		</a:t>
            </a:r>
            <a:r>
              <a:rPr sz="2600" dirty="0">
                <a:solidFill>
                  <a:srgbClr val="438085"/>
                </a:solidFill>
                <a:latin typeface="Times New Roman"/>
                <a:cs typeface="Times New Roman"/>
              </a:rPr>
              <a:t>used to </a:t>
            </a:r>
            <a:r>
              <a:rPr sz="2600" spc="-5" dirty="0">
                <a:solidFill>
                  <a:srgbClr val="438085"/>
                </a:solidFill>
                <a:latin typeface="Times New Roman"/>
                <a:cs typeface="Times New Roman"/>
              </a:rPr>
              <a:t>treat </a:t>
            </a:r>
            <a:r>
              <a:rPr sz="2600" dirty="0">
                <a:solidFill>
                  <a:srgbClr val="438085"/>
                </a:solidFill>
                <a:latin typeface="Times New Roman"/>
                <a:cs typeface="Times New Roman"/>
              </a:rPr>
              <a:t>very </a:t>
            </a:r>
            <a:r>
              <a:rPr sz="2600" spc="-5" dirty="0">
                <a:solidFill>
                  <a:srgbClr val="438085"/>
                </a:solidFill>
                <a:latin typeface="Times New Roman"/>
                <a:cs typeface="Times New Roman"/>
              </a:rPr>
              <a:t>small </a:t>
            </a:r>
            <a:r>
              <a:rPr sz="2600" dirty="0">
                <a:solidFill>
                  <a:srgbClr val="438085"/>
                </a:solidFill>
                <a:latin typeface="Times New Roman"/>
                <a:cs typeface="Times New Roman"/>
              </a:rPr>
              <a:t>tumors </a:t>
            </a:r>
            <a:r>
              <a:rPr sz="2600" spc="-5" dirty="0">
                <a:solidFill>
                  <a:srgbClr val="438085"/>
                </a:solidFill>
                <a:latin typeface="Times New Roman"/>
                <a:cs typeface="Times New Roman"/>
              </a:rPr>
              <a:t>in </a:t>
            </a:r>
            <a:r>
              <a:rPr sz="2600" dirty="0">
                <a:solidFill>
                  <a:srgbClr val="438085"/>
                </a:solidFill>
                <a:latin typeface="Times New Roman"/>
                <a:cs typeface="Times New Roman"/>
              </a:rPr>
              <a:t>the linings</a:t>
            </a:r>
            <a:r>
              <a:rPr sz="2600" spc="-65" dirty="0">
                <a:solidFill>
                  <a:srgbClr val="438085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438085"/>
                </a:solidFill>
                <a:latin typeface="Times New Roman"/>
                <a:cs typeface="Times New Roman"/>
              </a:rPr>
              <a:t>of  airways.</a:t>
            </a:r>
            <a:endParaRPr sz="2600">
              <a:latin typeface="Times New Roman"/>
              <a:cs typeface="Times New Roman"/>
            </a:endParaRPr>
          </a:p>
          <a:p>
            <a:pPr marL="561340" marR="834390" indent="-247650">
              <a:lnSpc>
                <a:spcPct val="100000"/>
              </a:lnSpc>
              <a:spcBef>
                <a:spcPts val="305"/>
              </a:spcBef>
              <a:tabLst>
                <a:tab pos="561340" algn="l"/>
              </a:tabLst>
            </a:pPr>
            <a:r>
              <a:rPr sz="2600" dirty="0">
                <a:solidFill>
                  <a:srgbClr val="438085"/>
                </a:solidFill>
                <a:latin typeface="Georgia"/>
                <a:cs typeface="Georgia"/>
              </a:rPr>
              <a:t>▫	</a:t>
            </a:r>
            <a:r>
              <a:rPr sz="2600" dirty="0">
                <a:solidFill>
                  <a:srgbClr val="438085"/>
                </a:solidFill>
                <a:latin typeface="Times New Roman"/>
                <a:cs typeface="Times New Roman"/>
              </a:rPr>
              <a:t>open up airways blocked by </a:t>
            </a:r>
            <a:r>
              <a:rPr sz="2600" spc="-10" dirty="0">
                <a:solidFill>
                  <a:srgbClr val="438085"/>
                </a:solidFill>
                <a:latin typeface="Times New Roman"/>
                <a:cs typeface="Times New Roman"/>
              </a:rPr>
              <a:t>larger </a:t>
            </a:r>
            <a:r>
              <a:rPr sz="2600" dirty="0">
                <a:solidFill>
                  <a:srgbClr val="438085"/>
                </a:solidFill>
                <a:latin typeface="Times New Roman"/>
                <a:cs typeface="Times New Roman"/>
              </a:rPr>
              <a:t>tumors to</a:t>
            </a:r>
            <a:r>
              <a:rPr sz="2600" spc="-130" dirty="0">
                <a:solidFill>
                  <a:srgbClr val="438085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438085"/>
                </a:solidFill>
                <a:latin typeface="Times New Roman"/>
                <a:cs typeface="Times New Roman"/>
              </a:rPr>
              <a:t>help  people </a:t>
            </a:r>
            <a:r>
              <a:rPr sz="2600" spc="-5" dirty="0">
                <a:solidFill>
                  <a:srgbClr val="438085"/>
                </a:solidFill>
                <a:latin typeface="Times New Roman"/>
                <a:cs typeface="Times New Roman"/>
              </a:rPr>
              <a:t>breathe</a:t>
            </a:r>
            <a:r>
              <a:rPr sz="2600" spc="-50" dirty="0">
                <a:solidFill>
                  <a:srgbClr val="438085"/>
                </a:solidFill>
                <a:latin typeface="Times New Roman"/>
                <a:cs typeface="Times New Roman"/>
              </a:rPr>
              <a:t> </a:t>
            </a:r>
            <a:r>
              <a:rPr sz="2600" spc="-25" dirty="0">
                <a:solidFill>
                  <a:srgbClr val="438085"/>
                </a:solidFill>
                <a:latin typeface="Times New Roman"/>
                <a:cs typeface="Times New Roman"/>
              </a:rPr>
              <a:t>better.</a:t>
            </a:r>
            <a:endParaRPr sz="2600">
              <a:latin typeface="Times New Roman"/>
              <a:cs typeface="Times New Roman"/>
            </a:endParaRPr>
          </a:p>
          <a:p>
            <a:pPr marL="268605" indent="-256540">
              <a:lnSpc>
                <a:spcPct val="100000"/>
              </a:lnSpc>
              <a:spcBef>
                <a:spcPts val="290"/>
              </a:spcBef>
              <a:buClr>
                <a:srgbClr val="9F4DA2"/>
              </a:buClr>
              <a:buFont typeface="Georgia"/>
              <a:buChar char="•"/>
              <a:tabLst>
                <a:tab pos="269240" algn="l"/>
              </a:tabLst>
            </a:pPr>
            <a:r>
              <a:rPr sz="2800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PHARMACOLOGICAL</a:t>
            </a:r>
            <a:r>
              <a:rPr sz="2800" u="heavy" spc="-5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800" u="heavy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MANAGEMEN</a:t>
            </a:r>
            <a:r>
              <a:rPr sz="2800" spc="-10" dirty="0">
                <a:latin typeface="Times New Roman"/>
                <a:cs typeface="Times New Roman"/>
              </a:rPr>
              <a:t>:-</a:t>
            </a:r>
            <a:endParaRPr sz="2800">
              <a:latin typeface="Times New Roman"/>
              <a:cs typeface="Times New Roman"/>
            </a:endParaRPr>
          </a:p>
          <a:p>
            <a:pPr marL="268605" indent="-256540">
              <a:lnSpc>
                <a:spcPct val="100000"/>
              </a:lnSpc>
              <a:spcBef>
                <a:spcPts val="300"/>
              </a:spcBef>
              <a:buClr>
                <a:srgbClr val="9F4DA2"/>
              </a:buClr>
              <a:buFont typeface="Georgia"/>
              <a:buChar char="•"/>
              <a:tabLst>
                <a:tab pos="269240" algn="l"/>
              </a:tabLst>
            </a:pPr>
            <a:r>
              <a:rPr sz="2800" spc="-5" dirty="0">
                <a:latin typeface="Times New Roman"/>
                <a:cs typeface="Times New Roman"/>
              </a:rPr>
              <a:t>CHEMOTHERAPY</a:t>
            </a:r>
            <a:endParaRPr sz="2800">
              <a:latin typeface="Times New Roman"/>
              <a:cs typeface="Times New Roman"/>
            </a:endParaRPr>
          </a:p>
          <a:p>
            <a:pPr marL="268605" marR="5080" indent="-256540">
              <a:lnSpc>
                <a:spcPct val="100000"/>
              </a:lnSpc>
              <a:spcBef>
                <a:spcPts val="300"/>
              </a:spcBef>
              <a:buClr>
                <a:srgbClr val="9F4DA2"/>
              </a:buClr>
              <a:buFont typeface="Georgia"/>
              <a:buChar char="•"/>
              <a:tabLst>
                <a:tab pos="356870" algn="l"/>
                <a:tab pos="357505" algn="l"/>
                <a:tab pos="1040130" algn="l"/>
              </a:tabLst>
            </a:pPr>
            <a:r>
              <a:rPr dirty="0"/>
              <a:t>	</a:t>
            </a:r>
            <a:r>
              <a:rPr sz="2800" dirty="0">
                <a:latin typeface="Times New Roman"/>
                <a:cs typeface="Times New Roman"/>
              </a:rPr>
              <a:t>for	</a:t>
            </a:r>
            <a:r>
              <a:rPr sz="2800" spc="-5" dirty="0">
                <a:latin typeface="Times New Roman"/>
                <a:cs typeface="Times New Roman"/>
              </a:rPr>
              <a:t>lung cancer Chemotherapy (chemo) is treatment  with anti-cancer </a:t>
            </a:r>
            <a:r>
              <a:rPr sz="2800" dirty="0">
                <a:latin typeface="Times New Roman"/>
                <a:cs typeface="Times New Roman"/>
              </a:rPr>
              <a:t>drugs </a:t>
            </a:r>
            <a:r>
              <a:rPr sz="2800" spc="-5" dirty="0">
                <a:latin typeface="Times New Roman"/>
                <a:cs typeface="Times New Roman"/>
              </a:rPr>
              <a:t>injected into a vein or taken by  mouth. These </a:t>
            </a:r>
            <a:r>
              <a:rPr sz="2800" dirty="0">
                <a:latin typeface="Times New Roman"/>
                <a:cs typeface="Times New Roman"/>
              </a:rPr>
              <a:t>drugs </a:t>
            </a:r>
            <a:r>
              <a:rPr sz="2800" spc="-5" dirty="0">
                <a:latin typeface="Times New Roman"/>
                <a:cs typeface="Times New Roman"/>
              </a:rPr>
              <a:t>enter </a:t>
            </a:r>
            <a:r>
              <a:rPr sz="2800" dirty="0">
                <a:latin typeface="Times New Roman"/>
                <a:cs typeface="Times New Roman"/>
              </a:rPr>
              <a:t>the bloodstream </a:t>
            </a:r>
            <a:r>
              <a:rPr sz="2800" spc="-5" dirty="0">
                <a:latin typeface="Times New Roman"/>
                <a:cs typeface="Times New Roman"/>
              </a:rPr>
              <a:t>and go  </a:t>
            </a:r>
            <a:r>
              <a:rPr sz="2800" dirty="0">
                <a:latin typeface="Times New Roman"/>
                <a:cs typeface="Times New Roman"/>
              </a:rPr>
              <a:t>throughout the </a:t>
            </a:r>
            <a:r>
              <a:rPr sz="2800" spc="-35" dirty="0">
                <a:latin typeface="Times New Roman"/>
                <a:cs typeface="Times New Roman"/>
              </a:rPr>
              <a:t>body, </a:t>
            </a:r>
            <a:r>
              <a:rPr sz="2800" spc="-5" dirty="0">
                <a:latin typeface="Times New Roman"/>
                <a:cs typeface="Times New Roman"/>
              </a:rPr>
              <a:t>making this treatment </a:t>
            </a:r>
            <a:r>
              <a:rPr sz="2800" dirty="0">
                <a:latin typeface="Times New Roman"/>
                <a:cs typeface="Times New Roman"/>
              </a:rPr>
              <a:t>useful for  </a:t>
            </a:r>
            <a:r>
              <a:rPr sz="2800" spc="-5" dirty="0">
                <a:latin typeface="Times New Roman"/>
                <a:cs typeface="Times New Roman"/>
              </a:rPr>
              <a:t>cancer anywhere in </a:t>
            </a:r>
            <a:r>
              <a:rPr sz="2800" dirty="0">
                <a:latin typeface="Times New Roman"/>
                <a:cs typeface="Times New Roman"/>
              </a:rPr>
              <a:t>the body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142476" y="0"/>
            <a:ext cx="1905" cy="153035"/>
          </a:xfrm>
          <a:custGeom>
            <a:avLst/>
            <a:gdLst/>
            <a:ahLst/>
            <a:cxnLst/>
            <a:rect l="l" t="t" r="r" b="b"/>
            <a:pathLst>
              <a:path w="1904" h="153035">
                <a:moveTo>
                  <a:pt x="0" y="152425"/>
                </a:moveTo>
                <a:lnTo>
                  <a:pt x="1524" y="152425"/>
                </a:lnTo>
                <a:lnTo>
                  <a:pt x="1524" y="0"/>
                </a:lnTo>
                <a:lnTo>
                  <a:pt x="0" y="0"/>
                </a:lnTo>
                <a:lnTo>
                  <a:pt x="0" y="152425"/>
                </a:lnTo>
                <a:close/>
              </a:path>
            </a:pathLst>
          </a:custGeom>
          <a:solidFill>
            <a:srgbClr val="4244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9072371" y="0"/>
            <a:ext cx="12700" cy="153035"/>
          </a:xfrm>
          <a:custGeom>
            <a:avLst/>
            <a:gdLst/>
            <a:ahLst/>
            <a:cxnLst/>
            <a:rect l="l" t="t" r="r" b="b"/>
            <a:pathLst>
              <a:path w="12700" h="153035">
                <a:moveTo>
                  <a:pt x="0" y="152425"/>
                </a:moveTo>
                <a:lnTo>
                  <a:pt x="12192" y="152425"/>
                </a:lnTo>
                <a:lnTo>
                  <a:pt x="12192" y="0"/>
                </a:lnTo>
                <a:lnTo>
                  <a:pt x="0" y="0"/>
                </a:lnTo>
                <a:lnTo>
                  <a:pt x="0" y="152425"/>
                </a:lnTo>
                <a:close/>
              </a:path>
            </a:pathLst>
          </a:custGeom>
          <a:solidFill>
            <a:srgbClr val="4244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0"/>
            <a:ext cx="9044940" cy="311150"/>
          </a:xfrm>
          <a:custGeom>
            <a:avLst/>
            <a:gdLst/>
            <a:ahLst/>
            <a:cxnLst/>
            <a:rect l="l" t="t" r="r" b="b"/>
            <a:pathLst>
              <a:path w="9044940" h="311150">
                <a:moveTo>
                  <a:pt x="0" y="310896"/>
                </a:moveTo>
                <a:lnTo>
                  <a:pt x="9044940" y="310896"/>
                </a:lnTo>
                <a:lnTo>
                  <a:pt x="9044940" y="0"/>
                </a:lnTo>
                <a:lnTo>
                  <a:pt x="0" y="0"/>
                </a:lnTo>
                <a:lnTo>
                  <a:pt x="0" y="310896"/>
                </a:lnTo>
                <a:close/>
              </a:path>
            </a:pathLst>
          </a:custGeom>
          <a:solidFill>
            <a:srgbClr val="4244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410200" y="440436"/>
            <a:ext cx="3634740" cy="26670"/>
          </a:xfrm>
          <a:custGeom>
            <a:avLst/>
            <a:gdLst/>
            <a:ahLst/>
            <a:cxnLst/>
            <a:rect l="l" t="t" r="r" b="b"/>
            <a:pathLst>
              <a:path w="3634740" h="26670">
                <a:moveTo>
                  <a:pt x="0" y="26162"/>
                </a:moveTo>
                <a:lnTo>
                  <a:pt x="3634740" y="26162"/>
                </a:lnTo>
                <a:lnTo>
                  <a:pt x="3634740" y="0"/>
                </a:lnTo>
                <a:lnTo>
                  <a:pt x="0" y="0"/>
                </a:lnTo>
                <a:lnTo>
                  <a:pt x="0" y="26162"/>
                </a:lnTo>
                <a:close/>
              </a:path>
            </a:pathLst>
          </a:custGeom>
          <a:solidFill>
            <a:srgbClr val="438085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410200" y="504698"/>
            <a:ext cx="3634740" cy="115570"/>
          </a:xfrm>
          <a:custGeom>
            <a:avLst/>
            <a:gdLst/>
            <a:ahLst/>
            <a:cxnLst/>
            <a:rect l="l" t="t" r="r" b="b"/>
            <a:pathLst>
              <a:path w="3634740" h="115570">
                <a:moveTo>
                  <a:pt x="0" y="115569"/>
                </a:moveTo>
                <a:lnTo>
                  <a:pt x="3634740" y="115569"/>
                </a:lnTo>
                <a:lnTo>
                  <a:pt x="3634740" y="0"/>
                </a:lnTo>
                <a:lnTo>
                  <a:pt x="0" y="0"/>
                </a:lnTo>
                <a:lnTo>
                  <a:pt x="0" y="115569"/>
                </a:lnTo>
                <a:close/>
              </a:path>
            </a:pathLst>
          </a:custGeom>
          <a:solidFill>
            <a:srgbClr val="438085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9029700" y="0"/>
            <a:ext cx="0" cy="154305"/>
          </a:xfrm>
          <a:custGeom>
            <a:avLst/>
            <a:gdLst/>
            <a:ahLst/>
            <a:cxnLst/>
            <a:rect l="l" t="t" r="r" b="b"/>
            <a:pathLst>
              <a:path h="154305">
                <a:moveTo>
                  <a:pt x="0" y="0"/>
                </a:moveTo>
                <a:lnTo>
                  <a:pt x="0" y="153949"/>
                </a:lnTo>
              </a:path>
            </a:pathLst>
          </a:custGeom>
          <a:ln w="9143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8974835" y="0"/>
            <a:ext cx="27940" cy="154305"/>
          </a:xfrm>
          <a:custGeom>
            <a:avLst/>
            <a:gdLst/>
            <a:ahLst/>
            <a:cxnLst/>
            <a:rect l="l" t="t" r="r" b="b"/>
            <a:pathLst>
              <a:path w="27940" h="154305">
                <a:moveTo>
                  <a:pt x="0" y="153949"/>
                </a:moveTo>
                <a:lnTo>
                  <a:pt x="27431" y="153949"/>
                </a:lnTo>
                <a:lnTo>
                  <a:pt x="27431" y="0"/>
                </a:lnTo>
                <a:lnTo>
                  <a:pt x="0" y="0"/>
                </a:lnTo>
                <a:lnTo>
                  <a:pt x="0" y="153949"/>
                </a:lnTo>
                <a:close/>
              </a:path>
            </a:pathLst>
          </a:custGeom>
          <a:solidFill>
            <a:srgbClr val="FFFFFF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8915400" y="0"/>
            <a:ext cx="55244" cy="153035"/>
          </a:xfrm>
          <a:custGeom>
            <a:avLst/>
            <a:gdLst/>
            <a:ahLst/>
            <a:cxnLst/>
            <a:rect l="l" t="t" r="r" b="b"/>
            <a:pathLst>
              <a:path w="55245" h="153035">
                <a:moveTo>
                  <a:pt x="0" y="152425"/>
                </a:moveTo>
                <a:lnTo>
                  <a:pt x="54864" y="152425"/>
                </a:lnTo>
                <a:lnTo>
                  <a:pt x="54864" y="0"/>
                </a:lnTo>
                <a:lnTo>
                  <a:pt x="0" y="0"/>
                </a:lnTo>
                <a:lnTo>
                  <a:pt x="0" y="152425"/>
                </a:lnTo>
                <a:close/>
              </a:path>
            </a:pathLst>
          </a:custGeom>
          <a:solidFill>
            <a:srgbClr val="FFFFFF">
              <a:alpha val="1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8877300" y="0"/>
            <a:ext cx="0" cy="153035"/>
          </a:xfrm>
          <a:custGeom>
            <a:avLst/>
            <a:gdLst/>
            <a:ahLst/>
            <a:cxnLst/>
            <a:rect l="l" t="t" r="r" b="b"/>
            <a:pathLst>
              <a:path h="153035">
                <a:moveTo>
                  <a:pt x="0" y="0"/>
                </a:moveTo>
                <a:lnTo>
                  <a:pt x="0" y="152425"/>
                </a:lnTo>
              </a:path>
            </a:pathLst>
          </a:custGeom>
          <a:ln w="9143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0" y="152425"/>
            <a:ext cx="922655" cy="314325"/>
          </a:xfrm>
          <a:custGeom>
            <a:avLst/>
            <a:gdLst/>
            <a:ahLst/>
            <a:cxnLst/>
            <a:rect l="l" t="t" r="r" b="b"/>
            <a:pathLst>
              <a:path w="922655" h="314325">
                <a:moveTo>
                  <a:pt x="0" y="314172"/>
                </a:moveTo>
                <a:lnTo>
                  <a:pt x="922083" y="314172"/>
                </a:lnTo>
                <a:lnTo>
                  <a:pt x="922083" y="0"/>
                </a:lnTo>
                <a:lnTo>
                  <a:pt x="0" y="0"/>
                </a:lnTo>
                <a:lnTo>
                  <a:pt x="0" y="314172"/>
                </a:lnTo>
                <a:close/>
              </a:path>
            </a:pathLst>
          </a:custGeom>
          <a:solidFill>
            <a:srgbClr val="8587A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922083" y="152425"/>
            <a:ext cx="3565525" cy="314325"/>
          </a:xfrm>
          <a:custGeom>
            <a:avLst/>
            <a:gdLst/>
            <a:ahLst/>
            <a:cxnLst/>
            <a:rect l="l" t="t" r="r" b="b"/>
            <a:pathLst>
              <a:path w="3565525" h="314325">
                <a:moveTo>
                  <a:pt x="0" y="314172"/>
                </a:moveTo>
                <a:lnTo>
                  <a:pt x="3565271" y="314172"/>
                </a:lnTo>
                <a:lnTo>
                  <a:pt x="3565271" y="0"/>
                </a:lnTo>
                <a:lnTo>
                  <a:pt x="0" y="0"/>
                </a:lnTo>
                <a:lnTo>
                  <a:pt x="0" y="314172"/>
                </a:lnTo>
                <a:close/>
              </a:path>
            </a:pathLst>
          </a:custGeom>
          <a:solidFill>
            <a:srgbClr val="8587A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4487290" y="152425"/>
            <a:ext cx="2625090" cy="314325"/>
          </a:xfrm>
          <a:custGeom>
            <a:avLst/>
            <a:gdLst/>
            <a:ahLst/>
            <a:cxnLst/>
            <a:rect l="l" t="t" r="r" b="b"/>
            <a:pathLst>
              <a:path w="2625090" h="314325">
                <a:moveTo>
                  <a:pt x="0" y="314172"/>
                </a:moveTo>
                <a:lnTo>
                  <a:pt x="2624709" y="314172"/>
                </a:lnTo>
                <a:lnTo>
                  <a:pt x="2624709" y="0"/>
                </a:lnTo>
                <a:lnTo>
                  <a:pt x="0" y="0"/>
                </a:lnTo>
                <a:lnTo>
                  <a:pt x="0" y="314172"/>
                </a:lnTo>
                <a:close/>
              </a:path>
            </a:pathLst>
          </a:custGeom>
          <a:solidFill>
            <a:srgbClr val="8587A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7112000" y="152425"/>
            <a:ext cx="2032000" cy="314325"/>
          </a:xfrm>
          <a:custGeom>
            <a:avLst/>
            <a:gdLst/>
            <a:ahLst/>
            <a:cxnLst/>
            <a:rect l="l" t="t" r="r" b="b"/>
            <a:pathLst>
              <a:path w="2032000" h="314325">
                <a:moveTo>
                  <a:pt x="0" y="314172"/>
                </a:moveTo>
                <a:lnTo>
                  <a:pt x="2032000" y="314172"/>
                </a:lnTo>
                <a:lnTo>
                  <a:pt x="2032000" y="0"/>
                </a:lnTo>
                <a:lnTo>
                  <a:pt x="0" y="0"/>
                </a:lnTo>
                <a:lnTo>
                  <a:pt x="0" y="314172"/>
                </a:lnTo>
                <a:close/>
              </a:path>
            </a:pathLst>
          </a:custGeom>
          <a:solidFill>
            <a:srgbClr val="8587A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0" y="504698"/>
            <a:ext cx="922655" cy="830580"/>
          </a:xfrm>
          <a:custGeom>
            <a:avLst/>
            <a:gdLst/>
            <a:ahLst/>
            <a:cxnLst/>
            <a:rect l="l" t="t" r="r" b="b"/>
            <a:pathLst>
              <a:path w="922655" h="830580">
                <a:moveTo>
                  <a:pt x="0" y="830452"/>
                </a:moveTo>
                <a:lnTo>
                  <a:pt x="922083" y="830452"/>
                </a:lnTo>
                <a:lnTo>
                  <a:pt x="922083" y="0"/>
                </a:lnTo>
                <a:lnTo>
                  <a:pt x="0" y="0"/>
                </a:lnTo>
                <a:lnTo>
                  <a:pt x="0" y="830452"/>
                </a:lnTo>
                <a:close/>
              </a:path>
            </a:pathLst>
          </a:custGeom>
          <a:solidFill>
            <a:srgbClr val="8587A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922083" y="504698"/>
            <a:ext cx="3565525" cy="830580"/>
          </a:xfrm>
          <a:custGeom>
            <a:avLst/>
            <a:gdLst/>
            <a:ahLst/>
            <a:cxnLst/>
            <a:rect l="l" t="t" r="r" b="b"/>
            <a:pathLst>
              <a:path w="3565525" h="830580">
                <a:moveTo>
                  <a:pt x="0" y="830452"/>
                </a:moveTo>
                <a:lnTo>
                  <a:pt x="3565271" y="830452"/>
                </a:lnTo>
                <a:lnTo>
                  <a:pt x="3565271" y="0"/>
                </a:lnTo>
                <a:lnTo>
                  <a:pt x="0" y="0"/>
                </a:lnTo>
                <a:lnTo>
                  <a:pt x="0" y="830452"/>
                </a:lnTo>
                <a:close/>
              </a:path>
            </a:pathLst>
          </a:custGeom>
          <a:solidFill>
            <a:srgbClr val="8587A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4487290" y="504698"/>
            <a:ext cx="2625090" cy="830580"/>
          </a:xfrm>
          <a:custGeom>
            <a:avLst/>
            <a:gdLst/>
            <a:ahLst/>
            <a:cxnLst/>
            <a:rect l="l" t="t" r="r" b="b"/>
            <a:pathLst>
              <a:path w="2625090" h="830580">
                <a:moveTo>
                  <a:pt x="0" y="830452"/>
                </a:moveTo>
                <a:lnTo>
                  <a:pt x="2624709" y="830452"/>
                </a:lnTo>
                <a:lnTo>
                  <a:pt x="2624709" y="0"/>
                </a:lnTo>
                <a:lnTo>
                  <a:pt x="0" y="0"/>
                </a:lnTo>
                <a:lnTo>
                  <a:pt x="0" y="830452"/>
                </a:lnTo>
                <a:close/>
              </a:path>
            </a:pathLst>
          </a:custGeom>
          <a:solidFill>
            <a:srgbClr val="8587A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7112000" y="504698"/>
            <a:ext cx="2032000" cy="6201410"/>
          </a:xfrm>
          <a:custGeom>
            <a:avLst/>
            <a:gdLst/>
            <a:ahLst/>
            <a:cxnLst/>
            <a:rect l="l" t="t" r="r" b="b"/>
            <a:pathLst>
              <a:path w="2032000" h="6201409">
                <a:moveTo>
                  <a:pt x="0" y="6200902"/>
                </a:moveTo>
                <a:lnTo>
                  <a:pt x="2032000" y="6200902"/>
                </a:lnTo>
                <a:lnTo>
                  <a:pt x="2032000" y="0"/>
                </a:lnTo>
                <a:lnTo>
                  <a:pt x="0" y="0"/>
                </a:lnTo>
                <a:lnTo>
                  <a:pt x="0" y="6200902"/>
                </a:lnTo>
                <a:close/>
              </a:path>
            </a:pathLst>
          </a:custGeom>
          <a:solidFill>
            <a:srgbClr val="8587A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0" y="1335150"/>
            <a:ext cx="922655" cy="750570"/>
          </a:xfrm>
          <a:custGeom>
            <a:avLst/>
            <a:gdLst/>
            <a:ahLst/>
            <a:cxnLst/>
            <a:rect l="l" t="t" r="r" b="b"/>
            <a:pathLst>
              <a:path w="922655" h="750569">
                <a:moveTo>
                  <a:pt x="0" y="750570"/>
                </a:moveTo>
                <a:lnTo>
                  <a:pt x="922083" y="750570"/>
                </a:lnTo>
                <a:lnTo>
                  <a:pt x="922083" y="0"/>
                </a:lnTo>
                <a:lnTo>
                  <a:pt x="0" y="0"/>
                </a:lnTo>
                <a:lnTo>
                  <a:pt x="0" y="750570"/>
                </a:lnTo>
                <a:close/>
              </a:path>
            </a:pathLst>
          </a:custGeom>
          <a:solidFill>
            <a:srgbClr val="8587A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922083" y="1335150"/>
            <a:ext cx="3565525" cy="750570"/>
          </a:xfrm>
          <a:custGeom>
            <a:avLst/>
            <a:gdLst/>
            <a:ahLst/>
            <a:cxnLst/>
            <a:rect l="l" t="t" r="r" b="b"/>
            <a:pathLst>
              <a:path w="3565525" h="750569">
                <a:moveTo>
                  <a:pt x="0" y="750570"/>
                </a:moveTo>
                <a:lnTo>
                  <a:pt x="3565271" y="750570"/>
                </a:lnTo>
                <a:lnTo>
                  <a:pt x="3565271" y="0"/>
                </a:lnTo>
                <a:lnTo>
                  <a:pt x="0" y="0"/>
                </a:lnTo>
                <a:lnTo>
                  <a:pt x="0" y="750570"/>
                </a:lnTo>
                <a:close/>
              </a:path>
            </a:pathLst>
          </a:custGeom>
          <a:solidFill>
            <a:srgbClr val="8587A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4487290" y="1335150"/>
            <a:ext cx="2625090" cy="750570"/>
          </a:xfrm>
          <a:custGeom>
            <a:avLst/>
            <a:gdLst/>
            <a:ahLst/>
            <a:cxnLst/>
            <a:rect l="l" t="t" r="r" b="b"/>
            <a:pathLst>
              <a:path w="2625090" h="750569">
                <a:moveTo>
                  <a:pt x="0" y="750570"/>
                </a:moveTo>
                <a:lnTo>
                  <a:pt x="2624709" y="750570"/>
                </a:lnTo>
                <a:lnTo>
                  <a:pt x="2624709" y="0"/>
                </a:lnTo>
                <a:lnTo>
                  <a:pt x="0" y="0"/>
                </a:lnTo>
                <a:lnTo>
                  <a:pt x="0" y="750570"/>
                </a:lnTo>
                <a:close/>
              </a:path>
            </a:pathLst>
          </a:custGeom>
          <a:solidFill>
            <a:srgbClr val="8587A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0" y="2085632"/>
            <a:ext cx="922655" cy="905510"/>
          </a:xfrm>
          <a:custGeom>
            <a:avLst/>
            <a:gdLst/>
            <a:ahLst/>
            <a:cxnLst/>
            <a:rect l="l" t="t" r="r" b="b"/>
            <a:pathLst>
              <a:path w="922655" h="905510">
                <a:moveTo>
                  <a:pt x="0" y="905090"/>
                </a:moveTo>
                <a:lnTo>
                  <a:pt x="922083" y="905090"/>
                </a:lnTo>
                <a:lnTo>
                  <a:pt x="922083" y="0"/>
                </a:lnTo>
                <a:lnTo>
                  <a:pt x="0" y="0"/>
                </a:lnTo>
                <a:lnTo>
                  <a:pt x="0" y="905090"/>
                </a:lnTo>
                <a:close/>
              </a:path>
            </a:pathLst>
          </a:custGeom>
          <a:solidFill>
            <a:srgbClr val="8587A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922083" y="2085632"/>
            <a:ext cx="3565525" cy="905510"/>
          </a:xfrm>
          <a:custGeom>
            <a:avLst/>
            <a:gdLst/>
            <a:ahLst/>
            <a:cxnLst/>
            <a:rect l="l" t="t" r="r" b="b"/>
            <a:pathLst>
              <a:path w="3565525" h="905510">
                <a:moveTo>
                  <a:pt x="0" y="905090"/>
                </a:moveTo>
                <a:lnTo>
                  <a:pt x="3565271" y="905090"/>
                </a:lnTo>
                <a:lnTo>
                  <a:pt x="3565271" y="0"/>
                </a:lnTo>
                <a:lnTo>
                  <a:pt x="0" y="0"/>
                </a:lnTo>
                <a:lnTo>
                  <a:pt x="0" y="905090"/>
                </a:lnTo>
                <a:close/>
              </a:path>
            </a:pathLst>
          </a:custGeom>
          <a:solidFill>
            <a:srgbClr val="8587A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4487290" y="2085632"/>
            <a:ext cx="2625090" cy="905510"/>
          </a:xfrm>
          <a:custGeom>
            <a:avLst/>
            <a:gdLst/>
            <a:ahLst/>
            <a:cxnLst/>
            <a:rect l="l" t="t" r="r" b="b"/>
            <a:pathLst>
              <a:path w="2625090" h="905510">
                <a:moveTo>
                  <a:pt x="0" y="905090"/>
                </a:moveTo>
                <a:lnTo>
                  <a:pt x="2624709" y="905090"/>
                </a:lnTo>
                <a:lnTo>
                  <a:pt x="2624709" y="0"/>
                </a:lnTo>
                <a:lnTo>
                  <a:pt x="0" y="0"/>
                </a:lnTo>
                <a:lnTo>
                  <a:pt x="0" y="905090"/>
                </a:lnTo>
                <a:close/>
              </a:path>
            </a:pathLst>
          </a:custGeom>
          <a:solidFill>
            <a:srgbClr val="8587A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0" y="2990723"/>
            <a:ext cx="922655" cy="929640"/>
          </a:xfrm>
          <a:custGeom>
            <a:avLst/>
            <a:gdLst/>
            <a:ahLst/>
            <a:cxnLst/>
            <a:rect l="l" t="t" r="r" b="b"/>
            <a:pathLst>
              <a:path w="922655" h="929639">
                <a:moveTo>
                  <a:pt x="0" y="929258"/>
                </a:moveTo>
                <a:lnTo>
                  <a:pt x="922083" y="929258"/>
                </a:lnTo>
                <a:lnTo>
                  <a:pt x="922083" y="0"/>
                </a:lnTo>
                <a:lnTo>
                  <a:pt x="0" y="0"/>
                </a:lnTo>
                <a:lnTo>
                  <a:pt x="0" y="929258"/>
                </a:lnTo>
                <a:close/>
              </a:path>
            </a:pathLst>
          </a:custGeom>
          <a:solidFill>
            <a:srgbClr val="8587A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922083" y="2990723"/>
            <a:ext cx="3565525" cy="929640"/>
          </a:xfrm>
          <a:custGeom>
            <a:avLst/>
            <a:gdLst/>
            <a:ahLst/>
            <a:cxnLst/>
            <a:rect l="l" t="t" r="r" b="b"/>
            <a:pathLst>
              <a:path w="3565525" h="929639">
                <a:moveTo>
                  <a:pt x="0" y="929258"/>
                </a:moveTo>
                <a:lnTo>
                  <a:pt x="3565271" y="929258"/>
                </a:lnTo>
                <a:lnTo>
                  <a:pt x="3565271" y="0"/>
                </a:lnTo>
                <a:lnTo>
                  <a:pt x="0" y="0"/>
                </a:lnTo>
                <a:lnTo>
                  <a:pt x="0" y="929258"/>
                </a:lnTo>
                <a:close/>
              </a:path>
            </a:pathLst>
          </a:custGeom>
          <a:solidFill>
            <a:srgbClr val="8587A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4487290" y="2990723"/>
            <a:ext cx="2625090" cy="929640"/>
          </a:xfrm>
          <a:custGeom>
            <a:avLst/>
            <a:gdLst/>
            <a:ahLst/>
            <a:cxnLst/>
            <a:rect l="l" t="t" r="r" b="b"/>
            <a:pathLst>
              <a:path w="2625090" h="929639">
                <a:moveTo>
                  <a:pt x="0" y="929258"/>
                </a:moveTo>
                <a:lnTo>
                  <a:pt x="2624709" y="929258"/>
                </a:lnTo>
                <a:lnTo>
                  <a:pt x="2624709" y="0"/>
                </a:lnTo>
                <a:lnTo>
                  <a:pt x="0" y="0"/>
                </a:lnTo>
                <a:lnTo>
                  <a:pt x="0" y="929258"/>
                </a:lnTo>
                <a:close/>
              </a:path>
            </a:pathLst>
          </a:custGeom>
          <a:solidFill>
            <a:srgbClr val="8587A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0" y="3920045"/>
            <a:ext cx="922655" cy="713105"/>
          </a:xfrm>
          <a:custGeom>
            <a:avLst/>
            <a:gdLst/>
            <a:ahLst/>
            <a:cxnLst/>
            <a:rect l="l" t="t" r="r" b="b"/>
            <a:pathLst>
              <a:path w="922655" h="713104">
                <a:moveTo>
                  <a:pt x="0" y="712914"/>
                </a:moveTo>
                <a:lnTo>
                  <a:pt x="922083" y="712914"/>
                </a:lnTo>
                <a:lnTo>
                  <a:pt x="922083" y="0"/>
                </a:lnTo>
                <a:lnTo>
                  <a:pt x="0" y="0"/>
                </a:lnTo>
                <a:lnTo>
                  <a:pt x="0" y="712914"/>
                </a:lnTo>
                <a:close/>
              </a:path>
            </a:pathLst>
          </a:custGeom>
          <a:solidFill>
            <a:srgbClr val="8587A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922083" y="3920045"/>
            <a:ext cx="3565525" cy="713105"/>
          </a:xfrm>
          <a:custGeom>
            <a:avLst/>
            <a:gdLst/>
            <a:ahLst/>
            <a:cxnLst/>
            <a:rect l="l" t="t" r="r" b="b"/>
            <a:pathLst>
              <a:path w="3565525" h="713104">
                <a:moveTo>
                  <a:pt x="0" y="712914"/>
                </a:moveTo>
                <a:lnTo>
                  <a:pt x="3565271" y="712914"/>
                </a:lnTo>
                <a:lnTo>
                  <a:pt x="3565271" y="0"/>
                </a:lnTo>
                <a:lnTo>
                  <a:pt x="0" y="0"/>
                </a:lnTo>
                <a:lnTo>
                  <a:pt x="0" y="712914"/>
                </a:lnTo>
                <a:close/>
              </a:path>
            </a:pathLst>
          </a:custGeom>
          <a:solidFill>
            <a:srgbClr val="8587A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4487290" y="3920045"/>
            <a:ext cx="2625090" cy="713105"/>
          </a:xfrm>
          <a:custGeom>
            <a:avLst/>
            <a:gdLst/>
            <a:ahLst/>
            <a:cxnLst/>
            <a:rect l="l" t="t" r="r" b="b"/>
            <a:pathLst>
              <a:path w="2625090" h="713104">
                <a:moveTo>
                  <a:pt x="0" y="712914"/>
                </a:moveTo>
                <a:lnTo>
                  <a:pt x="2624709" y="712914"/>
                </a:lnTo>
                <a:lnTo>
                  <a:pt x="2624709" y="0"/>
                </a:lnTo>
                <a:lnTo>
                  <a:pt x="0" y="0"/>
                </a:lnTo>
                <a:lnTo>
                  <a:pt x="0" y="712914"/>
                </a:lnTo>
                <a:close/>
              </a:path>
            </a:pathLst>
          </a:custGeom>
          <a:solidFill>
            <a:srgbClr val="8587A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0" y="4632883"/>
            <a:ext cx="922655" cy="913130"/>
          </a:xfrm>
          <a:custGeom>
            <a:avLst/>
            <a:gdLst/>
            <a:ahLst/>
            <a:cxnLst/>
            <a:rect l="l" t="t" r="r" b="b"/>
            <a:pathLst>
              <a:path w="922655" h="913129">
                <a:moveTo>
                  <a:pt x="0" y="912571"/>
                </a:moveTo>
                <a:lnTo>
                  <a:pt x="922083" y="912571"/>
                </a:lnTo>
                <a:lnTo>
                  <a:pt x="922083" y="0"/>
                </a:lnTo>
                <a:lnTo>
                  <a:pt x="0" y="0"/>
                </a:lnTo>
                <a:lnTo>
                  <a:pt x="0" y="912571"/>
                </a:lnTo>
                <a:close/>
              </a:path>
            </a:pathLst>
          </a:custGeom>
          <a:solidFill>
            <a:srgbClr val="8587A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922083" y="4632883"/>
            <a:ext cx="3565525" cy="913130"/>
          </a:xfrm>
          <a:custGeom>
            <a:avLst/>
            <a:gdLst/>
            <a:ahLst/>
            <a:cxnLst/>
            <a:rect l="l" t="t" r="r" b="b"/>
            <a:pathLst>
              <a:path w="3565525" h="913129">
                <a:moveTo>
                  <a:pt x="0" y="912571"/>
                </a:moveTo>
                <a:lnTo>
                  <a:pt x="3565271" y="912571"/>
                </a:lnTo>
                <a:lnTo>
                  <a:pt x="3565271" y="0"/>
                </a:lnTo>
                <a:lnTo>
                  <a:pt x="0" y="0"/>
                </a:lnTo>
                <a:lnTo>
                  <a:pt x="0" y="912571"/>
                </a:lnTo>
                <a:close/>
              </a:path>
            </a:pathLst>
          </a:custGeom>
          <a:solidFill>
            <a:srgbClr val="8587A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4487290" y="4632883"/>
            <a:ext cx="2625090" cy="913130"/>
          </a:xfrm>
          <a:custGeom>
            <a:avLst/>
            <a:gdLst/>
            <a:ahLst/>
            <a:cxnLst/>
            <a:rect l="l" t="t" r="r" b="b"/>
            <a:pathLst>
              <a:path w="2625090" h="913129">
                <a:moveTo>
                  <a:pt x="0" y="912571"/>
                </a:moveTo>
                <a:lnTo>
                  <a:pt x="2624709" y="912571"/>
                </a:lnTo>
                <a:lnTo>
                  <a:pt x="2624709" y="0"/>
                </a:lnTo>
                <a:lnTo>
                  <a:pt x="0" y="0"/>
                </a:lnTo>
                <a:lnTo>
                  <a:pt x="0" y="912571"/>
                </a:lnTo>
                <a:close/>
              </a:path>
            </a:pathLst>
          </a:custGeom>
          <a:solidFill>
            <a:srgbClr val="8587A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0" y="5545493"/>
            <a:ext cx="922655" cy="1160145"/>
          </a:xfrm>
          <a:custGeom>
            <a:avLst/>
            <a:gdLst/>
            <a:ahLst/>
            <a:cxnLst/>
            <a:rect l="l" t="t" r="r" b="b"/>
            <a:pathLst>
              <a:path w="922655" h="1160145">
                <a:moveTo>
                  <a:pt x="0" y="1160106"/>
                </a:moveTo>
                <a:lnTo>
                  <a:pt x="922083" y="1160106"/>
                </a:lnTo>
                <a:lnTo>
                  <a:pt x="922083" y="0"/>
                </a:lnTo>
                <a:lnTo>
                  <a:pt x="0" y="0"/>
                </a:lnTo>
                <a:lnTo>
                  <a:pt x="0" y="1160106"/>
                </a:lnTo>
                <a:close/>
              </a:path>
            </a:pathLst>
          </a:custGeom>
          <a:solidFill>
            <a:srgbClr val="8587A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922083" y="5545493"/>
            <a:ext cx="3565525" cy="1160145"/>
          </a:xfrm>
          <a:custGeom>
            <a:avLst/>
            <a:gdLst/>
            <a:ahLst/>
            <a:cxnLst/>
            <a:rect l="l" t="t" r="r" b="b"/>
            <a:pathLst>
              <a:path w="3565525" h="1160145">
                <a:moveTo>
                  <a:pt x="0" y="1160106"/>
                </a:moveTo>
                <a:lnTo>
                  <a:pt x="3565271" y="1160106"/>
                </a:lnTo>
                <a:lnTo>
                  <a:pt x="3565271" y="0"/>
                </a:lnTo>
                <a:lnTo>
                  <a:pt x="0" y="0"/>
                </a:lnTo>
                <a:lnTo>
                  <a:pt x="0" y="1160106"/>
                </a:lnTo>
                <a:close/>
              </a:path>
            </a:pathLst>
          </a:custGeom>
          <a:solidFill>
            <a:srgbClr val="8587A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4487290" y="5545493"/>
            <a:ext cx="2625090" cy="1160145"/>
          </a:xfrm>
          <a:custGeom>
            <a:avLst/>
            <a:gdLst/>
            <a:ahLst/>
            <a:cxnLst/>
            <a:rect l="l" t="t" r="r" b="b"/>
            <a:pathLst>
              <a:path w="2625090" h="1160145">
                <a:moveTo>
                  <a:pt x="0" y="1160106"/>
                </a:moveTo>
                <a:lnTo>
                  <a:pt x="2624709" y="1160106"/>
                </a:lnTo>
                <a:lnTo>
                  <a:pt x="2624709" y="0"/>
                </a:lnTo>
                <a:lnTo>
                  <a:pt x="0" y="0"/>
                </a:lnTo>
                <a:lnTo>
                  <a:pt x="0" y="1160106"/>
                </a:lnTo>
                <a:close/>
              </a:path>
            </a:pathLst>
          </a:custGeom>
          <a:solidFill>
            <a:srgbClr val="8587A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922083" y="146050"/>
            <a:ext cx="0" cy="320675"/>
          </a:xfrm>
          <a:custGeom>
            <a:avLst/>
            <a:gdLst/>
            <a:ahLst/>
            <a:cxnLst/>
            <a:rect l="l" t="t" r="r" b="b"/>
            <a:pathLst>
              <a:path h="320675">
                <a:moveTo>
                  <a:pt x="0" y="0"/>
                </a:moveTo>
                <a:lnTo>
                  <a:pt x="0" y="320548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922083" y="504698"/>
            <a:ext cx="0" cy="6207760"/>
          </a:xfrm>
          <a:custGeom>
            <a:avLst/>
            <a:gdLst/>
            <a:ahLst/>
            <a:cxnLst/>
            <a:rect l="l" t="t" r="r" b="b"/>
            <a:pathLst>
              <a:path h="6207759">
                <a:moveTo>
                  <a:pt x="0" y="0"/>
                </a:moveTo>
                <a:lnTo>
                  <a:pt x="0" y="6207252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4487290" y="146050"/>
            <a:ext cx="0" cy="320675"/>
          </a:xfrm>
          <a:custGeom>
            <a:avLst/>
            <a:gdLst/>
            <a:ahLst/>
            <a:cxnLst/>
            <a:rect l="l" t="t" r="r" b="b"/>
            <a:pathLst>
              <a:path h="320675">
                <a:moveTo>
                  <a:pt x="0" y="0"/>
                </a:moveTo>
                <a:lnTo>
                  <a:pt x="0" y="320548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4487290" y="504698"/>
            <a:ext cx="0" cy="6207760"/>
          </a:xfrm>
          <a:custGeom>
            <a:avLst/>
            <a:gdLst/>
            <a:ahLst/>
            <a:cxnLst/>
            <a:rect l="l" t="t" r="r" b="b"/>
            <a:pathLst>
              <a:path h="6207759">
                <a:moveTo>
                  <a:pt x="0" y="0"/>
                </a:moveTo>
                <a:lnTo>
                  <a:pt x="0" y="6207252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7112000" y="146050"/>
            <a:ext cx="0" cy="320675"/>
          </a:xfrm>
          <a:custGeom>
            <a:avLst/>
            <a:gdLst/>
            <a:ahLst/>
            <a:cxnLst/>
            <a:rect l="l" t="t" r="r" b="b"/>
            <a:pathLst>
              <a:path h="320675">
                <a:moveTo>
                  <a:pt x="0" y="0"/>
                </a:moveTo>
                <a:lnTo>
                  <a:pt x="0" y="320548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7112000" y="504698"/>
            <a:ext cx="0" cy="6207760"/>
          </a:xfrm>
          <a:custGeom>
            <a:avLst/>
            <a:gdLst/>
            <a:ahLst/>
            <a:cxnLst/>
            <a:rect l="l" t="t" r="r" b="b"/>
            <a:pathLst>
              <a:path h="6207759">
                <a:moveTo>
                  <a:pt x="0" y="0"/>
                </a:moveTo>
                <a:lnTo>
                  <a:pt x="0" y="6207252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0" y="1335150"/>
            <a:ext cx="7118350" cy="0"/>
          </a:xfrm>
          <a:custGeom>
            <a:avLst/>
            <a:gdLst/>
            <a:ahLst/>
            <a:cxnLst/>
            <a:rect l="l" t="t" r="r" b="b"/>
            <a:pathLst>
              <a:path w="7118350">
                <a:moveTo>
                  <a:pt x="0" y="0"/>
                </a:moveTo>
                <a:lnTo>
                  <a:pt x="7118350" y="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0" y="2085720"/>
            <a:ext cx="7118350" cy="0"/>
          </a:xfrm>
          <a:custGeom>
            <a:avLst/>
            <a:gdLst/>
            <a:ahLst/>
            <a:cxnLst/>
            <a:rect l="l" t="t" r="r" b="b"/>
            <a:pathLst>
              <a:path w="7118350">
                <a:moveTo>
                  <a:pt x="0" y="0"/>
                </a:moveTo>
                <a:lnTo>
                  <a:pt x="7118350" y="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0" y="2990723"/>
            <a:ext cx="7118350" cy="0"/>
          </a:xfrm>
          <a:custGeom>
            <a:avLst/>
            <a:gdLst/>
            <a:ahLst/>
            <a:cxnLst/>
            <a:rect l="l" t="t" r="r" b="b"/>
            <a:pathLst>
              <a:path w="7118350">
                <a:moveTo>
                  <a:pt x="0" y="0"/>
                </a:moveTo>
                <a:lnTo>
                  <a:pt x="7118350" y="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0" y="3919982"/>
            <a:ext cx="7118350" cy="0"/>
          </a:xfrm>
          <a:custGeom>
            <a:avLst/>
            <a:gdLst/>
            <a:ahLst/>
            <a:cxnLst/>
            <a:rect l="l" t="t" r="r" b="b"/>
            <a:pathLst>
              <a:path w="7118350">
                <a:moveTo>
                  <a:pt x="0" y="0"/>
                </a:moveTo>
                <a:lnTo>
                  <a:pt x="7118350" y="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0" y="4632959"/>
            <a:ext cx="7118350" cy="0"/>
          </a:xfrm>
          <a:custGeom>
            <a:avLst/>
            <a:gdLst/>
            <a:ahLst/>
            <a:cxnLst/>
            <a:rect l="l" t="t" r="r" b="b"/>
            <a:pathLst>
              <a:path w="7118350">
                <a:moveTo>
                  <a:pt x="0" y="0"/>
                </a:moveTo>
                <a:lnTo>
                  <a:pt x="7118350" y="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0" y="5545454"/>
            <a:ext cx="7118350" cy="0"/>
          </a:xfrm>
          <a:custGeom>
            <a:avLst/>
            <a:gdLst/>
            <a:ahLst/>
            <a:cxnLst/>
            <a:rect l="l" t="t" r="r" b="b"/>
            <a:pathLst>
              <a:path w="7118350">
                <a:moveTo>
                  <a:pt x="0" y="0"/>
                </a:moveTo>
                <a:lnTo>
                  <a:pt x="7118350" y="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0" y="146050"/>
            <a:ext cx="0" cy="6565900"/>
          </a:xfrm>
          <a:custGeom>
            <a:avLst/>
            <a:gdLst/>
            <a:ahLst/>
            <a:cxnLst/>
            <a:rect l="l" t="t" r="r" b="b"/>
            <a:pathLst>
              <a:path h="6565900">
                <a:moveTo>
                  <a:pt x="0" y="0"/>
                </a:moveTo>
                <a:lnTo>
                  <a:pt x="0" y="656590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9144000" y="146050"/>
            <a:ext cx="0" cy="6565900"/>
          </a:xfrm>
          <a:custGeom>
            <a:avLst/>
            <a:gdLst/>
            <a:ahLst/>
            <a:cxnLst/>
            <a:rect l="l" t="t" r="r" b="b"/>
            <a:pathLst>
              <a:path h="6565900">
                <a:moveTo>
                  <a:pt x="0" y="0"/>
                </a:moveTo>
                <a:lnTo>
                  <a:pt x="0" y="656590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0" y="152400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0" y="6705600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 txBox="1"/>
          <p:nvPr/>
        </p:nvSpPr>
        <p:spPr>
          <a:xfrm>
            <a:off x="101904" y="155905"/>
            <a:ext cx="718185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S</a:t>
            </a:r>
            <a:r>
              <a:rPr sz="1800" b="1" dirty="0">
                <a:solidFill>
                  <a:srgbClr val="FFFFFF"/>
                </a:solidFill>
                <a:latin typeface="Times New Roman"/>
                <a:cs typeface="Times New Roman"/>
              </a:rPr>
              <a:t>R.NO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1731391" y="155905"/>
            <a:ext cx="1946910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NAME </a:t>
            </a:r>
            <a:r>
              <a:rPr sz="1800" b="1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1800" b="1" spc="-1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DRUGS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5475859" y="155905"/>
            <a:ext cx="647700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FFFFFF"/>
                </a:solidFill>
                <a:latin typeface="Times New Roman"/>
                <a:cs typeface="Times New Roman"/>
              </a:rPr>
              <a:t>DO</a:t>
            </a:r>
            <a:r>
              <a:rPr sz="18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S</a:t>
            </a:r>
            <a:r>
              <a:rPr sz="1800" b="1" dirty="0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7370826" y="155905"/>
            <a:ext cx="1517650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SIDE</a:t>
            </a:r>
            <a:r>
              <a:rPr sz="1800" b="1" spc="-6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b="1" dirty="0">
                <a:solidFill>
                  <a:srgbClr val="FFFFFF"/>
                </a:solidFill>
                <a:latin typeface="Times New Roman"/>
                <a:cs typeface="Times New Roman"/>
              </a:rPr>
              <a:t>EFFECT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409752" y="798703"/>
            <a:ext cx="10160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solidFill>
                  <a:srgbClr val="FFFFFF"/>
                </a:solidFill>
                <a:latin typeface="Times New Roman"/>
                <a:cs typeface="Times New Roman"/>
              </a:rPr>
              <a:t>1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978204" y="697814"/>
            <a:ext cx="1395095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95580" indent="-182880">
              <a:lnSpc>
                <a:spcPct val="100000"/>
              </a:lnSpc>
              <a:spcBef>
                <a:spcPts val="100"/>
              </a:spcBef>
              <a:buChar char="•"/>
              <a:tabLst>
                <a:tab pos="195580" algn="l"/>
              </a:tabLst>
            </a:pP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Cisplatin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4543805" y="764870"/>
            <a:ext cx="242316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5" dirty="0">
                <a:solidFill>
                  <a:srgbClr val="FFFFFF"/>
                </a:solidFill>
                <a:latin typeface="Arial"/>
                <a:cs typeface="Arial"/>
              </a:rPr>
              <a:t>75-100 mg/m² </a:t>
            </a:r>
            <a:r>
              <a:rPr sz="1600" b="1" spc="-50" dirty="0">
                <a:solidFill>
                  <a:srgbClr val="FFFFFF"/>
                </a:solidFill>
                <a:latin typeface="Arial"/>
                <a:cs typeface="Arial"/>
              </a:rPr>
              <a:t>IV,</a:t>
            </a:r>
            <a:r>
              <a:rPr sz="1600" b="1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b="1" spc="-10" dirty="0">
                <a:solidFill>
                  <a:srgbClr val="FFFFFF"/>
                </a:solidFill>
                <a:latin typeface="Arial"/>
                <a:cs typeface="Arial"/>
              </a:rPr>
              <a:t>4Weeks</a:t>
            </a:r>
            <a:endParaRPr sz="1600">
              <a:latin typeface="Arial"/>
              <a:cs typeface="Arial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7191882" y="509777"/>
            <a:ext cx="120586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spc="-5" dirty="0">
                <a:solidFill>
                  <a:srgbClr val="FFFFFF"/>
                </a:solidFill>
                <a:latin typeface="Georgia"/>
                <a:cs typeface="Georgia"/>
              </a:rPr>
              <a:t>Hair</a:t>
            </a:r>
            <a:r>
              <a:rPr sz="2000" b="1" spc="-6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000" b="1" spc="-5" dirty="0">
                <a:solidFill>
                  <a:srgbClr val="FFFFFF"/>
                </a:solidFill>
                <a:latin typeface="Georgia"/>
                <a:cs typeface="Georgia"/>
              </a:rPr>
              <a:t>loss</a:t>
            </a:r>
            <a:endParaRPr sz="2000">
              <a:latin typeface="Georgia"/>
              <a:cs typeface="Georgia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7191882" y="814577"/>
            <a:ext cx="1837055" cy="398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88595" indent="-176530">
              <a:lnSpc>
                <a:spcPct val="100000"/>
              </a:lnSpc>
              <a:spcBef>
                <a:spcPts val="105"/>
              </a:spcBef>
              <a:buChar char="•"/>
              <a:tabLst>
                <a:tab pos="189230" algn="l"/>
              </a:tabLst>
            </a:pPr>
            <a:r>
              <a:rPr sz="2000" b="1" dirty="0">
                <a:solidFill>
                  <a:srgbClr val="FFFFFF"/>
                </a:solidFill>
                <a:latin typeface="Georgia"/>
                <a:cs typeface="Georgia"/>
              </a:rPr>
              <a:t>Mouth</a:t>
            </a:r>
            <a:r>
              <a:rPr sz="2000" b="1" spc="-6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000" b="1" dirty="0">
                <a:solidFill>
                  <a:srgbClr val="FFFFFF"/>
                </a:solidFill>
                <a:latin typeface="Georgia"/>
                <a:cs typeface="Georgia"/>
              </a:rPr>
              <a:t>sores</a:t>
            </a:r>
            <a:endParaRPr sz="2000">
              <a:latin typeface="Georgia"/>
              <a:cs typeface="Georgia"/>
            </a:endParaRPr>
          </a:p>
          <a:p>
            <a:pPr marL="12700" marR="715010">
              <a:lnSpc>
                <a:spcPct val="100000"/>
              </a:lnSpc>
              <a:buChar char="•"/>
              <a:tabLst>
                <a:tab pos="189230" algn="l"/>
              </a:tabLst>
            </a:pPr>
            <a:r>
              <a:rPr sz="2000" b="1" dirty="0">
                <a:solidFill>
                  <a:srgbClr val="FFFFFF"/>
                </a:solidFill>
                <a:latin typeface="Georgia"/>
                <a:cs typeface="Georgia"/>
              </a:rPr>
              <a:t>Loss</a:t>
            </a:r>
            <a:r>
              <a:rPr sz="2000" b="1" spc="-8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000" b="1" dirty="0">
                <a:solidFill>
                  <a:srgbClr val="FFFFFF"/>
                </a:solidFill>
                <a:latin typeface="Georgia"/>
                <a:cs typeface="Georgia"/>
              </a:rPr>
              <a:t>of  </a:t>
            </a:r>
            <a:r>
              <a:rPr sz="2000" b="1" spc="-5" dirty="0">
                <a:solidFill>
                  <a:srgbClr val="FFFFFF"/>
                </a:solidFill>
                <a:latin typeface="Georgia"/>
                <a:cs typeface="Georgia"/>
              </a:rPr>
              <a:t>appetite</a:t>
            </a:r>
            <a:endParaRPr sz="2000">
              <a:latin typeface="Georgia"/>
              <a:cs typeface="Georgia"/>
            </a:endParaRPr>
          </a:p>
          <a:p>
            <a:pPr marL="12700" marR="53975" lvl="1" indent="65405">
              <a:lnSpc>
                <a:spcPct val="100000"/>
              </a:lnSpc>
              <a:buChar char="•"/>
              <a:tabLst>
                <a:tab pos="254000" algn="l"/>
              </a:tabLst>
            </a:pPr>
            <a:r>
              <a:rPr sz="2000" b="1" dirty="0">
                <a:solidFill>
                  <a:srgbClr val="FFFFFF"/>
                </a:solidFill>
                <a:latin typeface="Georgia"/>
                <a:cs typeface="Georgia"/>
              </a:rPr>
              <a:t>Nausea</a:t>
            </a:r>
            <a:r>
              <a:rPr sz="2000" b="1" spc="-11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000" b="1" spc="-5" dirty="0">
                <a:solidFill>
                  <a:srgbClr val="FFFFFF"/>
                </a:solidFill>
                <a:latin typeface="Georgia"/>
                <a:cs typeface="Georgia"/>
              </a:rPr>
              <a:t>and  </a:t>
            </a:r>
            <a:r>
              <a:rPr sz="2000" b="1" dirty="0">
                <a:solidFill>
                  <a:srgbClr val="FFFFFF"/>
                </a:solidFill>
                <a:latin typeface="Georgia"/>
                <a:cs typeface="Georgia"/>
              </a:rPr>
              <a:t>vomiting</a:t>
            </a:r>
            <a:endParaRPr sz="2000">
              <a:latin typeface="Georgia"/>
              <a:cs typeface="Georgia"/>
            </a:endParaRPr>
          </a:p>
          <a:p>
            <a:pPr marL="12700" marR="40005">
              <a:lnSpc>
                <a:spcPct val="100000"/>
              </a:lnSpc>
            </a:pPr>
            <a:r>
              <a:rPr sz="2000" b="1" spc="-5" dirty="0">
                <a:solidFill>
                  <a:srgbClr val="FFFFFF"/>
                </a:solidFill>
                <a:latin typeface="Georgia"/>
                <a:cs typeface="Georgia"/>
              </a:rPr>
              <a:t>•Diarrhea/  constipatio  Easy</a:t>
            </a:r>
            <a:r>
              <a:rPr sz="2000" b="1" spc="-7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000" b="1" dirty="0">
                <a:solidFill>
                  <a:srgbClr val="FFFFFF"/>
                </a:solidFill>
                <a:latin typeface="Georgia"/>
                <a:cs typeface="Georgia"/>
              </a:rPr>
              <a:t>bruising  or </a:t>
            </a:r>
            <a:r>
              <a:rPr sz="2000" b="1" spc="-5" dirty="0">
                <a:solidFill>
                  <a:srgbClr val="FFFFFF"/>
                </a:solidFill>
                <a:latin typeface="Georgia"/>
                <a:cs typeface="Georgia"/>
              </a:rPr>
              <a:t>bleeding  </a:t>
            </a:r>
            <a:r>
              <a:rPr sz="2000" b="1" dirty="0">
                <a:solidFill>
                  <a:srgbClr val="FFFFFF"/>
                </a:solidFill>
                <a:latin typeface="Georgia"/>
                <a:cs typeface="Georgia"/>
              </a:rPr>
              <a:t>(from having  </a:t>
            </a:r>
            <a:r>
              <a:rPr sz="2000" b="1" spc="-5" dirty="0">
                <a:solidFill>
                  <a:srgbClr val="FFFFFF"/>
                </a:solidFill>
                <a:latin typeface="Georgia"/>
                <a:cs typeface="Georgia"/>
              </a:rPr>
              <a:t>too few </a:t>
            </a:r>
            <a:r>
              <a:rPr sz="2000" b="1" dirty="0">
                <a:solidFill>
                  <a:srgbClr val="FFFFFF"/>
                </a:solidFill>
                <a:latin typeface="Georgia"/>
                <a:cs typeface="Georgia"/>
              </a:rPr>
              <a:t>blood  </a:t>
            </a:r>
            <a:r>
              <a:rPr sz="2000" b="1" spc="-5" dirty="0">
                <a:solidFill>
                  <a:srgbClr val="FFFFFF"/>
                </a:solidFill>
                <a:latin typeface="Georgia"/>
                <a:cs typeface="Georgia"/>
              </a:rPr>
              <a:t>platelets)</a:t>
            </a:r>
            <a:endParaRPr sz="2000">
              <a:latin typeface="Georgia"/>
              <a:cs typeface="Georgia"/>
            </a:endParaRPr>
          </a:p>
          <a:p>
            <a:pPr marL="188595" indent="-176530">
              <a:lnSpc>
                <a:spcPct val="100000"/>
              </a:lnSpc>
              <a:buChar char="•"/>
              <a:tabLst>
                <a:tab pos="189230" algn="l"/>
              </a:tabLst>
            </a:pPr>
            <a:r>
              <a:rPr sz="2000" b="1" spc="-5" dirty="0">
                <a:solidFill>
                  <a:srgbClr val="FFFFFF"/>
                </a:solidFill>
                <a:latin typeface="Georgia"/>
                <a:cs typeface="Georgia"/>
              </a:rPr>
              <a:t>Fatigue</a:t>
            </a:r>
            <a:endParaRPr sz="2000">
              <a:latin typeface="Georgia"/>
              <a:cs typeface="Georgia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409752" y="1599057"/>
            <a:ext cx="10160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solidFill>
                  <a:srgbClr val="FFFFFF"/>
                </a:solidFill>
                <a:latin typeface="Times New Roman"/>
                <a:cs typeface="Times New Roman"/>
              </a:rPr>
              <a:t>2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978204" y="1498472"/>
            <a:ext cx="180022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95580" indent="-182880">
              <a:lnSpc>
                <a:spcPct val="100000"/>
              </a:lnSpc>
              <a:spcBef>
                <a:spcPts val="100"/>
              </a:spcBef>
              <a:buChar char="•"/>
              <a:tabLst>
                <a:tab pos="195580" algn="l"/>
              </a:tabLst>
            </a:pPr>
            <a:r>
              <a:rPr sz="24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Carboplatin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4543805" y="1565529"/>
            <a:ext cx="220662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5" dirty="0">
                <a:solidFill>
                  <a:srgbClr val="FFFFFF"/>
                </a:solidFill>
                <a:latin typeface="Arial"/>
                <a:cs typeface="Arial"/>
              </a:rPr>
              <a:t>200 mg/m2 IV on day 1</a:t>
            </a:r>
            <a:endParaRPr sz="1600">
              <a:latin typeface="Arial"/>
              <a:cs typeface="Arial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409752" y="2426970"/>
            <a:ext cx="10160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solidFill>
                  <a:srgbClr val="FFFFFF"/>
                </a:solidFill>
                <a:latin typeface="Times New Roman"/>
                <a:cs typeface="Times New Roman"/>
              </a:rPr>
              <a:t>3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978204" y="2326385"/>
            <a:ext cx="247142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94945" indent="-182880">
              <a:lnSpc>
                <a:spcPct val="100000"/>
              </a:lnSpc>
              <a:spcBef>
                <a:spcPts val="100"/>
              </a:spcBef>
              <a:buChar char="•"/>
              <a:tabLst>
                <a:tab pos="195580" algn="l"/>
              </a:tabLst>
            </a:pP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Paclitaxel</a:t>
            </a:r>
            <a:r>
              <a:rPr sz="2400" b="1" spc="-10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spc="-35" dirty="0">
                <a:solidFill>
                  <a:srgbClr val="FFFFFF"/>
                </a:solidFill>
                <a:latin typeface="Times New Roman"/>
                <a:cs typeface="Times New Roman"/>
              </a:rPr>
              <a:t>(Taxol)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4543805" y="2216048"/>
            <a:ext cx="2152015" cy="5867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4999"/>
              </a:lnSpc>
              <a:spcBef>
                <a:spcPts val="100"/>
              </a:spcBef>
            </a:pPr>
            <a:r>
              <a:rPr sz="1600" b="1" spc="-5" dirty="0">
                <a:solidFill>
                  <a:srgbClr val="FFFFFF"/>
                </a:solidFill>
                <a:latin typeface="Arial"/>
                <a:cs typeface="Arial"/>
              </a:rPr>
              <a:t>135 mg/m2, IV </a:t>
            </a:r>
            <a:r>
              <a:rPr sz="1600" b="1" spc="-15" dirty="0">
                <a:solidFill>
                  <a:srgbClr val="FFFFFF"/>
                </a:solidFill>
                <a:latin typeface="Arial"/>
                <a:cs typeface="Arial"/>
              </a:rPr>
              <a:t>over </a:t>
            </a:r>
            <a:r>
              <a:rPr sz="1600" b="1" spc="-5" dirty="0">
                <a:solidFill>
                  <a:srgbClr val="FFFFFF"/>
                </a:solidFill>
                <a:latin typeface="Arial"/>
                <a:cs typeface="Arial"/>
              </a:rPr>
              <a:t>24  hours, </a:t>
            </a:r>
            <a:r>
              <a:rPr sz="1600" b="1" spc="-10" dirty="0">
                <a:solidFill>
                  <a:srgbClr val="FFFFFF"/>
                </a:solidFill>
                <a:latin typeface="Arial"/>
                <a:cs typeface="Arial"/>
              </a:rPr>
              <a:t>every </a:t>
            </a:r>
            <a:r>
              <a:rPr sz="1600" b="1" spc="-5" dirty="0">
                <a:solidFill>
                  <a:srgbClr val="FFFFFF"/>
                </a:solidFill>
                <a:latin typeface="Arial"/>
                <a:cs typeface="Arial"/>
              </a:rPr>
              <a:t>3 </a:t>
            </a:r>
            <a:r>
              <a:rPr sz="1600" b="1" spc="5" dirty="0">
                <a:solidFill>
                  <a:srgbClr val="FFFFFF"/>
                </a:solidFill>
                <a:latin typeface="Arial"/>
                <a:cs typeface="Arial"/>
              </a:rPr>
              <a:t>weeks</a:t>
            </a:r>
            <a:endParaRPr sz="1600">
              <a:latin typeface="Arial"/>
              <a:cs typeface="Arial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409752" y="3344417"/>
            <a:ext cx="10160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solidFill>
                  <a:srgbClr val="FFFFFF"/>
                </a:solidFill>
                <a:latin typeface="Times New Roman"/>
                <a:cs typeface="Times New Roman"/>
              </a:rPr>
              <a:t>4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978204" y="3243834"/>
            <a:ext cx="161544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78435" indent="-166370">
              <a:lnSpc>
                <a:spcPct val="100000"/>
              </a:lnSpc>
              <a:spcBef>
                <a:spcPts val="100"/>
              </a:spcBef>
              <a:buChar char="•"/>
              <a:tabLst>
                <a:tab pos="179070" algn="l"/>
              </a:tabLst>
            </a:pPr>
            <a:r>
              <a:rPr sz="24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Albumin-b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70" name="object 70"/>
          <p:cNvSpPr txBox="1"/>
          <p:nvPr/>
        </p:nvSpPr>
        <p:spPr>
          <a:xfrm>
            <a:off x="4543805" y="3133496"/>
            <a:ext cx="2486025" cy="5867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4999"/>
              </a:lnSpc>
              <a:spcBef>
                <a:spcPts val="100"/>
              </a:spcBef>
            </a:pPr>
            <a:r>
              <a:rPr sz="1600" b="1" spc="-5" dirty="0">
                <a:solidFill>
                  <a:srgbClr val="FFFFFF"/>
                </a:solidFill>
                <a:latin typeface="Arial"/>
                <a:cs typeface="Arial"/>
              </a:rPr>
              <a:t>25 g (5% or 25% solution)  IV</a:t>
            </a:r>
            <a:r>
              <a:rPr sz="1600" b="1" spc="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b="1" spc="-5" dirty="0">
                <a:solidFill>
                  <a:srgbClr val="FFFFFF"/>
                </a:solidFill>
                <a:latin typeface="Arial"/>
                <a:cs typeface="Arial"/>
              </a:rPr>
              <a:t>infusion</a:t>
            </a:r>
            <a:endParaRPr sz="1600">
              <a:latin typeface="Arial"/>
              <a:cs typeface="Arial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409752" y="4165472"/>
            <a:ext cx="10160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solidFill>
                  <a:srgbClr val="FFFFFF"/>
                </a:solidFill>
                <a:latin typeface="Times New Roman"/>
                <a:cs typeface="Times New Roman"/>
              </a:rPr>
              <a:t>5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72" name="object 72"/>
          <p:cNvSpPr txBox="1"/>
          <p:nvPr/>
        </p:nvSpPr>
        <p:spPr>
          <a:xfrm>
            <a:off x="978204" y="4064889"/>
            <a:ext cx="289179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95580" indent="-182880">
              <a:lnSpc>
                <a:spcPct val="100000"/>
              </a:lnSpc>
              <a:spcBef>
                <a:spcPts val="100"/>
              </a:spcBef>
              <a:buChar char="•"/>
              <a:tabLst>
                <a:tab pos="195580" algn="l"/>
              </a:tabLst>
            </a:pP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Docetaxel</a:t>
            </a:r>
            <a:r>
              <a:rPr sz="2400" b="1" spc="-7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spc="-30" dirty="0">
                <a:solidFill>
                  <a:srgbClr val="FFFFFF"/>
                </a:solidFill>
                <a:latin typeface="Times New Roman"/>
                <a:cs typeface="Times New Roman"/>
              </a:rPr>
              <a:t>(Taxotere)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73" name="object 73"/>
          <p:cNvSpPr txBox="1"/>
          <p:nvPr/>
        </p:nvSpPr>
        <p:spPr>
          <a:xfrm>
            <a:off x="4543805" y="3954551"/>
            <a:ext cx="2331720" cy="5867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4999"/>
              </a:lnSpc>
              <a:spcBef>
                <a:spcPts val="100"/>
              </a:spcBef>
            </a:pPr>
            <a:r>
              <a:rPr sz="1600" b="1" spc="-5" dirty="0">
                <a:solidFill>
                  <a:srgbClr val="FFFFFF"/>
                </a:solidFill>
                <a:latin typeface="Arial"/>
                <a:cs typeface="Arial"/>
              </a:rPr>
              <a:t>75 mg/m² IV </a:t>
            </a:r>
            <a:r>
              <a:rPr sz="1600" b="1" spc="-15" dirty="0">
                <a:solidFill>
                  <a:srgbClr val="FFFFFF"/>
                </a:solidFill>
                <a:latin typeface="Arial"/>
                <a:cs typeface="Arial"/>
              </a:rPr>
              <a:t>over </a:t>
            </a:r>
            <a:r>
              <a:rPr sz="1600" b="1" spc="-5" dirty="0">
                <a:solidFill>
                  <a:srgbClr val="FFFFFF"/>
                </a:solidFill>
                <a:latin typeface="Arial"/>
                <a:cs typeface="Arial"/>
              </a:rPr>
              <a:t>1 hour  </a:t>
            </a:r>
            <a:r>
              <a:rPr sz="1600" b="1" spc="-10" dirty="0">
                <a:solidFill>
                  <a:srgbClr val="FFFFFF"/>
                </a:solidFill>
                <a:latin typeface="Arial"/>
                <a:cs typeface="Arial"/>
              </a:rPr>
              <a:t>3Weeks</a:t>
            </a:r>
            <a:endParaRPr sz="1600">
              <a:latin typeface="Arial"/>
              <a:cs typeface="Arial"/>
            </a:endParaRPr>
          </a:p>
        </p:txBody>
      </p:sp>
      <p:sp>
        <p:nvSpPr>
          <p:cNvPr id="74" name="object 74"/>
          <p:cNvSpPr txBox="1"/>
          <p:nvPr/>
        </p:nvSpPr>
        <p:spPr>
          <a:xfrm>
            <a:off x="409752" y="4978400"/>
            <a:ext cx="10160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solidFill>
                  <a:srgbClr val="FFFFFF"/>
                </a:solidFill>
                <a:latin typeface="Times New Roman"/>
                <a:cs typeface="Times New Roman"/>
              </a:rPr>
              <a:t>7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75" name="object 75"/>
          <p:cNvSpPr txBox="1"/>
          <p:nvPr/>
        </p:nvSpPr>
        <p:spPr>
          <a:xfrm>
            <a:off x="978204" y="4877816"/>
            <a:ext cx="331089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89230" indent="-177165">
              <a:lnSpc>
                <a:spcPct val="100000"/>
              </a:lnSpc>
              <a:spcBef>
                <a:spcPts val="100"/>
              </a:spcBef>
              <a:buChar char="•"/>
              <a:tabLst>
                <a:tab pos="189865" algn="l"/>
              </a:tabLst>
            </a:pPr>
            <a:r>
              <a:rPr sz="2400" b="1" spc="-15" dirty="0">
                <a:solidFill>
                  <a:srgbClr val="FFFFFF"/>
                </a:solidFill>
                <a:latin typeface="Times New Roman"/>
                <a:cs typeface="Times New Roman"/>
              </a:rPr>
              <a:t>Vinorelbine</a:t>
            </a:r>
            <a:r>
              <a:rPr sz="2400" b="1" spc="-6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(Navelbine)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76" name="object 76"/>
          <p:cNvSpPr txBox="1"/>
          <p:nvPr/>
        </p:nvSpPr>
        <p:spPr>
          <a:xfrm>
            <a:off x="4543805" y="4627270"/>
            <a:ext cx="2351405" cy="8667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4999"/>
              </a:lnSpc>
              <a:spcBef>
                <a:spcPts val="100"/>
              </a:spcBef>
            </a:pPr>
            <a:r>
              <a:rPr sz="1600" b="1" spc="-5" dirty="0">
                <a:solidFill>
                  <a:srgbClr val="FFFFFF"/>
                </a:solidFill>
                <a:latin typeface="Arial"/>
                <a:cs typeface="Arial"/>
              </a:rPr>
              <a:t>25 mg/sq.meter IV </a:t>
            </a:r>
            <a:r>
              <a:rPr sz="1600" b="1" spc="-10" dirty="0">
                <a:solidFill>
                  <a:srgbClr val="FFFFFF"/>
                </a:solidFill>
                <a:latin typeface="Arial"/>
                <a:cs typeface="Arial"/>
              </a:rPr>
              <a:t>Week  </a:t>
            </a:r>
            <a:r>
              <a:rPr sz="1600" b="1" spc="5" dirty="0">
                <a:solidFill>
                  <a:srgbClr val="FFFFFF"/>
                </a:solidFill>
                <a:latin typeface="Arial"/>
                <a:cs typeface="Arial"/>
              </a:rPr>
              <a:t>with </a:t>
            </a:r>
            <a:r>
              <a:rPr sz="1600" b="1" spc="-5" dirty="0">
                <a:solidFill>
                  <a:srgbClr val="FFFFFF"/>
                </a:solidFill>
                <a:latin typeface="Arial"/>
                <a:cs typeface="Arial"/>
              </a:rPr>
              <a:t>IV cisplatin 100  mg/sq.meter</a:t>
            </a:r>
            <a:r>
              <a:rPr sz="1600" b="1" spc="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b="1" spc="-10" dirty="0">
                <a:solidFill>
                  <a:srgbClr val="FFFFFF"/>
                </a:solidFill>
                <a:latin typeface="Arial"/>
                <a:cs typeface="Arial"/>
              </a:rPr>
              <a:t>4Weeks</a:t>
            </a:r>
            <a:endParaRPr sz="1600">
              <a:latin typeface="Arial"/>
              <a:cs typeface="Arial"/>
            </a:endParaRPr>
          </a:p>
        </p:txBody>
      </p:sp>
      <p:sp>
        <p:nvSpPr>
          <p:cNvPr id="77" name="object 77"/>
          <p:cNvSpPr txBox="1"/>
          <p:nvPr/>
        </p:nvSpPr>
        <p:spPr>
          <a:xfrm>
            <a:off x="409752" y="6015024"/>
            <a:ext cx="10160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solidFill>
                  <a:srgbClr val="FFFFFF"/>
                </a:solidFill>
                <a:latin typeface="Times New Roman"/>
                <a:cs typeface="Times New Roman"/>
              </a:rPr>
              <a:t>9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78" name="object 78"/>
          <p:cNvSpPr txBox="1"/>
          <p:nvPr/>
        </p:nvSpPr>
        <p:spPr>
          <a:xfrm>
            <a:off x="1060500" y="5882436"/>
            <a:ext cx="175069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-15" dirty="0">
                <a:solidFill>
                  <a:srgbClr val="FFFFFF"/>
                </a:solidFill>
                <a:latin typeface="Times New Roman"/>
                <a:cs typeface="Times New Roman"/>
              </a:rPr>
              <a:t>Vinblastine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79" name="object 79"/>
          <p:cNvSpPr txBox="1"/>
          <p:nvPr/>
        </p:nvSpPr>
        <p:spPr>
          <a:xfrm>
            <a:off x="4543805" y="5981496"/>
            <a:ext cx="217868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5" dirty="0">
                <a:solidFill>
                  <a:srgbClr val="FFFFFF"/>
                </a:solidFill>
                <a:latin typeface="Arial"/>
                <a:cs typeface="Arial"/>
              </a:rPr>
              <a:t>4 mg/sq. </a:t>
            </a:r>
            <a:r>
              <a:rPr sz="1600" b="1" spc="-20" dirty="0">
                <a:solidFill>
                  <a:srgbClr val="FFFFFF"/>
                </a:solidFill>
                <a:latin typeface="Arial"/>
                <a:cs typeface="Arial"/>
              </a:rPr>
              <a:t>meter,</a:t>
            </a:r>
            <a:r>
              <a:rPr sz="1600" b="1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b="1" spc="5" dirty="0">
                <a:solidFill>
                  <a:srgbClr val="FFFFFF"/>
                </a:solidFill>
                <a:latin typeface="Arial"/>
                <a:cs typeface="Arial"/>
              </a:rPr>
              <a:t>2week</a:t>
            </a:r>
            <a:endParaRPr sz="1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142476" y="307847"/>
            <a:ext cx="1905" cy="91440"/>
          </a:xfrm>
          <a:custGeom>
            <a:avLst/>
            <a:gdLst/>
            <a:ahLst/>
            <a:cxnLst/>
            <a:rect l="l" t="t" r="r" b="b"/>
            <a:pathLst>
              <a:path w="1904" h="91439">
                <a:moveTo>
                  <a:pt x="0" y="91439"/>
                </a:moveTo>
                <a:lnTo>
                  <a:pt x="1524" y="91439"/>
                </a:lnTo>
                <a:lnTo>
                  <a:pt x="1524" y="0"/>
                </a:lnTo>
                <a:lnTo>
                  <a:pt x="0" y="0"/>
                </a:lnTo>
                <a:lnTo>
                  <a:pt x="0" y="91439"/>
                </a:lnTo>
                <a:close/>
              </a:path>
            </a:pathLst>
          </a:custGeom>
          <a:solidFill>
            <a:srgbClr val="4380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9072371" y="307847"/>
            <a:ext cx="12700" cy="91440"/>
          </a:xfrm>
          <a:custGeom>
            <a:avLst/>
            <a:gdLst/>
            <a:ahLst/>
            <a:cxnLst/>
            <a:rect l="l" t="t" r="r" b="b"/>
            <a:pathLst>
              <a:path w="12700" h="91439">
                <a:moveTo>
                  <a:pt x="0" y="91439"/>
                </a:moveTo>
                <a:lnTo>
                  <a:pt x="12192" y="91439"/>
                </a:lnTo>
                <a:lnTo>
                  <a:pt x="12192" y="0"/>
                </a:lnTo>
                <a:lnTo>
                  <a:pt x="0" y="0"/>
                </a:lnTo>
                <a:lnTo>
                  <a:pt x="0" y="91439"/>
                </a:lnTo>
                <a:close/>
              </a:path>
            </a:pathLst>
          </a:custGeom>
          <a:solidFill>
            <a:srgbClr val="4380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307847"/>
            <a:ext cx="9044940" cy="91440"/>
          </a:xfrm>
          <a:custGeom>
            <a:avLst/>
            <a:gdLst/>
            <a:ahLst/>
            <a:cxnLst/>
            <a:rect l="l" t="t" r="r" b="b"/>
            <a:pathLst>
              <a:path w="9044940" h="91439">
                <a:moveTo>
                  <a:pt x="0" y="91439"/>
                </a:moveTo>
                <a:lnTo>
                  <a:pt x="9044940" y="91439"/>
                </a:lnTo>
                <a:lnTo>
                  <a:pt x="9044940" y="0"/>
                </a:lnTo>
                <a:lnTo>
                  <a:pt x="0" y="0"/>
                </a:lnTo>
                <a:lnTo>
                  <a:pt x="0" y="91439"/>
                </a:lnTo>
                <a:close/>
              </a:path>
            </a:pathLst>
          </a:custGeom>
          <a:solidFill>
            <a:srgbClr val="4380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9142476" y="359663"/>
            <a:ext cx="1905" cy="81280"/>
          </a:xfrm>
          <a:custGeom>
            <a:avLst/>
            <a:gdLst/>
            <a:ahLst/>
            <a:cxnLst/>
            <a:rect l="l" t="t" r="r" b="b"/>
            <a:pathLst>
              <a:path w="1904" h="81279">
                <a:moveTo>
                  <a:pt x="0" y="80771"/>
                </a:moveTo>
                <a:lnTo>
                  <a:pt x="1524" y="80771"/>
                </a:lnTo>
                <a:lnTo>
                  <a:pt x="1524" y="0"/>
                </a:lnTo>
                <a:lnTo>
                  <a:pt x="0" y="0"/>
                </a:lnTo>
                <a:lnTo>
                  <a:pt x="0" y="80771"/>
                </a:lnTo>
                <a:close/>
              </a:path>
            </a:pathLst>
          </a:custGeom>
          <a:solidFill>
            <a:srgbClr val="4380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9072371" y="359663"/>
            <a:ext cx="12700" cy="81280"/>
          </a:xfrm>
          <a:custGeom>
            <a:avLst/>
            <a:gdLst/>
            <a:ahLst/>
            <a:cxnLst/>
            <a:rect l="l" t="t" r="r" b="b"/>
            <a:pathLst>
              <a:path w="12700" h="81279">
                <a:moveTo>
                  <a:pt x="0" y="80771"/>
                </a:moveTo>
                <a:lnTo>
                  <a:pt x="12192" y="80771"/>
                </a:lnTo>
                <a:lnTo>
                  <a:pt x="12192" y="0"/>
                </a:lnTo>
                <a:lnTo>
                  <a:pt x="0" y="0"/>
                </a:lnTo>
                <a:lnTo>
                  <a:pt x="0" y="80771"/>
                </a:lnTo>
                <a:close/>
              </a:path>
            </a:pathLst>
          </a:custGeom>
          <a:solidFill>
            <a:srgbClr val="4380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410200" y="359663"/>
            <a:ext cx="3634740" cy="81280"/>
          </a:xfrm>
          <a:custGeom>
            <a:avLst/>
            <a:gdLst/>
            <a:ahLst/>
            <a:cxnLst/>
            <a:rect l="l" t="t" r="r" b="b"/>
            <a:pathLst>
              <a:path w="3634740" h="81279">
                <a:moveTo>
                  <a:pt x="0" y="80771"/>
                </a:moveTo>
                <a:lnTo>
                  <a:pt x="3634740" y="80771"/>
                </a:lnTo>
                <a:lnTo>
                  <a:pt x="3634740" y="0"/>
                </a:lnTo>
                <a:lnTo>
                  <a:pt x="0" y="0"/>
                </a:lnTo>
                <a:lnTo>
                  <a:pt x="0" y="80771"/>
                </a:lnTo>
                <a:close/>
              </a:path>
            </a:pathLst>
          </a:custGeom>
          <a:solidFill>
            <a:srgbClr val="4380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9142476" y="440436"/>
            <a:ext cx="1905" cy="180340"/>
          </a:xfrm>
          <a:custGeom>
            <a:avLst/>
            <a:gdLst/>
            <a:ahLst/>
            <a:cxnLst/>
            <a:rect l="l" t="t" r="r" b="b"/>
            <a:pathLst>
              <a:path w="1904" h="180340">
                <a:moveTo>
                  <a:pt x="0" y="179832"/>
                </a:moveTo>
                <a:lnTo>
                  <a:pt x="1524" y="179832"/>
                </a:lnTo>
                <a:lnTo>
                  <a:pt x="1524" y="0"/>
                </a:lnTo>
                <a:lnTo>
                  <a:pt x="0" y="0"/>
                </a:lnTo>
                <a:lnTo>
                  <a:pt x="0" y="179832"/>
                </a:lnTo>
                <a:close/>
              </a:path>
            </a:pathLst>
          </a:custGeom>
          <a:solidFill>
            <a:srgbClr val="438085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9072371" y="440436"/>
            <a:ext cx="12700" cy="180340"/>
          </a:xfrm>
          <a:custGeom>
            <a:avLst/>
            <a:gdLst/>
            <a:ahLst/>
            <a:cxnLst/>
            <a:rect l="l" t="t" r="r" b="b"/>
            <a:pathLst>
              <a:path w="12700" h="180340">
                <a:moveTo>
                  <a:pt x="0" y="179832"/>
                </a:moveTo>
                <a:lnTo>
                  <a:pt x="12192" y="179832"/>
                </a:lnTo>
                <a:lnTo>
                  <a:pt x="12192" y="0"/>
                </a:lnTo>
                <a:lnTo>
                  <a:pt x="0" y="0"/>
                </a:lnTo>
                <a:lnTo>
                  <a:pt x="0" y="179832"/>
                </a:lnTo>
                <a:close/>
              </a:path>
            </a:pathLst>
          </a:custGeom>
          <a:solidFill>
            <a:srgbClr val="438085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410200" y="440436"/>
            <a:ext cx="3634740" cy="180340"/>
          </a:xfrm>
          <a:custGeom>
            <a:avLst/>
            <a:gdLst/>
            <a:ahLst/>
            <a:cxnLst/>
            <a:rect l="l" t="t" r="r" b="b"/>
            <a:pathLst>
              <a:path w="3634740" h="180340">
                <a:moveTo>
                  <a:pt x="0" y="179832"/>
                </a:moveTo>
                <a:lnTo>
                  <a:pt x="3634740" y="179832"/>
                </a:lnTo>
                <a:lnTo>
                  <a:pt x="3634740" y="0"/>
                </a:lnTo>
                <a:lnTo>
                  <a:pt x="0" y="0"/>
                </a:lnTo>
                <a:lnTo>
                  <a:pt x="0" y="179832"/>
                </a:lnTo>
                <a:close/>
              </a:path>
            </a:pathLst>
          </a:custGeom>
          <a:solidFill>
            <a:srgbClr val="438085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5407152" y="510540"/>
            <a:ext cx="3063240" cy="0"/>
          </a:xfrm>
          <a:custGeom>
            <a:avLst/>
            <a:gdLst/>
            <a:ahLst/>
            <a:cxnLst/>
            <a:rect l="l" t="t" r="r" b="b"/>
            <a:pathLst>
              <a:path w="3063240">
                <a:moveTo>
                  <a:pt x="0" y="0"/>
                </a:moveTo>
                <a:lnTo>
                  <a:pt x="3063240" y="0"/>
                </a:lnTo>
              </a:path>
            </a:pathLst>
          </a:custGeom>
          <a:ln w="27431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7373111" y="606551"/>
            <a:ext cx="1600200" cy="0"/>
          </a:xfrm>
          <a:custGeom>
            <a:avLst/>
            <a:gdLst/>
            <a:ahLst/>
            <a:cxnLst/>
            <a:rect l="l" t="t" r="r" b="b"/>
            <a:pathLst>
              <a:path w="1600200">
                <a:moveTo>
                  <a:pt x="0" y="0"/>
                </a:moveTo>
                <a:lnTo>
                  <a:pt x="1600200" y="0"/>
                </a:lnTo>
              </a:path>
            </a:pathLst>
          </a:custGeom>
          <a:ln w="3657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9029700" y="0"/>
            <a:ext cx="0" cy="622300"/>
          </a:xfrm>
          <a:custGeom>
            <a:avLst/>
            <a:gdLst/>
            <a:ahLst/>
            <a:cxnLst/>
            <a:rect l="l" t="t" r="r" b="b"/>
            <a:pathLst>
              <a:path h="622300">
                <a:moveTo>
                  <a:pt x="0" y="0"/>
                </a:moveTo>
                <a:lnTo>
                  <a:pt x="0" y="621791"/>
                </a:lnTo>
              </a:path>
            </a:pathLst>
          </a:custGeom>
          <a:ln w="9143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8988552" y="0"/>
            <a:ext cx="0" cy="622300"/>
          </a:xfrm>
          <a:custGeom>
            <a:avLst/>
            <a:gdLst/>
            <a:ahLst/>
            <a:cxnLst/>
            <a:rect l="l" t="t" r="r" b="b"/>
            <a:pathLst>
              <a:path h="622300">
                <a:moveTo>
                  <a:pt x="0" y="0"/>
                </a:moveTo>
                <a:lnTo>
                  <a:pt x="0" y="621791"/>
                </a:lnTo>
              </a:path>
            </a:pathLst>
          </a:custGeom>
          <a:ln w="27431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8942831" y="0"/>
            <a:ext cx="0" cy="585470"/>
          </a:xfrm>
          <a:custGeom>
            <a:avLst/>
            <a:gdLst/>
            <a:ahLst/>
            <a:cxnLst/>
            <a:rect l="l" t="t" r="r" b="b"/>
            <a:pathLst>
              <a:path h="585470">
                <a:moveTo>
                  <a:pt x="0" y="0"/>
                </a:moveTo>
                <a:lnTo>
                  <a:pt x="0" y="585215"/>
                </a:lnTo>
              </a:path>
            </a:pathLst>
          </a:custGeom>
          <a:ln w="5486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8877300" y="0"/>
            <a:ext cx="0" cy="585470"/>
          </a:xfrm>
          <a:custGeom>
            <a:avLst/>
            <a:gdLst/>
            <a:ahLst/>
            <a:cxnLst/>
            <a:rect l="l" t="t" r="r" b="b"/>
            <a:pathLst>
              <a:path h="585470">
                <a:moveTo>
                  <a:pt x="0" y="0"/>
                </a:moveTo>
                <a:lnTo>
                  <a:pt x="0" y="585215"/>
                </a:lnTo>
              </a:path>
            </a:pathLst>
          </a:custGeom>
          <a:ln w="9143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5715000" y="762000"/>
            <a:ext cx="3429000" cy="403897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188468" y="1047075"/>
            <a:ext cx="5565775" cy="5503545"/>
          </a:xfrm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marL="268605" indent="-256540">
              <a:lnSpc>
                <a:spcPct val="100000"/>
              </a:lnSpc>
              <a:spcBef>
                <a:spcPts val="434"/>
              </a:spcBef>
              <a:buClr>
                <a:srgbClr val="9F4DA2"/>
              </a:buClr>
              <a:buFont typeface="Georgia"/>
              <a:buChar char="•"/>
              <a:tabLst>
                <a:tab pos="269240" algn="l"/>
              </a:tabLst>
            </a:pPr>
            <a:r>
              <a:rPr sz="2600" b="1" dirty="0">
                <a:latin typeface="Georgia"/>
                <a:cs typeface="Georgia"/>
              </a:rPr>
              <a:t>•</a:t>
            </a:r>
            <a:r>
              <a:rPr sz="2600" b="1" spc="-5" dirty="0">
                <a:latin typeface="Georgia"/>
                <a:cs typeface="Georgia"/>
              </a:rPr>
              <a:t> </a:t>
            </a:r>
            <a:r>
              <a:rPr sz="2600" b="1" dirty="0">
                <a:latin typeface="Georgia"/>
                <a:cs typeface="Georgia"/>
              </a:rPr>
              <a:t>Lobectomy</a:t>
            </a:r>
            <a:r>
              <a:rPr sz="2600" dirty="0">
                <a:latin typeface="Georgia"/>
                <a:cs typeface="Georgia"/>
              </a:rPr>
              <a:t>:</a:t>
            </a:r>
            <a:endParaRPr sz="2600">
              <a:latin typeface="Georgia"/>
              <a:cs typeface="Georgia"/>
            </a:endParaRPr>
          </a:p>
          <a:p>
            <a:pPr marL="561340" marR="518795" indent="-247015">
              <a:lnSpc>
                <a:spcPct val="100000"/>
              </a:lnSpc>
              <a:spcBef>
                <a:spcPts val="310"/>
              </a:spcBef>
              <a:tabLst>
                <a:tab pos="560705" algn="l"/>
              </a:tabLst>
            </a:pPr>
            <a:r>
              <a:rPr sz="2400" dirty="0">
                <a:solidFill>
                  <a:srgbClr val="438085"/>
                </a:solidFill>
                <a:latin typeface="Georgia"/>
                <a:cs typeface="Georgia"/>
              </a:rPr>
              <a:t>▫	In </a:t>
            </a:r>
            <a:r>
              <a:rPr sz="2400" spc="-5" dirty="0">
                <a:solidFill>
                  <a:srgbClr val="438085"/>
                </a:solidFill>
                <a:latin typeface="Georgia"/>
                <a:cs typeface="Georgia"/>
              </a:rPr>
              <a:t>this surgery, the entire lobe  containing the tumor </a:t>
            </a:r>
            <a:r>
              <a:rPr sz="2400" dirty="0">
                <a:solidFill>
                  <a:srgbClr val="438085"/>
                </a:solidFill>
                <a:latin typeface="Georgia"/>
                <a:cs typeface="Georgia"/>
              </a:rPr>
              <a:t>is</a:t>
            </a:r>
            <a:r>
              <a:rPr sz="2400" spc="-95" dirty="0">
                <a:solidFill>
                  <a:srgbClr val="438085"/>
                </a:solidFill>
                <a:latin typeface="Georgia"/>
                <a:cs typeface="Georgia"/>
              </a:rPr>
              <a:t> </a:t>
            </a:r>
            <a:r>
              <a:rPr sz="2400" dirty="0">
                <a:solidFill>
                  <a:srgbClr val="438085"/>
                </a:solidFill>
                <a:latin typeface="Georgia"/>
                <a:cs typeface="Georgia"/>
              </a:rPr>
              <a:t>removed.</a:t>
            </a:r>
            <a:endParaRPr sz="2400">
              <a:latin typeface="Georgia"/>
              <a:cs typeface="Georgia"/>
            </a:endParaRPr>
          </a:p>
          <a:p>
            <a:pPr marL="268605" marR="732790" indent="-256540">
              <a:lnSpc>
                <a:spcPct val="100000"/>
              </a:lnSpc>
              <a:spcBef>
                <a:spcPts val="295"/>
              </a:spcBef>
              <a:buClr>
                <a:srgbClr val="9F4DA2"/>
              </a:buClr>
              <a:buFont typeface="Georgia"/>
              <a:buChar char="•"/>
              <a:tabLst>
                <a:tab pos="269240" algn="l"/>
              </a:tabLst>
            </a:pPr>
            <a:r>
              <a:rPr sz="2600" b="1" dirty="0">
                <a:latin typeface="Georgia"/>
                <a:cs typeface="Georgia"/>
              </a:rPr>
              <a:t>• Segmentectomy or</a:t>
            </a:r>
            <a:r>
              <a:rPr sz="2600" b="1" spc="-95" dirty="0">
                <a:latin typeface="Georgia"/>
                <a:cs typeface="Georgia"/>
              </a:rPr>
              <a:t> </a:t>
            </a:r>
            <a:r>
              <a:rPr sz="2600" b="1" spc="-5" dirty="0">
                <a:latin typeface="Georgia"/>
                <a:cs typeface="Georgia"/>
              </a:rPr>
              <a:t>wedge  resection</a:t>
            </a:r>
            <a:r>
              <a:rPr sz="2600" spc="-5" dirty="0">
                <a:latin typeface="Georgia"/>
                <a:cs typeface="Georgia"/>
              </a:rPr>
              <a:t>:</a:t>
            </a:r>
            <a:endParaRPr sz="2600">
              <a:latin typeface="Georgia"/>
              <a:cs typeface="Georgia"/>
            </a:endParaRPr>
          </a:p>
          <a:p>
            <a:pPr marL="561340" marR="5080" indent="-247015">
              <a:lnSpc>
                <a:spcPct val="100000"/>
              </a:lnSpc>
              <a:spcBef>
                <a:spcPts val="305"/>
              </a:spcBef>
              <a:tabLst>
                <a:tab pos="560705" algn="l"/>
              </a:tabLst>
            </a:pPr>
            <a:r>
              <a:rPr sz="2400" dirty="0">
                <a:solidFill>
                  <a:srgbClr val="438085"/>
                </a:solidFill>
                <a:latin typeface="Georgia"/>
                <a:cs typeface="Georgia"/>
              </a:rPr>
              <a:t>▫	In </a:t>
            </a:r>
            <a:r>
              <a:rPr sz="2400" spc="-10" dirty="0">
                <a:solidFill>
                  <a:srgbClr val="438085"/>
                </a:solidFill>
                <a:latin typeface="Georgia"/>
                <a:cs typeface="Georgia"/>
              </a:rPr>
              <a:t>these </a:t>
            </a:r>
            <a:r>
              <a:rPr sz="2400" spc="-5" dirty="0">
                <a:solidFill>
                  <a:srgbClr val="438085"/>
                </a:solidFill>
                <a:latin typeface="Georgia"/>
                <a:cs typeface="Georgia"/>
              </a:rPr>
              <a:t>surgeries, only part of </a:t>
            </a:r>
            <a:r>
              <a:rPr sz="2400" dirty="0">
                <a:solidFill>
                  <a:srgbClr val="438085"/>
                </a:solidFill>
                <a:latin typeface="Georgia"/>
                <a:cs typeface="Georgia"/>
              </a:rPr>
              <a:t>a </a:t>
            </a:r>
            <a:r>
              <a:rPr sz="2400" spc="-5" dirty="0">
                <a:solidFill>
                  <a:srgbClr val="438085"/>
                </a:solidFill>
                <a:latin typeface="Georgia"/>
                <a:cs typeface="Georgia"/>
              </a:rPr>
              <a:t>lobe  </a:t>
            </a:r>
            <a:r>
              <a:rPr sz="2400" dirty="0">
                <a:solidFill>
                  <a:srgbClr val="438085"/>
                </a:solidFill>
                <a:latin typeface="Georgia"/>
                <a:cs typeface="Georgia"/>
              </a:rPr>
              <a:t>is </a:t>
            </a:r>
            <a:r>
              <a:rPr sz="2400" spc="-5" dirty="0">
                <a:solidFill>
                  <a:srgbClr val="438085"/>
                </a:solidFill>
                <a:latin typeface="Georgia"/>
                <a:cs typeface="Georgia"/>
              </a:rPr>
              <a:t>removed. </a:t>
            </a:r>
            <a:r>
              <a:rPr sz="2400" dirty="0">
                <a:solidFill>
                  <a:srgbClr val="438085"/>
                </a:solidFill>
                <a:latin typeface="Georgia"/>
                <a:cs typeface="Georgia"/>
              </a:rPr>
              <a:t>This </a:t>
            </a:r>
            <a:r>
              <a:rPr sz="2400" spc="-5" dirty="0">
                <a:solidFill>
                  <a:srgbClr val="438085"/>
                </a:solidFill>
                <a:latin typeface="Georgia"/>
                <a:cs typeface="Georgia"/>
              </a:rPr>
              <a:t>approach </a:t>
            </a:r>
            <a:r>
              <a:rPr sz="2400" dirty="0">
                <a:solidFill>
                  <a:srgbClr val="438085"/>
                </a:solidFill>
                <a:latin typeface="Georgia"/>
                <a:cs typeface="Georgia"/>
              </a:rPr>
              <a:t>might </a:t>
            </a:r>
            <a:r>
              <a:rPr sz="2400" spc="-5" dirty="0">
                <a:solidFill>
                  <a:srgbClr val="438085"/>
                </a:solidFill>
                <a:latin typeface="Georgia"/>
                <a:cs typeface="Georgia"/>
              </a:rPr>
              <a:t>be  used, for example, </a:t>
            </a:r>
            <a:r>
              <a:rPr sz="2400" dirty="0">
                <a:solidFill>
                  <a:srgbClr val="438085"/>
                </a:solidFill>
                <a:latin typeface="Georgia"/>
                <a:cs typeface="Georgia"/>
              </a:rPr>
              <a:t>if a </a:t>
            </a:r>
            <a:r>
              <a:rPr sz="2400" spc="-5" dirty="0">
                <a:solidFill>
                  <a:srgbClr val="438085"/>
                </a:solidFill>
                <a:latin typeface="Georgia"/>
                <a:cs typeface="Georgia"/>
              </a:rPr>
              <a:t>person doesn’t  have enough lung function to  </a:t>
            </a:r>
            <a:r>
              <a:rPr sz="2400" spc="-10" dirty="0">
                <a:solidFill>
                  <a:srgbClr val="438085"/>
                </a:solidFill>
                <a:latin typeface="Georgia"/>
                <a:cs typeface="Georgia"/>
              </a:rPr>
              <a:t>withstand </a:t>
            </a:r>
            <a:r>
              <a:rPr sz="2400" dirty="0">
                <a:solidFill>
                  <a:srgbClr val="438085"/>
                </a:solidFill>
                <a:latin typeface="Georgia"/>
                <a:cs typeface="Georgia"/>
              </a:rPr>
              <a:t>removing </a:t>
            </a:r>
            <a:r>
              <a:rPr sz="2400" spc="-5" dirty="0">
                <a:solidFill>
                  <a:srgbClr val="438085"/>
                </a:solidFill>
                <a:latin typeface="Georgia"/>
                <a:cs typeface="Georgia"/>
              </a:rPr>
              <a:t>the whole</a:t>
            </a:r>
            <a:r>
              <a:rPr sz="2400" spc="-10" dirty="0">
                <a:solidFill>
                  <a:srgbClr val="438085"/>
                </a:solidFill>
                <a:latin typeface="Georgia"/>
                <a:cs typeface="Georgia"/>
              </a:rPr>
              <a:t> </a:t>
            </a:r>
            <a:r>
              <a:rPr sz="2400" spc="-5" dirty="0">
                <a:solidFill>
                  <a:srgbClr val="438085"/>
                </a:solidFill>
                <a:latin typeface="Georgia"/>
                <a:cs typeface="Georgia"/>
              </a:rPr>
              <a:t>lobe.</a:t>
            </a:r>
            <a:endParaRPr sz="2400">
              <a:latin typeface="Georgia"/>
              <a:cs typeface="Georgia"/>
            </a:endParaRPr>
          </a:p>
          <a:p>
            <a:pPr marL="268605" indent="-256540">
              <a:lnSpc>
                <a:spcPct val="100000"/>
              </a:lnSpc>
              <a:spcBef>
                <a:spcPts val="295"/>
              </a:spcBef>
              <a:buClr>
                <a:srgbClr val="9F4DA2"/>
              </a:buClr>
              <a:buFont typeface="Georgia"/>
              <a:buChar char="•"/>
              <a:tabLst>
                <a:tab pos="269240" algn="l"/>
              </a:tabLst>
            </a:pPr>
            <a:r>
              <a:rPr sz="2600" b="1" dirty="0">
                <a:latin typeface="Georgia"/>
                <a:cs typeface="Georgia"/>
              </a:rPr>
              <a:t>Pneumonectomy</a:t>
            </a:r>
            <a:r>
              <a:rPr sz="2600" dirty="0">
                <a:latin typeface="Georgia"/>
                <a:cs typeface="Georgia"/>
              </a:rPr>
              <a:t>:</a:t>
            </a:r>
            <a:endParaRPr sz="2600">
              <a:latin typeface="Georgia"/>
              <a:cs typeface="Georgia"/>
            </a:endParaRPr>
          </a:p>
          <a:p>
            <a:pPr marL="561340" marR="87630" indent="-247015" algn="just">
              <a:lnSpc>
                <a:spcPct val="100000"/>
              </a:lnSpc>
              <a:spcBef>
                <a:spcPts val="310"/>
              </a:spcBef>
            </a:pPr>
            <a:r>
              <a:rPr sz="2400" dirty="0">
                <a:solidFill>
                  <a:srgbClr val="438085"/>
                </a:solidFill>
                <a:latin typeface="Georgia"/>
                <a:cs typeface="Georgia"/>
              </a:rPr>
              <a:t>▫ This </a:t>
            </a:r>
            <a:r>
              <a:rPr sz="2400" spc="-5" dirty="0">
                <a:solidFill>
                  <a:srgbClr val="438085"/>
                </a:solidFill>
                <a:latin typeface="Georgia"/>
                <a:cs typeface="Georgia"/>
              </a:rPr>
              <a:t>surgery </a:t>
            </a:r>
            <a:r>
              <a:rPr sz="2400" dirty="0">
                <a:solidFill>
                  <a:srgbClr val="438085"/>
                </a:solidFill>
                <a:latin typeface="Georgia"/>
                <a:cs typeface="Georgia"/>
              </a:rPr>
              <a:t>removes an </a:t>
            </a:r>
            <a:r>
              <a:rPr sz="2400" spc="-5" dirty="0">
                <a:solidFill>
                  <a:srgbClr val="438085"/>
                </a:solidFill>
                <a:latin typeface="Georgia"/>
                <a:cs typeface="Georgia"/>
              </a:rPr>
              <a:t>entire lung.  </a:t>
            </a:r>
            <a:r>
              <a:rPr sz="2400" dirty="0">
                <a:solidFill>
                  <a:srgbClr val="438085"/>
                </a:solidFill>
                <a:latin typeface="Georgia"/>
                <a:cs typeface="Georgia"/>
              </a:rPr>
              <a:t>This might </a:t>
            </a:r>
            <a:r>
              <a:rPr sz="2400" spc="-5" dirty="0">
                <a:solidFill>
                  <a:srgbClr val="438085"/>
                </a:solidFill>
                <a:latin typeface="Georgia"/>
                <a:cs typeface="Georgia"/>
              </a:rPr>
              <a:t>be </a:t>
            </a:r>
            <a:r>
              <a:rPr sz="2400" dirty="0">
                <a:solidFill>
                  <a:srgbClr val="438085"/>
                </a:solidFill>
                <a:latin typeface="Georgia"/>
                <a:cs typeface="Georgia"/>
              </a:rPr>
              <a:t>needed if </a:t>
            </a:r>
            <a:r>
              <a:rPr sz="2400" spc="-5" dirty="0">
                <a:solidFill>
                  <a:srgbClr val="438085"/>
                </a:solidFill>
                <a:latin typeface="Georgia"/>
                <a:cs typeface="Georgia"/>
              </a:rPr>
              <a:t>the tumor </a:t>
            </a:r>
            <a:r>
              <a:rPr sz="2400" dirty="0">
                <a:solidFill>
                  <a:srgbClr val="438085"/>
                </a:solidFill>
                <a:latin typeface="Georgia"/>
                <a:cs typeface="Georgia"/>
              </a:rPr>
              <a:t>is  </a:t>
            </a:r>
            <a:r>
              <a:rPr sz="2400" spc="-5" dirty="0">
                <a:solidFill>
                  <a:srgbClr val="438085"/>
                </a:solidFill>
                <a:latin typeface="Georgia"/>
                <a:cs typeface="Georgia"/>
              </a:rPr>
              <a:t>close to the center of the</a:t>
            </a:r>
            <a:r>
              <a:rPr sz="2400" spc="-30" dirty="0">
                <a:solidFill>
                  <a:srgbClr val="438085"/>
                </a:solidFill>
                <a:latin typeface="Georgia"/>
                <a:cs typeface="Georgia"/>
              </a:rPr>
              <a:t> </a:t>
            </a:r>
            <a:r>
              <a:rPr sz="2400" spc="-5" dirty="0">
                <a:solidFill>
                  <a:srgbClr val="438085"/>
                </a:solidFill>
                <a:latin typeface="Georgia"/>
                <a:cs typeface="Georgia"/>
              </a:rPr>
              <a:t>chest.</a:t>
            </a:r>
            <a:endParaRPr sz="2400">
              <a:latin typeface="Georgia"/>
              <a:cs typeface="Georgia"/>
            </a:endParaRPr>
          </a:p>
        </p:txBody>
      </p:sp>
      <p:sp>
        <p:nvSpPr>
          <p:cNvPr id="19" name="object 19"/>
          <p:cNvSpPr txBox="1">
            <a:spLocks noGrp="1"/>
          </p:cNvSpPr>
          <p:nvPr>
            <p:ph type="title"/>
          </p:nvPr>
        </p:nvSpPr>
        <p:spPr>
          <a:xfrm>
            <a:off x="307340" y="423417"/>
            <a:ext cx="526478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0" dirty="0">
                <a:latin typeface="Trebuchet MS"/>
                <a:cs typeface="Trebuchet MS"/>
              </a:rPr>
              <a:t>SURGICAL</a:t>
            </a:r>
            <a:r>
              <a:rPr sz="3600" b="0" spc="-155" dirty="0">
                <a:latin typeface="Trebuchet MS"/>
                <a:cs typeface="Trebuchet MS"/>
              </a:rPr>
              <a:t> </a:t>
            </a:r>
            <a:r>
              <a:rPr sz="3600" b="0" spc="-40" dirty="0">
                <a:latin typeface="Trebuchet MS"/>
                <a:cs typeface="Trebuchet MS"/>
              </a:rPr>
              <a:t>MANAGEMENT:-</a:t>
            </a:r>
            <a:endParaRPr sz="3600">
              <a:latin typeface="Trebuchet MS"/>
              <a:cs typeface="Trebuchet MS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5715000" y="5085587"/>
            <a:ext cx="3428999" cy="177241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142476" y="307847"/>
            <a:ext cx="1905" cy="91440"/>
          </a:xfrm>
          <a:custGeom>
            <a:avLst/>
            <a:gdLst/>
            <a:ahLst/>
            <a:cxnLst/>
            <a:rect l="l" t="t" r="r" b="b"/>
            <a:pathLst>
              <a:path w="1904" h="91439">
                <a:moveTo>
                  <a:pt x="0" y="91439"/>
                </a:moveTo>
                <a:lnTo>
                  <a:pt x="1524" y="91439"/>
                </a:lnTo>
                <a:lnTo>
                  <a:pt x="1524" y="0"/>
                </a:lnTo>
                <a:lnTo>
                  <a:pt x="0" y="0"/>
                </a:lnTo>
                <a:lnTo>
                  <a:pt x="0" y="91439"/>
                </a:lnTo>
                <a:close/>
              </a:path>
            </a:pathLst>
          </a:custGeom>
          <a:solidFill>
            <a:srgbClr val="4380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9072371" y="307847"/>
            <a:ext cx="12700" cy="91440"/>
          </a:xfrm>
          <a:custGeom>
            <a:avLst/>
            <a:gdLst/>
            <a:ahLst/>
            <a:cxnLst/>
            <a:rect l="l" t="t" r="r" b="b"/>
            <a:pathLst>
              <a:path w="12700" h="91439">
                <a:moveTo>
                  <a:pt x="0" y="91439"/>
                </a:moveTo>
                <a:lnTo>
                  <a:pt x="12192" y="91439"/>
                </a:lnTo>
                <a:lnTo>
                  <a:pt x="12192" y="0"/>
                </a:lnTo>
                <a:lnTo>
                  <a:pt x="0" y="0"/>
                </a:lnTo>
                <a:lnTo>
                  <a:pt x="0" y="91439"/>
                </a:lnTo>
                <a:close/>
              </a:path>
            </a:pathLst>
          </a:custGeom>
          <a:solidFill>
            <a:srgbClr val="4380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307847"/>
            <a:ext cx="9044940" cy="91440"/>
          </a:xfrm>
          <a:custGeom>
            <a:avLst/>
            <a:gdLst/>
            <a:ahLst/>
            <a:cxnLst/>
            <a:rect l="l" t="t" r="r" b="b"/>
            <a:pathLst>
              <a:path w="9044940" h="91439">
                <a:moveTo>
                  <a:pt x="0" y="91439"/>
                </a:moveTo>
                <a:lnTo>
                  <a:pt x="9044940" y="91439"/>
                </a:lnTo>
                <a:lnTo>
                  <a:pt x="9044940" y="0"/>
                </a:lnTo>
                <a:lnTo>
                  <a:pt x="0" y="0"/>
                </a:lnTo>
                <a:lnTo>
                  <a:pt x="0" y="91439"/>
                </a:lnTo>
                <a:close/>
              </a:path>
            </a:pathLst>
          </a:custGeom>
          <a:solidFill>
            <a:srgbClr val="4380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9142476" y="359663"/>
            <a:ext cx="1905" cy="81280"/>
          </a:xfrm>
          <a:custGeom>
            <a:avLst/>
            <a:gdLst/>
            <a:ahLst/>
            <a:cxnLst/>
            <a:rect l="l" t="t" r="r" b="b"/>
            <a:pathLst>
              <a:path w="1904" h="81279">
                <a:moveTo>
                  <a:pt x="0" y="80771"/>
                </a:moveTo>
                <a:lnTo>
                  <a:pt x="1524" y="80771"/>
                </a:lnTo>
                <a:lnTo>
                  <a:pt x="1524" y="0"/>
                </a:lnTo>
                <a:lnTo>
                  <a:pt x="0" y="0"/>
                </a:lnTo>
                <a:lnTo>
                  <a:pt x="0" y="80771"/>
                </a:lnTo>
                <a:close/>
              </a:path>
            </a:pathLst>
          </a:custGeom>
          <a:solidFill>
            <a:srgbClr val="4380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9072371" y="359663"/>
            <a:ext cx="12700" cy="81280"/>
          </a:xfrm>
          <a:custGeom>
            <a:avLst/>
            <a:gdLst/>
            <a:ahLst/>
            <a:cxnLst/>
            <a:rect l="l" t="t" r="r" b="b"/>
            <a:pathLst>
              <a:path w="12700" h="81279">
                <a:moveTo>
                  <a:pt x="0" y="80771"/>
                </a:moveTo>
                <a:lnTo>
                  <a:pt x="12192" y="80771"/>
                </a:lnTo>
                <a:lnTo>
                  <a:pt x="12192" y="0"/>
                </a:lnTo>
                <a:lnTo>
                  <a:pt x="0" y="0"/>
                </a:lnTo>
                <a:lnTo>
                  <a:pt x="0" y="80771"/>
                </a:lnTo>
                <a:close/>
              </a:path>
            </a:pathLst>
          </a:custGeom>
          <a:solidFill>
            <a:srgbClr val="4380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410200" y="359663"/>
            <a:ext cx="3634740" cy="81280"/>
          </a:xfrm>
          <a:custGeom>
            <a:avLst/>
            <a:gdLst/>
            <a:ahLst/>
            <a:cxnLst/>
            <a:rect l="l" t="t" r="r" b="b"/>
            <a:pathLst>
              <a:path w="3634740" h="81279">
                <a:moveTo>
                  <a:pt x="0" y="80771"/>
                </a:moveTo>
                <a:lnTo>
                  <a:pt x="3634740" y="80771"/>
                </a:lnTo>
                <a:lnTo>
                  <a:pt x="3634740" y="0"/>
                </a:lnTo>
                <a:lnTo>
                  <a:pt x="0" y="0"/>
                </a:lnTo>
                <a:lnTo>
                  <a:pt x="0" y="80771"/>
                </a:lnTo>
                <a:close/>
              </a:path>
            </a:pathLst>
          </a:custGeom>
          <a:solidFill>
            <a:srgbClr val="4380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9142476" y="440436"/>
            <a:ext cx="1905" cy="180340"/>
          </a:xfrm>
          <a:custGeom>
            <a:avLst/>
            <a:gdLst/>
            <a:ahLst/>
            <a:cxnLst/>
            <a:rect l="l" t="t" r="r" b="b"/>
            <a:pathLst>
              <a:path w="1904" h="180340">
                <a:moveTo>
                  <a:pt x="0" y="179832"/>
                </a:moveTo>
                <a:lnTo>
                  <a:pt x="1524" y="179832"/>
                </a:lnTo>
                <a:lnTo>
                  <a:pt x="1524" y="0"/>
                </a:lnTo>
                <a:lnTo>
                  <a:pt x="0" y="0"/>
                </a:lnTo>
                <a:lnTo>
                  <a:pt x="0" y="179832"/>
                </a:lnTo>
                <a:close/>
              </a:path>
            </a:pathLst>
          </a:custGeom>
          <a:solidFill>
            <a:srgbClr val="438085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9072371" y="440436"/>
            <a:ext cx="12700" cy="180340"/>
          </a:xfrm>
          <a:custGeom>
            <a:avLst/>
            <a:gdLst/>
            <a:ahLst/>
            <a:cxnLst/>
            <a:rect l="l" t="t" r="r" b="b"/>
            <a:pathLst>
              <a:path w="12700" h="180340">
                <a:moveTo>
                  <a:pt x="0" y="179832"/>
                </a:moveTo>
                <a:lnTo>
                  <a:pt x="12192" y="179832"/>
                </a:lnTo>
                <a:lnTo>
                  <a:pt x="12192" y="0"/>
                </a:lnTo>
                <a:lnTo>
                  <a:pt x="0" y="0"/>
                </a:lnTo>
                <a:lnTo>
                  <a:pt x="0" y="179832"/>
                </a:lnTo>
                <a:close/>
              </a:path>
            </a:pathLst>
          </a:custGeom>
          <a:solidFill>
            <a:srgbClr val="438085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410200" y="440436"/>
            <a:ext cx="3634740" cy="180340"/>
          </a:xfrm>
          <a:custGeom>
            <a:avLst/>
            <a:gdLst/>
            <a:ahLst/>
            <a:cxnLst/>
            <a:rect l="l" t="t" r="r" b="b"/>
            <a:pathLst>
              <a:path w="3634740" h="180340">
                <a:moveTo>
                  <a:pt x="0" y="179832"/>
                </a:moveTo>
                <a:lnTo>
                  <a:pt x="3634740" y="179832"/>
                </a:lnTo>
                <a:lnTo>
                  <a:pt x="3634740" y="0"/>
                </a:lnTo>
                <a:lnTo>
                  <a:pt x="0" y="0"/>
                </a:lnTo>
                <a:lnTo>
                  <a:pt x="0" y="179832"/>
                </a:lnTo>
                <a:close/>
              </a:path>
            </a:pathLst>
          </a:custGeom>
          <a:solidFill>
            <a:srgbClr val="438085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5407152" y="510540"/>
            <a:ext cx="3063240" cy="0"/>
          </a:xfrm>
          <a:custGeom>
            <a:avLst/>
            <a:gdLst/>
            <a:ahLst/>
            <a:cxnLst/>
            <a:rect l="l" t="t" r="r" b="b"/>
            <a:pathLst>
              <a:path w="3063240">
                <a:moveTo>
                  <a:pt x="0" y="0"/>
                </a:moveTo>
                <a:lnTo>
                  <a:pt x="3063240" y="0"/>
                </a:lnTo>
              </a:path>
            </a:pathLst>
          </a:custGeom>
          <a:ln w="27431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7373111" y="606551"/>
            <a:ext cx="1600200" cy="0"/>
          </a:xfrm>
          <a:custGeom>
            <a:avLst/>
            <a:gdLst/>
            <a:ahLst/>
            <a:cxnLst/>
            <a:rect l="l" t="t" r="r" b="b"/>
            <a:pathLst>
              <a:path w="1600200">
                <a:moveTo>
                  <a:pt x="0" y="0"/>
                </a:moveTo>
                <a:lnTo>
                  <a:pt x="1600200" y="0"/>
                </a:lnTo>
              </a:path>
            </a:pathLst>
          </a:custGeom>
          <a:ln w="3657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9029700" y="0"/>
            <a:ext cx="0" cy="622300"/>
          </a:xfrm>
          <a:custGeom>
            <a:avLst/>
            <a:gdLst/>
            <a:ahLst/>
            <a:cxnLst/>
            <a:rect l="l" t="t" r="r" b="b"/>
            <a:pathLst>
              <a:path h="622300">
                <a:moveTo>
                  <a:pt x="0" y="0"/>
                </a:moveTo>
                <a:lnTo>
                  <a:pt x="0" y="621791"/>
                </a:lnTo>
              </a:path>
            </a:pathLst>
          </a:custGeom>
          <a:ln w="9143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8988552" y="0"/>
            <a:ext cx="0" cy="622300"/>
          </a:xfrm>
          <a:custGeom>
            <a:avLst/>
            <a:gdLst/>
            <a:ahLst/>
            <a:cxnLst/>
            <a:rect l="l" t="t" r="r" b="b"/>
            <a:pathLst>
              <a:path h="622300">
                <a:moveTo>
                  <a:pt x="0" y="0"/>
                </a:moveTo>
                <a:lnTo>
                  <a:pt x="0" y="621791"/>
                </a:lnTo>
              </a:path>
            </a:pathLst>
          </a:custGeom>
          <a:ln w="27431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8942831" y="0"/>
            <a:ext cx="0" cy="585470"/>
          </a:xfrm>
          <a:custGeom>
            <a:avLst/>
            <a:gdLst/>
            <a:ahLst/>
            <a:cxnLst/>
            <a:rect l="l" t="t" r="r" b="b"/>
            <a:pathLst>
              <a:path h="585470">
                <a:moveTo>
                  <a:pt x="0" y="0"/>
                </a:moveTo>
                <a:lnTo>
                  <a:pt x="0" y="585215"/>
                </a:lnTo>
              </a:path>
            </a:pathLst>
          </a:custGeom>
          <a:ln w="5486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8877300" y="0"/>
            <a:ext cx="0" cy="585470"/>
          </a:xfrm>
          <a:custGeom>
            <a:avLst/>
            <a:gdLst/>
            <a:ahLst/>
            <a:cxnLst/>
            <a:rect l="l" t="t" r="r" b="b"/>
            <a:pathLst>
              <a:path h="585470">
                <a:moveTo>
                  <a:pt x="0" y="0"/>
                </a:moveTo>
                <a:lnTo>
                  <a:pt x="0" y="585215"/>
                </a:lnTo>
              </a:path>
            </a:pathLst>
          </a:custGeom>
          <a:ln w="9143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VIDEO-ASSISTED THORACIC</a:t>
            </a:r>
            <a:r>
              <a:rPr spc="-40" dirty="0"/>
              <a:t> </a:t>
            </a:r>
            <a:r>
              <a:rPr spc="-20" dirty="0"/>
              <a:t>SURGERY  </a:t>
            </a:r>
            <a:r>
              <a:rPr spc="-100" dirty="0"/>
              <a:t>(VATS)</a:t>
            </a:r>
          </a:p>
        </p:txBody>
      </p:sp>
      <p:sp>
        <p:nvSpPr>
          <p:cNvPr id="18" name="object 18"/>
          <p:cNvSpPr txBox="1"/>
          <p:nvPr/>
        </p:nvSpPr>
        <p:spPr>
          <a:xfrm>
            <a:off x="645668" y="1241806"/>
            <a:ext cx="7897495" cy="525462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68605" marR="389255" indent="-256540">
              <a:lnSpc>
                <a:spcPct val="100000"/>
              </a:lnSpc>
              <a:spcBef>
                <a:spcPts val="105"/>
              </a:spcBef>
              <a:buClr>
                <a:srgbClr val="9F4DA2"/>
              </a:buClr>
              <a:buChar char="•"/>
              <a:tabLst>
                <a:tab pos="269240" algn="l"/>
                <a:tab pos="2314575" algn="l"/>
              </a:tabLst>
            </a:pPr>
            <a:r>
              <a:rPr sz="2600" dirty="0">
                <a:latin typeface="Georgia"/>
                <a:cs typeface="Georgia"/>
              </a:rPr>
              <a:t>Increasingly,	</a:t>
            </a:r>
            <a:r>
              <a:rPr sz="2600" spc="-5" dirty="0">
                <a:latin typeface="Georgia"/>
                <a:cs typeface="Georgia"/>
              </a:rPr>
              <a:t>treat early-stage lung cancers </a:t>
            </a:r>
            <a:r>
              <a:rPr sz="2600" dirty="0">
                <a:latin typeface="Georgia"/>
                <a:cs typeface="Georgia"/>
              </a:rPr>
              <a:t>in </a:t>
            </a:r>
            <a:r>
              <a:rPr sz="2600" spc="-5" dirty="0">
                <a:latin typeface="Georgia"/>
                <a:cs typeface="Georgia"/>
              </a:rPr>
              <a:t>the  outer parts of the lung with </a:t>
            </a:r>
            <a:r>
              <a:rPr sz="2600" dirty="0">
                <a:latin typeface="Georgia"/>
                <a:cs typeface="Georgia"/>
              </a:rPr>
              <a:t>a procedure called  video-assisted </a:t>
            </a:r>
            <a:r>
              <a:rPr sz="2600" spc="-5" dirty="0">
                <a:latin typeface="Georgia"/>
                <a:cs typeface="Georgia"/>
              </a:rPr>
              <a:t>thoracic surgery </a:t>
            </a:r>
            <a:r>
              <a:rPr sz="2600" dirty="0">
                <a:latin typeface="Georgia"/>
                <a:cs typeface="Georgia"/>
              </a:rPr>
              <a:t>(VATS), </a:t>
            </a:r>
            <a:r>
              <a:rPr sz="2600" spc="-5" dirty="0">
                <a:latin typeface="Georgia"/>
                <a:cs typeface="Georgia"/>
              </a:rPr>
              <a:t>which  </a:t>
            </a:r>
            <a:r>
              <a:rPr sz="2600" dirty="0">
                <a:latin typeface="Georgia"/>
                <a:cs typeface="Georgia"/>
              </a:rPr>
              <a:t>requires </a:t>
            </a:r>
            <a:r>
              <a:rPr sz="2600" spc="-5" dirty="0">
                <a:latin typeface="Georgia"/>
                <a:cs typeface="Georgia"/>
              </a:rPr>
              <a:t>smaller </a:t>
            </a:r>
            <a:r>
              <a:rPr sz="2600" dirty="0">
                <a:latin typeface="Georgia"/>
                <a:cs typeface="Georgia"/>
              </a:rPr>
              <a:t>incisions </a:t>
            </a:r>
            <a:r>
              <a:rPr sz="2600" spc="-5" dirty="0">
                <a:latin typeface="Georgia"/>
                <a:cs typeface="Georgia"/>
              </a:rPr>
              <a:t>than </a:t>
            </a:r>
            <a:r>
              <a:rPr sz="2600" dirty="0">
                <a:latin typeface="Georgia"/>
                <a:cs typeface="Georgia"/>
              </a:rPr>
              <a:t>a</a:t>
            </a:r>
            <a:r>
              <a:rPr sz="2600" spc="-20" dirty="0">
                <a:latin typeface="Georgia"/>
                <a:cs typeface="Georgia"/>
              </a:rPr>
              <a:t> </a:t>
            </a:r>
            <a:r>
              <a:rPr sz="2600" spc="-5" dirty="0">
                <a:latin typeface="Georgia"/>
                <a:cs typeface="Georgia"/>
              </a:rPr>
              <a:t>thoracotomy.</a:t>
            </a:r>
            <a:endParaRPr sz="2600">
              <a:latin typeface="Georgia"/>
              <a:cs typeface="Georgia"/>
            </a:endParaRPr>
          </a:p>
          <a:p>
            <a:pPr marL="268605" marR="249554" indent="-256540">
              <a:lnSpc>
                <a:spcPct val="100000"/>
              </a:lnSpc>
              <a:spcBef>
                <a:spcPts val="300"/>
              </a:spcBef>
              <a:buClr>
                <a:srgbClr val="9F4DA2"/>
              </a:buClr>
              <a:buChar char="•"/>
              <a:tabLst>
                <a:tab pos="269240" algn="l"/>
              </a:tabLst>
            </a:pPr>
            <a:r>
              <a:rPr sz="2600" dirty="0">
                <a:latin typeface="Georgia"/>
                <a:cs typeface="Georgia"/>
              </a:rPr>
              <a:t>During </a:t>
            </a:r>
            <a:r>
              <a:rPr sz="2600" spc="-5" dirty="0">
                <a:latin typeface="Georgia"/>
                <a:cs typeface="Georgia"/>
              </a:rPr>
              <a:t>this </a:t>
            </a:r>
            <a:r>
              <a:rPr sz="2600" dirty="0">
                <a:latin typeface="Georgia"/>
                <a:cs typeface="Georgia"/>
              </a:rPr>
              <a:t>operation, a </a:t>
            </a:r>
            <a:r>
              <a:rPr sz="2600" spc="-5" dirty="0">
                <a:latin typeface="Georgia"/>
                <a:cs typeface="Georgia"/>
              </a:rPr>
              <a:t>thin, </a:t>
            </a:r>
            <a:r>
              <a:rPr sz="2600" dirty="0">
                <a:latin typeface="Georgia"/>
                <a:cs typeface="Georgia"/>
              </a:rPr>
              <a:t>rigid tube </a:t>
            </a:r>
            <a:r>
              <a:rPr sz="2600" spc="-5" dirty="0">
                <a:latin typeface="Georgia"/>
                <a:cs typeface="Georgia"/>
              </a:rPr>
              <a:t>with </a:t>
            </a:r>
            <a:r>
              <a:rPr sz="2600" dirty="0">
                <a:latin typeface="Georgia"/>
                <a:cs typeface="Georgia"/>
              </a:rPr>
              <a:t>a </a:t>
            </a:r>
            <a:r>
              <a:rPr sz="2600" spc="-5" dirty="0">
                <a:latin typeface="Georgia"/>
                <a:cs typeface="Georgia"/>
              </a:rPr>
              <a:t>tiny  </a:t>
            </a:r>
            <a:r>
              <a:rPr sz="2600" dirty="0">
                <a:latin typeface="Georgia"/>
                <a:cs typeface="Georgia"/>
              </a:rPr>
              <a:t>video </a:t>
            </a:r>
            <a:r>
              <a:rPr sz="2600" spc="-5" dirty="0">
                <a:latin typeface="Georgia"/>
                <a:cs typeface="Georgia"/>
              </a:rPr>
              <a:t>camera </a:t>
            </a:r>
            <a:r>
              <a:rPr sz="2600" dirty="0">
                <a:latin typeface="Georgia"/>
                <a:cs typeface="Georgia"/>
              </a:rPr>
              <a:t>on </a:t>
            </a:r>
            <a:r>
              <a:rPr sz="2600" spc="-5" dirty="0">
                <a:latin typeface="Georgia"/>
                <a:cs typeface="Georgia"/>
              </a:rPr>
              <a:t>the </a:t>
            </a:r>
            <a:r>
              <a:rPr sz="2600" dirty="0">
                <a:latin typeface="Georgia"/>
                <a:cs typeface="Georgia"/>
              </a:rPr>
              <a:t>end is </a:t>
            </a:r>
            <a:r>
              <a:rPr sz="2600" spc="-5" dirty="0">
                <a:latin typeface="Georgia"/>
                <a:cs typeface="Georgia"/>
              </a:rPr>
              <a:t>placed </a:t>
            </a:r>
            <a:r>
              <a:rPr sz="2600" dirty="0">
                <a:latin typeface="Georgia"/>
                <a:cs typeface="Georgia"/>
              </a:rPr>
              <a:t>through a </a:t>
            </a:r>
            <a:r>
              <a:rPr sz="2600" spc="-5" dirty="0">
                <a:latin typeface="Georgia"/>
                <a:cs typeface="Georgia"/>
              </a:rPr>
              <a:t>small  </a:t>
            </a:r>
            <a:r>
              <a:rPr sz="2600" dirty="0">
                <a:latin typeface="Georgia"/>
                <a:cs typeface="Georgia"/>
              </a:rPr>
              <a:t>cut in </a:t>
            </a:r>
            <a:r>
              <a:rPr sz="2600" spc="-5" dirty="0">
                <a:latin typeface="Georgia"/>
                <a:cs typeface="Georgia"/>
              </a:rPr>
              <a:t>the </a:t>
            </a:r>
            <a:r>
              <a:rPr sz="2600" dirty="0">
                <a:latin typeface="Georgia"/>
                <a:cs typeface="Georgia"/>
              </a:rPr>
              <a:t>side </a:t>
            </a:r>
            <a:r>
              <a:rPr sz="2600" spc="-5" dirty="0">
                <a:latin typeface="Georgia"/>
                <a:cs typeface="Georgia"/>
              </a:rPr>
              <a:t>of the </a:t>
            </a:r>
            <a:r>
              <a:rPr sz="2600" dirty="0">
                <a:latin typeface="Georgia"/>
                <a:cs typeface="Georgia"/>
              </a:rPr>
              <a:t>chest </a:t>
            </a:r>
            <a:r>
              <a:rPr sz="2600" spc="-5" dirty="0">
                <a:latin typeface="Georgia"/>
                <a:cs typeface="Georgia"/>
              </a:rPr>
              <a:t>to help the </a:t>
            </a:r>
            <a:r>
              <a:rPr sz="2600" dirty="0">
                <a:latin typeface="Georgia"/>
                <a:cs typeface="Georgia"/>
              </a:rPr>
              <a:t>surgeon see  inside </a:t>
            </a:r>
            <a:r>
              <a:rPr sz="2600" spc="-5" dirty="0">
                <a:latin typeface="Georgia"/>
                <a:cs typeface="Georgia"/>
              </a:rPr>
              <a:t>the </a:t>
            </a:r>
            <a:r>
              <a:rPr sz="2600" dirty="0">
                <a:latin typeface="Georgia"/>
                <a:cs typeface="Georgia"/>
              </a:rPr>
              <a:t>chest </a:t>
            </a:r>
            <a:r>
              <a:rPr sz="2600" spc="-5" dirty="0">
                <a:latin typeface="Georgia"/>
                <a:cs typeface="Georgia"/>
              </a:rPr>
              <a:t>on </a:t>
            </a:r>
            <a:r>
              <a:rPr sz="2600" dirty="0">
                <a:latin typeface="Georgia"/>
                <a:cs typeface="Georgia"/>
              </a:rPr>
              <a:t>a TV</a:t>
            </a:r>
            <a:r>
              <a:rPr sz="2600" spc="-45" dirty="0">
                <a:latin typeface="Georgia"/>
                <a:cs typeface="Georgia"/>
              </a:rPr>
              <a:t> </a:t>
            </a:r>
            <a:r>
              <a:rPr sz="2600" dirty="0">
                <a:latin typeface="Georgia"/>
                <a:cs typeface="Georgia"/>
              </a:rPr>
              <a:t>monitor.</a:t>
            </a:r>
            <a:endParaRPr sz="2600">
              <a:latin typeface="Georgia"/>
              <a:cs typeface="Georgia"/>
            </a:endParaRPr>
          </a:p>
          <a:p>
            <a:pPr marL="268605" marR="5080" indent="-256540">
              <a:lnSpc>
                <a:spcPct val="100000"/>
              </a:lnSpc>
              <a:spcBef>
                <a:spcPts val="300"/>
              </a:spcBef>
              <a:buClr>
                <a:srgbClr val="9F4DA2"/>
              </a:buClr>
              <a:buChar char="•"/>
              <a:tabLst>
                <a:tab pos="269240" algn="l"/>
              </a:tabLst>
            </a:pPr>
            <a:r>
              <a:rPr sz="2600" spc="-5" dirty="0">
                <a:latin typeface="Georgia"/>
                <a:cs typeface="Georgia"/>
              </a:rPr>
              <a:t>One of the </a:t>
            </a:r>
            <a:r>
              <a:rPr sz="2600" dirty="0">
                <a:latin typeface="Georgia"/>
                <a:cs typeface="Georgia"/>
              </a:rPr>
              <a:t>incisions is </a:t>
            </a:r>
            <a:r>
              <a:rPr sz="2600" spc="-5" dirty="0">
                <a:latin typeface="Georgia"/>
                <a:cs typeface="Georgia"/>
              </a:rPr>
              <a:t>enlarged </a:t>
            </a:r>
            <a:r>
              <a:rPr sz="2600" dirty="0">
                <a:latin typeface="Georgia"/>
                <a:cs typeface="Georgia"/>
              </a:rPr>
              <a:t>if a </a:t>
            </a:r>
            <a:r>
              <a:rPr sz="2600" spc="-5" dirty="0">
                <a:latin typeface="Georgia"/>
                <a:cs typeface="Georgia"/>
              </a:rPr>
              <a:t>lobectomy </a:t>
            </a:r>
            <a:r>
              <a:rPr sz="2600" dirty="0">
                <a:latin typeface="Georgia"/>
                <a:cs typeface="Georgia"/>
              </a:rPr>
              <a:t>or  </a:t>
            </a:r>
            <a:r>
              <a:rPr sz="2600" spc="-5" dirty="0">
                <a:latin typeface="Georgia"/>
                <a:cs typeface="Georgia"/>
              </a:rPr>
              <a:t>pneumonectomy </a:t>
            </a:r>
            <a:r>
              <a:rPr sz="2600" dirty="0">
                <a:latin typeface="Georgia"/>
                <a:cs typeface="Georgia"/>
              </a:rPr>
              <a:t>is </a:t>
            </a:r>
            <a:r>
              <a:rPr sz="2600" spc="-5" dirty="0">
                <a:latin typeface="Georgia"/>
                <a:cs typeface="Georgia"/>
              </a:rPr>
              <a:t>done </a:t>
            </a:r>
            <a:r>
              <a:rPr sz="2600" dirty="0">
                <a:latin typeface="Georgia"/>
                <a:cs typeface="Georgia"/>
              </a:rPr>
              <a:t>to allow </a:t>
            </a:r>
            <a:r>
              <a:rPr sz="2600" spc="-5" dirty="0">
                <a:latin typeface="Georgia"/>
                <a:cs typeface="Georgia"/>
              </a:rPr>
              <a:t>the </a:t>
            </a:r>
            <a:r>
              <a:rPr sz="2600" dirty="0">
                <a:latin typeface="Georgia"/>
                <a:cs typeface="Georgia"/>
              </a:rPr>
              <a:t>specimen to </a:t>
            </a:r>
            <a:r>
              <a:rPr sz="2600" spc="-5" dirty="0">
                <a:latin typeface="Georgia"/>
                <a:cs typeface="Georgia"/>
              </a:rPr>
              <a:t>be  </a:t>
            </a:r>
            <a:r>
              <a:rPr sz="2600" dirty="0">
                <a:latin typeface="Georgia"/>
                <a:cs typeface="Georgia"/>
              </a:rPr>
              <a:t>removed. Because </a:t>
            </a:r>
            <a:r>
              <a:rPr sz="2600" spc="-5" dirty="0">
                <a:latin typeface="Georgia"/>
                <a:cs typeface="Georgia"/>
              </a:rPr>
              <a:t>only </a:t>
            </a:r>
            <a:r>
              <a:rPr sz="2600" dirty="0">
                <a:latin typeface="Georgia"/>
                <a:cs typeface="Georgia"/>
              </a:rPr>
              <a:t>small incisions are needed,  </a:t>
            </a:r>
            <a:r>
              <a:rPr sz="2600" spc="-5" dirty="0">
                <a:latin typeface="Georgia"/>
                <a:cs typeface="Georgia"/>
              </a:rPr>
              <a:t>there </a:t>
            </a:r>
            <a:r>
              <a:rPr sz="2600" dirty="0">
                <a:latin typeface="Georgia"/>
                <a:cs typeface="Georgia"/>
              </a:rPr>
              <a:t>is </a:t>
            </a:r>
            <a:r>
              <a:rPr sz="2600" spc="-5" dirty="0">
                <a:latin typeface="Georgia"/>
                <a:cs typeface="Georgia"/>
              </a:rPr>
              <a:t>usually </a:t>
            </a:r>
            <a:r>
              <a:rPr sz="2600" dirty="0">
                <a:latin typeface="Georgia"/>
                <a:cs typeface="Georgia"/>
              </a:rPr>
              <a:t>less </a:t>
            </a:r>
            <a:r>
              <a:rPr sz="2600" spc="-5" dirty="0">
                <a:latin typeface="Georgia"/>
                <a:cs typeface="Georgia"/>
              </a:rPr>
              <a:t>pain </a:t>
            </a:r>
            <a:r>
              <a:rPr sz="2600" dirty="0">
                <a:latin typeface="Georgia"/>
                <a:cs typeface="Georgia"/>
              </a:rPr>
              <a:t>after </a:t>
            </a:r>
            <a:r>
              <a:rPr sz="2600" spc="-5" dirty="0">
                <a:latin typeface="Georgia"/>
                <a:cs typeface="Georgia"/>
              </a:rPr>
              <a:t>the </a:t>
            </a:r>
            <a:r>
              <a:rPr sz="2600" dirty="0">
                <a:latin typeface="Georgia"/>
                <a:cs typeface="Georgia"/>
              </a:rPr>
              <a:t>surgery and a  </a:t>
            </a:r>
            <a:r>
              <a:rPr sz="2600" spc="-5" dirty="0">
                <a:latin typeface="Georgia"/>
                <a:cs typeface="Georgia"/>
              </a:rPr>
              <a:t>shorter </a:t>
            </a:r>
            <a:r>
              <a:rPr sz="2600" dirty="0">
                <a:latin typeface="Georgia"/>
                <a:cs typeface="Georgia"/>
              </a:rPr>
              <a:t>hospital </a:t>
            </a:r>
            <a:r>
              <a:rPr sz="2600" spc="-5" dirty="0">
                <a:latin typeface="Georgia"/>
                <a:cs typeface="Georgia"/>
              </a:rPr>
              <a:t>stay </a:t>
            </a:r>
            <a:r>
              <a:rPr sz="2600" dirty="0">
                <a:latin typeface="Georgia"/>
                <a:cs typeface="Georgia"/>
              </a:rPr>
              <a:t>– </a:t>
            </a:r>
            <a:r>
              <a:rPr sz="2600" spc="-5" dirty="0">
                <a:latin typeface="Georgia"/>
                <a:cs typeface="Georgia"/>
              </a:rPr>
              <a:t>typically </a:t>
            </a:r>
            <a:r>
              <a:rPr sz="2600" dirty="0">
                <a:latin typeface="Georgia"/>
                <a:cs typeface="Georgia"/>
              </a:rPr>
              <a:t>4 </a:t>
            </a:r>
            <a:r>
              <a:rPr sz="2600" spc="-5" dirty="0">
                <a:latin typeface="Georgia"/>
                <a:cs typeface="Georgia"/>
              </a:rPr>
              <a:t>to </a:t>
            </a:r>
            <a:r>
              <a:rPr sz="2600" dirty="0">
                <a:latin typeface="Georgia"/>
                <a:cs typeface="Georgia"/>
              </a:rPr>
              <a:t>5</a:t>
            </a:r>
            <a:r>
              <a:rPr sz="2600" spc="-60" dirty="0">
                <a:latin typeface="Georgia"/>
                <a:cs typeface="Georgia"/>
              </a:rPr>
              <a:t> </a:t>
            </a:r>
            <a:r>
              <a:rPr sz="2600" spc="-5" dirty="0">
                <a:latin typeface="Georgia"/>
                <a:cs typeface="Georgia"/>
              </a:rPr>
              <a:t>days.</a:t>
            </a:r>
            <a:endParaRPr sz="26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142476" y="307847"/>
            <a:ext cx="1905" cy="91440"/>
          </a:xfrm>
          <a:custGeom>
            <a:avLst/>
            <a:gdLst/>
            <a:ahLst/>
            <a:cxnLst/>
            <a:rect l="l" t="t" r="r" b="b"/>
            <a:pathLst>
              <a:path w="1904" h="91439">
                <a:moveTo>
                  <a:pt x="0" y="91439"/>
                </a:moveTo>
                <a:lnTo>
                  <a:pt x="1524" y="91439"/>
                </a:lnTo>
                <a:lnTo>
                  <a:pt x="1524" y="0"/>
                </a:lnTo>
                <a:lnTo>
                  <a:pt x="0" y="0"/>
                </a:lnTo>
                <a:lnTo>
                  <a:pt x="0" y="91439"/>
                </a:lnTo>
                <a:close/>
              </a:path>
            </a:pathLst>
          </a:custGeom>
          <a:solidFill>
            <a:srgbClr val="4380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9072371" y="307847"/>
            <a:ext cx="12700" cy="91440"/>
          </a:xfrm>
          <a:custGeom>
            <a:avLst/>
            <a:gdLst/>
            <a:ahLst/>
            <a:cxnLst/>
            <a:rect l="l" t="t" r="r" b="b"/>
            <a:pathLst>
              <a:path w="12700" h="91439">
                <a:moveTo>
                  <a:pt x="0" y="91439"/>
                </a:moveTo>
                <a:lnTo>
                  <a:pt x="12192" y="91439"/>
                </a:lnTo>
                <a:lnTo>
                  <a:pt x="12192" y="0"/>
                </a:lnTo>
                <a:lnTo>
                  <a:pt x="0" y="0"/>
                </a:lnTo>
                <a:lnTo>
                  <a:pt x="0" y="91439"/>
                </a:lnTo>
                <a:close/>
              </a:path>
            </a:pathLst>
          </a:custGeom>
          <a:solidFill>
            <a:srgbClr val="4380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307847"/>
            <a:ext cx="9044940" cy="91440"/>
          </a:xfrm>
          <a:custGeom>
            <a:avLst/>
            <a:gdLst/>
            <a:ahLst/>
            <a:cxnLst/>
            <a:rect l="l" t="t" r="r" b="b"/>
            <a:pathLst>
              <a:path w="9044940" h="91439">
                <a:moveTo>
                  <a:pt x="0" y="91439"/>
                </a:moveTo>
                <a:lnTo>
                  <a:pt x="9044940" y="91439"/>
                </a:lnTo>
                <a:lnTo>
                  <a:pt x="9044940" y="0"/>
                </a:lnTo>
                <a:lnTo>
                  <a:pt x="0" y="0"/>
                </a:lnTo>
                <a:lnTo>
                  <a:pt x="0" y="91439"/>
                </a:lnTo>
                <a:close/>
              </a:path>
            </a:pathLst>
          </a:custGeom>
          <a:solidFill>
            <a:srgbClr val="4380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9142476" y="359663"/>
            <a:ext cx="1905" cy="81280"/>
          </a:xfrm>
          <a:custGeom>
            <a:avLst/>
            <a:gdLst/>
            <a:ahLst/>
            <a:cxnLst/>
            <a:rect l="l" t="t" r="r" b="b"/>
            <a:pathLst>
              <a:path w="1904" h="81279">
                <a:moveTo>
                  <a:pt x="0" y="80771"/>
                </a:moveTo>
                <a:lnTo>
                  <a:pt x="1524" y="80771"/>
                </a:lnTo>
                <a:lnTo>
                  <a:pt x="1524" y="0"/>
                </a:lnTo>
                <a:lnTo>
                  <a:pt x="0" y="0"/>
                </a:lnTo>
                <a:lnTo>
                  <a:pt x="0" y="80771"/>
                </a:lnTo>
                <a:close/>
              </a:path>
            </a:pathLst>
          </a:custGeom>
          <a:solidFill>
            <a:srgbClr val="4380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9072371" y="359663"/>
            <a:ext cx="12700" cy="81280"/>
          </a:xfrm>
          <a:custGeom>
            <a:avLst/>
            <a:gdLst/>
            <a:ahLst/>
            <a:cxnLst/>
            <a:rect l="l" t="t" r="r" b="b"/>
            <a:pathLst>
              <a:path w="12700" h="81279">
                <a:moveTo>
                  <a:pt x="0" y="80771"/>
                </a:moveTo>
                <a:lnTo>
                  <a:pt x="12192" y="80771"/>
                </a:lnTo>
                <a:lnTo>
                  <a:pt x="12192" y="0"/>
                </a:lnTo>
                <a:lnTo>
                  <a:pt x="0" y="0"/>
                </a:lnTo>
                <a:lnTo>
                  <a:pt x="0" y="80771"/>
                </a:lnTo>
                <a:close/>
              </a:path>
            </a:pathLst>
          </a:custGeom>
          <a:solidFill>
            <a:srgbClr val="4380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410200" y="359663"/>
            <a:ext cx="3634740" cy="81280"/>
          </a:xfrm>
          <a:custGeom>
            <a:avLst/>
            <a:gdLst/>
            <a:ahLst/>
            <a:cxnLst/>
            <a:rect l="l" t="t" r="r" b="b"/>
            <a:pathLst>
              <a:path w="3634740" h="81279">
                <a:moveTo>
                  <a:pt x="0" y="80771"/>
                </a:moveTo>
                <a:lnTo>
                  <a:pt x="3634740" y="80771"/>
                </a:lnTo>
                <a:lnTo>
                  <a:pt x="3634740" y="0"/>
                </a:lnTo>
                <a:lnTo>
                  <a:pt x="0" y="0"/>
                </a:lnTo>
                <a:lnTo>
                  <a:pt x="0" y="80771"/>
                </a:lnTo>
                <a:close/>
              </a:path>
            </a:pathLst>
          </a:custGeom>
          <a:solidFill>
            <a:srgbClr val="4380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9142476" y="440436"/>
            <a:ext cx="1905" cy="180340"/>
          </a:xfrm>
          <a:custGeom>
            <a:avLst/>
            <a:gdLst/>
            <a:ahLst/>
            <a:cxnLst/>
            <a:rect l="l" t="t" r="r" b="b"/>
            <a:pathLst>
              <a:path w="1904" h="180340">
                <a:moveTo>
                  <a:pt x="0" y="179832"/>
                </a:moveTo>
                <a:lnTo>
                  <a:pt x="1524" y="179832"/>
                </a:lnTo>
                <a:lnTo>
                  <a:pt x="1524" y="0"/>
                </a:lnTo>
                <a:lnTo>
                  <a:pt x="0" y="0"/>
                </a:lnTo>
                <a:lnTo>
                  <a:pt x="0" y="179832"/>
                </a:lnTo>
                <a:close/>
              </a:path>
            </a:pathLst>
          </a:custGeom>
          <a:solidFill>
            <a:srgbClr val="438085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9072371" y="440436"/>
            <a:ext cx="12700" cy="180340"/>
          </a:xfrm>
          <a:custGeom>
            <a:avLst/>
            <a:gdLst/>
            <a:ahLst/>
            <a:cxnLst/>
            <a:rect l="l" t="t" r="r" b="b"/>
            <a:pathLst>
              <a:path w="12700" h="180340">
                <a:moveTo>
                  <a:pt x="0" y="179832"/>
                </a:moveTo>
                <a:lnTo>
                  <a:pt x="12192" y="179832"/>
                </a:lnTo>
                <a:lnTo>
                  <a:pt x="12192" y="0"/>
                </a:lnTo>
                <a:lnTo>
                  <a:pt x="0" y="0"/>
                </a:lnTo>
                <a:lnTo>
                  <a:pt x="0" y="179832"/>
                </a:lnTo>
                <a:close/>
              </a:path>
            </a:pathLst>
          </a:custGeom>
          <a:solidFill>
            <a:srgbClr val="438085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410200" y="440436"/>
            <a:ext cx="3634740" cy="180340"/>
          </a:xfrm>
          <a:custGeom>
            <a:avLst/>
            <a:gdLst/>
            <a:ahLst/>
            <a:cxnLst/>
            <a:rect l="l" t="t" r="r" b="b"/>
            <a:pathLst>
              <a:path w="3634740" h="180340">
                <a:moveTo>
                  <a:pt x="0" y="179832"/>
                </a:moveTo>
                <a:lnTo>
                  <a:pt x="3634740" y="179832"/>
                </a:lnTo>
                <a:lnTo>
                  <a:pt x="3634740" y="0"/>
                </a:lnTo>
                <a:lnTo>
                  <a:pt x="0" y="0"/>
                </a:lnTo>
                <a:lnTo>
                  <a:pt x="0" y="179832"/>
                </a:lnTo>
                <a:close/>
              </a:path>
            </a:pathLst>
          </a:custGeom>
          <a:solidFill>
            <a:srgbClr val="438085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5407152" y="510540"/>
            <a:ext cx="3063240" cy="0"/>
          </a:xfrm>
          <a:custGeom>
            <a:avLst/>
            <a:gdLst/>
            <a:ahLst/>
            <a:cxnLst/>
            <a:rect l="l" t="t" r="r" b="b"/>
            <a:pathLst>
              <a:path w="3063240">
                <a:moveTo>
                  <a:pt x="0" y="0"/>
                </a:moveTo>
                <a:lnTo>
                  <a:pt x="3063240" y="0"/>
                </a:lnTo>
              </a:path>
            </a:pathLst>
          </a:custGeom>
          <a:ln w="27431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7373111" y="606551"/>
            <a:ext cx="1600200" cy="0"/>
          </a:xfrm>
          <a:custGeom>
            <a:avLst/>
            <a:gdLst/>
            <a:ahLst/>
            <a:cxnLst/>
            <a:rect l="l" t="t" r="r" b="b"/>
            <a:pathLst>
              <a:path w="1600200">
                <a:moveTo>
                  <a:pt x="0" y="0"/>
                </a:moveTo>
                <a:lnTo>
                  <a:pt x="1600200" y="0"/>
                </a:lnTo>
              </a:path>
            </a:pathLst>
          </a:custGeom>
          <a:ln w="3657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9029700" y="0"/>
            <a:ext cx="0" cy="622300"/>
          </a:xfrm>
          <a:custGeom>
            <a:avLst/>
            <a:gdLst/>
            <a:ahLst/>
            <a:cxnLst/>
            <a:rect l="l" t="t" r="r" b="b"/>
            <a:pathLst>
              <a:path h="622300">
                <a:moveTo>
                  <a:pt x="0" y="0"/>
                </a:moveTo>
                <a:lnTo>
                  <a:pt x="0" y="621791"/>
                </a:lnTo>
              </a:path>
            </a:pathLst>
          </a:custGeom>
          <a:ln w="9143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8988552" y="0"/>
            <a:ext cx="0" cy="622300"/>
          </a:xfrm>
          <a:custGeom>
            <a:avLst/>
            <a:gdLst/>
            <a:ahLst/>
            <a:cxnLst/>
            <a:rect l="l" t="t" r="r" b="b"/>
            <a:pathLst>
              <a:path h="622300">
                <a:moveTo>
                  <a:pt x="0" y="0"/>
                </a:moveTo>
                <a:lnTo>
                  <a:pt x="0" y="621791"/>
                </a:lnTo>
              </a:path>
            </a:pathLst>
          </a:custGeom>
          <a:ln w="27431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8942831" y="0"/>
            <a:ext cx="0" cy="585470"/>
          </a:xfrm>
          <a:custGeom>
            <a:avLst/>
            <a:gdLst/>
            <a:ahLst/>
            <a:cxnLst/>
            <a:rect l="l" t="t" r="r" b="b"/>
            <a:pathLst>
              <a:path h="585470">
                <a:moveTo>
                  <a:pt x="0" y="0"/>
                </a:moveTo>
                <a:lnTo>
                  <a:pt x="0" y="585215"/>
                </a:lnTo>
              </a:path>
            </a:pathLst>
          </a:custGeom>
          <a:ln w="5486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8877300" y="0"/>
            <a:ext cx="0" cy="585470"/>
          </a:xfrm>
          <a:custGeom>
            <a:avLst/>
            <a:gdLst/>
            <a:ahLst/>
            <a:cxnLst/>
            <a:rect l="l" t="t" r="r" b="b"/>
            <a:pathLst>
              <a:path h="585470">
                <a:moveTo>
                  <a:pt x="0" y="0"/>
                </a:moveTo>
                <a:lnTo>
                  <a:pt x="0" y="585215"/>
                </a:lnTo>
              </a:path>
            </a:pathLst>
          </a:custGeom>
          <a:ln w="9143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>
            <a:spLocks noGrp="1"/>
          </p:cNvSpPr>
          <p:nvPr>
            <p:ph type="title"/>
          </p:nvPr>
        </p:nvSpPr>
        <p:spPr>
          <a:xfrm>
            <a:off x="78739" y="575817"/>
            <a:ext cx="738378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dirty="0">
                <a:latin typeface="Trebuchet MS"/>
                <a:cs typeface="Trebuchet MS"/>
              </a:rPr>
              <a:t>RADIOFREQUENCY </a:t>
            </a:r>
            <a:r>
              <a:rPr sz="3600" spc="-45" dirty="0">
                <a:latin typeface="Trebuchet MS"/>
                <a:cs typeface="Trebuchet MS"/>
              </a:rPr>
              <a:t>ABLATION</a:t>
            </a:r>
            <a:r>
              <a:rPr sz="3600" spc="-350" dirty="0">
                <a:latin typeface="Trebuchet MS"/>
                <a:cs typeface="Trebuchet MS"/>
              </a:rPr>
              <a:t> </a:t>
            </a:r>
            <a:r>
              <a:rPr sz="3600" spc="-50" dirty="0">
                <a:latin typeface="Trebuchet MS"/>
                <a:cs typeface="Trebuchet MS"/>
              </a:rPr>
              <a:t>(RFA)</a:t>
            </a:r>
            <a:endParaRPr sz="3600">
              <a:latin typeface="Trebuchet MS"/>
              <a:cs typeface="Trebuchet MS"/>
            </a:endParaRPr>
          </a:p>
        </p:txBody>
      </p:sp>
      <p:sp>
        <p:nvSpPr>
          <p:cNvPr id="18" name="object 18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54610" rIns="0" bIns="0" rtlCol="0">
            <a:spAutoFit/>
          </a:bodyPr>
          <a:lstStyle/>
          <a:p>
            <a:pPr marL="288290" marR="5080" indent="-256540">
              <a:lnSpc>
                <a:spcPct val="90000"/>
              </a:lnSpc>
              <a:spcBef>
                <a:spcPts val="430"/>
              </a:spcBef>
              <a:buClr>
                <a:srgbClr val="9F4DA2"/>
              </a:buClr>
              <a:buFont typeface="Georgia"/>
              <a:buChar char="•"/>
              <a:tabLst>
                <a:tab pos="374015" algn="l"/>
                <a:tab pos="374650" algn="l"/>
              </a:tabLst>
            </a:pPr>
            <a:r>
              <a:rPr dirty="0"/>
              <a:t>	</a:t>
            </a:r>
            <a:r>
              <a:rPr spc="-5" dirty="0"/>
              <a:t>RFA uses high-energy radio </a:t>
            </a:r>
            <a:r>
              <a:rPr spc="-10" dirty="0"/>
              <a:t>waves </a:t>
            </a:r>
            <a:r>
              <a:rPr spc="-5" dirty="0"/>
              <a:t>to </a:t>
            </a:r>
            <a:r>
              <a:rPr spc="-10" dirty="0"/>
              <a:t>heat the  tumor. </a:t>
            </a:r>
            <a:r>
              <a:rPr spc="-5" dirty="0"/>
              <a:t>A thin, needle-like </a:t>
            </a:r>
            <a:r>
              <a:rPr spc="-10" dirty="0"/>
              <a:t>probe </a:t>
            </a:r>
            <a:r>
              <a:rPr spc="-5" dirty="0"/>
              <a:t>is put </a:t>
            </a:r>
            <a:r>
              <a:rPr spc="-10" dirty="0"/>
              <a:t>through the  skin </a:t>
            </a:r>
            <a:r>
              <a:rPr spc="-5" dirty="0"/>
              <a:t>and moved in </a:t>
            </a:r>
            <a:r>
              <a:rPr spc="-10" dirty="0"/>
              <a:t>until the tip </a:t>
            </a:r>
            <a:r>
              <a:rPr spc="-5" dirty="0"/>
              <a:t>is in </a:t>
            </a:r>
            <a:r>
              <a:rPr spc="-10" dirty="0"/>
              <a:t>the tumor.  </a:t>
            </a:r>
            <a:r>
              <a:rPr spc="-5" dirty="0"/>
              <a:t>Placement </a:t>
            </a:r>
            <a:r>
              <a:rPr dirty="0"/>
              <a:t>of </a:t>
            </a:r>
            <a:r>
              <a:rPr spc="-10" dirty="0"/>
              <a:t>the probe </a:t>
            </a:r>
            <a:r>
              <a:rPr spc="-5" dirty="0"/>
              <a:t>is guided by CT scans. </a:t>
            </a:r>
            <a:r>
              <a:rPr spc="-10" dirty="0"/>
              <a:t>Once  the tip </a:t>
            </a:r>
            <a:r>
              <a:rPr spc="-5" dirty="0"/>
              <a:t>is in </a:t>
            </a:r>
            <a:r>
              <a:rPr spc="-10" dirty="0"/>
              <a:t>place, </a:t>
            </a:r>
            <a:r>
              <a:rPr spc="-5" dirty="0"/>
              <a:t>an </a:t>
            </a:r>
            <a:r>
              <a:rPr spc="-10" dirty="0"/>
              <a:t>electric current </a:t>
            </a:r>
            <a:r>
              <a:rPr spc="-5" dirty="0"/>
              <a:t>is </a:t>
            </a:r>
            <a:r>
              <a:rPr spc="-10" dirty="0"/>
              <a:t>passed  through </a:t>
            </a:r>
            <a:r>
              <a:rPr spc="-5" dirty="0"/>
              <a:t>the </a:t>
            </a:r>
            <a:r>
              <a:rPr spc="-10" dirty="0"/>
              <a:t>probe, </a:t>
            </a:r>
            <a:r>
              <a:rPr spc="-5" dirty="0"/>
              <a:t>which heats the </a:t>
            </a:r>
            <a:r>
              <a:rPr spc="-10" dirty="0"/>
              <a:t>tumor </a:t>
            </a:r>
            <a:r>
              <a:rPr spc="-5" dirty="0"/>
              <a:t>and  destroys </a:t>
            </a:r>
            <a:r>
              <a:rPr spc="-10" dirty="0"/>
              <a:t>the </a:t>
            </a:r>
            <a:r>
              <a:rPr spc="-5" dirty="0"/>
              <a:t>cancer</a:t>
            </a:r>
            <a:r>
              <a:rPr spc="25" dirty="0"/>
              <a:t> </a:t>
            </a:r>
            <a:r>
              <a:rPr spc="-5" dirty="0"/>
              <a:t>cells.</a:t>
            </a:r>
          </a:p>
          <a:p>
            <a:pPr marL="288290" marR="45720" indent="-256540">
              <a:lnSpc>
                <a:spcPct val="90000"/>
              </a:lnSpc>
              <a:spcBef>
                <a:spcPts val="300"/>
              </a:spcBef>
              <a:buClr>
                <a:srgbClr val="9F4DA2"/>
              </a:buClr>
              <a:buFont typeface="Georgia"/>
              <a:buChar char="•"/>
              <a:tabLst>
                <a:tab pos="374015" algn="l"/>
                <a:tab pos="374650" algn="l"/>
              </a:tabLst>
            </a:pPr>
            <a:r>
              <a:rPr dirty="0"/>
              <a:t>	</a:t>
            </a:r>
            <a:r>
              <a:rPr spc="-5" dirty="0"/>
              <a:t>might </a:t>
            </a:r>
            <a:r>
              <a:rPr spc="-10" dirty="0"/>
              <a:t>have some pain </a:t>
            </a:r>
            <a:r>
              <a:rPr spc="-5" dirty="0"/>
              <a:t>where </a:t>
            </a:r>
            <a:r>
              <a:rPr spc="-10" dirty="0"/>
              <a:t>the </a:t>
            </a:r>
            <a:r>
              <a:rPr spc="-5" dirty="0"/>
              <a:t>needle </a:t>
            </a:r>
            <a:r>
              <a:rPr spc="-10" dirty="0"/>
              <a:t>was  </a:t>
            </a:r>
            <a:r>
              <a:rPr spc="-5" dirty="0"/>
              <a:t>inserted for a few </a:t>
            </a:r>
            <a:r>
              <a:rPr spc="-10" dirty="0"/>
              <a:t>days </a:t>
            </a:r>
            <a:r>
              <a:rPr spc="-5" dirty="0"/>
              <a:t>after </a:t>
            </a:r>
            <a:r>
              <a:rPr spc="-10" dirty="0"/>
              <a:t>the procedure. Major  </a:t>
            </a:r>
            <a:r>
              <a:rPr spc="-5" dirty="0"/>
              <a:t>complications </a:t>
            </a:r>
            <a:r>
              <a:rPr spc="-10" dirty="0"/>
              <a:t>are uncommon, but </a:t>
            </a:r>
            <a:r>
              <a:rPr spc="-5" dirty="0"/>
              <a:t>they can include  </a:t>
            </a:r>
            <a:r>
              <a:rPr spc="-10" dirty="0"/>
              <a:t>the partial </a:t>
            </a:r>
            <a:r>
              <a:rPr spc="-5" dirty="0"/>
              <a:t>collapse </a:t>
            </a:r>
            <a:r>
              <a:rPr dirty="0"/>
              <a:t>of </a:t>
            </a:r>
            <a:r>
              <a:rPr spc="-5" dirty="0"/>
              <a:t>a lung or bleeding into </a:t>
            </a:r>
            <a:r>
              <a:rPr spc="-10" dirty="0"/>
              <a:t>the  </a:t>
            </a:r>
            <a:r>
              <a:rPr spc="-5" dirty="0"/>
              <a:t>lung.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142476" y="307847"/>
            <a:ext cx="1905" cy="91440"/>
          </a:xfrm>
          <a:custGeom>
            <a:avLst/>
            <a:gdLst/>
            <a:ahLst/>
            <a:cxnLst/>
            <a:rect l="l" t="t" r="r" b="b"/>
            <a:pathLst>
              <a:path w="1904" h="91439">
                <a:moveTo>
                  <a:pt x="0" y="91439"/>
                </a:moveTo>
                <a:lnTo>
                  <a:pt x="1524" y="91439"/>
                </a:lnTo>
                <a:lnTo>
                  <a:pt x="1524" y="0"/>
                </a:lnTo>
                <a:lnTo>
                  <a:pt x="0" y="0"/>
                </a:lnTo>
                <a:lnTo>
                  <a:pt x="0" y="91439"/>
                </a:lnTo>
                <a:close/>
              </a:path>
            </a:pathLst>
          </a:custGeom>
          <a:solidFill>
            <a:srgbClr val="4380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9072371" y="307847"/>
            <a:ext cx="12700" cy="91440"/>
          </a:xfrm>
          <a:custGeom>
            <a:avLst/>
            <a:gdLst/>
            <a:ahLst/>
            <a:cxnLst/>
            <a:rect l="l" t="t" r="r" b="b"/>
            <a:pathLst>
              <a:path w="12700" h="91439">
                <a:moveTo>
                  <a:pt x="0" y="91439"/>
                </a:moveTo>
                <a:lnTo>
                  <a:pt x="12192" y="91439"/>
                </a:lnTo>
                <a:lnTo>
                  <a:pt x="12192" y="0"/>
                </a:lnTo>
                <a:lnTo>
                  <a:pt x="0" y="0"/>
                </a:lnTo>
                <a:lnTo>
                  <a:pt x="0" y="91439"/>
                </a:lnTo>
                <a:close/>
              </a:path>
            </a:pathLst>
          </a:custGeom>
          <a:solidFill>
            <a:srgbClr val="4380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307847"/>
            <a:ext cx="9044940" cy="91440"/>
          </a:xfrm>
          <a:custGeom>
            <a:avLst/>
            <a:gdLst/>
            <a:ahLst/>
            <a:cxnLst/>
            <a:rect l="l" t="t" r="r" b="b"/>
            <a:pathLst>
              <a:path w="9044940" h="91439">
                <a:moveTo>
                  <a:pt x="0" y="91439"/>
                </a:moveTo>
                <a:lnTo>
                  <a:pt x="9044940" y="91439"/>
                </a:lnTo>
                <a:lnTo>
                  <a:pt x="9044940" y="0"/>
                </a:lnTo>
                <a:lnTo>
                  <a:pt x="0" y="0"/>
                </a:lnTo>
                <a:lnTo>
                  <a:pt x="0" y="91439"/>
                </a:lnTo>
                <a:close/>
              </a:path>
            </a:pathLst>
          </a:custGeom>
          <a:solidFill>
            <a:srgbClr val="4380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9142476" y="359663"/>
            <a:ext cx="1905" cy="81280"/>
          </a:xfrm>
          <a:custGeom>
            <a:avLst/>
            <a:gdLst/>
            <a:ahLst/>
            <a:cxnLst/>
            <a:rect l="l" t="t" r="r" b="b"/>
            <a:pathLst>
              <a:path w="1904" h="81279">
                <a:moveTo>
                  <a:pt x="0" y="80771"/>
                </a:moveTo>
                <a:lnTo>
                  <a:pt x="1524" y="80771"/>
                </a:lnTo>
                <a:lnTo>
                  <a:pt x="1524" y="0"/>
                </a:lnTo>
                <a:lnTo>
                  <a:pt x="0" y="0"/>
                </a:lnTo>
                <a:lnTo>
                  <a:pt x="0" y="80771"/>
                </a:lnTo>
                <a:close/>
              </a:path>
            </a:pathLst>
          </a:custGeom>
          <a:solidFill>
            <a:srgbClr val="4380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9072371" y="359663"/>
            <a:ext cx="12700" cy="81280"/>
          </a:xfrm>
          <a:custGeom>
            <a:avLst/>
            <a:gdLst/>
            <a:ahLst/>
            <a:cxnLst/>
            <a:rect l="l" t="t" r="r" b="b"/>
            <a:pathLst>
              <a:path w="12700" h="81279">
                <a:moveTo>
                  <a:pt x="0" y="80771"/>
                </a:moveTo>
                <a:lnTo>
                  <a:pt x="12192" y="80771"/>
                </a:lnTo>
                <a:lnTo>
                  <a:pt x="12192" y="0"/>
                </a:lnTo>
                <a:lnTo>
                  <a:pt x="0" y="0"/>
                </a:lnTo>
                <a:lnTo>
                  <a:pt x="0" y="80771"/>
                </a:lnTo>
                <a:close/>
              </a:path>
            </a:pathLst>
          </a:custGeom>
          <a:solidFill>
            <a:srgbClr val="4380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410200" y="359663"/>
            <a:ext cx="3634740" cy="81280"/>
          </a:xfrm>
          <a:custGeom>
            <a:avLst/>
            <a:gdLst/>
            <a:ahLst/>
            <a:cxnLst/>
            <a:rect l="l" t="t" r="r" b="b"/>
            <a:pathLst>
              <a:path w="3634740" h="81279">
                <a:moveTo>
                  <a:pt x="0" y="80771"/>
                </a:moveTo>
                <a:lnTo>
                  <a:pt x="3634740" y="80771"/>
                </a:lnTo>
                <a:lnTo>
                  <a:pt x="3634740" y="0"/>
                </a:lnTo>
                <a:lnTo>
                  <a:pt x="0" y="0"/>
                </a:lnTo>
                <a:lnTo>
                  <a:pt x="0" y="80771"/>
                </a:lnTo>
                <a:close/>
              </a:path>
            </a:pathLst>
          </a:custGeom>
          <a:solidFill>
            <a:srgbClr val="4380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9142476" y="440436"/>
            <a:ext cx="1905" cy="180340"/>
          </a:xfrm>
          <a:custGeom>
            <a:avLst/>
            <a:gdLst/>
            <a:ahLst/>
            <a:cxnLst/>
            <a:rect l="l" t="t" r="r" b="b"/>
            <a:pathLst>
              <a:path w="1904" h="180340">
                <a:moveTo>
                  <a:pt x="0" y="179832"/>
                </a:moveTo>
                <a:lnTo>
                  <a:pt x="1524" y="179832"/>
                </a:lnTo>
                <a:lnTo>
                  <a:pt x="1524" y="0"/>
                </a:lnTo>
                <a:lnTo>
                  <a:pt x="0" y="0"/>
                </a:lnTo>
                <a:lnTo>
                  <a:pt x="0" y="179832"/>
                </a:lnTo>
                <a:close/>
              </a:path>
            </a:pathLst>
          </a:custGeom>
          <a:solidFill>
            <a:srgbClr val="438085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9072371" y="440436"/>
            <a:ext cx="12700" cy="180340"/>
          </a:xfrm>
          <a:custGeom>
            <a:avLst/>
            <a:gdLst/>
            <a:ahLst/>
            <a:cxnLst/>
            <a:rect l="l" t="t" r="r" b="b"/>
            <a:pathLst>
              <a:path w="12700" h="180340">
                <a:moveTo>
                  <a:pt x="0" y="179832"/>
                </a:moveTo>
                <a:lnTo>
                  <a:pt x="12192" y="179832"/>
                </a:lnTo>
                <a:lnTo>
                  <a:pt x="12192" y="0"/>
                </a:lnTo>
                <a:lnTo>
                  <a:pt x="0" y="0"/>
                </a:lnTo>
                <a:lnTo>
                  <a:pt x="0" y="179832"/>
                </a:lnTo>
                <a:close/>
              </a:path>
            </a:pathLst>
          </a:custGeom>
          <a:solidFill>
            <a:srgbClr val="438085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410200" y="440436"/>
            <a:ext cx="3634740" cy="180340"/>
          </a:xfrm>
          <a:custGeom>
            <a:avLst/>
            <a:gdLst/>
            <a:ahLst/>
            <a:cxnLst/>
            <a:rect l="l" t="t" r="r" b="b"/>
            <a:pathLst>
              <a:path w="3634740" h="180340">
                <a:moveTo>
                  <a:pt x="0" y="179832"/>
                </a:moveTo>
                <a:lnTo>
                  <a:pt x="3634740" y="179832"/>
                </a:lnTo>
                <a:lnTo>
                  <a:pt x="3634740" y="0"/>
                </a:lnTo>
                <a:lnTo>
                  <a:pt x="0" y="0"/>
                </a:lnTo>
                <a:lnTo>
                  <a:pt x="0" y="179832"/>
                </a:lnTo>
                <a:close/>
              </a:path>
            </a:pathLst>
          </a:custGeom>
          <a:solidFill>
            <a:srgbClr val="438085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5407152" y="510540"/>
            <a:ext cx="3063240" cy="0"/>
          </a:xfrm>
          <a:custGeom>
            <a:avLst/>
            <a:gdLst/>
            <a:ahLst/>
            <a:cxnLst/>
            <a:rect l="l" t="t" r="r" b="b"/>
            <a:pathLst>
              <a:path w="3063240">
                <a:moveTo>
                  <a:pt x="0" y="0"/>
                </a:moveTo>
                <a:lnTo>
                  <a:pt x="3063240" y="0"/>
                </a:lnTo>
              </a:path>
            </a:pathLst>
          </a:custGeom>
          <a:ln w="27431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7373111" y="606551"/>
            <a:ext cx="1600200" cy="0"/>
          </a:xfrm>
          <a:custGeom>
            <a:avLst/>
            <a:gdLst/>
            <a:ahLst/>
            <a:cxnLst/>
            <a:rect l="l" t="t" r="r" b="b"/>
            <a:pathLst>
              <a:path w="1600200">
                <a:moveTo>
                  <a:pt x="0" y="0"/>
                </a:moveTo>
                <a:lnTo>
                  <a:pt x="1600200" y="0"/>
                </a:lnTo>
              </a:path>
            </a:pathLst>
          </a:custGeom>
          <a:ln w="3657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9029700" y="0"/>
            <a:ext cx="0" cy="622300"/>
          </a:xfrm>
          <a:custGeom>
            <a:avLst/>
            <a:gdLst/>
            <a:ahLst/>
            <a:cxnLst/>
            <a:rect l="l" t="t" r="r" b="b"/>
            <a:pathLst>
              <a:path h="622300">
                <a:moveTo>
                  <a:pt x="0" y="0"/>
                </a:moveTo>
                <a:lnTo>
                  <a:pt x="0" y="621791"/>
                </a:lnTo>
              </a:path>
            </a:pathLst>
          </a:custGeom>
          <a:ln w="9143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8988552" y="0"/>
            <a:ext cx="0" cy="622300"/>
          </a:xfrm>
          <a:custGeom>
            <a:avLst/>
            <a:gdLst/>
            <a:ahLst/>
            <a:cxnLst/>
            <a:rect l="l" t="t" r="r" b="b"/>
            <a:pathLst>
              <a:path h="622300">
                <a:moveTo>
                  <a:pt x="0" y="0"/>
                </a:moveTo>
                <a:lnTo>
                  <a:pt x="0" y="621791"/>
                </a:lnTo>
              </a:path>
            </a:pathLst>
          </a:custGeom>
          <a:ln w="27431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8942831" y="0"/>
            <a:ext cx="0" cy="585470"/>
          </a:xfrm>
          <a:custGeom>
            <a:avLst/>
            <a:gdLst/>
            <a:ahLst/>
            <a:cxnLst/>
            <a:rect l="l" t="t" r="r" b="b"/>
            <a:pathLst>
              <a:path h="585470">
                <a:moveTo>
                  <a:pt x="0" y="0"/>
                </a:moveTo>
                <a:lnTo>
                  <a:pt x="0" y="585215"/>
                </a:lnTo>
              </a:path>
            </a:pathLst>
          </a:custGeom>
          <a:ln w="5486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8877300" y="0"/>
            <a:ext cx="0" cy="585470"/>
          </a:xfrm>
          <a:custGeom>
            <a:avLst/>
            <a:gdLst/>
            <a:ahLst/>
            <a:cxnLst/>
            <a:rect l="l" t="t" r="r" b="b"/>
            <a:pathLst>
              <a:path h="585470">
                <a:moveTo>
                  <a:pt x="0" y="0"/>
                </a:moveTo>
                <a:lnTo>
                  <a:pt x="0" y="585215"/>
                </a:lnTo>
              </a:path>
            </a:pathLst>
          </a:custGeom>
          <a:ln w="9143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>
            <a:spLocks noGrp="1"/>
          </p:cNvSpPr>
          <p:nvPr>
            <p:ph type="title"/>
          </p:nvPr>
        </p:nvSpPr>
        <p:spPr>
          <a:xfrm>
            <a:off x="307340" y="491997"/>
            <a:ext cx="7620634" cy="1122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3600" spc="-65" dirty="0">
                <a:latin typeface="Trebuchet MS"/>
                <a:cs typeface="Trebuchet MS"/>
              </a:rPr>
              <a:t>PALLIATIVE </a:t>
            </a:r>
            <a:r>
              <a:rPr sz="3600" dirty="0">
                <a:latin typeface="Trebuchet MS"/>
                <a:cs typeface="Trebuchet MS"/>
              </a:rPr>
              <a:t>PROCEDURES </a:t>
            </a:r>
            <a:r>
              <a:rPr sz="3600" spc="-5" dirty="0">
                <a:latin typeface="Trebuchet MS"/>
                <a:cs typeface="Trebuchet MS"/>
              </a:rPr>
              <a:t>FOR </a:t>
            </a:r>
            <a:r>
              <a:rPr sz="3600" dirty="0">
                <a:latin typeface="Trebuchet MS"/>
                <a:cs typeface="Trebuchet MS"/>
              </a:rPr>
              <a:t>LUNG  CANCER</a:t>
            </a:r>
            <a:endParaRPr sz="3600">
              <a:latin typeface="Trebuchet MS"/>
              <a:cs typeface="Trebuchet MS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645668" y="1698701"/>
            <a:ext cx="7423150" cy="393572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68605" indent="-256540">
              <a:lnSpc>
                <a:spcPct val="100000"/>
              </a:lnSpc>
              <a:spcBef>
                <a:spcPts val="95"/>
              </a:spcBef>
              <a:buClr>
                <a:srgbClr val="9F4DA2"/>
              </a:buClr>
              <a:buChar char="•"/>
              <a:tabLst>
                <a:tab pos="269240" algn="l"/>
              </a:tabLst>
            </a:pPr>
            <a:r>
              <a:rPr sz="2800" spc="-5" dirty="0">
                <a:latin typeface="Georgia"/>
                <a:cs typeface="Georgia"/>
              </a:rPr>
              <a:t>Palliative, or supportive care, is aimed</a:t>
            </a:r>
            <a:r>
              <a:rPr sz="2800" spc="85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at</a:t>
            </a:r>
            <a:endParaRPr sz="2800">
              <a:latin typeface="Georgia"/>
              <a:cs typeface="Georgia"/>
            </a:endParaRPr>
          </a:p>
          <a:p>
            <a:pPr marL="268605" marR="5080">
              <a:lnSpc>
                <a:spcPct val="100000"/>
              </a:lnSpc>
              <a:spcBef>
                <a:spcPts val="5"/>
              </a:spcBef>
            </a:pPr>
            <a:r>
              <a:rPr sz="2800" spc="-5" dirty="0">
                <a:latin typeface="Georgia"/>
                <a:cs typeface="Georgia"/>
              </a:rPr>
              <a:t>relieving symptoms and improving a person’s  quality of</a:t>
            </a:r>
            <a:r>
              <a:rPr sz="2800" spc="25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life.</a:t>
            </a:r>
            <a:endParaRPr sz="28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3450">
              <a:latin typeface="Times New Roman"/>
              <a:cs typeface="Times New Roman"/>
            </a:endParaRPr>
          </a:p>
          <a:p>
            <a:pPr marL="268605" indent="-256540">
              <a:lnSpc>
                <a:spcPct val="100000"/>
              </a:lnSpc>
              <a:buClr>
                <a:srgbClr val="9F4DA2"/>
              </a:buClr>
              <a:buFont typeface="Georgia"/>
              <a:buChar char="•"/>
              <a:tabLst>
                <a:tab pos="268605" algn="l"/>
                <a:tab pos="269240" algn="l"/>
              </a:tabLst>
            </a:pPr>
            <a:r>
              <a:rPr sz="2400" b="1" dirty="0">
                <a:latin typeface="Georgia"/>
                <a:cs typeface="Georgia"/>
              </a:rPr>
              <a:t>ISSUES </a:t>
            </a:r>
            <a:r>
              <a:rPr sz="2400" b="1" spc="-5" dirty="0">
                <a:latin typeface="Georgia"/>
                <a:cs typeface="Georgia"/>
              </a:rPr>
              <a:t>ARE </a:t>
            </a:r>
            <a:r>
              <a:rPr sz="2400" b="1" dirty="0">
                <a:latin typeface="Georgia"/>
                <a:cs typeface="Georgia"/>
              </a:rPr>
              <a:t>ADDRESSED IN</a:t>
            </a:r>
            <a:r>
              <a:rPr sz="2400" b="1" spc="5" dirty="0">
                <a:latin typeface="Georgia"/>
                <a:cs typeface="Georgia"/>
              </a:rPr>
              <a:t> </a:t>
            </a:r>
            <a:r>
              <a:rPr sz="2400" b="1" spc="-5" dirty="0">
                <a:latin typeface="Georgia"/>
                <a:cs typeface="Georgia"/>
              </a:rPr>
              <a:t>PALLIATIVE</a:t>
            </a:r>
            <a:endParaRPr sz="2400">
              <a:latin typeface="Georgia"/>
              <a:cs typeface="Georgia"/>
            </a:endParaRPr>
          </a:p>
          <a:p>
            <a:pPr marL="268605">
              <a:lnSpc>
                <a:spcPct val="100000"/>
              </a:lnSpc>
            </a:pPr>
            <a:r>
              <a:rPr sz="2400" b="1" spc="-5" dirty="0">
                <a:latin typeface="Georgia"/>
                <a:cs typeface="Georgia"/>
              </a:rPr>
              <a:t>CARE:-</a:t>
            </a:r>
            <a:endParaRPr sz="2400">
              <a:latin typeface="Georgia"/>
              <a:cs typeface="Georgia"/>
            </a:endParaRPr>
          </a:p>
          <a:p>
            <a:pPr marL="1082675" lvl="1" indent="-201930">
              <a:lnSpc>
                <a:spcPct val="100000"/>
              </a:lnSpc>
              <a:spcBef>
                <a:spcPts val="285"/>
              </a:spcBef>
              <a:buFont typeface="Wingdings 2"/>
              <a:buChar char=""/>
              <a:tabLst>
                <a:tab pos="1083310" algn="l"/>
              </a:tabLst>
            </a:pPr>
            <a:r>
              <a:rPr sz="2800" b="1" spc="-10" dirty="0">
                <a:solidFill>
                  <a:srgbClr val="525389"/>
                </a:solidFill>
                <a:latin typeface="Georgia"/>
                <a:cs typeface="Georgia"/>
              </a:rPr>
              <a:t>Physical.</a:t>
            </a:r>
            <a:endParaRPr sz="2800">
              <a:latin typeface="Georgia"/>
              <a:cs typeface="Georgia"/>
            </a:endParaRPr>
          </a:p>
          <a:p>
            <a:pPr marL="1082675" lvl="1" indent="-201930">
              <a:lnSpc>
                <a:spcPct val="100000"/>
              </a:lnSpc>
              <a:spcBef>
                <a:spcPts val="300"/>
              </a:spcBef>
              <a:buFont typeface="Wingdings 2"/>
              <a:buChar char=""/>
              <a:tabLst>
                <a:tab pos="1083310" algn="l"/>
              </a:tabLst>
            </a:pPr>
            <a:r>
              <a:rPr sz="2800" b="1" spc="-10" dirty="0">
                <a:solidFill>
                  <a:srgbClr val="525389"/>
                </a:solidFill>
                <a:latin typeface="Georgia"/>
                <a:cs typeface="Georgia"/>
              </a:rPr>
              <a:t>Emotional </a:t>
            </a:r>
            <a:r>
              <a:rPr sz="2800" b="1" spc="-5" dirty="0">
                <a:solidFill>
                  <a:srgbClr val="525389"/>
                </a:solidFill>
                <a:latin typeface="Georgia"/>
                <a:cs typeface="Georgia"/>
              </a:rPr>
              <a:t>and</a:t>
            </a:r>
            <a:r>
              <a:rPr sz="2800" b="1" spc="25" dirty="0">
                <a:solidFill>
                  <a:srgbClr val="525389"/>
                </a:solidFill>
                <a:latin typeface="Georgia"/>
                <a:cs typeface="Georgia"/>
              </a:rPr>
              <a:t> </a:t>
            </a:r>
            <a:r>
              <a:rPr sz="2800" b="1" spc="-10" dirty="0">
                <a:solidFill>
                  <a:srgbClr val="525389"/>
                </a:solidFill>
                <a:latin typeface="Georgia"/>
                <a:cs typeface="Georgia"/>
              </a:rPr>
              <a:t>coping.</a:t>
            </a:r>
            <a:endParaRPr sz="2800">
              <a:latin typeface="Georgia"/>
              <a:cs typeface="Georgia"/>
            </a:endParaRPr>
          </a:p>
          <a:p>
            <a:pPr marL="1082675" lvl="1" indent="-201930">
              <a:lnSpc>
                <a:spcPct val="100000"/>
              </a:lnSpc>
              <a:spcBef>
                <a:spcPts val="305"/>
              </a:spcBef>
              <a:buFont typeface="Wingdings 2"/>
              <a:buChar char=""/>
              <a:tabLst>
                <a:tab pos="1083310" algn="l"/>
              </a:tabLst>
            </a:pPr>
            <a:r>
              <a:rPr sz="2800" b="1" spc="-10" dirty="0">
                <a:solidFill>
                  <a:srgbClr val="525389"/>
                </a:solidFill>
                <a:latin typeface="Georgia"/>
                <a:cs typeface="Georgia"/>
              </a:rPr>
              <a:t>Spiritual.</a:t>
            </a:r>
            <a:endParaRPr sz="28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8739" y="545337"/>
            <a:ext cx="1913889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b="0" spc="-20" dirty="0">
                <a:latin typeface="Trebuchet MS"/>
                <a:cs typeface="Trebuchet MS"/>
              </a:rPr>
              <a:t>REVIEW:</a:t>
            </a:r>
            <a:endParaRPr sz="4000">
              <a:latin typeface="Trebuchet MS"/>
              <a:cs typeface="Trebuchet MS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81000" y="1354836"/>
            <a:ext cx="8382000" cy="533247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142476" y="307847"/>
            <a:ext cx="1905" cy="91440"/>
          </a:xfrm>
          <a:custGeom>
            <a:avLst/>
            <a:gdLst/>
            <a:ahLst/>
            <a:cxnLst/>
            <a:rect l="l" t="t" r="r" b="b"/>
            <a:pathLst>
              <a:path w="1904" h="91439">
                <a:moveTo>
                  <a:pt x="0" y="91439"/>
                </a:moveTo>
                <a:lnTo>
                  <a:pt x="1524" y="91439"/>
                </a:lnTo>
                <a:lnTo>
                  <a:pt x="1524" y="0"/>
                </a:lnTo>
                <a:lnTo>
                  <a:pt x="0" y="0"/>
                </a:lnTo>
                <a:lnTo>
                  <a:pt x="0" y="91439"/>
                </a:lnTo>
                <a:close/>
              </a:path>
            </a:pathLst>
          </a:custGeom>
          <a:solidFill>
            <a:srgbClr val="4380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9072371" y="307847"/>
            <a:ext cx="12700" cy="91440"/>
          </a:xfrm>
          <a:custGeom>
            <a:avLst/>
            <a:gdLst/>
            <a:ahLst/>
            <a:cxnLst/>
            <a:rect l="l" t="t" r="r" b="b"/>
            <a:pathLst>
              <a:path w="12700" h="91439">
                <a:moveTo>
                  <a:pt x="0" y="91439"/>
                </a:moveTo>
                <a:lnTo>
                  <a:pt x="12192" y="91439"/>
                </a:lnTo>
                <a:lnTo>
                  <a:pt x="12192" y="0"/>
                </a:lnTo>
                <a:lnTo>
                  <a:pt x="0" y="0"/>
                </a:lnTo>
                <a:lnTo>
                  <a:pt x="0" y="91439"/>
                </a:lnTo>
                <a:close/>
              </a:path>
            </a:pathLst>
          </a:custGeom>
          <a:solidFill>
            <a:srgbClr val="4380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307847"/>
            <a:ext cx="9044940" cy="91440"/>
          </a:xfrm>
          <a:custGeom>
            <a:avLst/>
            <a:gdLst/>
            <a:ahLst/>
            <a:cxnLst/>
            <a:rect l="l" t="t" r="r" b="b"/>
            <a:pathLst>
              <a:path w="9044940" h="91439">
                <a:moveTo>
                  <a:pt x="0" y="91439"/>
                </a:moveTo>
                <a:lnTo>
                  <a:pt x="9044940" y="91439"/>
                </a:lnTo>
                <a:lnTo>
                  <a:pt x="9044940" y="0"/>
                </a:lnTo>
                <a:lnTo>
                  <a:pt x="0" y="0"/>
                </a:lnTo>
                <a:lnTo>
                  <a:pt x="0" y="91439"/>
                </a:lnTo>
                <a:close/>
              </a:path>
            </a:pathLst>
          </a:custGeom>
          <a:solidFill>
            <a:srgbClr val="4380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9142476" y="359663"/>
            <a:ext cx="1905" cy="81280"/>
          </a:xfrm>
          <a:custGeom>
            <a:avLst/>
            <a:gdLst/>
            <a:ahLst/>
            <a:cxnLst/>
            <a:rect l="l" t="t" r="r" b="b"/>
            <a:pathLst>
              <a:path w="1904" h="81279">
                <a:moveTo>
                  <a:pt x="0" y="80771"/>
                </a:moveTo>
                <a:lnTo>
                  <a:pt x="1524" y="80771"/>
                </a:lnTo>
                <a:lnTo>
                  <a:pt x="1524" y="0"/>
                </a:lnTo>
                <a:lnTo>
                  <a:pt x="0" y="0"/>
                </a:lnTo>
                <a:lnTo>
                  <a:pt x="0" y="80771"/>
                </a:lnTo>
                <a:close/>
              </a:path>
            </a:pathLst>
          </a:custGeom>
          <a:solidFill>
            <a:srgbClr val="4380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9072371" y="359663"/>
            <a:ext cx="12700" cy="81280"/>
          </a:xfrm>
          <a:custGeom>
            <a:avLst/>
            <a:gdLst/>
            <a:ahLst/>
            <a:cxnLst/>
            <a:rect l="l" t="t" r="r" b="b"/>
            <a:pathLst>
              <a:path w="12700" h="81279">
                <a:moveTo>
                  <a:pt x="0" y="80771"/>
                </a:moveTo>
                <a:lnTo>
                  <a:pt x="12192" y="80771"/>
                </a:lnTo>
                <a:lnTo>
                  <a:pt x="12192" y="0"/>
                </a:lnTo>
                <a:lnTo>
                  <a:pt x="0" y="0"/>
                </a:lnTo>
                <a:lnTo>
                  <a:pt x="0" y="80771"/>
                </a:lnTo>
                <a:close/>
              </a:path>
            </a:pathLst>
          </a:custGeom>
          <a:solidFill>
            <a:srgbClr val="4380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410200" y="359663"/>
            <a:ext cx="3634740" cy="81280"/>
          </a:xfrm>
          <a:custGeom>
            <a:avLst/>
            <a:gdLst/>
            <a:ahLst/>
            <a:cxnLst/>
            <a:rect l="l" t="t" r="r" b="b"/>
            <a:pathLst>
              <a:path w="3634740" h="81279">
                <a:moveTo>
                  <a:pt x="0" y="80771"/>
                </a:moveTo>
                <a:lnTo>
                  <a:pt x="3634740" y="80771"/>
                </a:lnTo>
                <a:lnTo>
                  <a:pt x="3634740" y="0"/>
                </a:lnTo>
                <a:lnTo>
                  <a:pt x="0" y="0"/>
                </a:lnTo>
                <a:lnTo>
                  <a:pt x="0" y="80771"/>
                </a:lnTo>
                <a:close/>
              </a:path>
            </a:pathLst>
          </a:custGeom>
          <a:solidFill>
            <a:srgbClr val="4380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9142476" y="440436"/>
            <a:ext cx="1905" cy="180340"/>
          </a:xfrm>
          <a:custGeom>
            <a:avLst/>
            <a:gdLst/>
            <a:ahLst/>
            <a:cxnLst/>
            <a:rect l="l" t="t" r="r" b="b"/>
            <a:pathLst>
              <a:path w="1904" h="180340">
                <a:moveTo>
                  <a:pt x="0" y="179832"/>
                </a:moveTo>
                <a:lnTo>
                  <a:pt x="1524" y="179832"/>
                </a:lnTo>
                <a:lnTo>
                  <a:pt x="1524" y="0"/>
                </a:lnTo>
                <a:lnTo>
                  <a:pt x="0" y="0"/>
                </a:lnTo>
                <a:lnTo>
                  <a:pt x="0" y="179832"/>
                </a:lnTo>
                <a:close/>
              </a:path>
            </a:pathLst>
          </a:custGeom>
          <a:solidFill>
            <a:srgbClr val="438085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9072371" y="440436"/>
            <a:ext cx="12700" cy="180340"/>
          </a:xfrm>
          <a:custGeom>
            <a:avLst/>
            <a:gdLst/>
            <a:ahLst/>
            <a:cxnLst/>
            <a:rect l="l" t="t" r="r" b="b"/>
            <a:pathLst>
              <a:path w="12700" h="180340">
                <a:moveTo>
                  <a:pt x="0" y="179832"/>
                </a:moveTo>
                <a:lnTo>
                  <a:pt x="12192" y="179832"/>
                </a:lnTo>
                <a:lnTo>
                  <a:pt x="12192" y="0"/>
                </a:lnTo>
                <a:lnTo>
                  <a:pt x="0" y="0"/>
                </a:lnTo>
                <a:lnTo>
                  <a:pt x="0" y="179832"/>
                </a:lnTo>
                <a:close/>
              </a:path>
            </a:pathLst>
          </a:custGeom>
          <a:solidFill>
            <a:srgbClr val="438085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410200" y="440436"/>
            <a:ext cx="3634740" cy="180340"/>
          </a:xfrm>
          <a:custGeom>
            <a:avLst/>
            <a:gdLst/>
            <a:ahLst/>
            <a:cxnLst/>
            <a:rect l="l" t="t" r="r" b="b"/>
            <a:pathLst>
              <a:path w="3634740" h="180340">
                <a:moveTo>
                  <a:pt x="0" y="179832"/>
                </a:moveTo>
                <a:lnTo>
                  <a:pt x="3634740" y="179832"/>
                </a:lnTo>
                <a:lnTo>
                  <a:pt x="3634740" y="0"/>
                </a:lnTo>
                <a:lnTo>
                  <a:pt x="0" y="0"/>
                </a:lnTo>
                <a:lnTo>
                  <a:pt x="0" y="179832"/>
                </a:lnTo>
                <a:close/>
              </a:path>
            </a:pathLst>
          </a:custGeom>
          <a:solidFill>
            <a:srgbClr val="438085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5407152" y="510540"/>
            <a:ext cx="3063240" cy="0"/>
          </a:xfrm>
          <a:custGeom>
            <a:avLst/>
            <a:gdLst/>
            <a:ahLst/>
            <a:cxnLst/>
            <a:rect l="l" t="t" r="r" b="b"/>
            <a:pathLst>
              <a:path w="3063240">
                <a:moveTo>
                  <a:pt x="0" y="0"/>
                </a:moveTo>
                <a:lnTo>
                  <a:pt x="3063240" y="0"/>
                </a:lnTo>
              </a:path>
            </a:pathLst>
          </a:custGeom>
          <a:ln w="27431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7373111" y="606551"/>
            <a:ext cx="1600200" cy="0"/>
          </a:xfrm>
          <a:custGeom>
            <a:avLst/>
            <a:gdLst/>
            <a:ahLst/>
            <a:cxnLst/>
            <a:rect l="l" t="t" r="r" b="b"/>
            <a:pathLst>
              <a:path w="1600200">
                <a:moveTo>
                  <a:pt x="0" y="0"/>
                </a:moveTo>
                <a:lnTo>
                  <a:pt x="1600200" y="0"/>
                </a:lnTo>
              </a:path>
            </a:pathLst>
          </a:custGeom>
          <a:ln w="3657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9029700" y="0"/>
            <a:ext cx="0" cy="622300"/>
          </a:xfrm>
          <a:custGeom>
            <a:avLst/>
            <a:gdLst/>
            <a:ahLst/>
            <a:cxnLst/>
            <a:rect l="l" t="t" r="r" b="b"/>
            <a:pathLst>
              <a:path h="622300">
                <a:moveTo>
                  <a:pt x="0" y="0"/>
                </a:moveTo>
                <a:lnTo>
                  <a:pt x="0" y="621791"/>
                </a:lnTo>
              </a:path>
            </a:pathLst>
          </a:custGeom>
          <a:ln w="9143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8988552" y="0"/>
            <a:ext cx="0" cy="622300"/>
          </a:xfrm>
          <a:custGeom>
            <a:avLst/>
            <a:gdLst/>
            <a:ahLst/>
            <a:cxnLst/>
            <a:rect l="l" t="t" r="r" b="b"/>
            <a:pathLst>
              <a:path h="622300">
                <a:moveTo>
                  <a:pt x="0" y="0"/>
                </a:moveTo>
                <a:lnTo>
                  <a:pt x="0" y="621791"/>
                </a:lnTo>
              </a:path>
            </a:pathLst>
          </a:custGeom>
          <a:ln w="27431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8942831" y="0"/>
            <a:ext cx="0" cy="585470"/>
          </a:xfrm>
          <a:custGeom>
            <a:avLst/>
            <a:gdLst/>
            <a:ahLst/>
            <a:cxnLst/>
            <a:rect l="l" t="t" r="r" b="b"/>
            <a:pathLst>
              <a:path h="585470">
                <a:moveTo>
                  <a:pt x="0" y="0"/>
                </a:moveTo>
                <a:lnTo>
                  <a:pt x="0" y="585215"/>
                </a:lnTo>
              </a:path>
            </a:pathLst>
          </a:custGeom>
          <a:ln w="5486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8877300" y="0"/>
            <a:ext cx="0" cy="585470"/>
          </a:xfrm>
          <a:custGeom>
            <a:avLst/>
            <a:gdLst/>
            <a:ahLst/>
            <a:cxnLst/>
            <a:rect l="l" t="t" r="r" b="b"/>
            <a:pathLst>
              <a:path h="585470">
                <a:moveTo>
                  <a:pt x="0" y="0"/>
                </a:moveTo>
                <a:lnTo>
                  <a:pt x="0" y="585215"/>
                </a:lnTo>
              </a:path>
            </a:pathLst>
          </a:custGeom>
          <a:ln w="9143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>
            <a:spLocks noGrp="1"/>
          </p:cNvSpPr>
          <p:nvPr>
            <p:ph type="title"/>
          </p:nvPr>
        </p:nvSpPr>
        <p:spPr>
          <a:xfrm>
            <a:off x="154939" y="735837"/>
            <a:ext cx="7185659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10" dirty="0">
                <a:latin typeface="Trebuchet MS"/>
                <a:cs typeface="Trebuchet MS"/>
              </a:rPr>
              <a:t>INCIDENCE OF </a:t>
            </a:r>
            <a:r>
              <a:rPr sz="4000" spc="-5" dirty="0">
                <a:latin typeface="Trebuchet MS"/>
                <a:cs typeface="Trebuchet MS"/>
              </a:rPr>
              <a:t>LUNG</a:t>
            </a:r>
            <a:r>
              <a:rPr sz="4000" spc="45" dirty="0">
                <a:latin typeface="Trebuchet MS"/>
                <a:cs typeface="Trebuchet MS"/>
              </a:rPr>
              <a:t> </a:t>
            </a:r>
            <a:r>
              <a:rPr sz="4000" spc="-5" dirty="0">
                <a:latin typeface="Trebuchet MS"/>
                <a:cs typeface="Trebuchet MS"/>
              </a:rPr>
              <a:t>CANCER:-</a:t>
            </a:r>
            <a:endParaRPr sz="4000">
              <a:latin typeface="Trebuchet MS"/>
              <a:cs typeface="Trebuchet MS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645668" y="1774901"/>
            <a:ext cx="7566025" cy="266255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68605" marR="384175" indent="-256540">
              <a:lnSpc>
                <a:spcPct val="100000"/>
              </a:lnSpc>
              <a:spcBef>
                <a:spcPts val="95"/>
              </a:spcBef>
              <a:buClr>
                <a:srgbClr val="9F4DA2"/>
              </a:buClr>
              <a:buChar char="•"/>
              <a:tabLst>
                <a:tab pos="269240" algn="l"/>
              </a:tabLst>
            </a:pPr>
            <a:r>
              <a:rPr sz="2800" dirty="0">
                <a:latin typeface="Georgia"/>
                <a:cs typeface="Georgia"/>
              </a:rPr>
              <a:t>Lung </a:t>
            </a:r>
            <a:r>
              <a:rPr sz="2800" spc="-5" dirty="0">
                <a:latin typeface="Georgia"/>
                <a:cs typeface="Georgia"/>
              </a:rPr>
              <a:t>cancer mainly occurs in older people.  About 2 out </a:t>
            </a:r>
            <a:r>
              <a:rPr sz="2800" dirty="0">
                <a:latin typeface="Georgia"/>
                <a:cs typeface="Georgia"/>
              </a:rPr>
              <a:t>of </a:t>
            </a:r>
            <a:r>
              <a:rPr sz="2800" spc="-5" dirty="0">
                <a:latin typeface="Georgia"/>
                <a:cs typeface="Georgia"/>
              </a:rPr>
              <a:t>3 people diagnosed </a:t>
            </a:r>
            <a:r>
              <a:rPr sz="2800" spc="-10" dirty="0">
                <a:latin typeface="Georgia"/>
                <a:cs typeface="Georgia"/>
              </a:rPr>
              <a:t>with </a:t>
            </a:r>
            <a:r>
              <a:rPr sz="2800" spc="-5" dirty="0">
                <a:latin typeface="Georgia"/>
                <a:cs typeface="Georgia"/>
              </a:rPr>
              <a:t>lung  cancer are 65 </a:t>
            </a:r>
            <a:r>
              <a:rPr sz="2800" dirty="0">
                <a:latin typeface="Georgia"/>
                <a:cs typeface="Georgia"/>
              </a:rPr>
              <a:t>or</a:t>
            </a:r>
            <a:r>
              <a:rPr sz="2800" spc="20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older.</a:t>
            </a:r>
            <a:endParaRPr sz="2800">
              <a:latin typeface="Georgia"/>
              <a:cs typeface="Georgia"/>
            </a:endParaRPr>
          </a:p>
          <a:p>
            <a:pPr marL="268605" indent="-256540">
              <a:lnSpc>
                <a:spcPct val="100000"/>
              </a:lnSpc>
              <a:spcBef>
                <a:spcPts val="305"/>
              </a:spcBef>
              <a:buClr>
                <a:srgbClr val="9F4DA2"/>
              </a:buClr>
              <a:buChar char="•"/>
              <a:tabLst>
                <a:tab pos="269240" algn="l"/>
              </a:tabLst>
            </a:pPr>
            <a:r>
              <a:rPr sz="2800" spc="-5" dirty="0">
                <a:latin typeface="Georgia"/>
                <a:cs typeface="Georgia"/>
              </a:rPr>
              <a:t>About 14% of all </a:t>
            </a:r>
            <a:r>
              <a:rPr sz="2800" dirty="0">
                <a:latin typeface="Georgia"/>
                <a:cs typeface="Georgia"/>
              </a:rPr>
              <a:t>new </a:t>
            </a:r>
            <a:r>
              <a:rPr sz="2800" spc="-5" dirty="0">
                <a:latin typeface="Georgia"/>
                <a:cs typeface="Georgia"/>
              </a:rPr>
              <a:t>cancers are lung</a:t>
            </a:r>
            <a:r>
              <a:rPr sz="2800" spc="60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cancers.</a:t>
            </a:r>
            <a:endParaRPr sz="2800">
              <a:latin typeface="Georgia"/>
              <a:cs typeface="Georgia"/>
            </a:endParaRPr>
          </a:p>
          <a:p>
            <a:pPr marL="268605" marR="975994" indent="-256540">
              <a:lnSpc>
                <a:spcPct val="100000"/>
              </a:lnSpc>
              <a:spcBef>
                <a:spcPts val="300"/>
              </a:spcBef>
              <a:buClr>
                <a:srgbClr val="9F4DA2"/>
              </a:buClr>
              <a:buChar char="•"/>
              <a:tabLst>
                <a:tab pos="269240" algn="l"/>
              </a:tabLst>
            </a:pPr>
            <a:r>
              <a:rPr sz="2800" spc="-5" dirty="0">
                <a:latin typeface="Georgia"/>
                <a:cs typeface="Georgia"/>
              </a:rPr>
              <a:t>About 224,390 </a:t>
            </a:r>
            <a:r>
              <a:rPr sz="2800" dirty="0">
                <a:latin typeface="Georgia"/>
                <a:cs typeface="Georgia"/>
              </a:rPr>
              <a:t>new </a:t>
            </a:r>
            <a:r>
              <a:rPr sz="2800" spc="-5" dirty="0">
                <a:latin typeface="Georgia"/>
                <a:cs typeface="Georgia"/>
              </a:rPr>
              <a:t>cases of lung </a:t>
            </a:r>
            <a:r>
              <a:rPr sz="2800" dirty="0">
                <a:latin typeface="Georgia"/>
                <a:cs typeface="Georgia"/>
              </a:rPr>
              <a:t>cancer  </a:t>
            </a:r>
            <a:r>
              <a:rPr sz="2800" spc="-5" dirty="0">
                <a:latin typeface="Georgia"/>
                <a:cs typeface="Georgia"/>
              </a:rPr>
              <a:t>(117,920 in men and 106,470 in</a:t>
            </a:r>
            <a:r>
              <a:rPr sz="2800" spc="25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women)</a:t>
            </a:r>
            <a:endParaRPr sz="2800">
              <a:latin typeface="Georgia"/>
              <a:cs typeface="Georgia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0" y="4632730"/>
            <a:ext cx="4495800" cy="222526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7340" y="499617"/>
            <a:ext cx="555561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dirty="0">
                <a:latin typeface="Trebuchet MS"/>
                <a:cs typeface="Trebuchet MS"/>
              </a:rPr>
              <a:t>TYPES </a:t>
            </a:r>
            <a:r>
              <a:rPr sz="3600" spc="-5" dirty="0">
                <a:latin typeface="Trebuchet MS"/>
                <a:cs typeface="Trebuchet MS"/>
              </a:rPr>
              <a:t>OF </a:t>
            </a:r>
            <a:r>
              <a:rPr sz="3600" dirty="0">
                <a:latin typeface="Trebuchet MS"/>
                <a:cs typeface="Trebuchet MS"/>
              </a:rPr>
              <a:t>LUNG</a:t>
            </a:r>
            <a:r>
              <a:rPr sz="3600" spc="-50" dirty="0">
                <a:latin typeface="Trebuchet MS"/>
                <a:cs typeface="Trebuchet MS"/>
              </a:rPr>
              <a:t> </a:t>
            </a:r>
            <a:r>
              <a:rPr sz="3600" spc="-5" dirty="0">
                <a:latin typeface="Trebuchet MS"/>
                <a:cs typeface="Trebuchet MS"/>
              </a:rPr>
              <a:t>CANCER:-</a:t>
            </a:r>
            <a:endParaRPr sz="3600">
              <a:latin typeface="Trebuchet MS"/>
              <a:cs typeface="Trebuchet MS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28600" y="1205483"/>
            <a:ext cx="8610600" cy="54909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142476" y="307847"/>
            <a:ext cx="1905" cy="91440"/>
          </a:xfrm>
          <a:custGeom>
            <a:avLst/>
            <a:gdLst/>
            <a:ahLst/>
            <a:cxnLst/>
            <a:rect l="l" t="t" r="r" b="b"/>
            <a:pathLst>
              <a:path w="1904" h="91439">
                <a:moveTo>
                  <a:pt x="0" y="91439"/>
                </a:moveTo>
                <a:lnTo>
                  <a:pt x="1524" y="91439"/>
                </a:lnTo>
                <a:lnTo>
                  <a:pt x="1524" y="0"/>
                </a:lnTo>
                <a:lnTo>
                  <a:pt x="0" y="0"/>
                </a:lnTo>
                <a:lnTo>
                  <a:pt x="0" y="91439"/>
                </a:lnTo>
                <a:close/>
              </a:path>
            </a:pathLst>
          </a:custGeom>
          <a:solidFill>
            <a:srgbClr val="4380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9072371" y="307847"/>
            <a:ext cx="12700" cy="91440"/>
          </a:xfrm>
          <a:custGeom>
            <a:avLst/>
            <a:gdLst/>
            <a:ahLst/>
            <a:cxnLst/>
            <a:rect l="l" t="t" r="r" b="b"/>
            <a:pathLst>
              <a:path w="12700" h="91439">
                <a:moveTo>
                  <a:pt x="0" y="91439"/>
                </a:moveTo>
                <a:lnTo>
                  <a:pt x="12192" y="91439"/>
                </a:lnTo>
                <a:lnTo>
                  <a:pt x="12192" y="0"/>
                </a:lnTo>
                <a:lnTo>
                  <a:pt x="0" y="0"/>
                </a:lnTo>
                <a:lnTo>
                  <a:pt x="0" y="91439"/>
                </a:lnTo>
                <a:close/>
              </a:path>
            </a:pathLst>
          </a:custGeom>
          <a:solidFill>
            <a:srgbClr val="4380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307847"/>
            <a:ext cx="9044940" cy="91440"/>
          </a:xfrm>
          <a:custGeom>
            <a:avLst/>
            <a:gdLst/>
            <a:ahLst/>
            <a:cxnLst/>
            <a:rect l="l" t="t" r="r" b="b"/>
            <a:pathLst>
              <a:path w="9044940" h="91439">
                <a:moveTo>
                  <a:pt x="0" y="91439"/>
                </a:moveTo>
                <a:lnTo>
                  <a:pt x="9044940" y="91439"/>
                </a:lnTo>
                <a:lnTo>
                  <a:pt x="9044940" y="0"/>
                </a:lnTo>
                <a:lnTo>
                  <a:pt x="0" y="0"/>
                </a:lnTo>
                <a:lnTo>
                  <a:pt x="0" y="91439"/>
                </a:lnTo>
                <a:close/>
              </a:path>
            </a:pathLst>
          </a:custGeom>
          <a:solidFill>
            <a:srgbClr val="4380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9142476" y="359663"/>
            <a:ext cx="1905" cy="81280"/>
          </a:xfrm>
          <a:custGeom>
            <a:avLst/>
            <a:gdLst/>
            <a:ahLst/>
            <a:cxnLst/>
            <a:rect l="l" t="t" r="r" b="b"/>
            <a:pathLst>
              <a:path w="1904" h="81279">
                <a:moveTo>
                  <a:pt x="0" y="80771"/>
                </a:moveTo>
                <a:lnTo>
                  <a:pt x="1524" y="80771"/>
                </a:lnTo>
                <a:lnTo>
                  <a:pt x="1524" y="0"/>
                </a:lnTo>
                <a:lnTo>
                  <a:pt x="0" y="0"/>
                </a:lnTo>
                <a:lnTo>
                  <a:pt x="0" y="80771"/>
                </a:lnTo>
                <a:close/>
              </a:path>
            </a:pathLst>
          </a:custGeom>
          <a:solidFill>
            <a:srgbClr val="4380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9072371" y="359663"/>
            <a:ext cx="12700" cy="81280"/>
          </a:xfrm>
          <a:custGeom>
            <a:avLst/>
            <a:gdLst/>
            <a:ahLst/>
            <a:cxnLst/>
            <a:rect l="l" t="t" r="r" b="b"/>
            <a:pathLst>
              <a:path w="12700" h="81279">
                <a:moveTo>
                  <a:pt x="0" y="80771"/>
                </a:moveTo>
                <a:lnTo>
                  <a:pt x="12192" y="80771"/>
                </a:lnTo>
                <a:lnTo>
                  <a:pt x="12192" y="0"/>
                </a:lnTo>
                <a:lnTo>
                  <a:pt x="0" y="0"/>
                </a:lnTo>
                <a:lnTo>
                  <a:pt x="0" y="80771"/>
                </a:lnTo>
                <a:close/>
              </a:path>
            </a:pathLst>
          </a:custGeom>
          <a:solidFill>
            <a:srgbClr val="4380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410200" y="359663"/>
            <a:ext cx="3634740" cy="81280"/>
          </a:xfrm>
          <a:custGeom>
            <a:avLst/>
            <a:gdLst/>
            <a:ahLst/>
            <a:cxnLst/>
            <a:rect l="l" t="t" r="r" b="b"/>
            <a:pathLst>
              <a:path w="3634740" h="81279">
                <a:moveTo>
                  <a:pt x="0" y="80771"/>
                </a:moveTo>
                <a:lnTo>
                  <a:pt x="3634740" y="80771"/>
                </a:lnTo>
                <a:lnTo>
                  <a:pt x="3634740" y="0"/>
                </a:lnTo>
                <a:lnTo>
                  <a:pt x="0" y="0"/>
                </a:lnTo>
                <a:lnTo>
                  <a:pt x="0" y="80771"/>
                </a:lnTo>
                <a:close/>
              </a:path>
            </a:pathLst>
          </a:custGeom>
          <a:solidFill>
            <a:srgbClr val="4380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9142476" y="440436"/>
            <a:ext cx="1905" cy="180340"/>
          </a:xfrm>
          <a:custGeom>
            <a:avLst/>
            <a:gdLst/>
            <a:ahLst/>
            <a:cxnLst/>
            <a:rect l="l" t="t" r="r" b="b"/>
            <a:pathLst>
              <a:path w="1904" h="180340">
                <a:moveTo>
                  <a:pt x="0" y="179832"/>
                </a:moveTo>
                <a:lnTo>
                  <a:pt x="1524" y="179832"/>
                </a:lnTo>
                <a:lnTo>
                  <a:pt x="1524" y="0"/>
                </a:lnTo>
                <a:lnTo>
                  <a:pt x="0" y="0"/>
                </a:lnTo>
                <a:lnTo>
                  <a:pt x="0" y="179832"/>
                </a:lnTo>
                <a:close/>
              </a:path>
            </a:pathLst>
          </a:custGeom>
          <a:solidFill>
            <a:srgbClr val="438085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9072371" y="440436"/>
            <a:ext cx="12700" cy="180340"/>
          </a:xfrm>
          <a:custGeom>
            <a:avLst/>
            <a:gdLst/>
            <a:ahLst/>
            <a:cxnLst/>
            <a:rect l="l" t="t" r="r" b="b"/>
            <a:pathLst>
              <a:path w="12700" h="180340">
                <a:moveTo>
                  <a:pt x="0" y="179832"/>
                </a:moveTo>
                <a:lnTo>
                  <a:pt x="12192" y="179832"/>
                </a:lnTo>
                <a:lnTo>
                  <a:pt x="12192" y="0"/>
                </a:lnTo>
                <a:lnTo>
                  <a:pt x="0" y="0"/>
                </a:lnTo>
                <a:lnTo>
                  <a:pt x="0" y="179832"/>
                </a:lnTo>
                <a:close/>
              </a:path>
            </a:pathLst>
          </a:custGeom>
          <a:solidFill>
            <a:srgbClr val="438085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410200" y="440436"/>
            <a:ext cx="3634740" cy="180340"/>
          </a:xfrm>
          <a:custGeom>
            <a:avLst/>
            <a:gdLst/>
            <a:ahLst/>
            <a:cxnLst/>
            <a:rect l="l" t="t" r="r" b="b"/>
            <a:pathLst>
              <a:path w="3634740" h="180340">
                <a:moveTo>
                  <a:pt x="0" y="179832"/>
                </a:moveTo>
                <a:lnTo>
                  <a:pt x="3634740" y="179832"/>
                </a:lnTo>
                <a:lnTo>
                  <a:pt x="3634740" y="0"/>
                </a:lnTo>
                <a:lnTo>
                  <a:pt x="0" y="0"/>
                </a:lnTo>
                <a:lnTo>
                  <a:pt x="0" y="179832"/>
                </a:lnTo>
                <a:close/>
              </a:path>
            </a:pathLst>
          </a:custGeom>
          <a:solidFill>
            <a:srgbClr val="438085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5407152" y="510540"/>
            <a:ext cx="3063240" cy="0"/>
          </a:xfrm>
          <a:custGeom>
            <a:avLst/>
            <a:gdLst/>
            <a:ahLst/>
            <a:cxnLst/>
            <a:rect l="l" t="t" r="r" b="b"/>
            <a:pathLst>
              <a:path w="3063240">
                <a:moveTo>
                  <a:pt x="0" y="0"/>
                </a:moveTo>
                <a:lnTo>
                  <a:pt x="3063240" y="0"/>
                </a:lnTo>
              </a:path>
            </a:pathLst>
          </a:custGeom>
          <a:ln w="27431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7373111" y="606551"/>
            <a:ext cx="1600200" cy="0"/>
          </a:xfrm>
          <a:custGeom>
            <a:avLst/>
            <a:gdLst/>
            <a:ahLst/>
            <a:cxnLst/>
            <a:rect l="l" t="t" r="r" b="b"/>
            <a:pathLst>
              <a:path w="1600200">
                <a:moveTo>
                  <a:pt x="0" y="0"/>
                </a:moveTo>
                <a:lnTo>
                  <a:pt x="1600200" y="0"/>
                </a:lnTo>
              </a:path>
            </a:pathLst>
          </a:custGeom>
          <a:ln w="3657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9029700" y="0"/>
            <a:ext cx="0" cy="622300"/>
          </a:xfrm>
          <a:custGeom>
            <a:avLst/>
            <a:gdLst/>
            <a:ahLst/>
            <a:cxnLst/>
            <a:rect l="l" t="t" r="r" b="b"/>
            <a:pathLst>
              <a:path h="622300">
                <a:moveTo>
                  <a:pt x="0" y="0"/>
                </a:moveTo>
                <a:lnTo>
                  <a:pt x="0" y="621791"/>
                </a:lnTo>
              </a:path>
            </a:pathLst>
          </a:custGeom>
          <a:ln w="9143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8988552" y="0"/>
            <a:ext cx="0" cy="622300"/>
          </a:xfrm>
          <a:custGeom>
            <a:avLst/>
            <a:gdLst/>
            <a:ahLst/>
            <a:cxnLst/>
            <a:rect l="l" t="t" r="r" b="b"/>
            <a:pathLst>
              <a:path h="622300">
                <a:moveTo>
                  <a:pt x="0" y="0"/>
                </a:moveTo>
                <a:lnTo>
                  <a:pt x="0" y="621791"/>
                </a:lnTo>
              </a:path>
            </a:pathLst>
          </a:custGeom>
          <a:ln w="27431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8942831" y="0"/>
            <a:ext cx="0" cy="585470"/>
          </a:xfrm>
          <a:custGeom>
            <a:avLst/>
            <a:gdLst/>
            <a:ahLst/>
            <a:cxnLst/>
            <a:rect l="l" t="t" r="r" b="b"/>
            <a:pathLst>
              <a:path h="585470">
                <a:moveTo>
                  <a:pt x="0" y="0"/>
                </a:moveTo>
                <a:lnTo>
                  <a:pt x="0" y="585215"/>
                </a:lnTo>
              </a:path>
            </a:pathLst>
          </a:custGeom>
          <a:ln w="5486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8877300" y="0"/>
            <a:ext cx="0" cy="585470"/>
          </a:xfrm>
          <a:custGeom>
            <a:avLst/>
            <a:gdLst/>
            <a:ahLst/>
            <a:cxnLst/>
            <a:rect l="l" t="t" r="r" b="b"/>
            <a:pathLst>
              <a:path h="585470">
                <a:moveTo>
                  <a:pt x="0" y="0"/>
                </a:moveTo>
                <a:lnTo>
                  <a:pt x="0" y="585215"/>
                </a:lnTo>
              </a:path>
            </a:pathLst>
          </a:custGeom>
          <a:ln w="9143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>
            <a:spLocks noGrp="1"/>
          </p:cNvSpPr>
          <p:nvPr>
            <p:ph type="title"/>
          </p:nvPr>
        </p:nvSpPr>
        <p:spPr>
          <a:xfrm>
            <a:off x="78739" y="690117"/>
            <a:ext cx="778446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5" dirty="0">
                <a:latin typeface="Trebuchet MS"/>
                <a:cs typeface="Trebuchet MS"/>
              </a:rPr>
              <a:t>Non-small </a:t>
            </a:r>
            <a:r>
              <a:rPr sz="3600" dirty="0">
                <a:latin typeface="Trebuchet MS"/>
                <a:cs typeface="Trebuchet MS"/>
              </a:rPr>
              <a:t>cell lung cancer </a:t>
            </a:r>
            <a:r>
              <a:rPr sz="3600" spc="-5" dirty="0">
                <a:latin typeface="Trebuchet MS"/>
                <a:cs typeface="Trebuchet MS"/>
              </a:rPr>
              <a:t>(NSCLC)</a:t>
            </a:r>
            <a:r>
              <a:rPr sz="3600" spc="-75" dirty="0">
                <a:latin typeface="Trebuchet MS"/>
                <a:cs typeface="Trebuchet MS"/>
              </a:rPr>
              <a:t> </a:t>
            </a:r>
            <a:r>
              <a:rPr sz="3600" dirty="0">
                <a:latin typeface="Trebuchet MS"/>
                <a:cs typeface="Trebuchet MS"/>
              </a:rPr>
              <a:t>:</a:t>
            </a:r>
            <a:endParaRPr sz="3600">
              <a:latin typeface="Trebuchet MS"/>
              <a:cs typeface="Trebuchet MS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645668" y="1585848"/>
            <a:ext cx="7802880" cy="4553585"/>
          </a:xfrm>
          <a:prstGeom prst="rect">
            <a:avLst/>
          </a:prstGeom>
        </p:spPr>
        <p:txBody>
          <a:bodyPr vert="horz" wrap="square" lIns="0" tIns="50800" rIns="0" bIns="0" rtlCol="0">
            <a:spAutoFit/>
          </a:bodyPr>
          <a:lstStyle/>
          <a:p>
            <a:pPr marL="826769" indent="-219710">
              <a:lnSpc>
                <a:spcPct val="100000"/>
              </a:lnSpc>
              <a:spcBef>
                <a:spcPts val="400"/>
              </a:spcBef>
              <a:buFont typeface="Wingdings 2"/>
              <a:buChar char=""/>
              <a:tabLst>
                <a:tab pos="826769" algn="l"/>
              </a:tabLst>
            </a:pPr>
            <a:r>
              <a:rPr sz="2400" spc="-5" dirty="0">
                <a:solidFill>
                  <a:srgbClr val="525389"/>
                </a:solidFill>
                <a:latin typeface="Georgia"/>
                <a:cs typeface="Georgia"/>
              </a:rPr>
              <a:t>Most common</a:t>
            </a:r>
            <a:r>
              <a:rPr sz="2400" dirty="0">
                <a:solidFill>
                  <a:srgbClr val="525389"/>
                </a:solidFill>
                <a:latin typeface="Georgia"/>
                <a:cs typeface="Georgia"/>
              </a:rPr>
              <a:t> </a:t>
            </a:r>
            <a:r>
              <a:rPr sz="2400" spc="-10" dirty="0">
                <a:solidFill>
                  <a:srgbClr val="525389"/>
                </a:solidFill>
                <a:latin typeface="Georgia"/>
                <a:cs typeface="Georgia"/>
              </a:rPr>
              <a:t>type</a:t>
            </a:r>
            <a:endParaRPr sz="2400">
              <a:latin typeface="Georgia"/>
              <a:cs typeface="Georgia"/>
            </a:endParaRPr>
          </a:p>
          <a:p>
            <a:pPr marL="826769" indent="-219710">
              <a:lnSpc>
                <a:spcPct val="100000"/>
              </a:lnSpc>
              <a:spcBef>
                <a:spcPts val="305"/>
              </a:spcBef>
              <a:buFont typeface="Wingdings 2"/>
              <a:buChar char=""/>
              <a:tabLst>
                <a:tab pos="826769" algn="l"/>
              </a:tabLst>
            </a:pPr>
            <a:r>
              <a:rPr sz="2400" dirty="0">
                <a:solidFill>
                  <a:srgbClr val="525389"/>
                </a:solidFill>
                <a:latin typeface="Georgia"/>
                <a:cs typeface="Georgia"/>
              </a:rPr>
              <a:t>About </a:t>
            </a:r>
            <a:r>
              <a:rPr sz="2400" spc="-5" dirty="0">
                <a:solidFill>
                  <a:srgbClr val="525389"/>
                </a:solidFill>
                <a:latin typeface="Georgia"/>
                <a:cs typeface="Georgia"/>
              </a:rPr>
              <a:t>80-85% </a:t>
            </a:r>
            <a:r>
              <a:rPr sz="2400" dirty="0">
                <a:solidFill>
                  <a:srgbClr val="525389"/>
                </a:solidFill>
                <a:latin typeface="Georgia"/>
                <a:cs typeface="Georgia"/>
              </a:rPr>
              <a:t>are</a:t>
            </a:r>
            <a:r>
              <a:rPr sz="2400" spc="-10" dirty="0">
                <a:solidFill>
                  <a:srgbClr val="525389"/>
                </a:solidFill>
                <a:latin typeface="Georgia"/>
                <a:cs typeface="Georgia"/>
              </a:rPr>
              <a:t> </a:t>
            </a:r>
            <a:r>
              <a:rPr sz="2400" spc="-5" dirty="0">
                <a:solidFill>
                  <a:srgbClr val="525389"/>
                </a:solidFill>
                <a:latin typeface="Georgia"/>
                <a:cs typeface="Georgia"/>
              </a:rPr>
              <a:t>NSCLC</a:t>
            </a:r>
            <a:endParaRPr sz="2400">
              <a:latin typeface="Georgia"/>
              <a:cs typeface="Georgia"/>
            </a:endParaRPr>
          </a:p>
          <a:p>
            <a:pPr marL="826769" indent="-219710">
              <a:lnSpc>
                <a:spcPct val="100000"/>
              </a:lnSpc>
              <a:spcBef>
                <a:spcPts val="300"/>
              </a:spcBef>
              <a:buFont typeface="Wingdings 2"/>
              <a:buChar char=""/>
              <a:tabLst>
                <a:tab pos="826769" algn="l"/>
              </a:tabLst>
            </a:pPr>
            <a:r>
              <a:rPr sz="2400" spc="-5" dirty="0">
                <a:solidFill>
                  <a:srgbClr val="525389"/>
                </a:solidFill>
                <a:latin typeface="Georgia"/>
                <a:cs typeface="Georgia"/>
              </a:rPr>
              <a:t>Grows </a:t>
            </a:r>
            <a:r>
              <a:rPr sz="2400" dirty="0">
                <a:solidFill>
                  <a:srgbClr val="525389"/>
                </a:solidFill>
                <a:latin typeface="Georgia"/>
                <a:cs typeface="Georgia"/>
              </a:rPr>
              <a:t>more</a:t>
            </a:r>
            <a:r>
              <a:rPr sz="2400" spc="10" dirty="0">
                <a:solidFill>
                  <a:srgbClr val="525389"/>
                </a:solidFill>
                <a:latin typeface="Georgia"/>
                <a:cs typeface="Georgia"/>
              </a:rPr>
              <a:t> </a:t>
            </a:r>
            <a:r>
              <a:rPr sz="2400" spc="-5" dirty="0">
                <a:solidFill>
                  <a:srgbClr val="525389"/>
                </a:solidFill>
                <a:latin typeface="Georgia"/>
                <a:cs typeface="Georgia"/>
              </a:rPr>
              <a:t>slowly</a:t>
            </a:r>
            <a:endParaRPr sz="2400">
              <a:latin typeface="Georgia"/>
              <a:cs typeface="Georgia"/>
            </a:endParaRPr>
          </a:p>
          <a:p>
            <a:pPr marL="268605" indent="-256540">
              <a:lnSpc>
                <a:spcPct val="100000"/>
              </a:lnSpc>
              <a:spcBef>
                <a:spcPts val="285"/>
              </a:spcBef>
              <a:buClr>
                <a:srgbClr val="9F4DA2"/>
              </a:buClr>
              <a:buChar char="•"/>
              <a:tabLst>
                <a:tab pos="269240" algn="l"/>
              </a:tabLst>
            </a:pPr>
            <a:r>
              <a:rPr sz="2800" spc="-5" dirty="0">
                <a:latin typeface="Georgia"/>
                <a:cs typeface="Georgia"/>
              </a:rPr>
              <a:t>It is further classified into </a:t>
            </a:r>
            <a:r>
              <a:rPr sz="2800" spc="-10" dirty="0">
                <a:latin typeface="Georgia"/>
                <a:cs typeface="Georgia"/>
              </a:rPr>
              <a:t>the</a:t>
            </a:r>
            <a:r>
              <a:rPr sz="2800" spc="70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following:-</a:t>
            </a:r>
            <a:endParaRPr sz="28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600">
              <a:latin typeface="Times New Roman"/>
              <a:cs typeface="Times New Roman"/>
            </a:endParaRPr>
          </a:p>
          <a:p>
            <a:pPr marL="268605" marR="5080" indent="-256540">
              <a:lnSpc>
                <a:spcPct val="100000"/>
              </a:lnSpc>
              <a:buClr>
                <a:srgbClr val="9F4DA2"/>
              </a:buClr>
              <a:buSzPct val="96428"/>
              <a:buFont typeface="Wingdings"/>
              <a:buChar char=""/>
              <a:tabLst>
                <a:tab pos="330200" algn="l"/>
              </a:tabLst>
            </a:pPr>
            <a:r>
              <a:rPr sz="2800" b="1" spc="-10" dirty="0">
                <a:latin typeface="Georgia"/>
                <a:cs typeface="Georgia"/>
              </a:rPr>
              <a:t>Epidermoid carcinoma </a:t>
            </a:r>
            <a:r>
              <a:rPr sz="2800" b="1" spc="-5" dirty="0">
                <a:latin typeface="Georgia"/>
                <a:cs typeface="Georgia"/>
              </a:rPr>
              <a:t>or Squamous </a:t>
            </a:r>
            <a:r>
              <a:rPr sz="2800" b="1" spc="-10" dirty="0">
                <a:latin typeface="Georgia"/>
                <a:cs typeface="Georgia"/>
              </a:rPr>
              <a:t>cell  </a:t>
            </a:r>
            <a:r>
              <a:rPr sz="2800" b="1" spc="-5" dirty="0">
                <a:latin typeface="Georgia"/>
                <a:cs typeface="Georgia"/>
              </a:rPr>
              <a:t>carcinoma:</a:t>
            </a:r>
            <a:endParaRPr sz="2800">
              <a:latin typeface="Georgia"/>
              <a:cs typeface="Georgia"/>
            </a:endParaRPr>
          </a:p>
          <a:p>
            <a:pPr marL="826769" lvl="1" indent="-219710">
              <a:lnSpc>
                <a:spcPct val="100000"/>
              </a:lnSpc>
              <a:spcBef>
                <a:spcPts val="315"/>
              </a:spcBef>
              <a:buFont typeface="Wingdings 2"/>
              <a:buChar char=""/>
              <a:tabLst>
                <a:tab pos="826769" algn="l"/>
              </a:tabLst>
            </a:pPr>
            <a:r>
              <a:rPr sz="2400" spc="-5" dirty="0">
                <a:solidFill>
                  <a:srgbClr val="525389"/>
                </a:solidFill>
                <a:latin typeface="Georgia"/>
                <a:cs typeface="Georgia"/>
              </a:rPr>
              <a:t>30-35% of lung cancer</a:t>
            </a:r>
            <a:endParaRPr sz="2400">
              <a:latin typeface="Georgia"/>
              <a:cs typeface="Georgia"/>
            </a:endParaRPr>
          </a:p>
          <a:p>
            <a:pPr marL="826769" lvl="1" indent="-219710">
              <a:lnSpc>
                <a:spcPct val="100000"/>
              </a:lnSpc>
              <a:spcBef>
                <a:spcPts val="300"/>
              </a:spcBef>
              <a:buFont typeface="Wingdings 2"/>
              <a:buChar char=""/>
              <a:tabLst>
                <a:tab pos="826769" algn="l"/>
              </a:tabLst>
            </a:pPr>
            <a:r>
              <a:rPr sz="2400" dirty="0">
                <a:solidFill>
                  <a:srgbClr val="525389"/>
                </a:solidFill>
                <a:latin typeface="Georgia"/>
                <a:cs typeface="Georgia"/>
              </a:rPr>
              <a:t>Arise </a:t>
            </a:r>
            <a:r>
              <a:rPr sz="2400" spc="-5" dirty="0">
                <a:solidFill>
                  <a:srgbClr val="525389"/>
                </a:solidFill>
                <a:latin typeface="Georgia"/>
                <a:cs typeface="Georgia"/>
              </a:rPr>
              <a:t>from bronchial</a:t>
            </a:r>
            <a:r>
              <a:rPr sz="2400" dirty="0">
                <a:solidFill>
                  <a:srgbClr val="525389"/>
                </a:solidFill>
                <a:latin typeface="Georgia"/>
                <a:cs typeface="Georgia"/>
              </a:rPr>
              <a:t> </a:t>
            </a:r>
            <a:r>
              <a:rPr sz="2400" spc="-5" dirty="0">
                <a:solidFill>
                  <a:srgbClr val="525389"/>
                </a:solidFill>
                <a:latin typeface="Georgia"/>
                <a:cs typeface="Georgia"/>
              </a:rPr>
              <a:t>epithelium</a:t>
            </a:r>
            <a:endParaRPr sz="2400">
              <a:latin typeface="Georgia"/>
              <a:cs typeface="Georgia"/>
            </a:endParaRPr>
          </a:p>
          <a:p>
            <a:pPr marL="826769" lvl="1" indent="-219710">
              <a:lnSpc>
                <a:spcPct val="100000"/>
              </a:lnSpc>
              <a:spcBef>
                <a:spcPts val="305"/>
              </a:spcBef>
              <a:buFont typeface="Wingdings 2"/>
              <a:buChar char=""/>
              <a:tabLst>
                <a:tab pos="826769" algn="l"/>
              </a:tabLst>
            </a:pPr>
            <a:r>
              <a:rPr sz="2400" spc="-5" dirty="0">
                <a:solidFill>
                  <a:srgbClr val="525389"/>
                </a:solidFill>
                <a:latin typeface="Georgia"/>
                <a:cs typeface="Georgia"/>
              </a:rPr>
              <a:t>Cavitation </a:t>
            </a:r>
            <a:r>
              <a:rPr sz="2400" dirty="0">
                <a:solidFill>
                  <a:srgbClr val="525389"/>
                </a:solidFill>
                <a:latin typeface="Georgia"/>
                <a:cs typeface="Georgia"/>
              </a:rPr>
              <a:t>may </a:t>
            </a:r>
            <a:r>
              <a:rPr sz="2400" spc="-5" dirty="0">
                <a:solidFill>
                  <a:srgbClr val="525389"/>
                </a:solidFill>
                <a:latin typeface="Georgia"/>
                <a:cs typeface="Georgia"/>
              </a:rPr>
              <a:t>also</a:t>
            </a:r>
            <a:r>
              <a:rPr sz="2400" spc="-25" dirty="0">
                <a:solidFill>
                  <a:srgbClr val="525389"/>
                </a:solidFill>
                <a:latin typeface="Georgia"/>
                <a:cs typeface="Georgia"/>
              </a:rPr>
              <a:t> </a:t>
            </a:r>
            <a:r>
              <a:rPr sz="2400" spc="-5" dirty="0">
                <a:solidFill>
                  <a:srgbClr val="525389"/>
                </a:solidFill>
                <a:latin typeface="Georgia"/>
                <a:cs typeface="Georgia"/>
              </a:rPr>
              <a:t>occur</a:t>
            </a:r>
            <a:endParaRPr sz="2400">
              <a:latin typeface="Georgia"/>
              <a:cs typeface="Georgia"/>
            </a:endParaRPr>
          </a:p>
          <a:p>
            <a:pPr marL="826769" lvl="1" indent="-219710">
              <a:lnSpc>
                <a:spcPct val="100000"/>
              </a:lnSpc>
              <a:spcBef>
                <a:spcPts val="300"/>
              </a:spcBef>
              <a:buFont typeface="Wingdings 2"/>
              <a:buChar char=""/>
              <a:tabLst>
                <a:tab pos="826769" algn="l"/>
              </a:tabLst>
            </a:pPr>
            <a:r>
              <a:rPr sz="2400" spc="-5" dirty="0">
                <a:solidFill>
                  <a:srgbClr val="525389"/>
                </a:solidFill>
                <a:latin typeface="Georgia"/>
                <a:cs typeface="Georgia"/>
              </a:rPr>
              <a:t>Slow growth, </a:t>
            </a:r>
            <a:r>
              <a:rPr sz="2400" dirty="0">
                <a:solidFill>
                  <a:srgbClr val="525389"/>
                </a:solidFill>
                <a:latin typeface="Georgia"/>
                <a:cs typeface="Georgia"/>
              </a:rPr>
              <a:t>metastasis </a:t>
            </a:r>
            <a:r>
              <a:rPr sz="2400" spc="-5" dirty="0">
                <a:solidFill>
                  <a:srgbClr val="525389"/>
                </a:solidFill>
                <a:latin typeface="Georgia"/>
                <a:cs typeface="Georgia"/>
              </a:rPr>
              <a:t>not</a:t>
            </a:r>
            <a:r>
              <a:rPr sz="2400" spc="10" dirty="0">
                <a:solidFill>
                  <a:srgbClr val="525389"/>
                </a:solidFill>
                <a:latin typeface="Georgia"/>
                <a:cs typeface="Georgia"/>
              </a:rPr>
              <a:t> </a:t>
            </a:r>
            <a:r>
              <a:rPr sz="2400" spc="-5" dirty="0">
                <a:solidFill>
                  <a:srgbClr val="525389"/>
                </a:solidFill>
                <a:latin typeface="Georgia"/>
                <a:cs typeface="Georgia"/>
              </a:rPr>
              <a:t>common</a:t>
            </a:r>
            <a:endParaRPr sz="24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142476" y="307847"/>
            <a:ext cx="1905" cy="91440"/>
          </a:xfrm>
          <a:custGeom>
            <a:avLst/>
            <a:gdLst/>
            <a:ahLst/>
            <a:cxnLst/>
            <a:rect l="l" t="t" r="r" b="b"/>
            <a:pathLst>
              <a:path w="1904" h="91439">
                <a:moveTo>
                  <a:pt x="0" y="91439"/>
                </a:moveTo>
                <a:lnTo>
                  <a:pt x="1524" y="91439"/>
                </a:lnTo>
                <a:lnTo>
                  <a:pt x="1524" y="0"/>
                </a:lnTo>
                <a:lnTo>
                  <a:pt x="0" y="0"/>
                </a:lnTo>
                <a:lnTo>
                  <a:pt x="0" y="91439"/>
                </a:lnTo>
                <a:close/>
              </a:path>
            </a:pathLst>
          </a:custGeom>
          <a:solidFill>
            <a:srgbClr val="4380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9072371" y="307847"/>
            <a:ext cx="12700" cy="91440"/>
          </a:xfrm>
          <a:custGeom>
            <a:avLst/>
            <a:gdLst/>
            <a:ahLst/>
            <a:cxnLst/>
            <a:rect l="l" t="t" r="r" b="b"/>
            <a:pathLst>
              <a:path w="12700" h="91439">
                <a:moveTo>
                  <a:pt x="0" y="91439"/>
                </a:moveTo>
                <a:lnTo>
                  <a:pt x="12192" y="91439"/>
                </a:lnTo>
                <a:lnTo>
                  <a:pt x="12192" y="0"/>
                </a:lnTo>
                <a:lnTo>
                  <a:pt x="0" y="0"/>
                </a:lnTo>
                <a:lnTo>
                  <a:pt x="0" y="91439"/>
                </a:lnTo>
                <a:close/>
              </a:path>
            </a:pathLst>
          </a:custGeom>
          <a:solidFill>
            <a:srgbClr val="4380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307847"/>
            <a:ext cx="9044940" cy="91440"/>
          </a:xfrm>
          <a:custGeom>
            <a:avLst/>
            <a:gdLst/>
            <a:ahLst/>
            <a:cxnLst/>
            <a:rect l="l" t="t" r="r" b="b"/>
            <a:pathLst>
              <a:path w="9044940" h="91439">
                <a:moveTo>
                  <a:pt x="0" y="91439"/>
                </a:moveTo>
                <a:lnTo>
                  <a:pt x="9044940" y="91439"/>
                </a:lnTo>
                <a:lnTo>
                  <a:pt x="9044940" y="0"/>
                </a:lnTo>
                <a:lnTo>
                  <a:pt x="0" y="0"/>
                </a:lnTo>
                <a:lnTo>
                  <a:pt x="0" y="91439"/>
                </a:lnTo>
                <a:close/>
              </a:path>
            </a:pathLst>
          </a:custGeom>
          <a:solidFill>
            <a:srgbClr val="4380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9142476" y="359663"/>
            <a:ext cx="1905" cy="81280"/>
          </a:xfrm>
          <a:custGeom>
            <a:avLst/>
            <a:gdLst/>
            <a:ahLst/>
            <a:cxnLst/>
            <a:rect l="l" t="t" r="r" b="b"/>
            <a:pathLst>
              <a:path w="1904" h="81279">
                <a:moveTo>
                  <a:pt x="0" y="80771"/>
                </a:moveTo>
                <a:lnTo>
                  <a:pt x="1524" y="80771"/>
                </a:lnTo>
                <a:lnTo>
                  <a:pt x="1524" y="0"/>
                </a:lnTo>
                <a:lnTo>
                  <a:pt x="0" y="0"/>
                </a:lnTo>
                <a:lnTo>
                  <a:pt x="0" y="80771"/>
                </a:lnTo>
                <a:close/>
              </a:path>
            </a:pathLst>
          </a:custGeom>
          <a:solidFill>
            <a:srgbClr val="4380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9072371" y="359663"/>
            <a:ext cx="12700" cy="81280"/>
          </a:xfrm>
          <a:custGeom>
            <a:avLst/>
            <a:gdLst/>
            <a:ahLst/>
            <a:cxnLst/>
            <a:rect l="l" t="t" r="r" b="b"/>
            <a:pathLst>
              <a:path w="12700" h="81279">
                <a:moveTo>
                  <a:pt x="0" y="80771"/>
                </a:moveTo>
                <a:lnTo>
                  <a:pt x="12192" y="80771"/>
                </a:lnTo>
                <a:lnTo>
                  <a:pt x="12192" y="0"/>
                </a:lnTo>
                <a:lnTo>
                  <a:pt x="0" y="0"/>
                </a:lnTo>
                <a:lnTo>
                  <a:pt x="0" y="80771"/>
                </a:lnTo>
                <a:close/>
              </a:path>
            </a:pathLst>
          </a:custGeom>
          <a:solidFill>
            <a:srgbClr val="4380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410200" y="359663"/>
            <a:ext cx="3634740" cy="81280"/>
          </a:xfrm>
          <a:custGeom>
            <a:avLst/>
            <a:gdLst/>
            <a:ahLst/>
            <a:cxnLst/>
            <a:rect l="l" t="t" r="r" b="b"/>
            <a:pathLst>
              <a:path w="3634740" h="81279">
                <a:moveTo>
                  <a:pt x="0" y="80771"/>
                </a:moveTo>
                <a:lnTo>
                  <a:pt x="3634740" y="80771"/>
                </a:lnTo>
                <a:lnTo>
                  <a:pt x="3634740" y="0"/>
                </a:lnTo>
                <a:lnTo>
                  <a:pt x="0" y="0"/>
                </a:lnTo>
                <a:lnTo>
                  <a:pt x="0" y="80771"/>
                </a:lnTo>
                <a:close/>
              </a:path>
            </a:pathLst>
          </a:custGeom>
          <a:solidFill>
            <a:srgbClr val="4380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9142476" y="440436"/>
            <a:ext cx="1905" cy="180340"/>
          </a:xfrm>
          <a:custGeom>
            <a:avLst/>
            <a:gdLst/>
            <a:ahLst/>
            <a:cxnLst/>
            <a:rect l="l" t="t" r="r" b="b"/>
            <a:pathLst>
              <a:path w="1904" h="180340">
                <a:moveTo>
                  <a:pt x="0" y="179832"/>
                </a:moveTo>
                <a:lnTo>
                  <a:pt x="1524" y="179832"/>
                </a:lnTo>
                <a:lnTo>
                  <a:pt x="1524" y="0"/>
                </a:lnTo>
                <a:lnTo>
                  <a:pt x="0" y="0"/>
                </a:lnTo>
                <a:lnTo>
                  <a:pt x="0" y="179832"/>
                </a:lnTo>
                <a:close/>
              </a:path>
            </a:pathLst>
          </a:custGeom>
          <a:solidFill>
            <a:srgbClr val="438085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9072371" y="440436"/>
            <a:ext cx="12700" cy="180340"/>
          </a:xfrm>
          <a:custGeom>
            <a:avLst/>
            <a:gdLst/>
            <a:ahLst/>
            <a:cxnLst/>
            <a:rect l="l" t="t" r="r" b="b"/>
            <a:pathLst>
              <a:path w="12700" h="180340">
                <a:moveTo>
                  <a:pt x="0" y="179832"/>
                </a:moveTo>
                <a:lnTo>
                  <a:pt x="12192" y="179832"/>
                </a:lnTo>
                <a:lnTo>
                  <a:pt x="12192" y="0"/>
                </a:lnTo>
                <a:lnTo>
                  <a:pt x="0" y="0"/>
                </a:lnTo>
                <a:lnTo>
                  <a:pt x="0" y="179832"/>
                </a:lnTo>
                <a:close/>
              </a:path>
            </a:pathLst>
          </a:custGeom>
          <a:solidFill>
            <a:srgbClr val="438085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410200" y="440436"/>
            <a:ext cx="3634740" cy="180340"/>
          </a:xfrm>
          <a:custGeom>
            <a:avLst/>
            <a:gdLst/>
            <a:ahLst/>
            <a:cxnLst/>
            <a:rect l="l" t="t" r="r" b="b"/>
            <a:pathLst>
              <a:path w="3634740" h="180340">
                <a:moveTo>
                  <a:pt x="0" y="179832"/>
                </a:moveTo>
                <a:lnTo>
                  <a:pt x="3634740" y="179832"/>
                </a:lnTo>
                <a:lnTo>
                  <a:pt x="3634740" y="0"/>
                </a:lnTo>
                <a:lnTo>
                  <a:pt x="0" y="0"/>
                </a:lnTo>
                <a:lnTo>
                  <a:pt x="0" y="179832"/>
                </a:lnTo>
                <a:close/>
              </a:path>
            </a:pathLst>
          </a:custGeom>
          <a:solidFill>
            <a:srgbClr val="438085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5407152" y="510540"/>
            <a:ext cx="3063240" cy="0"/>
          </a:xfrm>
          <a:custGeom>
            <a:avLst/>
            <a:gdLst/>
            <a:ahLst/>
            <a:cxnLst/>
            <a:rect l="l" t="t" r="r" b="b"/>
            <a:pathLst>
              <a:path w="3063240">
                <a:moveTo>
                  <a:pt x="0" y="0"/>
                </a:moveTo>
                <a:lnTo>
                  <a:pt x="3063240" y="0"/>
                </a:lnTo>
              </a:path>
            </a:pathLst>
          </a:custGeom>
          <a:ln w="27431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7373111" y="606551"/>
            <a:ext cx="1600200" cy="0"/>
          </a:xfrm>
          <a:custGeom>
            <a:avLst/>
            <a:gdLst/>
            <a:ahLst/>
            <a:cxnLst/>
            <a:rect l="l" t="t" r="r" b="b"/>
            <a:pathLst>
              <a:path w="1600200">
                <a:moveTo>
                  <a:pt x="0" y="0"/>
                </a:moveTo>
                <a:lnTo>
                  <a:pt x="1600200" y="0"/>
                </a:lnTo>
              </a:path>
            </a:pathLst>
          </a:custGeom>
          <a:ln w="3657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9029700" y="0"/>
            <a:ext cx="0" cy="622300"/>
          </a:xfrm>
          <a:custGeom>
            <a:avLst/>
            <a:gdLst/>
            <a:ahLst/>
            <a:cxnLst/>
            <a:rect l="l" t="t" r="r" b="b"/>
            <a:pathLst>
              <a:path h="622300">
                <a:moveTo>
                  <a:pt x="0" y="0"/>
                </a:moveTo>
                <a:lnTo>
                  <a:pt x="0" y="621791"/>
                </a:lnTo>
              </a:path>
            </a:pathLst>
          </a:custGeom>
          <a:ln w="9143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8988552" y="0"/>
            <a:ext cx="0" cy="622300"/>
          </a:xfrm>
          <a:custGeom>
            <a:avLst/>
            <a:gdLst/>
            <a:ahLst/>
            <a:cxnLst/>
            <a:rect l="l" t="t" r="r" b="b"/>
            <a:pathLst>
              <a:path h="622300">
                <a:moveTo>
                  <a:pt x="0" y="0"/>
                </a:moveTo>
                <a:lnTo>
                  <a:pt x="0" y="621791"/>
                </a:lnTo>
              </a:path>
            </a:pathLst>
          </a:custGeom>
          <a:ln w="27431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8942831" y="0"/>
            <a:ext cx="0" cy="585470"/>
          </a:xfrm>
          <a:custGeom>
            <a:avLst/>
            <a:gdLst/>
            <a:ahLst/>
            <a:cxnLst/>
            <a:rect l="l" t="t" r="r" b="b"/>
            <a:pathLst>
              <a:path h="585470">
                <a:moveTo>
                  <a:pt x="0" y="0"/>
                </a:moveTo>
                <a:lnTo>
                  <a:pt x="0" y="585215"/>
                </a:lnTo>
              </a:path>
            </a:pathLst>
          </a:custGeom>
          <a:ln w="5486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8877300" y="0"/>
            <a:ext cx="0" cy="585470"/>
          </a:xfrm>
          <a:custGeom>
            <a:avLst/>
            <a:gdLst/>
            <a:ahLst/>
            <a:cxnLst/>
            <a:rect l="l" t="t" r="r" b="b"/>
            <a:pathLst>
              <a:path h="585470">
                <a:moveTo>
                  <a:pt x="0" y="0"/>
                </a:moveTo>
                <a:lnTo>
                  <a:pt x="0" y="585215"/>
                </a:lnTo>
              </a:path>
            </a:pathLst>
          </a:custGeom>
          <a:ln w="9143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645668" y="509133"/>
            <a:ext cx="7538720" cy="5309870"/>
          </a:xfrm>
          <a:prstGeom prst="rect">
            <a:avLst/>
          </a:prstGeom>
        </p:spPr>
        <p:txBody>
          <a:bodyPr vert="horz" wrap="square" lIns="0" tIns="59055" rIns="0" bIns="0" rtlCol="0">
            <a:spAutoFit/>
          </a:bodyPr>
          <a:lstStyle/>
          <a:p>
            <a:pPr marL="329565" indent="-317500">
              <a:lnSpc>
                <a:spcPct val="100000"/>
              </a:lnSpc>
              <a:spcBef>
                <a:spcPts val="465"/>
              </a:spcBef>
              <a:buClr>
                <a:srgbClr val="9F4DA2"/>
              </a:buClr>
              <a:buSzPct val="96428"/>
              <a:buFont typeface="Wingdings"/>
              <a:buChar char=""/>
              <a:tabLst>
                <a:tab pos="330200" algn="l"/>
              </a:tabLst>
            </a:pPr>
            <a:r>
              <a:rPr sz="2800" b="1" spc="-10" dirty="0">
                <a:latin typeface="Georgia"/>
                <a:cs typeface="Georgia"/>
              </a:rPr>
              <a:t>Adenocarcinoma:</a:t>
            </a:r>
            <a:endParaRPr sz="2800">
              <a:latin typeface="Georgia"/>
              <a:cs typeface="Georgia"/>
            </a:endParaRPr>
          </a:p>
          <a:p>
            <a:pPr marL="826769" lvl="1" indent="-219710">
              <a:lnSpc>
                <a:spcPct val="100000"/>
              </a:lnSpc>
              <a:spcBef>
                <a:spcPts val="315"/>
              </a:spcBef>
              <a:buFont typeface="Wingdings 2"/>
              <a:buChar char=""/>
              <a:tabLst>
                <a:tab pos="826769" algn="l"/>
              </a:tabLst>
            </a:pPr>
            <a:r>
              <a:rPr sz="2400" dirty="0">
                <a:solidFill>
                  <a:srgbClr val="525389"/>
                </a:solidFill>
                <a:latin typeface="Georgia"/>
                <a:cs typeface="Georgia"/>
              </a:rPr>
              <a:t>25-30% </a:t>
            </a:r>
            <a:r>
              <a:rPr sz="2400" spc="-5" dirty="0">
                <a:solidFill>
                  <a:srgbClr val="525389"/>
                </a:solidFill>
                <a:latin typeface="Georgia"/>
                <a:cs typeface="Georgia"/>
              </a:rPr>
              <a:t>of lung</a:t>
            </a:r>
            <a:r>
              <a:rPr sz="2400" spc="-35" dirty="0">
                <a:solidFill>
                  <a:srgbClr val="525389"/>
                </a:solidFill>
                <a:latin typeface="Georgia"/>
                <a:cs typeface="Georgia"/>
              </a:rPr>
              <a:t> </a:t>
            </a:r>
            <a:r>
              <a:rPr sz="2400" spc="-5" dirty="0">
                <a:solidFill>
                  <a:srgbClr val="525389"/>
                </a:solidFill>
                <a:latin typeface="Georgia"/>
                <a:cs typeface="Georgia"/>
              </a:rPr>
              <a:t>cancer</a:t>
            </a:r>
            <a:endParaRPr sz="2400">
              <a:latin typeface="Georgia"/>
              <a:cs typeface="Georgia"/>
            </a:endParaRPr>
          </a:p>
          <a:p>
            <a:pPr marL="826769" lvl="1" indent="-219710">
              <a:lnSpc>
                <a:spcPct val="100000"/>
              </a:lnSpc>
              <a:spcBef>
                <a:spcPts val="300"/>
              </a:spcBef>
              <a:buFont typeface="Wingdings 2"/>
              <a:buChar char=""/>
              <a:tabLst>
                <a:tab pos="826769" algn="l"/>
              </a:tabLst>
            </a:pPr>
            <a:r>
              <a:rPr sz="2400" dirty="0">
                <a:solidFill>
                  <a:srgbClr val="525389"/>
                </a:solidFill>
                <a:latin typeface="Georgia"/>
                <a:cs typeface="Georgia"/>
              </a:rPr>
              <a:t>Arise </a:t>
            </a:r>
            <a:r>
              <a:rPr sz="2400" spc="-5" dirty="0">
                <a:solidFill>
                  <a:srgbClr val="525389"/>
                </a:solidFill>
                <a:latin typeface="Georgia"/>
                <a:cs typeface="Georgia"/>
              </a:rPr>
              <a:t>from bronchiole </a:t>
            </a:r>
            <a:r>
              <a:rPr sz="2400" dirty="0">
                <a:solidFill>
                  <a:srgbClr val="525389"/>
                </a:solidFill>
                <a:latin typeface="Georgia"/>
                <a:cs typeface="Georgia"/>
              </a:rPr>
              <a:t>mucus </a:t>
            </a:r>
            <a:r>
              <a:rPr sz="2400" spc="-5" dirty="0">
                <a:solidFill>
                  <a:srgbClr val="525389"/>
                </a:solidFill>
                <a:latin typeface="Georgia"/>
                <a:cs typeface="Georgia"/>
              </a:rPr>
              <a:t>gland</a:t>
            </a:r>
            <a:endParaRPr sz="2400">
              <a:latin typeface="Georgia"/>
              <a:cs typeface="Georgia"/>
            </a:endParaRPr>
          </a:p>
          <a:p>
            <a:pPr marL="826769" lvl="1" indent="-219710">
              <a:lnSpc>
                <a:spcPct val="100000"/>
              </a:lnSpc>
              <a:spcBef>
                <a:spcPts val="300"/>
              </a:spcBef>
              <a:buFont typeface="Wingdings 2"/>
              <a:buChar char=""/>
              <a:tabLst>
                <a:tab pos="826769" algn="l"/>
              </a:tabLst>
            </a:pPr>
            <a:r>
              <a:rPr sz="2400" spc="-5" dirty="0">
                <a:solidFill>
                  <a:srgbClr val="525389"/>
                </a:solidFill>
                <a:latin typeface="Georgia"/>
                <a:cs typeface="Georgia"/>
              </a:rPr>
              <a:t>Slow</a:t>
            </a:r>
            <a:r>
              <a:rPr sz="2400" spc="-85" dirty="0">
                <a:solidFill>
                  <a:srgbClr val="525389"/>
                </a:solidFill>
                <a:latin typeface="Georgia"/>
                <a:cs typeface="Georgia"/>
              </a:rPr>
              <a:t> </a:t>
            </a:r>
            <a:r>
              <a:rPr sz="2400" spc="-5" dirty="0">
                <a:solidFill>
                  <a:srgbClr val="525389"/>
                </a:solidFill>
                <a:latin typeface="Georgia"/>
                <a:cs typeface="Georgia"/>
              </a:rPr>
              <a:t>growth,</a:t>
            </a:r>
            <a:endParaRPr sz="2400">
              <a:latin typeface="Georgia"/>
              <a:cs typeface="Georgia"/>
            </a:endParaRPr>
          </a:p>
          <a:p>
            <a:pPr marL="826769" lvl="1" indent="-219710">
              <a:lnSpc>
                <a:spcPct val="100000"/>
              </a:lnSpc>
              <a:spcBef>
                <a:spcPts val="305"/>
              </a:spcBef>
              <a:buFont typeface="Wingdings 2"/>
              <a:buChar char=""/>
              <a:tabLst>
                <a:tab pos="826769" algn="l"/>
              </a:tabLst>
            </a:pPr>
            <a:r>
              <a:rPr sz="2400" dirty="0">
                <a:solidFill>
                  <a:srgbClr val="525389"/>
                </a:solidFill>
                <a:latin typeface="Georgia"/>
                <a:cs typeface="Georgia"/>
              </a:rPr>
              <a:t>Rarely</a:t>
            </a:r>
            <a:r>
              <a:rPr sz="2400" spc="-85" dirty="0">
                <a:solidFill>
                  <a:srgbClr val="525389"/>
                </a:solidFill>
                <a:latin typeface="Georgia"/>
                <a:cs typeface="Georgia"/>
              </a:rPr>
              <a:t> </a:t>
            </a:r>
            <a:r>
              <a:rPr sz="2400" spc="-5" dirty="0">
                <a:solidFill>
                  <a:srgbClr val="525389"/>
                </a:solidFill>
                <a:latin typeface="Georgia"/>
                <a:cs typeface="Georgia"/>
              </a:rPr>
              <a:t>cavity</a:t>
            </a:r>
            <a:endParaRPr sz="2400">
              <a:latin typeface="Georgia"/>
              <a:cs typeface="Georgia"/>
            </a:endParaRPr>
          </a:p>
          <a:p>
            <a:pPr marL="826769" lvl="1" indent="-219710">
              <a:lnSpc>
                <a:spcPct val="100000"/>
              </a:lnSpc>
              <a:spcBef>
                <a:spcPts val="300"/>
              </a:spcBef>
              <a:buFont typeface="Wingdings 2"/>
              <a:buChar char=""/>
              <a:tabLst>
                <a:tab pos="826769" algn="l"/>
              </a:tabLst>
            </a:pPr>
            <a:r>
              <a:rPr sz="2400" spc="-5" dirty="0">
                <a:solidFill>
                  <a:srgbClr val="525389"/>
                </a:solidFill>
                <a:latin typeface="Georgia"/>
                <a:cs typeface="Georgia"/>
              </a:rPr>
              <a:t>Strongly linked to cigarette</a:t>
            </a:r>
            <a:r>
              <a:rPr sz="2400" spc="-25" dirty="0">
                <a:solidFill>
                  <a:srgbClr val="525389"/>
                </a:solidFill>
                <a:latin typeface="Georgia"/>
                <a:cs typeface="Georgia"/>
              </a:rPr>
              <a:t> </a:t>
            </a:r>
            <a:r>
              <a:rPr sz="2400" spc="-10" dirty="0">
                <a:solidFill>
                  <a:srgbClr val="525389"/>
                </a:solidFill>
                <a:latin typeface="Georgia"/>
                <a:cs typeface="Georgia"/>
              </a:rPr>
              <a:t>smoking</a:t>
            </a:r>
            <a:endParaRPr sz="2400">
              <a:latin typeface="Georgia"/>
              <a:cs typeface="Georgia"/>
            </a:endParaRPr>
          </a:p>
          <a:p>
            <a:pPr lvl="1">
              <a:lnSpc>
                <a:spcPct val="100000"/>
              </a:lnSpc>
              <a:spcBef>
                <a:spcPts val="50"/>
              </a:spcBef>
              <a:buClr>
                <a:srgbClr val="525389"/>
              </a:buClr>
              <a:buFont typeface="Wingdings 2"/>
              <a:buChar char=""/>
            </a:pPr>
            <a:endParaRPr sz="2550">
              <a:latin typeface="Times New Roman"/>
              <a:cs typeface="Times New Roman"/>
            </a:endParaRPr>
          </a:p>
          <a:p>
            <a:pPr marL="329565" indent="-317500">
              <a:lnSpc>
                <a:spcPct val="100000"/>
              </a:lnSpc>
              <a:buClr>
                <a:srgbClr val="9F4DA2"/>
              </a:buClr>
              <a:buSzPct val="96428"/>
              <a:buFont typeface="Wingdings"/>
              <a:buChar char=""/>
              <a:tabLst>
                <a:tab pos="330200" algn="l"/>
              </a:tabLst>
            </a:pPr>
            <a:r>
              <a:rPr sz="2800" b="1" spc="-5" dirty="0">
                <a:latin typeface="Georgia"/>
                <a:cs typeface="Georgia"/>
              </a:rPr>
              <a:t>Large cell </a:t>
            </a:r>
            <a:r>
              <a:rPr sz="2800" b="1" spc="-10" dirty="0">
                <a:latin typeface="Georgia"/>
                <a:cs typeface="Georgia"/>
              </a:rPr>
              <a:t>caracinoma:</a:t>
            </a:r>
            <a:endParaRPr sz="2800">
              <a:latin typeface="Georgia"/>
              <a:cs typeface="Georgia"/>
            </a:endParaRPr>
          </a:p>
          <a:p>
            <a:pPr marL="826769" lvl="1" indent="-219710">
              <a:lnSpc>
                <a:spcPct val="100000"/>
              </a:lnSpc>
              <a:spcBef>
                <a:spcPts val="315"/>
              </a:spcBef>
              <a:buFont typeface="Wingdings 2"/>
              <a:buChar char=""/>
              <a:tabLst>
                <a:tab pos="826769" algn="l"/>
              </a:tabLst>
            </a:pPr>
            <a:r>
              <a:rPr sz="2400" dirty="0">
                <a:solidFill>
                  <a:srgbClr val="525389"/>
                </a:solidFill>
                <a:latin typeface="Georgia"/>
                <a:cs typeface="Georgia"/>
              </a:rPr>
              <a:t>10-20% </a:t>
            </a:r>
            <a:r>
              <a:rPr sz="2400" spc="-5" dirty="0">
                <a:solidFill>
                  <a:srgbClr val="525389"/>
                </a:solidFill>
                <a:latin typeface="Georgia"/>
                <a:cs typeface="Georgia"/>
              </a:rPr>
              <a:t>of lung</a:t>
            </a:r>
            <a:r>
              <a:rPr sz="2400" spc="-15" dirty="0">
                <a:solidFill>
                  <a:srgbClr val="525389"/>
                </a:solidFill>
                <a:latin typeface="Georgia"/>
                <a:cs typeface="Georgia"/>
              </a:rPr>
              <a:t> </a:t>
            </a:r>
            <a:r>
              <a:rPr sz="2400" spc="-5" dirty="0">
                <a:solidFill>
                  <a:srgbClr val="525389"/>
                </a:solidFill>
                <a:latin typeface="Georgia"/>
                <a:cs typeface="Georgia"/>
              </a:rPr>
              <a:t>cancer</a:t>
            </a:r>
            <a:endParaRPr sz="2400">
              <a:latin typeface="Georgia"/>
              <a:cs typeface="Georgia"/>
            </a:endParaRPr>
          </a:p>
          <a:p>
            <a:pPr marL="826769" lvl="1" indent="-219710">
              <a:lnSpc>
                <a:spcPct val="100000"/>
              </a:lnSpc>
              <a:spcBef>
                <a:spcPts val="300"/>
              </a:spcBef>
              <a:buFont typeface="Wingdings 2"/>
              <a:buChar char=""/>
              <a:tabLst>
                <a:tab pos="826769" algn="l"/>
              </a:tabLst>
            </a:pPr>
            <a:r>
              <a:rPr sz="2400" spc="-5" dirty="0">
                <a:solidFill>
                  <a:srgbClr val="525389"/>
                </a:solidFill>
                <a:latin typeface="Georgia"/>
                <a:cs typeface="Georgia"/>
              </a:rPr>
              <a:t>Cavitation</a:t>
            </a:r>
            <a:r>
              <a:rPr sz="2400" spc="-35" dirty="0">
                <a:solidFill>
                  <a:srgbClr val="525389"/>
                </a:solidFill>
                <a:latin typeface="Georgia"/>
                <a:cs typeface="Georgia"/>
              </a:rPr>
              <a:t> </a:t>
            </a:r>
            <a:r>
              <a:rPr sz="2400" spc="-5" dirty="0">
                <a:solidFill>
                  <a:srgbClr val="525389"/>
                </a:solidFill>
                <a:latin typeface="Georgia"/>
                <a:cs typeface="Georgia"/>
              </a:rPr>
              <a:t>common</a:t>
            </a:r>
            <a:endParaRPr sz="2400">
              <a:latin typeface="Georgia"/>
              <a:cs typeface="Georgia"/>
            </a:endParaRPr>
          </a:p>
          <a:p>
            <a:pPr marL="826769" marR="361315" lvl="1" indent="-219710">
              <a:lnSpc>
                <a:spcPct val="100000"/>
              </a:lnSpc>
              <a:spcBef>
                <a:spcPts val="300"/>
              </a:spcBef>
              <a:buFont typeface="Wingdings 2"/>
              <a:buChar char=""/>
              <a:tabLst>
                <a:tab pos="826769" algn="l"/>
              </a:tabLst>
            </a:pPr>
            <a:r>
              <a:rPr sz="2400" spc="-5" dirty="0">
                <a:solidFill>
                  <a:srgbClr val="525389"/>
                </a:solidFill>
                <a:latin typeface="Georgia"/>
                <a:cs typeface="Georgia"/>
              </a:rPr>
              <a:t>Slow, </a:t>
            </a:r>
            <a:r>
              <a:rPr sz="2400" dirty="0">
                <a:solidFill>
                  <a:srgbClr val="525389"/>
                </a:solidFill>
                <a:latin typeface="Georgia"/>
                <a:cs typeface="Georgia"/>
              </a:rPr>
              <a:t>metastasis </a:t>
            </a:r>
            <a:r>
              <a:rPr sz="2400" spc="-5" dirty="0">
                <a:solidFill>
                  <a:srgbClr val="525389"/>
                </a:solidFill>
                <a:latin typeface="Georgia"/>
                <a:cs typeface="Georgia"/>
              </a:rPr>
              <a:t>may occur to </a:t>
            </a:r>
            <a:r>
              <a:rPr sz="2400" dirty="0">
                <a:solidFill>
                  <a:srgbClr val="525389"/>
                </a:solidFill>
                <a:latin typeface="Georgia"/>
                <a:cs typeface="Georgia"/>
              </a:rPr>
              <a:t>kidney, </a:t>
            </a:r>
            <a:r>
              <a:rPr sz="2400" spc="-5" dirty="0">
                <a:solidFill>
                  <a:srgbClr val="525389"/>
                </a:solidFill>
                <a:latin typeface="Georgia"/>
                <a:cs typeface="Georgia"/>
              </a:rPr>
              <a:t>liver </a:t>
            </a:r>
            <a:r>
              <a:rPr sz="2400" dirty="0">
                <a:solidFill>
                  <a:srgbClr val="525389"/>
                </a:solidFill>
                <a:latin typeface="Georgia"/>
                <a:cs typeface="Georgia"/>
              </a:rPr>
              <a:t>and  adrenals</a:t>
            </a:r>
            <a:endParaRPr sz="2400">
              <a:latin typeface="Georgia"/>
              <a:cs typeface="Georgia"/>
            </a:endParaRPr>
          </a:p>
          <a:p>
            <a:pPr marL="826769" lvl="1" indent="-219710">
              <a:lnSpc>
                <a:spcPct val="100000"/>
              </a:lnSpc>
              <a:spcBef>
                <a:spcPts val="305"/>
              </a:spcBef>
              <a:buFont typeface="Wingdings 2"/>
              <a:buChar char=""/>
              <a:tabLst>
                <a:tab pos="826769" algn="l"/>
              </a:tabLst>
            </a:pPr>
            <a:r>
              <a:rPr sz="2400" spc="-5" dirty="0">
                <a:solidFill>
                  <a:srgbClr val="525389"/>
                </a:solidFill>
                <a:latin typeface="Georgia"/>
                <a:cs typeface="Georgia"/>
              </a:rPr>
              <a:t>May be located centrally, </a:t>
            </a:r>
            <a:r>
              <a:rPr sz="2400" dirty="0">
                <a:solidFill>
                  <a:srgbClr val="525389"/>
                </a:solidFill>
                <a:latin typeface="Georgia"/>
                <a:cs typeface="Georgia"/>
              </a:rPr>
              <a:t>mid </a:t>
            </a:r>
            <a:r>
              <a:rPr sz="2400" spc="-5" dirty="0">
                <a:solidFill>
                  <a:srgbClr val="525389"/>
                </a:solidFill>
                <a:latin typeface="Georgia"/>
                <a:cs typeface="Georgia"/>
              </a:rPr>
              <a:t>lung or</a:t>
            </a:r>
            <a:r>
              <a:rPr sz="2400" spc="-75" dirty="0">
                <a:solidFill>
                  <a:srgbClr val="525389"/>
                </a:solidFill>
                <a:latin typeface="Georgia"/>
                <a:cs typeface="Georgia"/>
              </a:rPr>
              <a:t> </a:t>
            </a:r>
            <a:r>
              <a:rPr sz="2400" spc="-5" dirty="0">
                <a:solidFill>
                  <a:srgbClr val="525389"/>
                </a:solidFill>
                <a:latin typeface="Georgia"/>
                <a:cs typeface="Georgia"/>
              </a:rPr>
              <a:t>peripherally</a:t>
            </a:r>
            <a:endParaRPr sz="24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142476" y="307847"/>
            <a:ext cx="1905" cy="91440"/>
          </a:xfrm>
          <a:custGeom>
            <a:avLst/>
            <a:gdLst/>
            <a:ahLst/>
            <a:cxnLst/>
            <a:rect l="l" t="t" r="r" b="b"/>
            <a:pathLst>
              <a:path w="1904" h="91439">
                <a:moveTo>
                  <a:pt x="0" y="91439"/>
                </a:moveTo>
                <a:lnTo>
                  <a:pt x="1524" y="91439"/>
                </a:lnTo>
                <a:lnTo>
                  <a:pt x="1524" y="0"/>
                </a:lnTo>
                <a:lnTo>
                  <a:pt x="0" y="0"/>
                </a:lnTo>
                <a:lnTo>
                  <a:pt x="0" y="91439"/>
                </a:lnTo>
                <a:close/>
              </a:path>
            </a:pathLst>
          </a:custGeom>
          <a:solidFill>
            <a:srgbClr val="4380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9072371" y="307847"/>
            <a:ext cx="12700" cy="91440"/>
          </a:xfrm>
          <a:custGeom>
            <a:avLst/>
            <a:gdLst/>
            <a:ahLst/>
            <a:cxnLst/>
            <a:rect l="l" t="t" r="r" b="b"/>
            <a:pathLst>
              <a:path w="12700" h="91439">
                <a:moveTo>
                  <a:pt x="0" y="91439"/>
                </a:moveTo>
                <a:lnTo>
                  <a:pt x="12192" y="91439"/>
                </a:lnTo>
                <a:lnTo>
                  <a:pt x="12192" y="0"/>
                </a:lnTo>
                <a:lnTo>
                  <a:pt x="0" y="0"/>
                </a:lnTo>
                <a:lnTo>
                  <a:pt x="0" y="91439"/>
                </a:lnTo>
                <a:close/>
              </a:path>
            </a:pathLst>
          </a:custGeom>
          <a:solidFill>
            <a:srgbClr val="4380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307847"/>
            <a:ext cx="9044940" cy="91440"/>
          </a:xfrm>
          <a:custGeom>
            <a:avLst/>
            <a:gdLst/>
            <a:ahLst/>
            <a:cxnLst/>
            <a:rect l="l" t="t" r="r" b="b"/>
            <a:pathLst>
              <a:path w="9044940" h="91439">
                <a:moveTo>
                  <a:pt x="0" y="91439"/>
                </a:moveTo>
                <a:lnTo>
                  <a:pt x="9044940" y="91439"/>
                </a:lnTo>
                <a:lnTo>
                  <a:pt x="9044940" y="0"/>
                </a:lnTo>
                <a:lnTo>
                  <a:pt x="0" y="0"/>
                </a:lnTo>
                <a:lnTo>
                  <a:pt x="0" y="91439"/>
                </a:lnTo>
                <a:close/>
              </a:path>
            </a:pathLst>
          </a:custGeom>
          <a:solidFill>
            <a:srgbClr val="4380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9142476" y="359663"/>
            <a:ext cx="1905" cy="81280"/>
          </a:xfrm>
          <a:custGeom>
            <a:avLst/>
            <a:gdLst/>
            <a:ahLst/>
            <a:cxnLst/>
            <a:rect l="l" t="t" r="r" b="b"/>
            <a:pathLst>
              <a:path w="1904" h="81279">
                <a:moveTo>
                  <a:pt x="0" y="80771"/>
                </a:moveTo>
                <a:lnTo>
                  <a:pt x="1524" y="80771"/>
                </a:lnTo>
                <a:lnTo>
                  <a:pt x="1524" y="0"/>
                </a:lnTo>
                <a:lnTo>
                  <a:pt x="0" y="0"/>
                </a:lnTo>
                <a:lnTo>
                  <a:pt x="0" y="80771"/>
                </a:lnTo>
                <a:close/>
              </a:path>
            </a:pathLst>
          </a:custGeom>
          <a:solidFill>
            <a:srgbClr val="4380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9072371" y="359663"/>
            <a:ext cx="12700" cy="81280"/>
          </a:xfrm>
          <a:custGeom>
            <a:avLst/>
            <a:gdLst/>
            <a:ahLst/>
            <a:cxnLst/>
            <a:rect l="l" t="t" r="r" b="b"/>
            <a:pathLst>
              <a:path w="12700" h="81279">
                <a:moveTo>
                  <a:pt x="0" y="80771"/>
                </a:moveTo>
                <a:lnTo>
                  <a:pt x="12192" y="80771"/>
                </a:lnTo>
                <a:lnTo>
                  <a:pt x="12192" y="0"/>
                </a:lnTo>
                <a:lnTo>
                  <a:pt x="0" y="0"/>
                </a:lnTo>
                <a:lnTo>
                  <a:pt x="0" y="80771"/>
                </a:lnTo>
                <a:close/>
              </a:path>
            </a:pathLst>
          </a:custGeom>
          <a:solidFill>
            <a:srgbClr val="4380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410200" y="359663"/>
            <a:ext cx="3634740" cy="81280"/>
          </a:xfrm>
          <a:custGeom>
            <a:avLst/>
            <a:gdLst/>
            <a:ahLst/>
            <a:cxnLst/>
            <a:rect l="l" t="t" r="r" b="b"/>
            <a:pathLst>
              <a:path w="3634740" h="81279">
                <a:moveTo>
                  <a:pt x="0" y="80771"/>
                </a:moveTo>
                <a:lnTo>
                  <a:pt x="3634740" y="80771"/>
                </a:lnTo>
                <a:lnTo>
                  <a:pt x="3634740" y="0"/>
                </a:lnTo>
                <a:lnTo>
                  <a:pt x="0" y="0"/>
                </a:lnTo>
                <a:lnTo>
                  <a:pt x="0" y="80771"/>
                </a:lnTo>
                <a:close/>
              </a:path>
            </a:pathLst>
          </a:custGeom>
          <a:solidFill>
            <a:srgbClr val="4380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9142476" y="440436"/>
            <a:ext cx="1905" cy="180340"/>
          </a:xfrm>
          <a:custGeom>
            <a:avLst/>
            <a:gdLst/>
            <a:ahLst/>
            <a:cxnLst/>
            <a:rect l="l" t="t" r="r" b="b"/>
            <a:pathLst>
              <a:path w="1904" h="180340">
                <a:moveTo>
                  <a:pt x="0" y="179832"/>
                </a:moveTo>
                <a:lnTo>
                  <a:pt x="1524" y="179832"/>
                </a:lnTo>
                <a:lnTo>
                  <a:pt x="1524" y="0"/>
                </a:lnTo>
                <a:lnTo>
                  <a:pt x="0" y="0"/>
                </a:lnTo>
                <a:lnTo>
                  <a:pt x="0" y="179832"/>
                </a:lnTo>
                <a:close/>
              </a:path>
            </a:pathLst>
          </a:custGeom>
          <a:solidFill>
            <a:srgbClr val="438085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9072371" y="440436"/>
            <a:ext cx="12700" cy="180340"/>
          </a:xfrm>
          <a:custGeom>
            <a:avLst/>
            <a:gdLst/>
            <a:ahLst/>
            <a:cxnLst/>
            <a:rect l="l" t="t" r="r" b="b"/>
            <a:pathLst>
              <a:path w="12700" h="180340">
                <a:moveTo>
                  <a:pt x="0" y="179832"/>
                </a:moveTo>
                <a:lnTo>
                  <a:pt x="12192" y="179832"/>
                </a:lnTo>
                <a:lnTo>
                  <a:pt x="12192" y="0"/>
                </a:lnTo>
                <a:lnTo>
                  <a:pt x="0" y="0"/>
                </a:lnTo>
                <a:lnTo>
                  <a:pt x="0" y="179832"/>
                </a:lnTo>
                <a:close/>
              </a:path>
            </a:pathLst>
          </a:custGeom>
          <a:solidFill>
            <a:srgbClr val="438085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410200" y="440436"/>
            <a:ext cx="3634740" cy="180340"/>
          </a:xfrm>
          <a:custGeom>
            <a:avLst/>
            <a:gdLst/>
            <a:ahLst/>
            <a:cxnLst/>
            <a:rect l="l" t="t" r="r" b="b"/>
            <a:pathLst>
              <a:path w="3634740" h="180340">
                <a:moveTo>
                  <a:pt x="0" y="179832"/>
                </a:moveTo>
                <a:lnTo>
                  <a:pt x="3634740" y="179832"/>
                </a:lnTo>
                <a:lnTo>
                  <a:pt x="3634740" y="0"/>
                </a:lnTo>
                <a:lnTo>
                  <a:pt x="0" y="0"/>
                </a:lnTo>
                <a:lnTo>
                  <a:pt x="0" y="179832"/>
                </a:lnTo>
                <a:close/>
              </a:path>
            </a:pathLst>
          </a:custGeom>
          <a:solidFill>
            <a:srgbClr val="438085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5407152" y="510540"/>
            <a:ext cx="3063240" cy="0"/>
          </a:xfrm>
          <a:custGeom>
            <a:avLst/>
            <a:gdLst/>
            <a:ahLst/>
            <a:cxnLst/>
            <a:rect l="l" t="t" r="r" b="b"/>
            <a:pathLst>
              <a:path w="3063240">
                <a:moveTo>
                  <a:pt x="0" y="0"/>
                </a:moveTo>
                <a:lnTo>
                  <a:pt x="3063240" y="0"/>
                </a:lnTo>
              </a:path>
            </a:pathLst>
          </a:custGeom>
          <a:ln w="27431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7373111" y="606551"/>
            <a:ext cx="1600200" cy="0"/>
          </a:xfrm>
          <a:custGeom>
            <a:avLst/>
            <a:gdLst/>
            <a:ahLst/>
            <a:cxnLst/>
            <a:rect l="l" t="t" r="r" b="b"/>
            <a:pathLst>
              <a:path w="1600200">
                <a:moveTo>
                  <a:pt x="0" y="0"/>
                </a:moveTo>
                <a:lnTo>
                  <a:pt x="1600200" y="0"/>
                </a:lnTo>
              </a:path>
            </a:pathLst>
          </a:custGeom>
          <a:ln w="3657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9029700" y="0"/>
            <a:ext cx="0" cy="622300"/>
          </a:xfrm>
          <a:custGeom>
            <a:avLst/>
            <a:gdLst/>
            <a:ahLst/>
            <a:cxnLst/>
            <a:rect l="l" t="t" r="r" b="b"/>
            <a:pathLst>
              <a:path h="622300">
                <a:moveTo>
                  <a:pt x="0" y="0"/>
                </a:moveTo>
                <a:lnTo>
                  <a:pt x="0" y="621791"/>
                </a:lnTo>
              </a:path>
            </a:pathLst>
          </a:custGeom>
          <a:ln w="9143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8988552" y="0"/>
            <a:ext cx="0" cy="622300"/>
          </a:xfrm>
          <a:custGeom>
            <a:avLst/>
            <a:gdLst/>
            <a:ahLst/>
            <a:cxnLst/>
            <a:rect l="l" t="t" r="r" b="b"/>
            <a:pathLst>
              <a:path h="622300">
                <a:moveTo>
                  <a:pt x="0" y="0"/>
                </a:moveTo>
                <a:lnTo>
                  <a:pt x="0" y="621791"/>
                </a:lnTo>
              </a:path>
            </a:pathLst>
          </a:custGeom>
          <a:ln w="27431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8942831" y="0"/>
            <a:ext cx="0" cy="585470"/>
          </a:xfrm>
          <a:custGeom>
            <a:avLst/>
            <a:gdLst/>
            <a:ahLst/>
            <a:cxnLst/>
            <a:rect l="l" t="t" r="r" b="b"/>
            <a:pathLst>
              <a:path h="585470">
                <a:moveTo>
                  <a:pt x="0" y="0"/>
                </a:moveTo>
                <a:lnTo>
                  <a:pt x="0" y="585215"/>
                </a:lnTo>
              </a:path>
            </a:pathLst>
          </a:custGeom>
          <a:ln w="5486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8877300" y="0"/>
            <a:ext cx="0" cy="585470"/>
          </a:xfrm>
          <a:custGeom>
            <a:avLst/>
            <a:gdLst/>
            <a:ahLst/>
            <a:cxnLst/>
            <a:rect l="l" t="t" r="r" b="b"/>
            <a:pathLst>
              <a:path h="585470">
                <a:moveTo>
                  <a:pt x="0" y="0"/>
                </a:moveTo>
                <a:lnTo>
                  <a:pt x="0" y="585215"/>
                </a:lnTo>
              </a:path>
            </a:pathLst>
          </a:custGeom>
          <a:ln w="9143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>
            <a:spLocks noGrp="1"/>
          </p:cNvSpPr>
          <p:nvPr>
            <p:ph type="title"/>
          </p:nvPr>
        </p:nvSpPr>
        <p:spPr>
          <a:xfrm>
            <a:off x="307340" y="583437"/>
            <a:ext cx="523811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10" dirty="0">
                <a:latin typeface="Trebuchet MS"/>
                <a:cs typeface="Trebuchet MS"/>
              </a:rPr>
              <a:t>Small </a:t>
            </a:r>
            <a:r>
              <a:rPr sz="4000" spc="-5" dirty="0">
                <a:latin typeface="Trebuchet MS"/>
                <a:cs typeface="Trebuchet MS"/>
              </a:rPr>
              <a:t>cell carcinoma</a:t>
            </a:r>
            <a:r>
              <a:rPr sz="4000" spc="-45" dirty="0">
                <a:latin typeface="Trebuchet MS"/>
                <a:cs typeface="Trebuchet MS"/>
              </a:rPr>
              <a:t> </a:t>
            </a:r>
            <a:r>
              <a:rPr sz="4000" spc="-5" dirty="0">
                <a:latin typeface="Trebuchet MS"/>
                <a:cs typeface="Trebuchet MS"/>
              </a:rPr>
              <a:t>:</a:t>
            </a:r>
            <a:endParaRPr sz="4000">
              <a:latin typeface="Trebuchet MS"/>
              <a:cs typeface="Trebuchet MS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645668" y="1394205"/>
            <a:ext cx="7962900" cy="2519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68605" marR="5080" indent="-256540" algn="just">
              <a:lnSpc>
                <a:spcPct val="100000"/>
              </a:lnSpc>
              <a:spcBef>
                <a:spcPts val="95"/>
              </a:spcBef>
              <a:buClr>
                <a:srgbClr val="9F4DA2"/>
              </a:buClr>
              <a:buChar char="•"/>
              <a:tabLst>
                <a:tab pos="269240" algn="l"/>
              </a:tabLst>
            </a:pPr>
            <a:r>
              <a:rPr sz="2800" spc="-5" dirty="0">
                <a:latin typeface="Georgia"/>
                <a:cs typeface="Georgia"/>
              </a:rPr>
              <a:t>It </a:t>
            </a:r>
            <a:r>
              <a:rPr sz="2800" spc="-10" dirty="0">
                <a:latin typeface="Georgia"/>
                <a:cs typeface="Georgia"/>
              </a:rPr>
              <a:t>generally starts </a:t>
            </a:r>
            <a:r>
              <a:rPr sz="2800" dirty="0">
                <a:latin typeface="Georgia"/>
                <a:cs typeface="Georgia"/>
              </a:rPr>
              <a:t>in </a:t>
            </a:r>
            <a:r>
              <a:rPr sz="2800" spc="-5" dirty="0">
                <a:latin typeface="Georgia"/>
                <a:cs typeface="Georgia"/>
              </a:rPr>
              <a:t>one </a:t>
            </a:r>
            <a:r>
              <a:rPr sz="2800" dirty="0">
                <a:latin typeface="Georgia"/>
                <a:cs typeface="Georgia"/>
              </a:rPr>
              <a:t>of </a:t>
            </a:r>
            <a:r>
              <a:rPr sz="2800" spc="-10" dirty="0">
                <a:latin typeface="Georgia"/>
                <a:cs typeface="Georgia"/>
              </a:rPr>
              <a:t>the larger breathing  </a:t>
            </a:r>
            <a:r>
              <a:rPr sz="2800" spc="-5" dirty="0">
                <a:latin typeface="Georgia"/>
                <a:cs typeface="Georgia"/>
              </a:rPr>
              <a:t>tubes, grows fairly rapidly, and is </a:t>
            </a:r>
            <a:r>
              <a:rPr sz="2800" dirty="0">
                <a:latin typeface="Georgia"/>
                <a:cs typeface="Georgia"/>
              </a:rPr>
              <a:t>likely </a:t>
            </a:r>
            <a:r>
              <a:rPr sz="2800" spc="-10" dirty="0">
                <a:latin typeface="Georgia"/>
                <a:cs typeface="Georgia"/>
              </a:rPr>
              <a:t>to </a:t>
            </a:r>
            <a:r>
              <a:rPr sz="2800" spc="-15" dirty="0">
                <a:latin typeface="Georgia"/>
                <a:cs typeface="Georgia"/>
              </a:rPr>
              <a:t>be  </a:t>
            </a:r>
            <a:r>
              <a:rPr sz="2800" spc="-10" dirty="0">
                <a:latin typeface="Georgia"/>
                <a:cs typeface="Georgia"/>
              </a:rPr>
              <a:t>large by the time </a:t>
            </a:r>
            <a:r>
              <a:rPr sz="2800" spc="-5" dirty="0">
                <a:latin typeface="Georgia"/>
                <a:cs typeface="Georgia"/>
              </a:rPr>
              <a:t>of</a:t>
            </a:r>
            <a:r>
              <a:rPr sz="2800" spc="40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diagnosis.</a:t>
            </a:r>
            <a:endParaRPr sz="2800">
              <a:latin typeface="Georgia"/>
              <a:cs typeface="Georgia"/>
            </a:endParaRPr>
          </a:p>
          <a:p>
            <a:pPr marL="826769" lvl="1" indent="-219710">
              <a:lnSpc>
                <a:spcPct val="100000"/>
              </a:lnSpc>
              <a:spcBef>
                <a:spcPts val="320"/>
              </a:spcBef>
              <a:buFont typeface="Wingdings 2"/>
              <a:buChar char=""/>
              <a:tabLst>
                <a:tab pos="826769" algn="l"/>
              </a:tabLst>
            </a:pPr>
            <a:r>
              <a:rPr sz="2400" spc="-5" dirty="0">
                <a:solidFill>
                  <a:srgbClr val="525389"/>
                </a:solidFill>
                <a:latin typeface="Georgia"/>
                <a:cs typeface="Georgia"/>
              </a:rPr>
              <a:t>Spreads </a:t>
            </a:r>
            <a:r>
              <a:rPr sz="2400" dirty="0">
                <a:solidFill>
                  <a:srgbClr val="525389"/>
                </a:solidFill>
                <a:latin typeface="Georgia"/>
                <a:cs typeface="Georgia"/>
              </a:rPr>
              <a:t>more quickly and</a:t>
            </a:r>
            <a:r>
              <a:rPr sz="2400" spc="-30" dirty="0">
                <a:solidFill>
                  <a:srgbClr val="525389"/>
                </a:solidFill>
                <a:latin typeface="Georgia"/>
                <a:cs typeface="Georgia"/>
              </a:rPr>
              <a:t> </a:t>
            </a:r>
            <a:r>
              <a:rPr sz="2400" spc="-5" dirty="0">
                <a:solidFill>
                  <a:srgbClr val="525389"/>
                </a:solidFill>
                <a:latin typeface="Georgia"/>
                <a:cs typeface="Georgia"/>
              </a:rPr>
              <a:t>aggressively</a:t>
            </a:r>
            <a:endParaRPr sz="2400">
              <a:latin typeface="Georgia"/>
              <a:cs typeface="Georgia"/>
            </a:endParaRPr>
          </a:p>
          <a:p>
            <a:pPr marL="899794" lvl="1" indent="-293370">
              <a:lnSpc>
                <a:spcPct val="100000"/>
              </a:lnSpc>
              <a:spcBef>
                <a:spcPts val="300"/>
              </a:spcBef>
              <a:buFont typeface="Wingdings 2"/>
              <a:buChar char=""/>
              <a:tabLst>
                <a:tab pos="899794" algn="l"/>
                <a:tab pos="900430" algn="l"/>
              </a:tabLst>
            </a:pPr>
            <a:r>
              <a:rPr sz="2400" dirty="0">
                <a:solidFill>
                  <a:srgbClr val="525389"/>
                </a:solidFill>
                <a:latin typeface="Georgia"/>
                <a:cs typeface="Georgia"/>
              </a:rPr>
              <a:t>Accounts </a:t>
            </a:r>
            <a:r>
              <a:rPr sz="2400" spc="-5" dirty="0">
                <a:solidFill>
                  <a:srgbClr val="525389"/>
                </a:solidFill>
                <a:latin typeface="Georgia"/>
                <a:cs typeface="Georgia"/>
              </a:rPr>
              <a:t>for </a:t>
            </a:r>
            <a:r>
              <a:rPr sz="2400" dirty="0">
                <a:solidFill>
                  <a:srgbClr val="525389"/>
                </a:solidFill>
                <a:latin typeface="Georgia"/>
                <a:cs typeface="Georgia"/>
              </a:rPr>
              <a:t>15% of</a:t>
            </a:r>
            <a:r>
              <a:rPr sz="2400" spc="-50" dirty="0">
                <a:solidFill>
                  <a:srgbClr val="525389"/>
                </a:solidFill>
                <a:latin typeface="Georgia"/>
                <a:cs typeface="Georgia"/>
              </a:rPr>
              <a:t> </a:t>
            </a:r>
            <a:r>
              <a:rPr sz="2400" spc="-5" dirty="0">
                <a:solidFill>
                  <a:srgbClr val="525389"/>
                </a:solidFill>
                <a:latin typeface="Georgia"/>
                <a:cs typeface="Georgia"/>
              </a:rPr>
              <a:t>cases</a:t>
            </a:r>
            <a:endParaRPr sz="2400">
              <a:latin typeface="Georgia"/>
              <a:cs typeface="Georgia"/>
            </a:endParaRPr>
          </a:p>
          <a:p>
            <a:pPr marL="826769" lvl="1" indent="-219710">
              <a:lnSpc>
                <a:spcPct val="100000"/>
              </a:lnSpc>
              <a:spcBef>
                <a:spcPts val="300"/>
              </a:spcBef>
              <a:buFont typeface="Wingdings 2"/>
              <a:buChar char=""/>
              <a:tabLst>
                <a:tab pos="826769" algn="l"/>
              </a:tabLst>
            </a:pPr>
            <a:r>
              <a:rPr sz="2400" spc="-5" dirty="0">
                <a:solidFill>
                  <a:srgbClr val="525389"/>
                </a:solidFill>
                <a:latin typeface="Georgia"/>
                <a:cs typeface="Georgia"/>
              </a:rPr>
              <a:t>Found mostly </a:t>
            </a:r>
            <a:r>
              <a:rPr sz="2400" dirty="0">
                <a:solidFill>
                  <a:srgbClr val="525389"/>
                </a:solidFill>
                <a:latin typeface="Georgia"/>
                <a:cs typeface="Georgia"/>
              </a:rPr>
              <a:t>in </a:t>
            </a:r>
            <a:r>
              <a:rPr sz="2400" spc="-5" dirty="0">
                <a:solidFill>
                  <a:srgbClr val="525389"/>
                </a:solidFill>
                <a:latin typeface="Georgia"/>
                <a:cs typeface="Georgia"/>
              </a:rPr>
              <a:t>heavy</a:t>
            </a:r>
            <a:r>
              <a:rPr sz="2400" spc="-30" dirty="0">
                <a:solidFill>
                  <a:srgbClr val="525389"/>
                </a:solidFill>
                <a:latin typeface="Georgia"/>
                <a:cs typeface="Georgia"/>
              </a:rPr>
              <a:t> </a:t>
            </a:r>
            <a:r>
              <a:rPr sz="2400" spc="-5" dirty="0">
                <a:solidFill>
                  <a:srgbClr val="525389"/>
                </a:solidFill>
                <a:latin typeface="Georgia"/>
                <a:cs typeface="Georgia"/>
              </a:rPr>
              <a:t>smokers</a:t>
            </a:r>
            <a:endParaRPr sz="2400">
              <a:latin typeface="Georgia"/>
              <a:cs typeface="Georgia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5867400" y="3124200"/>
            <a:ext cx="3005863" cy="327181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955</Words>
  <Application>Microsoft Office PowerPoint</Application>
  <PresentationFormat>On-screen Show (4:3)</PresentationFormat>
  <Paragraphs>216</Paragraphs>
  <Slides>29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Office Theme</vt:lpstr>
      <vt:lpstr>3.LUNGS CANCER </vt:lpstr>
      <vt:lpstr>DEFINITION:-</vt:lpstr>
      <vt:lpstr>PALLIATIVE PROCEDURES FOR LUNG  CANCER</vt:lpstr>
      <vt:lpstr>REVIEW:</vt:lpstr>
      <vt:lpstr>INCIDENCE OF LUNG CANCER:-</vt:lpstr>
      <vt:lpstr>TYPES OF LUNG CANCER:-</vt:lpstr>
      <vt:lpstr>Non-small cell lung cancer (NSCLC) :</vt:lpstr>
      <vt:lpstr>Slide 8</vt:lpstr>
      <vt:lpstr>Small cell carcinoma :</vt:lpstr>
      <vt:lpstr>ETIOLOGY:-</vt:lpstr>
      <vt:lpstr>Slide 11</vt:lpstr>
      <vt:lpstr>PATHOPHYSIOLOGY:-</vt:lpstr>
      <vt:lpstr>SIGN AND SYMPTOMS:</vt:lpstr>
      <vt:lpstr>Slide 14</vt:lpstr>
      <vt:lpstr>HORNER SYNDROME</vt:lpstr>
      <vt:lpstr>Slide 16</vt:lpstr>
      <vt:lpstr>STAGES OF CANCER</vt:lpstr>
      <vt:lpstr>Slide 18</vt:lpstr>
      <vt:lpstr>Slide 19</vt:lpstr>
      <vt:lpstr>DIGNOSTIC EVALUATION:-</vt:lpstr>
      <vt:lpstr>IMAGING TESTS:-</vt:lpstr>
      <vt:lpstr>Slide 22</vt:lpstr>
      <vt:lpstr>Slide 23</vt:lpstr>
      <vt:lpstr>MANAGEMENT:-</vt:lpstr>
      <vt:lpstr>Slide 25</vt:lpstr>
      <vt:lpstr>Slide 26</vt:lpstr>
      <vt:lpstr>SURGICAL MANAGEMENT:-</vt:lpstr>
      <vt:lpstr>VIDEO-ASSISTED THORACIC SURGERY  (VATS)</vt:lpstr>
      <vt:lpstr>RADIOFREQUENCY ABLATION (RFA)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3.LUNGS CANCER </dc:title>
  <dc:creator>Rashid</dc:creator>
  <cp:lastModifiedBy>Rashid</cp:lastModifiedBy>
  <cp:revision>1</cp:revision>
  <dcterms:created xsi:type="dcterms:W3CDTF">2020-10-12T06:26:05Z</dcterms:created>
  <dcterms:modified xsi:type="dcterms:W3CDTF">2020-10-12T06:27:04Z</dcterms:modified>
</cp:coreProperties>
</file>