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83D4-D017-4E03-BF9A-5100DFE6C11E}" type="datetimeFigureOut">
              <a:rPr lang="en-US" smtClean="0"/>
              <a:t>10/11/2020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12785-4F8E-44A2-86B6-D09F07291A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ell_growth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en.wikipedia.org/wiki/Lung_tum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etastasis" TargetMode="External"/><Relationship Id="rId5" Type="http://schemas.openxmlformats.org/officeDocument/2006/relationships/hyperlink" Target="https://en.wikipedia.org/wiki/Lung" TargetMode="External"/><Relationship Id="rId4" Type="http://schemas.openxmlformats.org/officeDocument/2006/relationships/hyperlink" Target="https://en.wikipedia.org/wiki/Tissue_(biology)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772400" cy="1470025"/>
          </a:xfrm>
        </p:spPr>
        <p:txBody>
          <a:bodyPr/>
          <a:lstStyle/>
          <a:p>
            <a:r>
              <a:rPr b="1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.LUNGS </a:t>
            </a:r>
            <a:r>
              <a:rPr lang="en-US" b="1" dirty="0">
                <a:solidFill>
                  <a:schemeClr val="tx1"/>
                </a:solidFill>
              </a:rPr>
              <a:t>CANCER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07340" y="408178"/>
            <a:ext cx="23761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Trebuchet MS"/>
                <a:cs typeface="Trebuchet MS"/>
              </a:rPr>
              <a:t>ETIOLOG</a:t>
            </a:r>
            <a:r>
              <a:rPr sz="3600" b="0" spc="-320" dirty="0">
                <a:latin typeface="Trebuchet MS"/>
                <a:cs typeface="Trebuchet MS"/>
              </a:rPr>
              <a:t>Y</a:t>
            </a:r>
            <a:r>
              <a:rPr sz="3600" b="0" spc="-15" dirty="0">
                <a:latin typeface="Trebuchet MS"/>
                <a:cs typeface="Trebuchet MS"/>
              </a:rPr>
              <a:t>:</a:t>
            </a:r>
            <a:r>
              <a:rPr sz="3600" b="0" dirty="0">
                <a:latin typeface="Trebuchet MS"/>
                <a:cs typeface="Trebuchet MS"/>
              </a:rPr>
              <a:t>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268" y="1200607"/>
            <a:ext cx="7686675" cy="431292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Tobacco</a:t>
            </a:r>
            <a:r>
              <a:rPr sz="2800" b="1" spc="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smoke</a:t>
            </a:r>
            <a:r>
              <a:rPr sz="2800" spc="-5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561340" marR="108585" indent="-247650">
              <a:lnSpc>
                <a:spcPct val="100000"/>
              </a:lnSpc>
              <a:spcBef>
                <a:spcPts val="305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Smoking is by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far the leading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risk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factor for lung  cancer.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About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80% of lung cancer deaths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are 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thought to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result from</a:t>
            </a:r>
            <a:r>
              <a:rPr sz="2600" spc="-3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smoking.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Exposure </a:t>
            </a:r>
            <a:r>
              <a:rPr sz="2800" b="1" spc="-5" dirty="0">
                <a:latin typeface="Georgia"/>
                <a:cs typeface="Georgia"/>
              </a:rPr>
              <a:t>to other </a:t>
            </a:r>
            <a:r>
              <a:rPr sz="2800" b="1" spc="-10" dirty="0">
                <a:latin typeface="Georgia"/>
                <a:cs typeface="Georgia"/>
              </a:rPr>
              <a:t>cancer-causing </a:t>
            </a:r>
            <a:r>
              <a:rPr sz="2800" b="1" spc="-5" dirty="0">
                <a:latin typeface="Georgia"/>
                <a:cs typeface="Georgia"/>
              </a:rPr>
              <a:t>agents  in the </a:t>
            </a:r>
            <a:r>
              <a:rPr sz="2800" b="1" spc="-10" dirty="0">
                <a:latin typeface="Georgia"/>
                <a:cs typeface="Georgia"/>
              </a:rPr>
              <a:t>workplace</a:t>
            </a:r>
            <a:r>
              <a:rPr sz="2800" b="1" spc="-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Radioactive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such as</a:t>
            </a:r>
            <a:r>
              <a:rPr sz="2600" spc="-7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uranium</a:t>
            </a:r>
            <a:endParaRPr sz="2600">
              <a:latin typeface="Georgia"/>
              <a:cs typeface="Georgia"/>
            </a:endParaRPr>
          </a:p>
          <a:p>
            <a:pPr marL="561340" marR="83820" indent="-247650">
              <a:lnSpc>
                <a:spcPct val="100000"/>
              </a:lnSpc>
              <a:spcBef>
                <a:spcPts val="300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Inhaled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chemicals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such as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beryllium, silica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,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coal  products,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mustard</a:t>
            </a:r>
            <a:r>
              <a:rPr sz="2600" spc="-5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gas.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76800" y="0"/>
            <a:ext cx="42672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562600" y="5105398"/>
            <a:ext cx="2581655" cy="167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5668" y="438241"/>
            <a:ext cx="7791450" cy="478536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Georgia"/>
                <a:cs typeface="Georgia"/>
              </a:rPr>
              <a:t>Certain </a:t>
            </a:r>
            <a:r>
              <a:rPr sz="2800" b="1" spc="-10" dirty="0">
                <a:latin typeface="Georgia"/>
                <a:cs typeface="Georgia"/>
              </a:rPr>
              <a:t>dietary </a:t>
            </a:r>
            <a:r>
              <a:rPr sz="2800" b="1" spc="-5" dirty="0">
                <a:latin typeface="Georgia"/>
                <a:cs typeface="Georgia"/>
              </a:rPr>
              <a:t>supplements</a:t>
            </a:r>
            <a:r>
              <a:rPr sz="2800" b="1" spc="70" dirty="0">
                <a:latin typeface="Georgia"/>
                <a:cs typeface="Georgia"/>
              </a:rPr>
              <a:t> </a:t>
            </a:r>
            <a:r>
              <a:rPr sz="2800" b="1" spc="-20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561340" marR="80645" indent="-247650">
              <a:lnSpc>
                <a:spcPct val="10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2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large studies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found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that smokers who took </a:t>
            </a:r>
            <a:r>
              <a:rPr sz="2600" spc="-5" dirty="0">
                <a:solidFill>
                  <a:srgbClr val="6F2F9F"/>
                </a:solidFill>
                <a:latin typeface="Georgia"/>
                <a:cs typeface="Georgia"/>
              </a:rPr>
              <a:t>beta  carotene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supplements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actually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had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an increased  risk of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lung</a:t>
            </a:r>
            <a:r>
              <a:rPr sz="2600" spc="-3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cancer.</a:t>
            </a: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Exposure </a:t>
            </a:r>
            <a:r>
              <a:rPr sz="2800" b="1" spc="-5" dirty="0">
                <a:latin typeface="Georgia"/>
                <a:cs typeface="Georgia"/>
              </a:rPr>
              <a:t>to</a:t>
            </a:r>
            <a:r>
              <a:rPr sz="2800" b="1" spc="3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asbestos</a:t>
            </a:r>
            <a:r>
              <a:rPr sz="2800" spc="-10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561340" marR="5080" indent="-247650">
              <a:lnSpc>
                <a:spcPct val="100000"/>
              </a:lnSpc>
              <a:spcBef>
                <a:spcPts val="309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People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who work with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asbestos (such as in</a:t>
            </a:r>
            <a:r>
              <a:rPr sz="2600" spc="-9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mines,  mills,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textile plants,</a:t>
            </a:r>
            <a:r>
              <a:rPr sz="2600" spc="-1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places.</a:t>
            </a: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Georgia"/>
                <a:cs typeface="Georgia"/>
              </a:rPr>
              <a:t>Talc and talcum</a:t>
            </a:r>
            <a:r>
              <a:rPr sz="2800" b="1" spc="25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powder</a:t>
            </a:r>
            <a:r>
              <a:rPr sz="2800" spc="-10" dirty="0">
                <a:latin typeface="Georgia"/>
                <a:cs typeface="Georgia"/>
              </a:rPr>
              <a:t>:</a:t>
            </a:r>
            <a:endParaRPr sz="2800">
              <a:latin typeface="Georgia"/>
              <a:cs typeface="Georgia"/>
            </a:endParaRPr>
          </a:p>
          <a:p>
            <a:pPr marL="314325" marR="3271520">
              <a:lnSpc>
                <a:spcPct val="109600"/>
              </a:lnSpc>
              <a:spcBef>
                <a:spcPts val="10"/>
              </a:spcBef>
              <a:tabLst>
                <a:tab pos="640715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Talc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is a mineral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that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in</a:t>
            </a:r>
            <a:r>
              <a:rPr sz="2600" spc="-8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its  natural form may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contain 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asbestos.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410200" y="3047998"/>
            <a:ext cx="3733799" cy="380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8739" y="423417"/>
            <a:ext cx="44354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0" dirty="0">
                <a:latin typeface="Trebuchet MS"/>
                <a:cs typeface="Trebuchet MS"/>
              </a:rPr>
              <a:t>PATHOPHYSIOLOGY:-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6961" y="6360414"/>
            <a:ext cx="8915400" cy="497205"/>
          </a:xfrm>
          <a:custGeom>
            <a:avLst/>
            <a:gdLst/>
            <a:ahLst/>
            <a:cxnLst/>
            <a:rect l="l" t="t" r="r" b="b"/>
            <a:pathLst>
              <a:path w="8915400" h="497204">
                <a:moveTo>
                  <a:pt x="0" y="496824"/>
                </a:moveTo>
                <a:lnTo>
                  <a:pt x="8915400" y="496824"/>
                </a:lnTo>
                <a:lnTo>
                  <a:pt x="8915400" y="0"/>
                </a:lnTo>
                <a:lnTo>
                  <a:pt x="0" y="0"/>
                </a:lnTo>
                <a:lnTo>
                  <a:pt x="0" y="496824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6960" y="5604509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4648582" y="572642"/>
                </a:moveTo>
                <a:lnTo>
                  <a:pt x="4266820" y="572642"/>
                </a:lnTo>
                <a:lnTo>
                  <a:pt x="4457701" y="763523"/>
                </a:lnTo>
                <a:lnTo>
                  <a:pt x="4648582" y="572642"/>
                </a:lnTo>
                <a:close/>
              </a:path>
              <a:path w="8915400" h="763904">
                <a:moveTo>
                  <a:pt x="4553205" y="496112"/>
                </a:moveTo>
                <a:lnTo>
                  <a:pt x="4362197" y="496112"/>
                </a:lnTo>
                <a:lnTo>
                  <a:pt x="4362197" y="572642"/>
                </a:lnTo>
                <a:lnTo>
                  <a:pt x="4553205" y="572642"/>
                </a:lnTo>
                <a:lnTo>
                  <a:pt x="4553205" y="496112"/>
                </a:lnTo>
                <a:close/>
              </a:path>
              <a:path w="8915400" h="763904">
                <a:moveTo>
                  <a:pt x="8915401" y="0"/>
                </a:moveTo>
                <a:lnTo>
                  <a:pt x="0" y="0"/>
                </a:lnTo>
                <a:lnTo>
                  <a:pt x="0" y="496112"/>
                </a:lnTo>
                <a:lnTo>
                  <a:pt x="8915401" y="496112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960" y="5604509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8915401" y="496112"/>
                </a:moveTo>
                <a:lnTo>
                  <a:pt x="4553205" y="496112"/>
                </a:lnTo>
                <a:lnTo>
                  <a:pt x="4553205" y="572642"/>
                </a:lnTo>
                <a:lnTo>
                  <a:pt x="4648582" y="572642"/>
                </a:lnTo>
                <a:lnTo>
                  <a:pt x="4457701" y="763523"/>
                </a:lnTo>
                <a:lnTo>
                  <a:pt x="4266820" y="572642"/>
                </a:lnTo>
                <a:lnTo>
                  <a:pt x="4362197" y="572642"/>
                </a:lnTo>
                <a:lnTo>
                  <a:pt x="4362197" y="496112"/>
                </a:lnTo>
                <a:lnTo>
                  <a:pt x="0" y="496112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11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6960" y="4848605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4648582" y="572643"/>
                </a:moveTo>
                <a:lnTo>
                  <a:pt x="4266820" y="572643"/>
                </a:lnTo>
                <a:lnTo>
                  <a:pt x="4457701" y="763524"/>
                </a:lnTo>
                <a:lnTo>
                  <a:pt x="4648582" y="572643"/>
                </a:lnTo>
                <a:close/>
              </a:path>
              <a:path w="8915400" h="763904">
                <a:moveTo>
                  <a:pt x="4553205" y="496062"/>
                </a:moveTo>
                <a:lnTo>
                  <a:pt x="4362197" y="496062"/>
                </a:lnTo>
                <a:lnTo>
                  <a:pt x="4362197" y="572643"/>
                </a:lnTo>
                <a:lnTo>
                  <a:pt x="4553205" y="572643"/>
                </a:lnTo>
                <a:lnTo>
                  <a:pt x="4553205" y="496062"/>
                </a:lnTo>
                <a:close/>
              </a:path>
              <a:path w="8915400" h="763904">
                <a:moveTo>
                  <a:pt x="8915401" y="0"/>
                </a:moveTo>
                <a:lnTo>
                  <a:pt x="0" y="0"/>
                </a:lnTo>
                <a:lnTo>
                  <a:pt x="0" y="496062"/>
                </a:lnTo>
                <a:lnTo>
                  <a:pt x="8915401" y="496062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6960" y="4848605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8915401" y="496062"/>
                </a:moveTo>
                <a:lnTo>
                  <a:pt x="4553205" y="496062"/>
                </a:lnTo>
                <a:lnTo>
                  <a:pt x="4553205" y="572643"/>
                </a:lnTo>
                <a:lnTo>
                  <a:pt x="4648582" y="572643"/>
                </a:lnTo>
                <a:lnTo>
                  <a:pt x="4457701" y="763524"/>
                </a:lnTo>
                <a:lnTo>
                  <a:pt x="4266820" y="572643"/>
                </a:lnTo>
                <a:lnTo>
                  <a:pt x="4362197" y="572643"/>
                </a:lnTo>
                <a:lnTo>
                  <a:pt x="4362197" y="496062"/>
                </a:lnTo>
                <a:lnTo>
                  <a:pt x="0" y="496062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06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960" y="4092702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4648582" y="572643"/>
                </a:moveTo>
                <a:lnTo>
                  <a:pt x="4266820" y="572643"/>
                </a:lnTo>
                <a:lnTo>
                  <a:pt x="4457701" y="763524"/>
                </a:lnTo>
                <a:lnTo>
                  <a:pt x="4648582" y="572643"/>
                </a:lnTo>
                <a:close/>
              </a:path>
              <a:path w="8915400" h="763904">
                <a:moveTo>
                  <a:pt x="4553205" y="496062"/>
                </a:moveTo>
                <a:lnTo>
                  <a:pt x="4362197" y="496062"/>
                </a:lnTo>
                <a:lnTo>
                  <a:pt x="4362197" y="572643"/>
                </a:lnTo>
                <a:lnTo>
                  <a:pt x="4553205" y="572643"/>
                </a:lnTo>
                <a:lnTo>
                  <a:pt x="4553205" y="496062"/>
                </a:lnTo>
                <a:close/>
              </a:path>
              <a:path w="8915400" h="763904">
                <a:moveTo>
                  <a:pt x="8915401" y="0"/>
                </a:moveTo>
                <a:lnTo>
                  <a:pt x="0" y="0"/>
                </a:lnTo>
                <a:lnTo>
                  <a:pt x="0" y="496062"/>
                </a:lnTo>
                <a:lnTo>
                  <a:pt x="8915401" y="496062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6960" y="4092702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8915401" y="496062"/>
                </a:moveTo>
                <a:lnTo>
                  <a:pt x="4553205" y="496062"/>
                </a:lnTo>
                <a:lnTo>
                  <a:pt x="4553205" y="572643"/>
                </a:lnTo>
                <a:lnTo>
                  <a:pt x="4648582" y="572643"/>
                </a:lnTo>
                <a:lnTo>
                  <a:pt x="4457701" y="763524"/>
                </a:lnTo>
                <a:lnTo>
                  <a:pt x="4266820" y="572643"/>
                </a:lnTo>
                <a:lnTo>
                  <a:pt x="4362197" y="572643"/>
                </a:lnTo>
                <a:lnTo>
                  <a:pt x="4362197" y="496062"/>
                </a:lnTo>
                <a:lnTo>
                  <a:pt x="0" y="496062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06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960" y="3336797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4648582" y="572643"/>
                </a:moveTo>
                <a:lnTo>
                  <a:pt x="4266820" y="572643"/>
                </a:lnTo>
                <a:lnTo>
                  <a:pt x="4457701" y="763524"/>
                </a:lnTo>
                <a:lnTo>
                  <a:pt x="4648582" y="572643"/>
                </a:lnTo>
                <a:close/>
              </a:path>
              <a:path w="8915400" h="763904">
                <a:moveTo>
                  <a:pt x="4553205" y="496062"/>
                </a:moveTo>
                <a:lnTo>
                  <a:pt x="4362197" y="496062"/>
                </a:lnTo>
                <a:lnTo>
                  <a:pt x="4362197" y="572643"/>
                </a:lnTo>
                <a:lnTo>
                  <a:pt x="4553205" y="572643"/>
                </a:lnTo>
                <a:lnTo>
                  <a:pt x="4553205" y="496062"/>
                </a:lnTo>
                <a:close/>
              </a:path>
              <a:path w="8915400" h="763904">
                <a:moveTo>
                  <a:pt x="8915401" y="0"/>
                </a:moveTo>
                <a:lnTo>
                  <a:pt x="0" y="0"/>
                </a:lnTo>
                <a:lnTo>
                  <a:pt x="0" y="496062"/>
                </a:lnTo>
                <a:lnTo>
                  <a:pt x="8915401" y="496062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960" y="3336797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8915401" y="496062"/>
                </a:moveTo>
                <a:lnTo>
                  <a:pt x="4553205" y="496062"/>
                </a:lnTo>
                <a:lnTo>
                  <a:pt x="4553205" y="572643"/>
                </a:lnTo>
                <a:lnTo>
                  <a:pt x="4648582" y="572643"/>
                </a:lnTo>
                <a:lnTo>
                  <a:pt x="4457701" y="763524"/>
                </a:lnTo>
                <a:lnTo>
                  <a:pt x="4266820" y="572643"/>
                </a:lnTo>
                <a:lnTo>
                  <a:pt x="4362197" y="572643"/>
                </a:lnTo>
                <a:lnTo>
                  <a:pt x="4362197" y="496062"/>
                </a:lnTo>
                <a:lnTo>
                  <a:pt x="0" y="496062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06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6960" y="2580894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4648582" y="572642"/>
                </a:moveTo>
                <a:lnTo>
                  <a:pt x="4266820" y="572642"/>
                </a:lnTo>
                <a:lnTo>
                  <a:pt x="4457701" y="763523"/>
                </a:lnTo>
                <a:lnTo>
                  <a:pt x="4648582" y="572642"/>
                </a:lnTo>
                <a:close/>
              </a:path>
              <a:path w="8915400" h="763904">
                <a:moveTo>
                  <a:pt x="4553205" y="496061"/>
                </a:moveTo>
                <a:lnTo>
                  <a:pt x="4362197" y="496061"/>
                </a:lnTo>
                <a:lnTo>
                  <a:pt x="4362197" y="572642"/>
                </a:lnTo>
                <a:lnTo>
                  <a:pt x="4553205" y="572642"/>
                </a:lnTo>
                <a:lnTo>
                  <a:pt x="4553205" y="496061"/>
                </a:lnTo>
                <a:close/>
              </a:path>
              <a:path w="8915400" h="763904">
                <a:moveTo>
                  <a:pt x="8915401" y="0"/>
                </a:moveTo>
                <a:lnTo>
                  <a:pt x="0" y="0"/>
                </a:lnTo>
                <a:lnTo>
                  <a:pt x="0" y="496061"/>
                </a:lnTo>
                <a:lnTo>
                  <a:pt x="8915401" y="496061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6960" y="2580894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4">
                <a:moveTo>
                  <a:pt x="8915401" y="496061"/>
                </a:moveTo>
                <a:lnTo>
                  <a:pt x="4553205" y="496061"/>
                </a:lnTo>
                <a:lnTo>
                  <a:pt x="4553205" y="572642"/>
                </a:lnTo>
                <a:lnTo>
                  <a:pt x="4648582" y="572642"/>
                </a:lnTo>
                <a:lnTo>
                  <a:pt x="4457701" y="763523"/>
                </a:lnTo>
                <a:lnTo>
                  <a:pt x="4266820" y="572642"/>
                </a:lnTo>
                <a:lnTo>
                  <a:pt x="4362197" y="572642"/>
                </a:lnTo>
                <a:lnTo>
                  <a:pt x="4362197" y="496061"/>
                </a:lnTo>
                <a:lnTo>
                  <a:pt x="0" y="496061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061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6960" y="1824989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5">
                <a:moveTo>
                  <a:pt x="4648582" y="572643"/>
                </a:moveTo>
                <a:lnTo>
                  <a:pt x="4266820" y="572643"/>
                </a:lnTo>
                <a:lnTo>
                  <a:pt x="4457701" y="763524"/>
                </a:lnTo>
                <a:lnTo>
                  <a:pt x="4648582" y="572643"/>
                </a:lnTo>
                <a:close/>
              </a:path>
              <a:path w="8915400" h="763905">
                <a:moveTo>
                  <a:pt x="4553205" y="496062"/>
                </a:moveTo>
                <a:lnTo>
                  <a:pt x="4362197" y="496062"/>
                </a:lnTo>
                <a:lnTo>
                  <a:pt x="4362197" y="572643"/>
                </a:lnTo>
                <a:lnTo>
                  <a:pt x="4553205" y="572643"/>
                </a:lnTo>
                <a:lnTo>
                  <a:pt x="4553205" y="496062"/>
                </a:lnTo>
                <a:close/>
              </a:path>
              <a:path w="8915400" h="763905">
                <a:moveTo>
                  <a:pt x="8915401" y="0"/>
                </a:moveTo>
                <a:lnTo>
                  <a:pt x="0" y="0"/>
                </a:lnTo>
                <a:lnTo>
                  <a:pt x="0" y="496062"/>
                </a:lnTo>
                <a:lnTo>
                  <a:pt x="8915401" y="496062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6960" y="1824989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5">
                <a:moveTo>
                  <a:pt x="8915401" y="496062"/>
                </a:moveTo>
                <a:lnTo>
                  <a:pt x="4553205" y="496062"/>
                </a:lnTo>
                <a:lnTo>
                  <a:pt x="4553205" y="572643"/>
                </a:lnTo>
                <a:lnTo>
                  <a:pt x="4648582" y="572643"/>
                </a:lnTo>
                <a:lnTo>
                  <a:pt x="4457701" y="763524"/>
                </a:lnTo>
                <a:lnTo>
                  <a:pt x="4266820" y="572643"/>
                </a:lnTo>
                <a:lnTo>
                  <a:pt x="4362197" y="572643"/>
                </a:lnTo>
                <a:lnTo>
                  <a:pt x="4362197" y="496062"/>
                </a:lnTo>
                <a:lnTo>
                  <a:pt x="0" y="496062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06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6960" y="1067561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5">
                <a:moveTo>
                  <a:pt x="4648582" y="572642"/>
                </a:moveTo>
                <a:lnTo>
                  <a:pt x="4266820" y="572642"/>
                </a:lnTo>
                <a:lnTo>
                  <a:pt x="4457701" y="763524"/>
                </a:lnTo>
                <a:lnTo>
                  <a:pt x="4648582" y="572642"/>
                </a:lnTo>
                <a:close/>
              </a:path>
              <a:path w="8915400" h="763905">
                <a:moveTo>
                  <a:pt x="4553205" y="496062"/>
                </a:moveTo>
                <a:lnTo>
                  <a:pt x="4362197" y="496062"/>
                </a:lnTo>
                <a:lnTo>
                  <a:pt x="4362197" y="572642"/>
                </a:lnTo>
                <a:lnTo>
                  <a:pt x="4553205" y="572642"/>
                </a:lnTo>
                <a:lnTo>
                  <a:pt x="4553205" y="496062"/>
                </a:lnTo>
                <a:close/>
              </a:path>
              <a:path w="8915400" h="763905">
                <a:moveTo>
                  <a:pt x="8915401" y="0"/>
                </a:moveTo>
                <a:lnTo>
                  <a:pt x="0" y="0"/>
                </a:lnTo>
                <a:lnTo>
                  <a:pt x="0" y="496062"/>
                </a:lnTo>
                <a:lnTo>
                  <a:pt x="8915401" y="496062"/>
                </a:lnTo>
                <a:lnTo>
                  <a:pt x="8915401" y="0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6960" y="1067561"/>
            <a:ext cx="8915400" cy="763905"/>
          </a:xfrm>
          <a:custGeom>
            <a:avLst/>
            <a:gdLst/>
            <a:ahLst/>
            <a:cxnLst/>
            <a:rect l="l" t="t" r="r" b="b"/>
            <a:pathLst>
              <a:path w="8915400" h="763905">
                <a:moveTo>
                  <a:pt x="8915401" y="496062"/>
                </a:moveTo>
                <a:lnTo>
                  <a:pt x="4553205" y="496062"/>
                </a:lnTo>
                <a:lnTo>
                  <a:pt x="4553205" y="572642"/>
                </a:lnTo>
                <a:lnTo>
                  <a:pt x="4648582" y="572642"/>
                </a:lnTo>
                <a:lnTo>
                  <a:pt x="4457701" y="763524"/>
                </a:lnTo>
                <a:lnTo>
                  <a:pt x="4266820" y="572642"/>
                </a:lnTo>
                <a:lnTo>
                  <a:pt x="4362197" y="572642"/>
                </a:lnTo>
                <a:lnTo>
                  <a:pt x="4362197" y="496062"/>
                </a:lnTo>
                <a:lnTo>
                  <a:pt x="0" y="496062"/>
                </a:lnTo>
                <a:lnTo>
                  <a:pt x="0" y="0"/>
                </a:lnTo>
                <a:lnTo>
                  <a:pt x="8915401" y="0"/>
                </a:lnTo>
                <a:lnTo>
                  <a:pt x="8915401" y="496062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33400" y="1172210"/>
            <a:ext cx="8103870" cy="568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  <a:tabLst>
                <a:tab pos="334645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DUE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 TO</a:t>
            </a:r>
            <a:r>
              <a:rPr sz="2400" spc="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ETIOLOGICAL	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FACTORS</a:t>
            </a:r>
            <a:endParaRPr sz="2400">
              <a:latin typeface="Times New Roman"/>
              <a:cs typeface="Times New Roman"/>
            </a:endParaRPr>
          </a:p>
          <a:p>
            <a:pPr marL="869315" marR="857250" indent="1534795">
              <a:lnSpc>
                <a:spcPct val="206700"/>
              </a:lnSpc>
              <a:spcBef>
                <a:spcPts val="15"/>
              </a:spcBef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DAMAGE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CELL  CARCINIGEN BIND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DAMAGED CELL</a:t>
            </a:r>
            <a:r>
              <a:rPr sz="2400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/>
              </a:rPr>
              <a:t>DNA</a:t>
            </a:r>
            <a:endParaRPr sz="2400">
              <a:latin typeface="Times New Roman"/>
              <a:cs typeface="Times New Roman"/>
            </a:endParaRPr>
          </a:p>
          <a:p>
            <a:pPr marL="1598930" marR="1589405" indent="901700">
              <a:lnSpc>
                <a:spcPct val="206700"/>
              </a:lnSpc>
              <a:tabLst>
                <a:tab pos="3324225" algn="l"/>
                <a:tab pos="5656580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CELLULAR CHANGES  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PASSED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TO	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THE DAUGHTER</a:t>
            </a:r>
            <a:r>
              <a:rPr sz="24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CELL  </a:t>
            </a:r>
            <a:r>
              <a:rPr sz="2400" spc="-30" dirty="0">
                <a:solidFill>
                  <a:srgbClr val="FFFFFF"/>
                </a:solidFill>
                <a:latin typeface="Times New Roman"/>
                <a:cs typeface="Times New Roman"/>
              </a:rPr>
              <a:t>EVENTUALLY</a:t>
            </a:r>
            <a:r>
              <a:rPr sz="24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MALIGNANT	CELL</a:t>
            </a:r>
            <a:endParaRPr sz="2400">
              <a:latin typeface="Times New Roman"/>
              <a:cs typeface="Times New Roman"/>
            </a:endParaRPr>
          </a:p>
          <a:p>
            <a:pPr marL="3123565" marR="5080" indent="-3111500">
              <a:lnSpc>
                <a:spcPct val="206700"/>
              </a:lnSpc>
              <a:tabLst>
                <a:tab pos="3937635" algn="l"/>
              </a:tabLst>
            </a:pP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MALIGNANT</a:t>
            </a:r>
            <a:r>
              <a:rPr sz="2400" spc="-6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TRANSFORM	FROM NORMAL</a:t>
            </a:r>
            <a:r>
              <a:rPr sz="2400" spc="-1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EPITHELIUM  CARCINOMA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535940" y="301498"/>
            <a:ext cx="50780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rebuchet MS"/>
                <a:cs typeface="Trebuchet MS"/>
              </a:rPr>
              <a:t>SIGN AND</a:t>
            </a:r>
            <a:r>
              <a:rPr sz="4000" spc="-250" dirty="0">
                <a:latin typeface="Trebuchet MS"/>
                <a:cs typeface="Trebuchet MS"/>
              </a:rPr>
              <a:t> </a:t>
            </a:r>
            <a:r>
              <a:rPr sz="4000" spc="-35" dirty="0">
                <a:latin typeface="Trebuchet MS"/>
                <a:cs typeface="Trebuchet MS"/>
              </a:rPr>
              <a:t>SYMPTOMS: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050696"/>
            <a:ext cx="7358380" cy="463677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292100" indent="-280035">
              <a:lnSpc>
                <a:spcPct val="100000"/>
              </a:lnSpc>
              <a:spcBef>
                <a:spcPts val="4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A cough </a:t>
            </a:r>
            <a:r>
              <a:rPr sz="2800" spc="-10" dirty="0">
                <a:latin typeface="Georgia"/>
                <a:cs typeface="Georgia"/>
              </a:rPr>
              <a:t>that </a:t>
            </a:r>
            <a:r>
              <a:rPr sz="2800" spc="-5" dirty="0">
                <a:latin typeface="Georgia"/>
                <a:cs typeface="Georgia"/>
              </a:rPr>
              <a:t>gets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worse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sputum (spit or</a:t>
            </a:r>
            <a:r>
              <a:rPr sz="2800" spc="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phlegm)</a:t>
            </a:r>
            <a:endParaRPr sz="2800">
              <a:latin typeface="Georgia"/>
              <a:cs typeface="Georgia"/>
            </a:endParaRPr>
          </a:p>
          <a:p>
            <a:pPr marL="268605" marR="80581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dirty="0">
                <a:latin typeface="Georgia"/>
                <a:cs typeface="Georgia"/>
              </a:rPr>
              <a:t>Chest </a:t>
            </a:r>
            <a:r>
              <a:rPr sz="2800" spc="-10" dirty="0">
                <a:latin typeface="Georgia"/>
                <a:cs typeface="Georgia"/>
              </a:rPr>
              <a:t>pain that </a:t>
            </a:r>
            <a:r>
              <a:rPr sz="2800" spc="-5" dirty="0">
                <a:latin typeface="Georgia"/>
                <a:cs typeface="Georgia"/>
              </a:rPr>
              <a:t>is often worse </a:t>
            </a:r>
            <a:r>
              <a:rPr sz="2800" spc="-10" dirty="0">
                <a:latin typeface="Georgia"/>
                <a:cs typeface="Georgia"/>
              </a:rPr>
              <a:t>with </a:t>
            </a:r>
            <a:r>
              <a:rPr sz="2800" dirty="0">
                <a:latin typeface="Georgia"/>
                <a:cs typeface="Georgia"/>
              </a:rPr>
              <a:t>deep  </a:t>
            </a:r>
            <a:r>
              <a:rPr sz="2800" spc="-10" dirty="0">
                <a:latin typeface="Georgia"/>
                <a:cs typeface="Georgia"/>
              </a:rPr>
              <a:t>breathing, </a:t>
            </a:r>
            <a:r>
              <a:rPr sz="2800" spc="-5" dirty="0">
                <a:latin typeface="Georgia"/>
                <a:cs typeface="Georgia"/>
              </a:rPr>
              <a:t>coughing, or</a:t>
            </a:r>
            <a:r>
              <a:rPr sz="2800" spc="1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laughing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Coughing up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blood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Hoarseness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Weight loss and loss of</a:t>
            </a:r>
            <a:r>
              <a:rPr sz="2800" spc="3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appetite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Shortness of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breath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dirty="0">
                <a:latin typeface="Georgia"/>
                <a:cs typeface="Georgia"/>
              </a:rPr>
              <a:t>Feeling </a:t>
            </a:r>
            <a:r>
              <a:rPr sz="2800" spc="-5" dirty="0">
                <a:latin typeface="Georgia"/>
                <a:cs typeface="Georgia"/>
              </a:rPr>
              <a:t>tired or</a:t>
            </a:r>
            <a:r>
              <a:rPr sz="2800" spc="1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weak</a:t>
            </a:r>
            <a:endParaRPr sz="2800">
              <a:latin typeface="Georgia"/>
              <a:cs typeface="Georgia"/>
            </a:endParaRPr>
          </a:p>
          <a:p>
            <a:pPr marL="292100" indent="-280035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SzPct val="96428"/>
              <a:buFont typeface="Wingdings"/>
              <a:buChar char=""/>
              <a:tabLst>
                <a:tab pos="292735" algn="l"/>
              </a:tabLst>
            </a:pPr>
            <a:r>
              <a:rPr sz="2800" spc="-5" dirty="0">
                <a:latin typeface="Georgia"/>
                <a:cs typeface="Georgia"/>
              </a:rPr>
              <a:t>Infections such as </a:t>
            </a:r>
            <a:r>
              <a:rPr sz="2800" spc="-10" dirty="0">
                <a:latin typeface="Georgia"/>
                <a:cs typeface="Georgia"/>
              </a:rPr>
              <a:t>bronchitis </a:t>
            </a:r>
            <a:r>
              <a:rPr sz="2800" spc="-5" dirty="0">
                <a:latin typeface="Georgia"/>
                <a:cs typeface="Georgia"/>
              </a:rPr>
              <a:t>and</a:t>
            </a:r>
            <a:r>
              <a:rPr sz="2800" spc="6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pneumonia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88468" y="2191222"/>
            <a:ext cx="7619365" cy="300799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Bone </a:t>
            </a:r>
            <a:r>
              <a:rPr sz="2800" spc="-10" dirty="0">
                <a:latin typeface="Georgia"/>
                <a:cs typeface="Georgia"/>
              </a:rPr>
              <a:t>pain </a:t>
            </a:r>
            <a:r>
              <a:rPr sz="2800" spc="-5" dirty="0">
                <a:latin typeface="Georgia"/>
                <a:cs typeface="Georgia"/>
              </a:rPr>
              <a:t>(like </a:t>
            </a:r>
            <a:r>
              <a:rPr sz="2800" spc="-10" dirty="0">
                <a:latin typeface="Georgia"/>
                <a:cs typeface="Georgia"/>
              </a:rPr>
              <a:t>pain </a:t>
            </a:r>
            <a:r>
              <a:rPr sz="2800" spc="-5" dirty="0">
                <a:latin typeface="Georgia"/>
                <a:cs typeface="Georgia"/>
              </a:rPr>
              <a:t>in </a:t>
            </a:r>
            <a:r>
              <a:rPr sz="2800" spc="-10" dirty="0">
                <a:latin typeface="Georgia"/>
                <a:cs typeface="Georgia"/>
              </a:rPr>
              <a:t>the back </a:t>
            </a:r>
            <a:r>
              <a:rPr sz="2800" spc="-5" dirty="0">
                <a:latin typeface="Georgia"/>
                <a:cs typeface="Georgia"/>
              </a:rPr>
              <a:t>or</a:t>
            </a:r>
            <a:r>
              <a:rPr sz="2800" spc="9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hips)</a:t>
            </a:r>
            <a:endParaRPr sz="2800">
              <a:latin typeface="Georgia"/>
              <a:cs typeface="Georgia"/>
            </a:endParaRPr>
          </a:p>
          <a:p>
            <a:pPr marL="561340" marR="608965" indent="-247015">
              <a:lnSpc>
                <a:spcPct val="100000"/>
              </a:lnSpc>
              <a:spcBef>
                <a:spcPts val="310"/>
              </a:spcBef>
              <a:tabLst>
                <a:tab pos="560705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Nervous system changes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(such as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headache,  weakness,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dizziness,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balance problems, or  seizures), from cancer spread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to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 brain or 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spinal</a:t>
            </a:r>
            <a:r>
              <a:rPr sz="2600" spc="-1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cord.</a:t>
            </a:r>
            <a:endParaRPr sz="260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  <a:spcBef>
                <a:spcPts val="2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Yellowing of </a:t>
            </a:r>
            <a:r>
              <a:rPr sz="2800" spc="-10" dirty="0">
                <a:latin typeface="Georgia"/>
                <a:cs typeface="Georgia"/>
              </a:rPr>
              <a:t>the skin </a:t>
            </a:r>
            <a:r>
              <a:rPr sz="2800" spc="-5" dirty="0">
                <a:latin typeface="Georgia"/>
                <a:cs typeface="Georgia"/>
              </a:rPr>
              <a:t>and eyes (jaundice), </a:t>
            </a:r>
            <a:r>
              <a:rPr sz="2800" spc="-10" dirty="0">
                <a:latin typeface="Georgia"/>
                <a:cs typeface="Georgia"/>
              </a:rPr>
              <a:t>from  </a:t>
            </a:r>
            <a:r>
              <a:rPr sz="2800" spc="-5" dirty="0">
                <a:latin typeface="Georgia"/>
                <a:cs typeface="Georgia"/>
              </a:rPr>
              <a:t>cancer spread to the</a:t>
            </a:r>
            <a:r>
              <a:rPr sz="2800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liver.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0" y="0"/>
            <a:ext cx="2895600" cy="213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239000" y="2286000"/>
            <a:ext cx="1752600" cy="1943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572000" y="4788407"/>
            <a:ext cx="4572000" cy="20695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840739" y="217423"/>
            <a:ext cx="4479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Trebuchet MS"/>
                <a:cs typeface="Trebuchet MS"/>
              </a:rPr>
              <a:t>HORNER</a:t>
            </a:r>
            <a:r>
              <a:rPr sz="4000" b="0" spc="-80" dirty="0">
                <a:latin typeface="Trebuchet MS"/>
                <a:cs typeface="Trebuchet MS"/>
              </a:rPr>
              <a:t> </a:t>
            </a:r>
            <a:r>
              <a:rPr sz="4000" b="0" spc="-5" dirty="0">
                <a:latin typeface="Trebuchet MS"/>
                <a:cs typeface="Trebuchet MS"/>
              </a:rPr>
              <a:t>SYNDROME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268" y="857758"/>
            <a:ext cx="8241665" cy="534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3600" dirty="0">
                <a:latin typeface="Georgia"/>
                <a:cs typeface="Georgia"/>
              </a:rPr>
              <a:t>HORNER </a:t>
            </a:r>
            <a:r>
              <a:rPr sz="3600" spc="-5" dirty="0">
                <a:latin typeface="Georgia"/>
                <a:cs typeface="Georgia"/>
              </a:rPr>
              <a:t>SYNDROME </a:t>
            </a:r>
            <a:r>
              <a:rPr sz="3600" dirty="0">
                <a:latin typeface="Georgia"/>
                <a:cs typeface="Georgia"/>
              </a:rPr>
              <a:t>Cancers </a:t>
            </a:r>
            <a:r>
              <a:rPr sz="3600" spc="-5" dirty="0">
                <a:latin typeface="Georgia"/>
                <a:cs typeface="Georgia"/>
              </a:rPr>
              <a:t>of the  top part of </a:t>
            </a:r>
            <a:r>
              <a:rPr sz="3600" dirty="0">
                <a:latin typeface="Georgia"/>
                <a:cs typeface="Georgia"/>
              </a:rPr>
              <a:t>the </a:t>
            </a:r>
            <a:r>
              <a:rPr sz="3600" spc="-5" dirty="0">
                <a:latin typeface="Georgia"/>
                <a:cs typeface="Georgia"/>
              </a:rPr>
              <a:t>lungs </a:t>
            </a:r>
            <a:r>
              <a:rPr sz="3600" dirty="0">
                <a:latin typeface="Georgia"/>
                <a:cs typeface="Georgia"/>
              </a:rPr>
              <a:t>(sometimes </a:t>
            </a:r>
            <a:r>
              <a:rPr sz="3600" spc="-5" dirty="0">
                <a:latin typeface="Georgia"/>
                <a:cs typeface="Georgia"/>
              </a:rPr>
              <a:t>called  </a:t>
            </a:r>
            <a:r>
              <a:rPr sz="3600" dirty="0">
                <a:latin typeface="Georgia"/>
                <a:cs typeface="Georgia"/>
              </a:rPr>
              <a:t>Pancoast tumors) </a:t>
            </a:r>
            <a:r>
              <a:rPr sz="3600" spc="-5" dirty="0">
                <a:latin typeface="Georgia"/>
                <a:cs typeface="Georgia"/>
              </a:rPr>
              <a:t>sometimes can </a:t>
            </a:r>
            <a:r>
              <a:rPr sz="3600" dirty="0">
                <a:latin typeface="Georgia"/>
                <a:cs typeface="Georgia"/>
              </a:rPr>
              <a:t>affect  </a:t>
            </a:r>
            <a:r>
              <a:rPr sz="3600" spc="-5" dirty="0">
                <a:latin typeface="Georgia"/>
                <a:cs typeface="Georgia"/>
              </a:rPr>
              <a:t>certain </a:t>
            </a:r>
            <a:r>
              <a:rPr sz="3600" dirty="0">
                <a:latin typeface="Georgia"/>
                <a:cs typeface="Georgia"/>
              </a:rPr>
              <a:t>nerves </a:t>
            </a:r>
            <a:r>
              <a:rPr sz="3600" spc="-5" dirty="0">
                <a:latin typeface="Georgia"/>
                <a:cs typeface="Georgia"/>
              </a:rPr>
              <a:t>to the eye </a:t>
            </a:r>
            <a:r>
              <a:rPr sz="3600" dirty="0">
                <a:latin typeface="Georgia"/>
                <a:cs typeface="Georgia"/>
              </a:rPr>
              <a:t>and </a:t>
            </a:r>
            <a:r>
              <a:rPr sz="3600" spc="-5" dirty="0">
                <a:latin typeface="Georgia"/>
                <a:cs typeface="Georgia"/>
              </a:rPr>
              <a:t>part of</a:t>
            </a:r>
            <a:r>
              <a:rPr sz="3600" spc="-140" dirty="0">
                <a:latin typeface="Georgia"/>
                <a:cs typeface="Georgia"/>
              </a:rPr>
              <a:t> </a:t>
            </a:r>
            <a:r>
              <a:rPr sz="3600" dirty="0">
                <a:latin typeface="Georgia"/>
                <a:cs typeface="Georgia"/>
              </a:rPr>
              <a:t>the  </a:t>
            </a:r>
            <a:r>
              <a:rPr sz="3600" spc="-5" dirty="0">
                <a:latin typeface="Georgia"/>
                <a:cs typeface="Georgia"/>
              </a:rPr>
              <a:t>face, causing </a:t>
            </a:r>
            <a:r>
              <a:rPr sz="3600" dirty="0">
                <a:latin typeface="Georgia"/>
                <a:cs typeface="Georgia"/>
              </a:rPr>
              <a:t>a </a:t>
            </a:r>
            <a:r>
              <a:rPr sz="3600" spc="-5" dirty="0">
                <a:latin typeface="Georgia"/>
                <a:cs typeface="Georgia"/>
              </a:rPr>
              <a:t>group of symptoms  called </a:t>
            </a:r>
            <a:r>
              <a:rPr sz="3600" dirty="0">
                <a:latin typeface="Georgia"/>
                <a:cs typeface="Georgia"/>
              </a:rPr>
              <a:t>Horner</a:t>
            </a:r>
            <a:r>
              <a:rPr sz="3600" spc="-30" dirty="0">
                <a:latin typeface="Georgia"/>
                <a:cs typeface="Georgia"/>
              </a:rPr>
              <a:t> </a:t>
            </a:r>
            <a:r>
              <a:rPr sz="3600" spc="-5" dirty="0">
                <a:latin typeface="Georgia"/>
                <a:cs typeface="Georgia"/>
              </a:rPr>
              <a:t>syndrome:</a:t>
            </a:r>
            <a:endParaRPr sz="36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05"/>
              </a:spcBef>
            </a:pP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▫ 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Drooping or </a:t>
            </a: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weakness 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of one</a:t>
            </a:r>
            <a:r>
              <a:rPr sz="3200" spc="-1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eyelid</a:t>
            </a:r>
            <a:endParaRPr sz="3200">
              <a:latin typeface="Georgia"/>
              <a:cs typeface="Georgia"/>
            </a:endParaRPr>
          </a:p>
          <a:p>
            <a:pPr marL="561340" marR="299085" indent="-247650">
              <a:lnSpc>
                <a:spcPct val="100000"/>
              </a:lnSpc>
              <a:spcBef>
                <a:spcPts val="300"/>
              </a:spcBef>
              <a:tabLst>
                <a:tab pos="660400" algn="l"/>
                <a:tab pos="3417570" algn="l"/>
              </a:tabLst>
            </a:pP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▫		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Reduced </a:t>
            </a: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or absent 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sweating </a:t>
            </a: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on 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the same  side of</a:t>
            </a:r>
            <a:r>
              <a:rPr sz="3200" spc="1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the</a:t>
            </a: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 face	</a:t>
            </a:r>
            <a:r>
              <a:rPr sz="3200" spc="-5" dirty="0">
                <a:solidFill>
                  <a:srgbClr val="438085"/>
                </a:solidFill>
                <a:latin typeface="Georgia"/>
                <a:cs typeface="Georgia"/>
              </a:rPr>
              <a:t>sometimes cause severe  shoulder</a:t>
            </a:r>
            <a:r>
              <a:rPr sz="3200" spc="-2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3200" dirty="0">
                <a:solidFill>
                  <a:srgbClr val="438085"/>
                </a:solidFill>
                <a:latin typeface="Georgia"/>
                <a:cs typeface="Georgia"/>
              </a:rPr>
              <a:t>pain.</a:t>
            </a:r>
            <a:endParaRPr sz="3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7068" y="665734"/>
            <a:ext cx="8188325" cy="5582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ts val="336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Georgia"/>
                <a:cs typeface="Georgia"/>
              </a:rPr>
              <a:t>SUPERIOR VENA </a:t>
            </a:r>
            <a:r>
              <a:rPr sz="2800" b="1" spc="-10" dirty="0">
                <a:latin typeface="Georgia"/>
                <a:cs typeface="Georgia"/>
              </a:rPr>
              <a:t>CAVA</a:t>
            </a:r>
            <a:r>
              <a:rPr sz="2800" b="1" spc="6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SYNDROME</a:t>
            </a:r>
            <a:endParaRPr sz="2800">
              <a:latin typeface="Georgia"/>
              <a:cs typeface="Georgia"/>
            </a:endParaRPr>
          </a:p>
          <a:p>
            <a:pPr marL="561340" marR="5080" indent="-247650">
              <a:lnSpc>
                <a:spcPct val="9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Tumors in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this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area can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press on the SVC, which can  cause the blood to back up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veins. This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can  lead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to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swelling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 face,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neck, arms,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and upper  chest.</a:t>
            </a: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ts val="3315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PARANEOPLASTIC</a:t>
            </a:r>
            <a:r>
              <a:rPr sz="2800" b="1" spc="4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SYNDROMES</a:t>
            </a:r>
            <a:r>
              <a:rPr sz="2800" spc="-5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561340" marR="94615" indent="-247650">
              <a:lnSpc>
                <a:spcPct val="90000"/>
              </a:lnSpc>
              <a:spcBef>
                <a:spcPts val="310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Some lung cancers can </a:t>
            </a:r>
            <a:r>
              <a:rPr sz="2600" spc="-5" dirty="0">
                <a:solidFill>
                  <a:srgbClr val="006FC0"/>
                </a:solidFill>
                <a:latin typeface="Georgia"/>
                <a:cs typeface="Georgia"/>
              </a:rPr>
              <a:t>make hormone-like 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substances that enter the bloodstream and cause  problems with distant tissues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and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organs, even  though the cancer has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not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spread to those tissues or  organs.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These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problems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are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called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paraneoplastic  syndromes.</a:t>
            </a:r>
            <a:endParaRPr sz="2600">
              <a:latin typeface="Georgia"/>
              <a:cs typeface="Georgia"/>
            </a:endParaRPr>
          </a:p>
          <a:p>
            <a:pPr marL="826769" marR="180340" lvl="1" indent="-219710">
              <a:lnSpc>
                <a:spcPts val="2590"/>
              </a:lnSpc>
              <a:spcBef>
                <a:spcPts val="350"/>
              </a:spcBef>
              <a:buFont typeface="Wingdings 2"/>
              <a:buChar char=""/>
              <a:tabLst>
                <a:tab pos="827405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Excess growth/thickening of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certain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bones, especially  those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in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the finger</a:t>
            </a:r>
            <a:r>
              <a:rPr sz="2400" spc="-2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tips</a:t>
            </a:r>
            <a:endParaRPr sz="2400">
              <a:latin typeface="Georgia"/>
              <a:cs typeface="Georgia"/>
            </a:endParaRPr>
          </a:p>
          <a:p>
            <a:pPr marL="826769" lvl="1" indent="-220345">
              <a:lnSpc>
                <a:spcPts val="2855"/>
              </a:lnSpc>
              <a:buFont typeface="Wingdings 2"/>
              <a:buChar char=""/>
              <a:tabLst>
                <a:tab pos="827405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Excess breast growth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in men</a:t>
            </a:r>
            <a:r>
              <a:rPr sz="2400" spc="-1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(gynecomastia)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238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8468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78739" y="331978"/>
            <a:ext cx="39535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60" dirty="0">
                <a:latin typeface="Trebuchet MS"/>
                <a:cs typeface="Trebuchet MS"/>
              </a:rPr>
              <a:t>STAGES </a:t>
            </a:r>
            <a:r>
              <a:rPr sz="3600" b="0" dirty="0">
                <a:latin typeface="Trebuchet MS"/>
                <a:cs typeface="Trebuchet MS"/>
              </a:rPr>
              <a:t>OF</a:t>
            </a:r>
            <a:r>
              <a:rPr sz="3600" b="0" spc="-20" dirty="0">
                <a:latin typeface="Trebuchet MS"/>
                <a:cs typeface="Trebuchet MS"/>
              </a:rPr>
              <a:t> </a:t>
            </a:r>
            <a:r>
              <a:rPr sz="3600" b="0" spc="-5" dirty="0">
                <a:latin typeface="Trebuchet MS"/>
                <a:cs typeface="Trebuchet MS"/>
              </a:rPr>
              <a:t>CANCER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7424" y="1135125"/>
            <a:ext cx="72942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424455"/>
                </a:solidFill>
                <a:latin typeface="Trebuchet MS"/>
                <a:cs typeface="Trebuchet MS"/>
              </a:rPr>
              <a:t>American </a:t>
            </a:r>
            <a:r>
              <a:rPr sz="1600" b="1" spc="-5" dirty="0">
                <a:solidFill>
                  <a:srgbClr val="424455"/>
                </a:solidFill>
                <a:latin typeface="Trebuchet MS"/>
                <a:cs typeface="Trebuchet MS"/>
              </a:rPr>
              <a:t>Joint </a:t>
            </a:r>
            <a:r>
              <a:rPr sz="1600" b="1" spc="-10" dirty="0">
                <a:solidFill>
                  <a:srgbClr val="424455"/>
                </a:solidFill>
                <a:latin typeface="Trebuchet MS"/>
                <a:cs typeface="Trebuchet MS"/>
              </a:rPr>
              <a:t>Committee </a:t>
            </a:r>
            <a:r>
              <a:rPr sz="1600" b="1" spc="-5" dirty="0">
                <a:solidFill>
                  <a:srgbClr val="424455"/>
                </a:solidFill>
                <a:latin typeface="Trebuchet MS"/>
                <a:cs typeface="Trebuchet MS"/>
              </a:rPr>
              <a:t>on Cancer </a:t>
            </a:r>
            <a:r>
              <a:rPr sz="1600" b="1" spc="-10" dirty="0">
                <a:solidFill>
                  <a:srgbClr val="424455"/>
                </a:solidFill>
                <a:latin typeface="Trebuchet MS"/>
                <a:cs typeface="Trebuchet MS"/>
              </a:rPr>
              <a:t>(AJCC) </a:t>
            </a:r>
            <a:r>
              <a:rPr sz="1600" b="1" spc="-5" dirty="0">
                <a:solidFill>
                  <a:srgbClr val="424455"/>
                </a:solidFill>
                <a:latin typeface="Trebuchet MS"/>
                <a:cs typeface="Trebuchet MS"/>
              </a:rPr>
              <a:t>TNM system</a:t>
            </a:r>
            <a:r>
              <a:rPr sz="1600" spc="-5" dirty="0">
                <a:solidFill>
                  <a:srgbClr val="424455"/>
                </a:solidFill>
                <a:latin typeface="Trebuchet MS"/>
                <a:cs typeface="Trebuchet MS"/>
              </a:rPr>
              <a:t>, </a:t>
            </a:r>
            <a:r>
              <a:rPr sz="1600" spc="-10" dirty="0">
                <a:solidFill>
                  <a:srgbClr val="424455"/>
                </a:solidFill>
                <a:latin typeface="Trebuchet MS"/>
                <a:cs typeface="Trebuchet MS"/>
              </a:rPr>
              <a:t>which </a:t>
            </a:r>
            <a:r>
              <a:rPr sz="1600" spc="-5" dirty="0">
                <a:solidFill>
                  <a:srgbClr val="424455"/>
                </a:solidFill>
                <a:latin typeface="Trebuchet MS"/>
                <a:cs typeface="Trebuchet MS"/>
              </a:rPr>
              <a:t>is based</a:t>
            </a:r>
            <a:r>
              <a:rPr sz="1600" spc="280" dirty="0">
                <a:solidFill>
                  <a:srgbClr val="424455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24455"/>
                </a:solidFill>
                <a:latin typeface="Trebuchet MS"/>
                <a:cs typeface="Trebuchet MS"/>
              </a:rPr>
              <a:t>on:</a:t>
            </a:r>
            <a:endParaRPr sz="1600">
              <a:latin typeface="Trebuchet MS"/>
              <a:cs typeface="Trebuchet MS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-6350" y="1670050"/>
          <a:ext cx="9144000" cy="4952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295400"/>
                <a:gridCol w="6324600"/>
              </a:tblGrid>
              <a:tr h="8524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Sr.</a:t>
                      </a:r>
                      <a:endParaRPr sz="1800">
                        <a:latin typeface="Georgia"/>
                        <a:cs typeface="Georgia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No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STAGE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Georgia"/>
                          <a:cs typeface="Georgia"/>
                        </a:rPr>
                        <a:t>FEACTURES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525389"/>
                    </a:solidFill>
                  </a:tcPr>
                </a:tc>
              </a:tr>
              <a:tr h="723138">
                <a:tc rowSpan="5">
                  <a:txBody>
                    <a:bodyPr/>
                    <a:lstStyle/>
                    <a:p>
                      <a:pPr marL="91440" marR="99695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400" b="1" spc="-5" dirty="0">
                          <a:latin typeface="Georgia"/>
                          <a:cs typeface="Georgia"/>
                        </a:rPr>
                        <a:t>The size  </a:t>
                      </a:r>
                      <a:r>
                        <a:rPr sz="2400" b="1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2400" b="1" spc="-5" dirty="0">
                          <a:latin typeface="Georgia"/>
                          <a:cs typeface="Georgia"/>
                        </a:rPr>
                        <a:t>the  main  (</a:t>
                      </a:r>
                      <a:r>
                        <a:rPr sz="2000" b="1" dirty="0">
                          <a:latin typeface="Georgia"/>
                          <a:cs typeface="Georgia"/>
                        </a:rPr>
                        <a:t>primary)  </a:t>
                      </a:r>
                      <a:r>
                        <a:rPr sz="2400" b="1" spc="-5" dirty="0">
                          <a:latin typeface="Georgia"/>
                          <a:cs typeface="Georgia"/>
                        </a:rPr>
                        <a:t>tumor  </a:t>
                      </a:r>
                      <a:r>
                        <a:rPr sz="2400" b="1" dirty="0">
                          <a:latin typeface="Georgia"/>
                          <a:cs typeface="Georgia"/>
                        </a:rPr>
                        <a:t>(T)</a:t>
                      </a:r>
                      <a:endParaRPr sz="2400">
                        <a:latin typeface="Georgia"/>
                        <a:cs typeface="Georgia"/>
                      </a:endParaRPr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T0: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There is no evidence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of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a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primary</a:t>
                      </a:r>
                      <a:r>
                        <a:rPr sz="2000" spc="-2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tumor.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7912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T1: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tumor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is no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larger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than 3</a:t>
                      </a:r>
                      <a:r>
                        <a:rPr sz="2000" spc="-1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centimeters,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not reached</a:t>
                      </a:r>
                      <a:r>
                        <a:rPr sz="2000" spc="47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PLEURA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</a:tr>
              <a:tr h="858646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T2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8829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tumor has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1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or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more,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larger than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3 cm across but  not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larger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than 7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cm.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 BROCHUS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  <a:tr h="94980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latin typeface="Georgia"/>
                          <a:cs typeface="Georgia"/>
                        </a:rPr>
                        <a:t>T3</a:t>
                      </a:r>
                      <a:r>
                        <a:rPr sz="1800" dirty="0">
                          <a:latin typeface="Georgia"/>
                          <a:cs typeface="Georgia"/>
                        </a:rPr>
                        <a:t>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320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tumor has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1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or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more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of the following features,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It is 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larger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than 7 cm across CHEST WALL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9EC"/>
                    </a:solidFill>
                  </a:tcPr>
                </a:tc>
              </a:tr>
              <a:tr h="7777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77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" dirty="0">
                          <a:latin typeface="Georgia"/>
                          <a:cs typeface="Georgia"/>
                        </a:rPr>
                        <a:t>T4:</a:t>
                      </a:r>
                      <a:endParaRPr sz="1800">
                        <a:latin typeface="Georgia"/>
                        <a:cs typeface="Georgia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000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cancer has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1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or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more, A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tumor of any size</a:t>
                      </a:r>
                      <a:r>
                        <a:rPr sz="2000" spc="40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has</a:t>
                      </a:r>
                      <a:endParaRPr sz="2000">
                        <a:latin typeface="Georgia"/>
                        <a:cs typeface="Georgia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spc="-5" dirty="0">
                          <a:latin typeface="Georgia"/>
                          <a:cs typeface="Georgia"/>
                        </a:rPr>
                        <a:t>grown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into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the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space </a:t>
                      </a:r>
                      <a:r>
                        <a:rPr sz="2000" spc="-5" dirty="0">
                          <a:latin typeface="Georgia"/>
                          <a:cs typeface="Georgia"/>
                        </a:rPr>
                        <a:t>between the</a:t>
                      </a:r>
                      <a:r>
                        <a:rPr sz="2000" spc="-35" dirty="0">
                          <a:latin typeface="Georgia"/>
                          <a:cs typeface="Georgia"/>
                        </a:rPr>
                        <a:t> </a:t>
                      </a:r>
                      <a:r>
                        <a:rPr sz="2000" dirty="0">
                          <a:latin typeface="Georgia"/>
                          <a:cs typeface="Georgia"/>
                        </a:rPr>
                        <a:t>lungs</a:t>
                      </a:r>
                      <a:endParaRPr sz="2000">
                        <a:latin typeface="Georgia"/>
                        <a:cs typeface="Georgia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1D1D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238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8468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2476" y="440436"/>
            <a:ext cx="1905" cy="93345"/>
          </a:xfrm>
          <a:custGeom>
            <a:avLst/>
            <a:gdLst/>
            <a:ahLst/>
            <a:cxnLst/>
            <a:rect l="l" t="t" r="r" b="b"/>
            <a:pathLst>
              <a:path w="1904" h="93345">
                <a:moveTo>
                  <a:pt x="0" y="93014"/>
                </a:moveTo>
                <a:lnTo>
                  <a:pt x="1524" y="93014"/>
                </a:lnTo>
                <a:lnTo>
                  <a:pt x="1524" y="0"/>
                </a:lnTo>
                <a:lnTo>
                  <a:pt x="0" y="0"/>
                </a:lnTo>
                <a:lnTo>
                  <a:pt x="0" y="93014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72371" y="440436"/>
            <a:ext cx="12700" cy="93345"/>
          </a:xfrm>
          <a:custGeom>
            <a:avLst/>
            <a:gdLst/>
            <a:ahLst/>
            <a:cxnLst/>
            <a:rect l="l" t="t" r="r" b="b"/>
            <a:pathLst>
              <a:path w="12700" h="93345">
                <a:moveTo>
                  <a:pt x="0" y="93014"/>
                </a:moveTo>
                <a:lnTo>
                  <a:pt x="12192" y="93014"/>
                </a:lnTo>
                <a:lnTo>
                  <a:pt x="12192" y="0"/>
                </a:lnTo>
                <a:lnTo>
                  <a:pt x="0" y="0"/>
                </a:lnTo>
                <a:lnTo>
                  <a:pt x="0" y="93014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0200" y="440436"/>
            <a:ext cx="3634740" cy="93345"/>
          </a:xfrm>
          <a:custGeom>
            <a:avLst/>
            <a:gdLst/>
            <a:ahLst/>
            <a:cxnLst/>
            <a:rect l="l" t="t" r="r" b="b"/>
            <a:pathLst>
              <a:path w="3634740" h="93345">
                <a:moveTo>
                  <a:pt x="0" y="93014"/>
                </a:moveTo>
                <a:lnTo>
                  <a:pt x="3634740" y="93014"/>
                </a:lnTo>
                <a:lnTo>
                  <a:pt x="3634740" y="0"/>
                </a:lnTo>
                <a:lnTo>
                  <a:pt x="0" y="0"/>
                </a:lnTo>
                <a:lnTo>
                  <a:pt x="0" y="93014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29700" y="0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5">
                <a:moveTo>
                  <a:pt x="0" y="0"/>
                </a:moveTo>
                <a:lnTo>
                  <a:pt x="0" y="534974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74835" y="0"/>
            <a:ext cx="27940" cy="535305"/>
          </a:xfrm>
          <a:custGeom>
            <a:avLst/>
            <a:gdLst/>
            <a:ahLst/>
            <a:cxnLst/>
            <a:rect l="l" t="t" r="r" b="b"/>
            <a:pathLst>
              <a:path w="27940" h="535305">
                <a:moveTo>
                  <a:pt x="0" y="534974"/>
                </a:moveTo>
                <a:lnTo>
                  <a:pt x="27431" y="534974"/>
                </a:lnTo>
                <a:lnTo>
                  <a:pt x="27431" y="0"/>
                </a:lnTo>
                <a:lnTo>
                  <a:pt x="0" y="0"/>
                </a:lnTo>
                <a:lnTo>
                  <a:pt x="0" y="534974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15400" y="0"/>
            <a:ext cx="55244" cy="534035"/>
          </a:xfrm>
          <a:custGeom>
            <a:avLst/>
            <a:gdLst/>
            <a:ahLst/>
            <a:cxnLst/>
            <a:rect l="l" t="t" r="r" b="b"/>
            <a:pathLst>
              <a:path w="55245" h="534035">
                <a:moveTo>
                  <a:pt x="0" y="533450"/>
                </a:moveTo>
                <a:lnTo>
                  <a:pt x="54864" y="533450"/>
                </a:lnTo>
                <a:lnTo>
                  <a:pt x="54864" y="0"/>
                </a:lnTo>
                <a:lnTo>
                  <a:pt x="0" y="0"/>
                </a:lnTo>
                <a:lnTo>
                  <a:pt x="0" y="53345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77300" y="0"/>
            <a:ext cx="0" cy="534035"/>
          </a:xfrm>
          <a:custGeom>
            <a:avLst/>
            <a:gdLst/>
            <a:ahLst/>
            <a:cxnLst/>
            <a:rect l="l" t="t" r="r" b="b"/>
            <a:pathLst>
              <a:path h="534035">
                <a:moveTo>
                  <a:pt x="0" y="0"/>
                </a:moveTo>
                <a:lnTo>
                  <a:pt x="0" y="533450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533450"/>
            <a:ext cx="1355090" cy="1183005"/>
          </a:xfrm>
          <a:custGeom>
            <a:avLst/>
            <a:gdLst/>
            <a:ahLst/>
            <a:cxnLst/>
            <a:rect l="l" t="t" r="r" b="b"/>
            <a:pathLst>
              <a:path w="1355090" h="1183005">
                <a:moveTo>
                  <a:pt x="0" y="1182446"/>
                </a:moveTo>
                <a:lnTo>
                  <a:pt x="1354709" y="1182446"/>
                </a:lnTo>
                <a:lnTo>
                  <a:pt x="1354709" y="0"/>
                </a:lnTo>
                <a:lnTo>
                  <a:pt x="0" y="0"/>
                </a:lnTo>
                <a:lnTo>
                  <a:pt x="0" y="1182446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4708" y="533450"/>
            <a:ext cx="1464945" cy="1183005"/>
          </a:xfrm>
          <a:custGeom>
            <a:avLst/>
            <a:gdLst/>
            <a:ahLst/>
            <a:cxnLst/>
            <a:rect l="l" t="t" r="r" b="b"/>
            <a:pathLst>
              <a:path w="1464945" h="1183005">
                <a:moveTo>
                  <a:pt x="0" y="1182446"/>
                </a:moveTo>
                <a:lnTo>
                  <a:pt x="1464691" y="1182446"/>
                </a:lnTo>
                <a:lnTo>
                  <a:pt x="1464691" y="0"/>
                </a:lnTo>
                <a:lnTo>
                  <a:pt x="0" y="0"/>
                </a:lnTo>
                <a:lnTo>
                  <a:pt x="0" y="1182446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9400" y="533450"/>
            <a:ext cx="6324600" cy="1183005"/>
          </a:xfrm>
          <a:custGeom>
            <a:avLst/>
            <a:gdLst/>
            <a:ahLst/>
            <a:cxnLst/>
            <a:rect l="l" t="t" r="r" b="b"/>
            <a:pathLst>
              <a:path w="6324600" h="1183005">
                <a:moveTo>
                  <a:pt x="0" y="1182446"/>
                </a:moveTo>
                <a:lnTo>
                  <a:pt x="6324600" y="1182446"/>
                </a:lnTo>
                <a:lnTo>
                  <a:pt x="6324600" y="0"/>
                </a:lnTo>
                <a:lnTo>
                  <a:pt x="0" y="0"/>
                </a:lnTo>
                <a:lnTo>
                  <a:pt x="0" y="1182446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753997"/>
            <a:ext cx="1355090" cy="4799330"/>
          </a:xfrm>
          <a:custGeom>
            <a:avLst/>
            <a:gdLst/>
            <a:ahLst/>
            <a:cxnLst/>
            <a:rect l="l" t="t" r="r" b="b"/>
            <a:pathLst>
              <a:path w="1355090" h="4799330">
                <a:moveTo>
                  <a:pt x="0" y="4799203"/>
                </a:moveTo>
                <a:lnTo>
                  <a:pt x="1354709" y="4799203"/>
                </a:lnTo>
                <a:lnTo>
                  <a:pt x="1354709" y="0"/>
                </a:lnTo>
                <a:lnTo>
                  <a:pt x="0" y="0"/>
                </a:lnTo>
                <a:lnTo>
                  <a:pt x="0" y="4799203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54708" y="1753997"/>
            <a:ext cx="1464945" cy="1051560"/>
          </a:xfrm>
          <a:custGeom>
            <a:avLst/>
            <a:gdLst/>
            <a:ahLst/>
            <a:cxnLst/>
            <a:rect l="l" t="t" r="r" b="b"/>
            <a:pathLst>
              <a:path w="1464945" h="1051560">
                <a:moveTo>
                  <a:pt x="0" y="1051052"/>
                </a:moveTo>
                <a:lnTo>
                  <a:pt x="1464691" y="1051052"/>
                </a:lnTo>
                <a:lnTo>
                  <a:pt x="1464691" y="0"/>
                </a:lnTo>
                <a:lnTo>
                  <a:pt x="0" y="0"/>
                </a:lnTo>
                <a:lnTo>
                  <a:pt x="0" y="1051052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19400" y="1753997"/>
            <a:ext cx="6324600" cy="1051560"/>
          </a:xfrm>
          <a:custGeom>
            <a:avLst/>
            <a:gdLst/>
            <a:ahLst/>
            <a:cxnLst/>
            <a:rect l="l" t="t" r="r" b="b"/>
            <a:pathLst>
              <a:path w="6324600" h="1051560">
                <a:moveTo>
                  <a:pt x="0" y="1051052"/>
                </a:moveTo>
                <a:lnTo>
                  <a:pt x="6324600" y="1051052"/>
                </a:lnTo>
                <a:lnTo>
                  <a:pt x="6324600" y="0"/>
                </a:lnTo>
                <a:lnTo>
                  <a:pt x="0" y="0"/>
                </a:lnTo>
                <a:lnTo>
                  <a:pt x="0" y="1051052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54708" y="2805074"/>
            <a:ext cx="1464945" cy="1141095"/>
          </a:xfrm>
          <a:custGeom>
            <a:avLst/>
            <a:gdLst/>
            <a:ahLst/>
            <a:cxnLst/>
            <a:rect l="l" t="t" r="r" b="b"/>
            <a:pathLst>
              <a:path w="1464945" h="1141095">
                <a:moveTo>
                  <a:pt x="0" y="1140815"/>
                </a:moveTo>
                <a:lnTo>
                  <a:pt x="1464691" y="1140815"/>
                </a:lnTo>
                <a:lnTo>
                  <a:pt x="1464691" y="0"/>
                </a:lnTo>
                <a:lnTo>
                  <a:pt x="0" y="0"/>
                </a:lnTo>
                <a:lnTo>
                  <a:pt x="0" y="1140815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19400" y="2805074"/>
            <a:ext cx="6324600" cy="1141095"/>
          </a:xfrm>
          <a:custGeom>
            <a:avLst/>
            <a:gdLst/>
            <a:ahLst/>
            <a:cxnLst/>
            <a:rect l="l" t="t" r="r" b="b"/>
            <a:pathLst>
              <a:path w="6324600" h="1141095">
                <a:moveTo>
                  <a:pt x="0" y="1140815"/>
                </a:moveTo>
                <a:lnTo>
                  <a:pt x="6324600" y="1140815"/>
                </a:lnTo>
                <a:lnTo>
                  <a:pt x="6324600" y="0"/>
                </a:lnTo>
                <a:lnTo>
                  <a:pt x="0" y="0"/>
                </a:lnTo>
                <a:lnTo>
                  <a:pt x="0" y="1140815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54708" y="3945864"/>
            <a:ext cx="1464945" cy="1238250"/>
          </a:xfrm>
          <a:custGeom>
            <a:avLst/>
            <a:gdLst/>
            <a:ahLst/>
            <a:cxnLst/>
            <a:rect l="l" t="t" r="r" b="b"/>
            <a:pathLst>
              <a:path w="1464945" h="1238250">
                <a:moveTo>
                  <a:pt x="0" y="1237894"/>
                </a:moveTo>
                <a:lnTo>
                  <a:pt x="1464691" y="1237894"/>
                </a:lnTo>
                <a:lnTo>
                  <a:pt x="1464691" y="0"/>
                </a:lnTo>
                <a:lnTo>
                  <a:pt x="0" y="0"/>
                </a:lnTo>
                <a:lnTo>
                  <a:pt x="0" y="1237894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819400" y="3945864"/>
            <a:ext cx="6324600" cy="1238250"/>
          </a:xfrm>
          <a:custGeom>
            <a:avLst/>
            <a:gdLst/>
            <a:ahLst/>
            <a:cxnLst/>
            <a:rect l="l" t="t" r="r" b="b"/>
            <a:pathLst>
              <a:path w="6324600" h="1238250">
                <a:moveTo>
                  <a:pt x="0" y="1237894"/>
                </a:moveTo>
                <a:lnTo>
                  <a:pt x="6324600" y="1237894"/>
                </a:lnTo>
                <a:lnTo>
                  <a:pt x="6324600" y="0"/>
                </a:lnTo>
                <a:lnTo>
                  <a:pt x="0" y="0"/>
                </a:lnTo>
                <a:lnTo>
                  <a:pt x="0" y="1237894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54708" y="5183759"/>
            <a:ext cx="1464945" cy="1369695"/>
          </a:xfrm>
          <a:custGeom>
            <a:avLst/>
            <a:gdLst/>
            <a:ahLst/>
            <a:cxnLst/>
            <a:rect l="l" t="t" r="r" b="b"/>
            <a:pathLst>
              <a:path w="1464945" h="1369695">
                <a:moveTo>
                  <a:pt x="0" y="1369440"/>
                </a:moveTo>
                <a:lnTo>
                  <a:pt x="1464691" y="1369440"/>
                </a:lnTo>
                <a:lnTo>
                  <a:pt x="1464691" y="0"/>
                </a:lnTo>
                <a:lnTo>
                  <a:pt x="0" y="0"/>
                </a:lnTo>
                <a:lnTo>
                  <a:pt x="0" y="1369440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9400" y="5183759"/>
            <a:ext cx="6324600" cy="1369695"/>
          </a:xfrm>
          <a:custGeom>
            <a:avLst/>
            <a:gdLst/>
            <a:ahLst/>
            <a:cxnLst/>
            <a:rect l="l" t="t" r="r" b="b"/>
            <a:pathLst>
              <a:path w="6324600" h="1369695">
                <a:moveTo>
                  <a:pt x="0" y="1369440"/>
                </a:moveTo>
                <a:lnTo>
                  <a:pt x="6324600" y="1369440"/>
                </a:lnTo>
                <a:lnTo>
                  <a:pt x="6324600" y="0"/>
                </a:lnTo>
                <a:lnTo>
                  <a:pt x="0" y="0"/>
                </a:lnTo>
                <a:lnTo>
                  <a:pt x="0" y="1369440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54708" y="52705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88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354708" y="1753997"/>
            <a:ext cx="0" cy="4805680"/>
          </a:xfrm>
          <a:custGeom>
            <a:avLst/>
            <a:gdLst/>
            <a:ahLst/>
            <a:cxnLst/>
            <a:rect l="l" t="t" r="r" b="b"/>
            <a:pathLst>
              <a:path h="4805680">
                <a:moveTo>
                  <a:pt x="0" y="0"/>
                </a:moveTo>
                <a:lnTo>
                  <a:pt x="0" y="480555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19400" y="52705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88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19400" y="1753997"/>
            <a:ext cx="0" cy="4805680"/>
          </a:xfrm>
          <a:custGeom>
            <a:avLst/>
            <a:gdLst/>
            <a:ahLst/>
            <a:cxnLst/>
            <a:rect l="l" t="t" r="r" b="b"/>
            <a:pathLst>
              <a:path h="4805680">
                <a:moveTo>
                  <a:pt x="0" y="0"/>
                </a:moveTo>
                <a:lnTo>
                  <a:pt x="0" y="480555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48358" y="2805048"/>
            <a:ext cx="7795895" cy="0"/>
          </a:xfrm>
          <a:custGeom>
            <a:avLst/>
            <a:gdLst/>
            <a:ahLst/>
            <a:cxnLst/>
            <a:rect l="l" t="t" r="r" b="b"/>
            <a:pathLst>
              <a:path w="7795895">
                <a:moveTo>
                  <a:pt x="0" y="0"/>
                </a:moveTo>
                <a:lnTo>
                  <a:pt x="77956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8358" y="3945890"/>
            <a:ext cx="7795895" cy="0"/>
          </a:xfrm>
          <a:custGeom>
            <a:avLst/>
            <a:gdLst/>
            <a:ahLst/>
            <a:cxnLst/>
            <a:rect l="l" t="t" r="r" b="b"/>
            <a:pathLst>
              <a:path w="7795895">
                <a:moveTo>
                  <a:pt x="0" y="0"/>
                </a:moveTo>
                <a:lnTo>
                  <a:pt x="77956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348358" y="5183759"/>
            <a:ext cx="7795895" cy="0"/>
          </a:xfrm>
          <a:custGeom>
            <a:avLst/>
            <a:gdLst/>
            <a:ahLst/>
            <a:cxnLst/>
            <a:rect l="l" t="t" r="r" b="b"/>
            <a:pathLst>
              <a:path w="7795895">
                <a:moveTo>
                  <a:pt x="0" y="0"/>
                </a:moveTo>
                <a:lnTo>
                  <a:pt x="77956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0" y="527050"/>
            <a:ext cx="0" cy="6032500"/>
          </a:xfrm>
          <a:custGeom>
            <a:avLst/>
            <a:gdLst/>
            <a:ahLst/>
            <a:cxnLst/>
            <a:rect l="l" t="t" r="r" b="b"/>
            <a:pathLst>
              <a:path h="6032500">
                <a:moveTo>
                  <a:pt x="0" y="0"/>
                </a:moveTo>
                <a:lnTo>
                  <a:pt x="0" y="60325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9144000" y="527050"/>
            <a:ext cx="0" cy="6032500"/>
          </a:xfrm>
          <a:custGeom>
            <a:avLst/>
            <a:gdLst/>
            <a:ahLst/>
            <a:cxnLst/>
            <a:rect l="l" t="t" r="r" b="b"/>
            <a:pathLst>
              <a:path h="6032500">
                <a:moveTo>
                  <a:pt x="0" y="0"/>
                </a:moveTo>
                <a:lnTo>
                  <a:pt x="0" y="60325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533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0" y="6546850"/>
            <a:ext cx="1355090" cy="12700"/>
          </a:xfrm>
          <a:custGeom>
            <a:avLst/>
            <a:gdLst/>
            <a:ahLst/>
            <a:cxnLst/>
            <a:rect l="l" t="t" r="r" b="b"/>
            <a:pathLst>
              <a:path w="1355090" h="12700">
                <a:moveTo>
                  <a:pt x="0" y="12700"/>
                </a:moveTo>
                <a:lnTo>
                  <a:pt x="1354709" y="12700"/>
                </a:lnTo>
                <a:lnTo>
                  <a:pt x="135470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354708" y="6553200"/>
            <a:ext cx="7789545" cy="0"/>
          </a:xfrm>
          <a:custGeom>
            <a:avLst/>
            <a:gdLst/>
            <a:ahLst/>
            <a:cxnLst/>
            <a:rect l="l" t="t" r="r" b="b"/>
            <a:pathLst>
              <a:path w="7789545">
                <a:moveTo>
                  <a:pt x="0" y="0"/>
                </a:moveTo>
                <a:lnTo>
                  <a:pt x="778929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93572" y="559053"/>
            <a:ext cx="368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Sr.  No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661286" y="559053"/>
            <a:ext cx="853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STAGE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20715" y="559053"/>
            <a:ext cx="152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FEACTURES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8739" y="2124532"/>
            <a:ext cx="1181735" cy="3380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Georgia"/>
                <a:cs typeface="Georgia"/>
              </a:rPr>
              <a:t>Wh</a:t>
            </a:r>
            <a:r>
              <a:rPr sz="2000" b="1" spc="-10" dirty="0">
                <a:latin typeface="Georgia"/>
                <a:cs typeface="Georgia"/>
              </a:rPr>
              <a:t>e</a:t>
            </a:r>
            <a:r>
              <a:rPr sz="2000" b="1" spc="-5" dirty="0">
                <a:latin typeface="Georgia"/>
                <a:cs typeface="Georgia"/>
              </a:rPr>
              <a:t>th</a:t>
            </a:r>
            <a:r>
              <a:rPr sz="2000" b="1" spc="-10" dirty="0">
                <a:latin typeface="Georgia"/>
                <a:cs typeface="Georgia"/>
              </a:rPr>
              <a:t>e</a:t>
            </a:r>
            <a:r>
              <a:rPr sz="2000" b="1" dirty="0">
                <a:latin typeface="Georgia"/>
                <a:cs typeface="Georgia"/>
              </a:rPr>
              <a:t>r  </a:t>
            </a:r>
            <a:r>
              <a:rPr sz="2000" b="1" spc="-5" dirty="0">
                <a:latin typeface="Georgia"/>
                <a:cs typeface="Georgia"/>
              </a:rPr>
              <a:t>the  cancer  </a:t>
            </a:r>
            <a:r>
              <a:rPr sz="2000" b="1" dirty="0">
                <a:latin typeface="Georgia"/>
                <a:cs typeface="Georgia"/>
              </a:rPr>
              <a:t>has  </a:t>
            </a:r>
            <a:r>
              <a:rPr sz="2000" b="1" spc="-5" dirty="0">
                <a:latin typeface="Georgia"/>
                <a:cs typeface="Georgia"/>
              </a:rPr>
              <a:t>spread  </a:t>
            </a:r>
            <a:r>
              <a:rPr sz="2000" b="1" spc="-10" dirty="0">
                <a:latin typeface="Georgia"/>
                <a:cs typeface="Georgia"/>
              </a:rPr>
              <a:t>to  </a:t>
            </a:r>
            <a:r>
              <a:rPr sz="2000" b="1" spc="-5" dirty="0">
                <a:latin typeface="Georgia"/>
                <a:cs typeface="Georgia"/>
              </a:rPr>
              <a:t>nearby  (regiona</a:t>
            </a:r>
            <a:endParaRPr sz="2000">
              <a:latin typeface="Georgia"/>
              <a:cs typeface="Georgia"/>
            </a:endParaRPr>
          </a:p>
          <a:p>
            <a:pPr marL="12700" marR="66675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Georgia"/>
                <a:cs typeface="Georgia"/>
              </a:rPr>
              <a:t>l)</a:t>
            </a:r>
            <a:r>
              <a:rPr sz="2000" b="1" spc="-8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lymph  </a:t>
            </a:r>
            <a:r>
              <a:rPr sz="2000" b="1" dirty="0">
                <a:latin typeface="Georgia"/>
                <a:cs typeface="Georgia"/>
              </a:rPr>
              <a:t>nodes  (N).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56358" y="1760601"/>
            <a:ext cx="4616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N0: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8394" y="1759077"/>
            <a:ext cx="5741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There is no </a:t>
            </a:r>
            <a:r>
              <a:rPr sz="2400" spc="-5" dirty="0">
                <a:latin typeface="Georgia"/>
                <a:cs typeface="Georgia"/>
              </a:rPr>
              <a:t>spread to </a:t>
            </a:r>
            <a:r>
              <a:rPr sz="2400" dirty="0">
                <a:latin typeface="Georgia"/>
                <a:cs typeface="Georgia"/>
              </a:rPr>
              <a:t>nearby </a:t>
            </a:r>
            <a:r>
              <a:rPr sz="2400" spc="-5" dirty="0">
                <a:latin typeface="Georgia"/>
                <a:cs typeface="Georgia"/>
              </a:rPr>
              <a:t>lymph</a:t>
            </a:r>
            <a:r>
              <a:rPr sz="240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nodes.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86839" y="2831084"/>
            <a:ext cx="400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eorgia"/>
                <a:cs typeface="Georgia"/>
              </a:rPr>
              <a:t>N</a:t>
            </a:r>
            <a:r>
              <a:rPr sz="1800" b="1" spc="-10" dirty="0">
                <a:latin typeface="Georgia"/>
                <a:cs typeface="Georgia"/>
              </a:rPr>
              <a:t>1</a:t>
            </a:r>
            <a:r>
              <a:rPr sz="1800" dirty="0">
                <a:latin typeface="Georgia"/>
                <a:cs typeface="Georgia"/>
              </a:rPr>
              <a:t>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98394" y="2829559"/>
            <a:ext cx="61048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cancer has spread to lymph </a:t>
            </a:r>
            <a:r>
              <a:rPr sz="2400" dirty="0">
                <a:latin typeface="Georgia"/>
                <a:cs typeface="Georgia"/>
              </a:rPr>
              <a:t>nodes </a:t>
            </a:r>
            <a:r>
              <a:rPr sz="2400" spc="-5" dirty="0">
                <a:latin typeface="Georgia"/>
                <a:cs typeface="Georgia"/>
              </a:rPr>
              <a:t>within  the lung </a:t>
            </a:r>
            <a:r>
              <a:rPr sz="2400" dirty="0">
                <a:latin typeface="Georgia"/>
                <a:cs typeface="Georgia"/>
              </a:rPr>
              <a:t>, </a:t>
            </a:r>
            <a:r>
              <a:rPr sz="2400" spc="-5" dirty="0">
                <a:latin typeface="Georgia"/>
                <a:cs typeface="Georgia"/>
              </a:rPr>
              <a:t>bronchus </a:t>
            </a:r>
            <a:r>
              <a:rPr sz="2400" dirty="0">
                <a:latin typeface="Georgia"/>
                <a:cs typeface="Georgia"/>
              </a:rPr>
              <a:t>enters </a:t>
            </a:r>
            <a:r>
              <a:rPr sz="2400" spc="-5" dirty="0">
                <a:latin typeface="Georgia"/>
                <a:cs typeface="Georgia"/>
              </a:rPr>
              <a:t>the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lung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65502" y="3971620"/>
            <a:ext cx="4451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N2: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98394" y="3970096"/>
            <a:ext cx="5167630" cy="758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 cancer </a:t>
            </a:r>
            <a:r>
              <a:rPr sz="2400" spc="-5" dirty="0">
                <a:latin typeface="Georgia"/>
                <a:cs typeface="Georgia"/>
              </a:rPr>
              <a:t>has spread to lymph </a:t>
            </a:r>
            <a:r>
              <a:rPr sz="2400" dirty="0">
                <a:latin typeface="Georgia"/>
                <a:cs typeface="Georgia"/>
              </a:rPr>
              <a:t>nodes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Georgia"/>
                <a:cs typeface="Georgia"/>
              </a:rPr>
              <a:t>around the </a:t>
            </a:r>
            <a:r>
              <a:rPr sz="2400" dirty="0">
                <a:latin typeface="Georgia"/>
                <a:cs typeface="Georgia"/>
              </a:rPr>
              <a:t>carina ,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mediastinum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65502" y="5210302"/>
            <a:ext cx="443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N3: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98394" y="5208778"/>
            <a:ext cx="584581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cancer has spread to lymph </a:t>
            </a:r>
            <a:r>
              <a:rPr sz="2400" dirty="0">
                <a:latin typeface="Georgia"/>
                <a:cs typeface="Georgia"/>
              </a:rPr>
              <a:t>nodes near  </a:t>
            </a:r>
            <a:r>
              <a:rPr sz="2400" spc="-5" dirty="0">
                <a:latin typeface="Georgia"/>
                <a:cs typeface="Georgia"/>
              </a:rPr>
              <a:t>the collarbone on </a:t>
            </a:r>
            <a:r>
              <a:rPr sz="2400" dirty="0">
                <a:latin typeface="Georgia"/>
                <a:cs typeface="Georgia"/>
              </a:rPr>
              <a:t>either</a:t>
            </a:r>
            <a:r>
              <a:rPr sz="2400" spc="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side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3238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8468" y="307847"/>
            <a:ext cx="0" cy="132715"/>
          </a:xfrm>
          <a:custGeom>
            <a:avLst/>
            <a:gdLst/>
            <a:ahLst/>
            <a:cxnLst/>
            <a:rect l="l" t="t" r="r" b="b"/>
            <a:pathLst>
              <a:path h="132715">
                <a:moveTo>
                  <a:pt x="0" y="132587"/>
                </a:moveTo>
                <a:lnTo>
                  <a:pt x="0" y="0"/>
                </a:lnTo>
                <a:lnTo>
                  <a:pt x="0" y="13258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42476" y="440436"/>
            <a:ext cx="1905" cy="93345"/>
          </a:xfrm>
          <a:custGeom>
            <a:avLst/>
            <a:gdLst/>
            <a:ahLst/>
            <a:cxnLst/>
            <a:rect l="l" t="t" r="r" b="b"/>
            <a:pathLst>
              <a:path w="1904" h="93345">
                <a:moveTo>
                  <a:pt x="0" y="93014"/>
                </a:moveTo>
                <a:lnTo>
                  <a:pt x="1524" y="93014"/>
                </a:lnTo>
                <a:lnTo>
                  <a:pt x="1524" y="0"/>
                </a:lnTo>
                <a:lnTo>
                  <a:pt x="0" y="0"/>
                </a:lnTo>
                <a:lnTo>
                  <a:pt x="0" y="93014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72371" y="440436"/>
            <a:ext cx="12700" cy="93345"/>
          </a:xfrm>
          <a:custGeom>
            <a:avLst/>
            <a:gdLst/>
            <a:ahLst/>
            <a:cxnLst/>
            <a:rect l="l" t="t" r="r" b="b"/>
            <a:pathLst>
              <a:path w="12700" h="93345">
                <a:moveTo>
                  <a:pt x="0" y="93014"/>
                </a:moveTo>
                <a:lnTo>
                  <a:pt x="12192" y="93014"/>
                </a:lnTo>
                <a:lnTo>
                  <a:pt x="12192" y="0"/>
                </a:lnTo>
                <a:lnTo>
                  <a:pt x="0" y="0"/>
                </a:lnTo>
                <a:lnTo>
                  <a:pt x="0" y="93014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10200" y="440436"/>
            <a:ext cx="3634740" cy="93345"/>
          </a:xfrm>
          <a:custGeom>
            <a:avLst/>
            <a:gdLst/>
            <a:ahLst/>
            <a:cxnLst/>
            <a:rect l="l" t="t" r="r" b="b"/>
            <a:pathLst>
              <a:path w="3634740" h="93345">
                <a:moveTo>
                  <a:pt x="0" y="93014"/>
                </a:moveTo>
                <a:lnTo>
                  <a:pt x="3634740" y="93014"/>
                </a:lnTo>
                <a:lnTo>
                  <a:pt x="3634740" y="0"/>
                </a:lnTo>
                <a:lnTo>
                  <a:pt x="0" y="0"/>
                </a:lnTo>
                <a:lnTo>
                  <a:pt x="0" y="93014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029700" y="0"/>
            <a:ext cx="0" cy="535305"/>
          </a:xfrm>
          <a:custGeom>
            <a:avLst/>
            <a:gdLst/>
            <a:ahLst/>
            <a:cxnLst/>
            <a:rect l="l" t="t" r="r" b="b"/>
            <a:pathLst>
              <a:path h="535305">
                <a:moveTo>
                  <a:pt x="0" y="0"/>
                </a:moveTo>
                <a:lnTo>
                  <a:pt x="0" y="534974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74835" y="0"/>
            <a:ext cx="27940" cy="535305"/>
          </a:xfrm>
          <a:custGeom>
            <a:avLst/>
            <a:gdLst/>
            <a:ahLst/>
            <a:cxnLst/>
            <a:rect l="l" t="t" r="r" b="b"/>
            <a:pathLst>
              <a:path w="27940" h="535305">
                <a:moveTo>
                  <a:pt x="0" y="534974"/>
                </a:moveTo>
                <a:lnTo>
                  <a:pt x="27431" y="534974"/>
                </a:lnTo>
                <a:lnTo>
                  <a:pt x="27431" y="0"/>
                </a:lnTo>
                <a:lnTo>
                  <a:pt x="0" y="0"/>
                </a:lnTo>
                <a:lnTo>
                  <a:pt x="0" y="534974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15400" y="0"/>
            <a:ext cx="55244" cy="534035"/>
          </a:xfrm>
          <a:custGeom>
            <a:avLst/>
            <a:gdLst/>
            <a:ahLst/>
            <a:cxnLst/>
            <a:rect l="l" t="t" r="r" b="b"/>
            <a:pathLst>
              <a:path w="55245" h="534035">
                <a:moveTo>
                  <a:pt x="0" y="533450"/>
                </a:moveTo>
                <a:lnTo>
                  <a:pt x="54864" y="533450"/>
                </a:lnTo>
                <a:lnTo>
                  <a:pt x="54864" y="0"/>
                </a:lnTo>
                <a:lnTo>
                  <a:pt x="0" y="0"/>
                </a:lnTo>
                <a:lnTo>
                  <a:pt x="0" y="53345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77300" y="0"/>
            <a:ext cx="0" cy="534035"/>
          </a:xfrm>
          <a:custGeom>
            <a:avLst/>
            <a:gdLst/>
            <a:ahLst/>
            <a:cxnLst/>
            <a:rect l="l" t="t" r="r" b="b"/>
            <a:pathLst>
              <a:path h="534035">
                <a:moveTo>
                  <a:pt x="0" y="0"/>
                </a:moveTo>
                <a:lnTo>
                  <a:pt x="0" y="533450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533450"/>
            <a:ext cx="1355090" cy="1183005"/>
          </a:xfrm>
          <a:custGeom>
            <a:avLst/>
            <a:gdLst/>
            <a:ahLst/>
            <a:cxnLst/>
            <a:rect l="l" t="t" r="r" b="b"/>
            <a:pathLst>
              <a:path w="1355090" h="1183005">
                <a:moveTo>
                  <a:pt x="0" y="1182446"/>
                </a:moveTo>
                <a:lnTo>
                  <a:pt x="1354709" y="1182446"/>
                </a:lnTo>
                <a:lnTo>
                  <a:pt x="1354709" y="0"/>
                </a:lnTo>
                <a:lnTo>
                  <a:pt x="0" y="0"/>
                </a:lnTo>
                <a:lnTo>
                  <a:pt x="0" y="1182446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54708" y="533450"/>
            <a:ext cx="1464945" cy="1183005"/>
          </a:xfrm>
          <a:custGeom>
            <a:avLst/>
            <a:gdLst/>
            <a:ahLst/>
            <a:cxnLst/>
            <a:rect l="l" t="t" r="r" b="b"/>
            <a:pathLst>
              <a:path w="1464945" h="1183005">
                <a:moveTo>
                  <a:pt x="0" y="1182446"/>
                </a:moveTo>
                <a:lnTo>
                  <a:pt x="1464691" y="1182446"/>
                </a:lnTo>
                <a:lnTo>
                  <a:pt x="1464691" y="0"/>
                </a:lnTo>
                <a:lnTo>
                  <a:pt x="0" y="0"/>
                </a:lnTo>
                <a:lnTo>
                  <a:pt x="0" y="1182446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19400" y="533450"/>
            <a:ext cx="6324600" cy="1183005"/>
          </a:xfrm>
          <a:custGeom>
            <a:avLst/>
            <a:gdLst/>
            <a:ahLst/>
            <a:cxnLst/>
            <a:rect l="l" t="t" r="r" b="b"/>
            <a:pathLst>
              <a:path w="6324600" h="1183005">
                <a:moveTo>
                  <a:pt x="0" y="1182446"/>
                </a:moveTo>
                <a:lnTo>
                  <a:pt x="6324600" y="1182446"/>
                </a:lnTo>
                <a:lnTo>
                  <a:pt x="6324600" y="0"/>
                </a:lnTo>
                <a:lnTo>
                  <a:pt x="0" y="0"/>
                </a:lnTo>
                <a:lnTo>
                  <a:pt x="0" y="1182446"/>
                </a:lnTo>
                <a:close/>
              </a:path>
            </a:pathLst>
          </a:custGeom>
          <a:solidFill>
            <a:srgbClr val="52538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753997"/>
            <a:ext cx="1355090" cy="4799330"/>
          </a:xfrm>
          <a:custGeom>
            <a:avLst/>
            <a:gdLst/>
            <a:ahLst/>
            <a:cxnLst/>
            <a:rect l="l" t="t" r="r" b="b"/>
            <a:pathLst>
              <a:path w="1355090" h="4799330">
                <a:moveTo>
                  <a:pt x="0" y="4799203"/>
                </a:moveTo>
                <a:lnTo>
                  <a:pt x="1354709" y="4799203"/>
                </a:lnTo>
                <a:lnTo>
                  <a:pt x="1354709" y="0"/>
                </a:lnTo>
                <a:lnTo>
                  <a:pt x="0" y="0"/>
                </a:lnTo>
                <a:lnTo>
                  <a:pt x="0" y="4799203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54708" y="1753997"/>
            <a:ext cx="1464945" cy="2192020"/>
          </a:xfrm>
          <a:custGeom>
            <a:avLst/>
            <a:gdLst/>
            <a:ahLst/>
            <a:cxnLst/>
            <a:rect l="l" t="t" r="r" b="b"/>
            <a:pathLst>
              <a:path w="1464945" h="2192020">
                <a:moveTo>
                  <a:pt x="0" y="2191892"/>
                </a:moveTo>
                <a:lnTo>
                  <a:pt x="1464691" y="2191892"/>
                </a:lnTo>
                <a:lnTo>
                  <a:pt x="1464691" y="0"/>
                </a:lnTo>
                <a:lnTo>
                  <a:pt x="0" y="0"/>
                </a:lnTo>
                <a:lnTo>
                  <a:pt x="0" y="2191892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819400" y="1753997"/>
            <a:ext cx="6324600" cy="1051560"/>
          </a:xfrm>
          <a:custGeom>
            <a:avLst/>
            <a:gdLst/>
            <a:ahLst/>
            <a:cxnLst/>
            <a:rect l="l" t="t" r="r" b="b"/>
            <a:pathLst>
              <a:path w="6324600" h="1051560">
                <a:moveTo>
                  <a:pt x="0" y="1051052"/>
                </a:moveTo>
                <a:lnTo>
                  <a:pt x="6324600" y="1051052"/>
                </a:lnTo>
                <a:lnTo>
                  <a:pt x="6324600" y="0"/>
                </a:lnTo>
                <a:lnTo>
                  <a:pt x="0" y="0"/>
                </a:lnTo>
                <a:lnTo>
                  <a:pt x="0" y="1051052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19400" y="2805074"/>
            <a:ext cx="6324600" cy="1141095"/>
          </a:xfrm>
          <a:custGeom>
            <a:avLst/>
            <a:gdLst/>
            <a:ahLst/>
            <a:cxnLst/>
            <a:rect l="l" t="t" r="r" b="b"/>
            <a:pathLst>
              <a:path w="6324600" h="1141095">
                <a:moveTo>
                  <a:pt x="0" y="1140815"/>
                </a:moveTo>
                <a:lnTo>
                  <a:pt x="6324600" y="1140815"/>
                </a:lnTo>
                <a:lnTo>
                  <a:pt x="6324600" y="0"/>
                </a:lnTo>
                <a:lnTo>
                  <a:pt x="0" y="0"/>
                </a:lnTo>
                <a:lnTo>
                  <a:pt x="0" y="1140815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54708" y="3945864"/>
            <a:ext cx="1464945" cy="1238250"/>
          </a:xfrm>
          <a:custGeom>
            <a:avLst/>
            <a:gdLst/>
            <a:ahLst/>
            <a:cxnLst/>
            <a:rect l="l" t="t" r="r" b="b"/>
            <a:pathLst>
              <a:path w="1464945" h="1238250">
                <a:moveTo>
                  <a:pt x="0" y="1237894"/>
                </a:moveTo>
                <a:lnTo>
                  <a:pt x="1464691" y="1237894"/>
                </a:lnTo>
                <a:lnTo>
                  <a:pt x="1464691" y="0"/>
                </a:lnTo>
                <a:lnTo>
                  <a:pt x="0" y="0"/>
                </a:lnTo>
                <a:lnTo>
                  <a:pt x="0" y="1237894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19400" y="3945864"/>
            <a:ext cx="6324600" cy="1238250"/>
          </a:xfrm>
          <a:custGeom>
            <a:avLst/>
            <a:gdLst/>
            <a:ahLst/>
            <a:cxnLst/>
            <a:rect l="l" t="t" r="r" b="b"/>
            <a:pathLst>
              <a:path w="6324600" h="1238250">
                <a:moveTo>
                  <a:pt x="0" y="1237894"/>
                </a:moveTo>
                <a:lnTo>
                  <a:pt x="6324600" y="1237894"/>
                </a:lnTo>
                <a:lnTo>
                  <a:pt x="6324600" y="0"/>
                </a:lnTo>
                <a:lnTo>
                  <a:pt x="0" y="0"/>
                </a:lnTo>
                <a:lnTo>
                  <a:pt x="0" y="1237894"/>
                </a:lnTo>
                <a:close/>
              </a:path>
            </a:pathLst>
          </a:custGeom>
          <a:solidFill>
            <a:srgbClr val="D1D1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54708" y="5183759"/>
            <a:ext cx="1464945" cy="1369695"/>
          </a:xfrm>
          <a:custGeom>
            <a:avLst/>
            <a:gdLst/>
            <a:ahLst/>
            <a:cxnLst/>
            <a:rect l="l" t="t" r="r" b="b"/>
            <a:pathLst>
              <a:path w="1464945" h="1369695">
                <a:moveTo>
                  <a:pt x="0" y="1369440"/>
                </a:moveTo>
                <a:lnTo>
                  <a:pt x="1464691" y="1369440"/>
                </a:lnTo>
                <a:lnTo>
                  <a:pt x="1464691" y="0"/>
                </a:lnTo>
                <a:lnTo>
                  <a:pt x="0" y="0"/>
                </a:lnTo>
                <a:lnTo>
                  <a:pt x="0" y="1369440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19400" y="5183759"/>
            <a:ext cx="6324600" cy="1369695"/>
          </a:xfrm>
          <a:custGeom>
            <a:avLst/>
            <a:gdLst/>
            <a:ahLst/>
            <a:cxnLst/>
            <a:rect l="l" t="t" r="r" b="b"/>
            <a:pathLst>
              <a:path w="6324600" h="1369695">
                <a:moveTo>
                  <a:pt x="0" y="1369440"/>
                </a:moveTo>
                <a:lnTo>
                  <a:pt x="6324600" y="1369440"/>
                </a:lnTo>
                <a:lnTo>
                  <a:pt x="6324600" y="0"/>
                </a:lnTo>
                <a:lnTo>
                  <a:pt x="0" y="0"/>
                </a:lnTo>
                <a:lnTo>
                  <a:pt x="0" y="1369440"/>
                </a:lnTo>
                <a:close/>
              </a:path>
            </a:pathLst>
          </a:custGeom>
          <a:solidFill>
            <a:srgbClr val="E9E9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354708" y="52705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88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354708" y="1753997"/>
            <a:ext cx="0" cy="4805680"/>
          </a:xfrm>
          <a:custGeom>
            <a:avLst/>
            <a:gdLst/>
            <a:ahLst/>
            <a:cxnLst/>
            <a:rect l="l" t="t" r="r" b="b"/>
            <a:pathLst>
              <a:path h="4805680">
                <a:moveTo>
                  <a:pt x="0" y="0"/>
                </a:moveTo>
                <a:lnTo>
                  <a:pt x="0" y="480555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19400" y="527050"/>
            <a:ext cx="0" cy="1189355"/>
          </a:xfrm>
          <a:custGeom>
            <a:avLst/>
            <a:gdLst/>
            <a:ahLst/>
            <a:cxnLst/>
            <a:rect l="l" t="t" r="r" b="b"/>
            <a:pathLst>
              <a:path h="1189355">
                <a:moveTo>
                  <a:pt x="0" y="0"/>
                </a:moveTo>
                <a:lnTo>
                  <a:pt x="0" y="1188847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819400" y="1753997"/>
            <a:ext cx="0" cy="4805680"/>
          </a:xfrm>
          <a:custGeom>
            <a:avLst/>
            <a:gdLst/>
            <a:ahLst/>
            <a:cxnLst/>
            <a:rect l="l" t="t" r="r" b="b"/>
            <a:pathLst>
              <a:path h="4805680">
                <a:moveTo>
                  <a:pt x="0" y="0"/>
                </a:moveTo>
                <a:lnTo>
                  <a:pt x="0" y="4805553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13050" y="2805048"/>
            <a:ext cx="6330950" cy="0"/>
          </a:xfrm>
          <a:custGeom>
            <a:avLst/>
            <a:gdLst/>
            <a:ahLst/>
            <a:cxnLst/>
            <a:rect l="l" t="t" r="r" b="b"/>
            <a:pathLst>
              <a:path w="6330950">
                <a:moveTo>
                  <a:pt x="0" y="0"/>
                </a:moveTo>
                <a:lnTo>
                  <a:pt x="633095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348358" y="3945890"/>
            <a:ext cx="7795895" cy="0"/>
          </a:xfrm>
          <a:custGeom>
            <a:avLst/>
            <a:gdLst/>
            <a:ahLst/>
            <a:cxnLst/>
            <a:rect l="l" t="t" r="r" b="b"/>
            <a:pathLst>
              <a:path w="7795895">
                <a:moveTo>
                  <a:pt x="0" y="0"/>
                </a:moveTo>
                <a:lnTo>
                  <a:pt x="77956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348358" y="5183759"/>
            <a:ext cx="7795895" cy="0"/>
          </a:xfrm>
          <a:custGeom>
            <a:avLst/>
            <a:gdLst/>
            <a:ahLst/>
            <a:cxnLst/>
            <a:rect l="l" t="t" r="r" b="b"/>
            <a:pathLst>
              <a:path w="7795895">
                <a:moveTo>
                  <a:pt x="0" y="0"/>
                </a:moveTo>
                <a:lnTo>
                  <a:pt x="779564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0" y="527050"/>
            <a:ext cx="0" cy="6032500"/>
          </a:xfrm>
          <a:custGeom>
            <a:avLst/>
            <a:gdLst/>
            <a:ahLst/>
            <a:cxnLst/>
            <a:rect l="l" t="t" r="r" b="b"/>
            <a:pathLst>
              <a:path h="6032500">
                <a:moveTo>
                  <a:pt x="0" y="0"/>
                </a:moveTo>
                <a:lnTo>
                  <a:pt x="0" y="60325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144000" y="527050"/>
            <a:ext cx="0" cy="6032500"/>
          </a:xfrm>
          <a:custGeom>
            <a:avLst/>
            <a:gdLst/>
            <a:ahLst/>
            <a:cxnLst/>
            <a:rect l="l" t="t" r="r" b="b"/>
            <a:pathLst>
              <a:path h="6032500">
                <a:moveTo>
                  <a:pt x="0" y="0"/>
                </a:moveTo>
                <a:lnTo>
                  <a:pt x="0" y="60325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533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0" y="6546850"/>
            <a:ext cx="1355090" cy="12700"/>
          </a:xfrm>
          <a:custGeom>
            <a:avLst/>
            <a:gdLst/>
            <a:ahLst/>
            <a:cxnLst/>
            <a:rect l="l" t="t" r="r" b="b"/>
            <a:pathLst>
              <a:path w="1355090" h="12700">
                <a:moveTo>
                  <a:pt x="0" y="12700"/>
                </a:moveTo>
                <a:lnTo>
                  <a:pt x="1354709" y="12700"/>
                </a:lnTo>
                <a:lnTo>
                  <a:pt x="1354709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54708" y="6553200"/>
            <a:ext cx="7789545" cy="0"/>
          </a:xfrm>
          <a:custGeom>
            <a:avLst/>
            <a:gdLst/>
            <a:ahLst/>
            <a:cxnLst/>
            <a:rect l="l" t="t" r="r" b="b"/>
            <a:pathLst>
              <a:path w="7789545">
                <a:moveTo>
                  <a:pt x="0" y="0"/>
                </a:moveTo>
                <a:lnTo>
                  <a:pt x="778929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93572" y="559053"/>
            <a:ext cx="368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" marR="5080" indent="-3175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Sr.  No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61286" y="559053"/>
            <a:ext cx="8534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Georgia"/>
                <a:cs typeface="Georgia"/>
              </a:rPr>
              <a:t>STAGE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220715" y="559053"/>
            <a:ext cx="1524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Georgia"/>
                <a:cs typeface="Georgia"/>
              </a:rPr>
              <a:t>FEACTURES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8739" y="1757552"/>
            <a:ext cx="110998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Georgia"/>
                <a:cs typeface="Georgia"/>
              </a:rPr>
              <a:t>M</a:t>
            </a:r>
            <a:endParaRPr sz="28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800" b="1" spc="-10" dirty="0">
                <a:latin typeface="Georgia"/>
                <a:cs typeface="Georgia"/>
              </a:rPr>
              <a:t>ca</a:t>
            </a:r>
            <a:r>
              <a:rPr sz="2800" b="1" dirty="0">
                <a:latin typeface="Georgia"/>
                <a:cs typeface="Georgia"/>
              </a:rPr>
              <a:t>t</a:t>
            </a:r>
            <a:r>
              <a:rPr sz="2800" b="1" spc="-5" dirty="0">
                <a:latin typeface="Georgia"/>
                <a:cs typeface="Georgia"/>
              </a:rPr>
              <a:t>e</a:t>
            </a:r>
            <a:r>
              <a:rPr sz="2800" b="1" spc="-10" dirty="0">
                <a:latin typeface="Georgia"/>
                <a:cs typeface="Georgia"/>
              </a:rPr>
              <a:t>g</a:t>
            </a:r>
            <a:r>
              <a:rPr sz="2800" b="1" spc="-5" dirty="0">
                <a:latin typeface="Georgia"/>
                <a:cs typeface="Georgia"/>
              </a:rPr>
              <a:t>-  </a:t>
            </a:r>
            <a:r>
              <a:rPr sz="2800" b="1" spc="-10" dirty="0">
                <a:latin typeface="Georgia"/>
                <a:cs typeface="Georgia"/>
              </a:rPr>
              <a:t>ories  for  lung  </a:t>
            </a:r>
            <a:r>
              <a:rPr sz="2800" b="1" spc="-5" dirty="0">
                <a:latin typeface="Georgia"/>
                <a:cs typeface="Georgia"/>
              </a:rPr>
              <a:t>cance  r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41119" y="2583941"/>
            <a:ext cx="4921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5" dirty="0">
                <a:latin typeface="Georgia"/>
                <a:cs typeface="Georgia"/>
              </a:rPr>
              <a:t>M</a:t>
            </a:r>
            <a:r>
              <a:rPr sz="1800" b="1" spc="-5" dirty="0">
                <a:latin typeface="Georgia"/>
                <a:cs typeface="Georgia"/>
              </a:rPr>
              <a:t>0</a:t>
            </a:r>
            <a:r>
              <a:rPr sz="1800" dirty="0">
                <a:latin typeface="Georgia"/>
                <a:cs typeface="Georgia"/>
              </a:rPr>
              <a:t>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898394" y="1759077"/>
            <a:ext cx="564070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eorgia"/>
                <a:cs typeface="Georgia"/>
              </a:rPr>
              <a:t>No spread to </a:t>
            </a:r>
            <a:r>
              <a:rPr sz="2400" dirty="0">
                <a:latin typeface="Georgia"/>
                <a:cs typeface="Georgia"/>
              </a:rPr>
              <a:t>distant </a:t>
            </a:r>
            <a:r>
              <a:rPr sz="2400" spc="-5" dirty="0">
                <a:latin typeface="Georgia"/>
                <a:cs typeface="Georgia"/>
              </a:rPr>
              <a:t>organs or </a:t>
            </a:r>
            <a:r>
              <a:rPr sz="2400" dirty="0">
                <a:latin typeface="Georgia"/>
                <a:cs typeface="Georgia"/>
              </a:rPr>
              <a:t>areas. </a:t>
            </a:r>
            <a:r>
              <a:rPr sz="2400" spc="-5" dirty="0">
                <a:latin typeface="Georgia"/>
                <a:cs typeface="Georgia"/>
              </a:rPr>
              <a:t>This  includes the other lung, lymph</a:t>
            </a:r>
            <a:r>
              <a:rPr sz="2400" spc="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nodes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98394" y="2829559"/>
            <a:ext cx="578167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away </a:t>
            </a:r>
            <a:r>
              <a:rPr sz="2400" spc="-5" dirty="0">
                <a:latin typeface="Georgia"/>
                <a:cs typeface="Georgia"/>
              </a:rPr>
              <a:t>than those </a:t>
            </a:r>
            <a:r>
              <a:rPr sz="2400" dirty="0">
                <a:latin typeface="Georgia"/>
                <a:cs typeface="Georgia"/>
              </a:rPr>
              <a:t>mentioned in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dirty="0">
                <a:latin typeface="Georgia"/>
                <a:cs typeface="Georgia"/>
              </a:rPr>
              <a:t>N </a:t>
            </a:r>
            <a:r>
              <a:rPr sz="2400" spc="-5" dirty="0">
                <a:latin typeface="Georgia"/>
                <a:cs typeface="Georgia"/>
              </a:rPr>
              <a:t>stages  </a:t>
            </a:r>
            <a:r>
              <a:rPr sz="2400" dirty="0">
                <a:latin typeface="Georgia"/>
                <a:cs typeface="Georgia"/>
              </a:rPr>
              <a:t>above, and </a:t>
            </a:r>
            <a:r>
              <a:rPr sz="2400" spc="-5" dirty="0">
                <a:latin typeface="Georgia"/>
                <a:cs typeface="Georgia"/>
              </a:rPr>
              <a:t>other organs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92351" y="3971620"/>
            <a:ext cx="5911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eorgia"/>
                <a:cs typeface="Georgia"/>
              </a:rPr>
              <a:t>M1</a:t>
            </a:r>
            <a:r>
              <a:rPr sz="1800" b="1" spc="-10" dirty="0">
                <a:latin typeface="Georgia"/>
                <a:cs typeface="Georgia"/>
              </a:rPr>
              <a:t>a</a:t>
            </a:r>
            <a:r>
              <a:rPr sz="1800" b="1" dirty="0">
                <a:latin typeface="Georgia"/>
                <a:cs typeface="Georgia"/>
              </a:rPr>
              <a:t>: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898394" y="3970096"/>
            <a:ext cx="577977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 cancer </a:t>
            </a:r>
            <a:r>
              <a:rPr sz="2400" spc="-5" dirty="0">
                <a:latin typeface="Georgia"/>
                <a:cs typeface="Georgia"/>
              </a:rPr>
              <a:t>has spread to the other</a:t>
            </a:r>
            <a:r>
              <a:rPr sz="2400" spc="-1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lung.</a:t>
            </a:r>
            <a:endParaRPr sz="2400">
              <a:latin typeface="Georgia"/>
              <a:cs typeface="Georgia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Char char="•"/>
              <a:tabLst>
                <a:tab pos="205104" algn="l"/>
              </a:tabLst>
            </a:pPr>
            <a:r>
              <a:rPr sz="2400" spc="-5" dirty="0">
                <a:latin typeface="Georgia"/>
                <a:cs typeface="Georgia"/>
              </a:rPr>
              <a:t>Cancer cells </a:t>
            </a:r>
            <a:r>
              <a:rPr sz="2400" dirty="0">
                <a:latin typeface="Georgia"/>
                <a:cs typeface="Georgia"/>
              </a:rPr>
              <a:t>are </a:t>
            </a:r>
            <a:r>
              <a:rPr sz="2400" spc="-5" dirty="0">
                <a:latin typeface="Georgia"/>
                <a:cs typeface="Georgia"/>
              </a:rPr>
              <a:t>found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the fluid around  the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lung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27402" y="5210302"/>
            <a:ext cx="5194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Georgia"/>
                <a:cs typeface="Georgia"/>
              </a:rPr>
              <a:t>M</a:t>
            </a:r>
            <a:r>
              <a:rPr sz="1800" b="1" spc="-5" dirty="0">
                <a:latin typeface="Georgia"/>
                <a:cs typeface="Georgia"/>
              </a:rPr>
              <a:t>1</a:t>
            </a:r>
            <a:r>
              <a:rPr sz="1800" b="1" dirty="0">
                <a:latin typeface="Georgia"/>
                <a:cs typeface="Georgia"/>
              </a:rPr>
              <a:t>b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898394" y="5208778"/>
            <a:ext cx="53016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 </a:t>
            </a:r>
            <a:r>
              <a:rPr sz="2400" spc="-5" dirty="0">
                <a:latin typeface="Georgia"/>
                <a:cs typeface="Georgia"/>
              </a:rPr>
              <a:t>cancer has spread to distant lymph  </a:t>
            </a:r>
            <a:r>
              <a:rPr sz="2400" dirty="0">
                <a:latin typeface="Georgia"/>
                <a:cs typeface="Georgia"/>
              </a:rPr>
              <a:t>nodes or </a:t>
            </a:r>
            <a:r>
              <a:rPr sz="2400" spc="-5" dirty="0">
                <a:latin typeface="Georgia"/>
                <a:cs typeface="Georgia"/>
              </a:rPr>
              <a:t>to other</a:t>
            </a:r>
            <a:r>
              <a:rPr sz="2400" spc="-10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organs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4939" y="431037"/>
            <a:ext cx="307784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Trebuchet MS"/>
                <a:cs typeface="Trebuchet MS"/>
              </a:rPr>
              <a:t>DEFINITION</a:t>
            </a:r>
            <a:r>
              <a:rPr sz="4000" spc="-25" dirty="0">
                <a:latin typeface="Trebuchet MS"/>
                <a:cs typeface="Trebuchet MS"/>
              </a:rPr>
              <a:t>:</a:t>
            </a:r>
            <a:r>
              <a:rPr sz="4000" spc="-5" dirty="0">
                <a:latin typeface="Trebuchet MS"/>
                <a:cs typeface="Trebuchet MS"/>
              </a:rPr>
              <a:t>-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3268" y="1165605"/>
            <a:ext cx="7886700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Georgia"/>
                <a:cs typeface="Georgia"/>
                <a:hlinkClick r:id="rId2"/>
              </a:rPr>
              <a:t>Lung </a:t>
            </a:r>
            <a:r>
              <a:rPr sz="2800" b="1" spc="-10" dirty="0">
                <a:latin typeface="Georgia"/>
                <a:cs typeface="Georgia"/>
                <a:hlinkClick r:id="rId2"/>
              </a:rPr>
              <a:t>carcinoma, </a:t>
            </a:r>
            <a:r>
              <a:rPr sz="2800" b="1" spc="-5" dirty="0">
                <a:latin typeface="Georgia"/>
                <a:cs typeface="Georgia"/>
                <a:hlinkClick r:id="rId2"/>
              </a:rPr>
              <a:t>is a malignant</a:t>
            </a:r>
            <a:r>
              <a:rPr sz="2800" b="1" spc="-5" dirty="0">
                <a:solidFill>
                  <a:srgbClr val="67AEBC"/>
                </a:solidFill>
                <a:latin typeface="Georgia"/>
                <a:cs typeface="Georgia"/>
                <a:hlinkClick r:id="rId2"/>
              </a:rPr>
              <a:t> </a:t>
            </a:r>
            <a:r>
              <a:rPr sz="2800" b="1" u="heavy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lung </a:t>
            </a:r>
            <a:r>
              <a:rPr sz="2800" b="1" u="heavy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3"/>
              </a:rPr>
              <a:t> </a:t>
            </a:r>
            <a:r>
              <a:rPr sz="2800" b="1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3"/>
              </a:rPr>
              <a:t>tumor</a:t>
            </a:r>
            <a:r>
              <a:rPr sz="2800" b="1" spc="-5" dirty="0">
                <a:solidFill>
                  <a:srgbClr val="67AEBC"/>
                </a:solidFill>
                <a:latin typeface="Georgia"/>
                <a:cs typeface="Georgia"/>
                <a:hlinkClick r:id="rId3"/>
              </a:rPr>
              <a:t> </a:t>
            </a:r>
            <a:r>
              <a:rPr sz="2800" b="1" spc="-10" dirty="0">
                <a:latin typeface="Georgia"/>
                <a:cs typeface="Georgia"/>
                <a:hlinkClick r:id="rId3"/>
              </a:rPr>
              <a:t>characterized </a:t>
            </a:r>
            <a:r>
              <a:rPr sz="2800" b="1" spc="-5" dirty="0">
                <a:latin typeface="Georgia"/>
                <a:cs typeface="Georgia"/>
                <a:hlinkClick r:id="rId3"/>
              </a:rPr>
              <a:t>by uncontrolled</a:t>
            </a:r>
            <a:r>
              <a:rPr sz="2800" b="1" spc="-5" dirty="0">
                <a:solidFill>
                  <a:srgbClr val="67AEBC"/>
                </a:solidFill>
                <a:latin typeface="Georgia"/>
                <a:cs typeface="Georgia"/>
                <a:hlinkClick r:id="rId3"/>
              </a:rPr>
              <a:t> </a:t>
            </a:r>
            <a:r>
              <a:rPr sz="2800" b="1" u="heavy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3"/>
              </a:rPr>
              <a:t>cell  growth</a:t>
            </a:r>
            <a:r>
              <a:rPr sz="2800" b="1" spc="-10" dirty="0">
                <a:solidFill>
                  <a:srgbClr val="67AEBC"/>
                </a:solidFill>
                <a:latin typeface="Georgia"/>
                <a:cs typeface="Georgia"/>
                <a:hlinkClick r:id="rId3"/>
              </a:rPr>
              <a:t> </a:t>
            </a:r>
            <a:r>
              <a:rPr sz="2800" b="1" spc="-5" dirty="0">
                <a:latin typeface="Georgia"/>
                <a:cs typeface="Georgia"/>
                <a:hlinkClick r:id="rId3"/>
              </a:rPr>
              <a:t>in</a:t>
            </a:r>
            <a:r>
              <a:rPr sz="2800" b="1" spc="-5" dirty="0">
                <a:solidFill>
                  <a:srgbClr val="67AEBC"/>
                </a:solidFill>
                <a:latin typeface="Georgia"/>
                <a:cs typeface="Georgia"/>
                <a:hlinkClick r:id="rId4"/>
              </a:rPr>
              <a:t> </a:t>
            </a:r>
            <a:r>
              <a:rPr sz="2800" b="1" u="heavy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4"/>
              </a:rPr>
              <a:t>tissues</a:t>
            </a:r>
            <a:r>
              <a:rPr sz="2800" b="1" spc="-10" dirty="0">
                <a:solidFill>
                  <a:srgbClr val="67AEBC"/>
                </a:solidFill>
                <a:latin typeface="Georgia"/>
                <a:cs typeface="Georgia"/>
                <a:hlinkClick r:id="rId4"/>
              </a:rPr>
              <a:t> </a:t>
            </a:r>
            <a:r>
              <a:rPr sz="2800" b="1" spc="-5" dirty="0">
                <a:latin typeface="Georgia"/>
                <a:cs typeface="Georgia"/>
                <a:hlinkClick r:id="rId3"/>
              </a:rPr>
              <a:t>of </a:t>
            </a:r>
            <a:r>
              <a:rPr sz="2800" b="1" spc="-10" dirty="0">
                <a:latin typeface="Georgia"/>
                <a:cs typeface="Georgia"/>
                <a:hlinkClick r:id="rId3"/>
              </a:rPr>
              <a:t>the</a:t>
            </a:r>
            <a:r>
              <a:rPr sz="2800" b="1" spc="-10" dirty="0">
                <a:solidFill>
                  <a:srgbClr val="67AEBC"/>
                </a:solidFill>
                <a:latin typeface="Georgia"/>
                <a:cs typeface="Georgia"/>
                <a:hlinkClick r:id="rId5"/>
              </a:rPr>
              <a:t> </a:t>
            </a:r>
            <a:r>
              <a:rPr sz="2800" b="1" u="heavy" spc="-10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5"/>
              </a:rPr>
              <a:t>lung</a:t>
            </a:r>
            <a:r>
              <a:rPr sz="2800" b="1" spc="-10" dirty="0">
                <a:latin typeface="Georgia"/>
                <a:cs typeface="Georgia"/>
                <a:hlinkClick r:id="rId3"/>
              </a:rPr>
              <a:t>. </a:t>
            </a:r>
            <a:r>
              <a:rPr sz="2800" b="1" spc="-5" dirty="0">
                <a:latin typeface="Georgia"/>
                <a:cs typeface="Georgia"/>
                <a:hlinkClick r:id="rId3"/>
              </a:rPr>
              <a:t>If </a:t>
            </a:r>
            <a:r>
              <a:rPr sz="2800" b="1" spc="-10" dirty="0">
                <a:latin typeface="Georgia"/>
                <a:cs typeface="Georgia"/>
                <a:hlinkClick r:id="rId3"/>
              </a:rPr>
              <a:t>left </a:t>
            </a:r>
            <a:r>
              <a:rPr sz="2800" b="1" spc="-1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untreated, </a:t>
            </a:r>
            <a:r>
              <a:rPr sz="2800" b="1" spc="-10" dirty="0">
                <a:latin typeface="Georgia"/>
                <a:cs typeface="Georgia"/>
              </a:rPr>
              <a:t>this growth can </a:t>
            </a:r>
            <a:r>
              <a:rPr sz="2800" b="1" spc="-5" dirty="0">
                <a:latin typeface="Georgia"/>
                <a:cs typeface="Georgia"/>
              </a:rPr>
              <a:t>spread </a:t>
            </a:r>
            <a:r>
              <a:rPr sz="2800" b="1" spc="-10" dirty="0">
                <a:latin typeface="Georgia"/>
                <a:cs typeface="Georgia"/>
              </a:rPr>
              <a:t>beyond  the </a:t>
            </a:r>
            <a:r>
              <a:rPr sz="2800" b="1" spc="-5" dirty="0">
                <a:latin typeface="Georgia"/>
                <a:cs typeface="Georgia"/>
              </a:rPr>
              <a:t>lung by the process of</a:t>
            </a:r>
            <a:r>
              <a:rPr sz="2800" b="1" spc="-5" dirty="0">
                <a:solidFill>
                  <a:srgbClr val="67AEBC"/>
                </a:solidFill>
                <a:latin typeface="Georgia"/>
                <a:cs typeface="Georgia"/>
                <a:hlinkClick r:id="rId6"/>
              </a:rPr>
              <a:t> </a:t>
            </a:r>
            <a:r>
              <a:rPr sz="2800" b="1" u="heavy" spc="-5" dirty="0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6"/>
              </a:rPr>
              <a:t>metastasis</a:t>
            </a:r>
            <a:r>
              <a:rPr sz="2800" b="1" spc="-5" dirty="0">
                <a:solidFill>
                  <a:srgbClr val="67AEBC"/>
                </a:solidFill>
                <a:latin typeface="Georgia"/>
                <a:cs typeface="Georgia"/>
                <a:hlinkClick r:id="rId6"/>
              </a:rPr>
              <a:t> </a:t>
            </a:r>
            <a:r>
              <a:rPr sz="2800" b="1" spc="-5" dirty="0">
                <a:latin typeface="Georgia"/>
                <a:cs typeface="Georgia"/>
              </a:rPr>
              <a:t>into  nearby tissue or other parts </a:t>
            </a:r>
            <a:r>
              <a:rPr sz="2800" b="1" spc="-10" dirty="0">
                <a:latin typeface="Georgia"/>
                <a:cs typeface="Georgia"/>
              </a:rPr>
              <a:t>of </a:t>
            </a:r>
            <a:r>
              <a:rPr sz="2800" b="1" spc="-5" dirty="0">
                <a:latin typeface="Georgia"/>
                <a:cs typeface="Georgia"/>
              </a:rPr>
              <a:t>the body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250667" y="3962400"/>
            <a:ext cx="5526072" cy="2743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8739" y="271017"/>
            <a:ext cx="54159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rebuchet MS"/>
                <a:cs typeface="Trebuchet MS"/>
              </a:rPr>
              <a:t>DIGNOSTIC</a:t>
            </a:r>
            <a:r>
              <a:rPr sz="3600" spc="-40" dirty="0">
                <a:latin typeface="Trebuchet MS"/>
                <a:cs typeface="Trebuchet MS"/>
              </a:rPr>
              <a:t> </a:t>
            </a:r>
            <a:r>
              <a:rPr sz="3600" spc="-55" dirty="0">
                <a:latin typeface="Trebuchet MS"/>
                <a:cs typeface="Trebuchet MS"/>
              </a:rPr>
              <a:t>EVALUATION:-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238758"/>
            <a:ext cx="7507605" cy="530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1073150" indent="-25654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3300" b="1" spc="-5" dirty="0">
                <a:latin typeface="Georgia"/>
                <a:cs typeface="Georgia"/>
              </a:rPr>
              <a:t>Medical </a:t>
            </a:r>
            <a:r>
              <a:rPr sz="3300" b="1" dirty="0">
                <a:latin typeface="Georgia"/>
                <a:cs typeface="Georgia"/>
              </a:rPr>
              <a:t>history and</a:t>
            </a:r>
            <a:r>
              <a:rPr sz="3300" b="1" spc="-100" dirty="0">
                <a:latin typeface="Georgia"/>
                <a:cs typeface="Georgia"/>
              </a:rPr>
              <a:t> </a:t>
            </a:r>
            <a:r>
              <a:rPr sz="3300" b="1" dirty="0">
                <a:latin typeface="Georgia"/>
                <a:cs typeface="Georgia"/>
              </a:rPr>
              <a:t>physical  </a:t>
            </a:r>
            <a:r>
              <a:rPr sz="3300" b="1" spc="-5" dirty="0">
                <a:latin typeface="Georgia"/>
                <a:cs typeface="Georgia"/>
              </a:rPr>
              <a:t>exam:-</a:t>
            </a:r>
            <a:endParaRPr sz="33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3300" b="1" spc="-5" dirty="0">
                <a:latin typeface="Georgia"/>
                <a:cs typeface="Georgia"/>
              </a:rPr>
              <a:t>Blood tests:-</a:t>
            </a:r>
            <a:endParaRPr sz="3300">
              <a:latin typeface="Georgia"/>
              <a:cs typeface="Georgia"/>
            </a:endParaRPr>
          </a:p>
          <a:p>
            <a:pPr marL="561340" marR="67945" indent="-247650">
              <a:lnSpc>
                <a:spcPct val="100000"/>
              </a:lnSpc>
              <a:spcBef>
                <a:spcPts val="315"/>
              </a:spcBef>
            </a:pP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▫ </a:t>
            </a:r>
            <a:r>
              <a:rPr sz="3000" b="1" dirty="0">
                <a:solidFill>
                  <a:srgbClr val="438085"/>
                </a:solidFill>
                <a:latin typeface="Georgia"/>
                <a:cs typeface="Georgia"/>
              </a:rPr>
              <a:t>A </a:t>
            </a:r>
            <a:r>
              <a:rPr sz="3000" b="1" spc="-5" dirty="0">
                <a:solidFill>
                  <a:srgbClr val="438085"/>
                </a:solidFill>
                <a:latin typeface="Georgia"/>
                <a:cs typeface="Georgia"/>
              </a:rPr>
              <a:t>complete </a:t>
            </a:r>
            <a:r>
              <a:rPr sz="3000" b="1" dirty="0">
                <a:solidFill>
                  <a:srgbClr val="438085"/>
                </a:solidFill>
                <a:latin typeface="Georgia"/>
                <a:cs typeface="Georgia"/>
              </a:rPr>
              <a:t>blood </a:t>
            </a:r>
            <a:r>
              <a:rPr sz="3000" b="1" spc="-5" dirty="0">
                <a:solidFill>
                  <a:srgbClr val="438085"/>
                </a:solidFill>
                <a:latin typeface="Georgia"/>
                <a:cs typeface="Georgia"/>
              </a:rPr>
              <a:t>count </a:t>
            </a:r>
            <a:r>
              <a:rPr sz="3000" b="1" dirty="0">
                <a:solidFill>
                  <a:srgbClr val="438085"/>
                </a:solidFill>
                <a:latin typeface="Georgia"/>
                <a:cs typeface="Georgia"/>
              </a:rPr>
              <a:t>(CBC)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looks 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at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whether patient blood has normal 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numbers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of </a:t>
            </a:r>
            <a:r>
              <a:rPr sz="3000" spc="-10" dirty="0">
                <a:solidFill>
                  <a:srgbClr val="438085"/>
                </a:solidFill>
                <a:latin typeface="Georgia"/>
                <a:cs typeface="Georgia"/>
              </a:rPr>
              <a:t>different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types of blood</a:t>
            </a:r>
            <a:r>
              <a:rPr sz="3000" spc="-1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cells.</a:t>
            </a:r>
            <a:endParaRPr sz="3000">
              <a:latin typeface="Georgia"/>
              <a:cs typeface="Georgia"/>
            </a:endParaRPr>
          </a:p>
          <a:p>
            <a:pPr marL="561340" marR="5080" indent="-247650">
              <a:lnSpc>
                <a:spcPct val="100000"/>
              </a:lnSpc>
              <a:spcBef>
                <a:spcPts val="300"/>
              </a:spcBef>
            </a:pP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▫ </a:t>
            </a:r>
            <a:r>
              <a:rPr sz="3000" b="1" spc="-5" dirty="0">
                <a:solidFill>
                  <a:srgbClr val="438085"/>
                </a:solidFill>
                <a:latin typeface="Georgia"/>
                <a:cs typeface="Georgia"/>
              </a:rPr>
              <a:t>Blood chemistry </a:t>
            </a:r>
            <a:r>
              <a:rPr sz="3000" b="1" spc="-10" dirty="0">
                <a:solidFill>
                  <a:srgbClr val="438085"/>
                </a:solidFill>
                <a:latin typeface="Georgia"/>
                <a:cs typeface="Georgia"/>
              </a:rPr>
              <a:t>tests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can help spot 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abnormalities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in some of patient </a:t>
            </a:r>
            <a:r>
              <a:rPr sz="3000" spc="-10" dirty="0">
                <a:solidFill>
                  <a:srgbClr val="438085"/>
                </a:solidFill>
                <a:latin typeface="Georgia"/>
                <a:cs typeface="Georgia"/>
              </a:rPr>
              <a:t>organs, 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such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as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the liver or kidneys.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For</a:t>
            </a:r>
            <a:r>
              <a:rPr sz="3000" spc="-3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example,</a:t>
            </a:r>
            <a:endParaRPr sz="3000">
              <a:latin typeface="Georgia"/>
              <a:cs typeface="Georgia"/>
            </a:endParaRPr>
          </a:p>
          <a:p>
            <a:pPr marL="561340" marR="387985">
              <a:lnSpc>
                <a:spcPct val="100000"/>
              </a:lnSpc>
              <a:spcBef>
                <a:spcPts val="5"/>
              </a:spcBef>
            </a:pP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e.g. high level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of </a:t>
            </a:r>
            <a:r>
              <a:rPr sz="3000" spc="-5" dirty="0">
                <a:solidFill>
                  <a:srgbClr val="438085"/>
                </a:solidFill>
                <a:latin typeface="Georgia"/>
                <a:cs typeface="Georgia"/>
              </a:rPr>
              <a:t>lactate dehydrogenase  </a:t>
            </a:r>
            <a:r>
              <a:rPr sz="3000" dirty="0">
                <a:solidFill>
                  <a:srgbClr val="438085"/>
                </a:solidFill>
                <a:latin typeface="Georgia"/>
                <a:cs typeface="Georgia"/>
              </a:rPr>
              <a:t>(LDH).</a:t>
            </a:r>
            <a:endParaRPr sz="3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31140" y="545337"/>
            <a:ext cx="39757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rebuchet MS"/>
                <a:cs typeface="Trebuchet MS"/>
              </a:rPr>
              <a:t>IMAGING</a:t>
            </a:r>
            <a:r>
              <a:rPr sz="4000" spc="-105" dirty="0">
                <a:latin typeface="Trebuchet MS"/>
                <a:cs typeface="Trebuchet MS"/>
              </a:rPr>
              <a:t> </a:t>
            </a:r>
            <a:r>
              <a:rPr sz="4000" spc="-5" dirty="0">
                <a:latin typeface="Trebuchet MS"/>
                <a:cs typeface="Trebuchet MS"/>
              </a:rPr>
              <a:t>TESTS</a:t>
            </a:r>
            <a:r>
              <a:rPr sz="4000" b="0" spc="-5" dirty="0">
                <a:latin typeface="Trebuchet MS"/>
                <a:cs typeface="Trebuchet MS"/>
              </a:rPr>
              <a:t>:-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7068" y="1427734"/>
            <a:ext cx="7990840" cy="4660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ts val="336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Chest</a:t>
            </a:r>
            <a:r>
              <a:rPr sz="2800" b="1" spc="5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x-ray</a:t>
            </a:r>
            <a:endParaRPr sz="2800">
              <a:latin typeface="Georgia"/>
              <a:cs typeface="Georgia"/>
            </a:endParaRPr>
          </a:p>
          <a:p>
            <a:pPr marL="561340" marR="482600" indent="-247650">
              <a:lnSpc>
                <a:spcPts val="2810"/>
              </a:lnSpc>
              <a:spcBef>
                <a:spcPts val="350"/>
              </a:spcBef>
              <a:tabLst>
                <a:tab pos="561340" algn="l"/>
                <a:tab pos="4344035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This is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often the</a:t>
            </a:r>
            <a:r>
              <a:rPr sz="2600" spc="1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first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 test	will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do to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look for</a:t>
            </a:r>
            <a:r>
              <a:rPr sz="2600" spc="-11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any 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abnormal areas in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</a:t>
            </a:r>
            <a:r>
              <a:rPr sz="2600" spc="-4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lungs.</a:t>
            </a: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ts val="3275"/>
              </a:lnSpc>
              <a:buClr>
                <a:srgbClr val="9F4DA2"/>
              </a:buClr>
              <a:buFont typeface="Arial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Computed tomography </a:t>
            </a:r>
            <a:r>
              <a:rPr sz="2800" b="1" spc="-5" dirty="0">
                <a:latin typeface="Georgia"/>
                <a:cs typeface="Georgia"/>
              </a:rPr>
              <a:t>(CT)</a:t>
            </a:r>
            <a:r>
              <a:rPr sz="2800" b="1" spc="30" dirty="0">
                <a:latin typeface="Georgia"/>
                <a:cs typeface="Georgia"/>
              </a:rPr>
              <a:t> </a:t>
            </a:r>
            <a:r>
              <a:rPr sz="2800" b="1" spc="-5" dirty="0">
                <a:latin typeface="Georgia"/>
                <a:cs typeface="Georgia"/>
              </a:rPr>
              <a:t>scan</a:t>
            </a:r>
            <a:r>
              <a:rPr sz="2800" spc="-5" dirty="0">
                <a:latin typeface="Georgia"/>
                <a:cs typeface="Georgia"/>
              </a:rPr>
              <a:t>:-</a:t>
            </a:r>
            <a:endParaRPr sz="2800">
              <a:latin typeface="Georgia"/>
              <a:cs typeface="Georgia"/>
            </a:endParaRPr>
          </a:p>
          <a:p>
            <a:pPr marL="561340" marR="503555" lvl="1" indent="-247650">
              <a:lnSpc>
                <a:spcPts val="2810"/>
              </a:lnSpc>
              <a:spcBef>
                <a:spcPts val="350"/>
              </a:spcBef>
              <a:buFont typeface="Arial"/>
              <a:buChar char="•"/>
              <a:tabLst>
                <a:tab pos="561975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 CT scan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uses to make detailed cross-sectional 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images of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patient</a:t>
            </a:r>
            <a:r>
              <a:rPr sz="2600" spc="-2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body.</a:t>
            </a:r>
            <a:endParaRPr sz="2600">
              <a:latin typeface="Georgia"/>
              <a:cs typeface="Georgia"/>
            </a:endParaRPr>
          </a:p>
          <a:p>
            <a:pPr marL="561340" marR="120650" lvl="1" indent="-247650">
              <a:lnSpc>
                <a:spcPts val="2810"/>
              </a:lnSpc>
              <a:spcBef>
                <a:spcPts val="300"/>
              </a:spcBef>
              <a:buFont typeface="Arial"/>
              <a:buChar char="•"/>
              <a:tabLst>
                <a:tab pos="561975" algn="l"/>
                <a:tab pos="1231265" algn="l"/>
              </a:tabLst>
            </a:pP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can	show the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size,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shape, and position of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any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lung  tumors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and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can help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find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enlarged lymph</a:t>
            </a:r>
            <a:r>
              <a:rPr sz="2600" spc="-6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nodes</a:t>
            </a:r>
            <a:endParaRPr sz="2600">
              <a:latin typeface="Georgia"/>
              <a:cs typeface="Georgia"/>
            </a:endParaRPr>
          </a:p>
          <a:p>
            <a:pPr marL="268605" indent="-256540">
              <a:lnSpc>
                <a:spcPts val="3270"/>
              </a:lnSpc>
              <a:buClr>
                <a:srgbClr val="9F4DA2"/>
              </a:buClr>
              <a:buFont typeface="Arial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CT-guided </a:t>
            </a:r>
            <a:r>
              <a:rPr sz="2800" b="1" spc="-5" dirty="0">
                <a:latin typeface="Georgia"/>
                <a:cs typeface="Georgia"/>
              </a:rPr>
              <a:t>needle</a:t>
            </a:r>
            <a:r>
              <a:rPr sz="2800" b="1" spc="70" dirty="0">
                <a:latin typeface="Georgia"/>
                <a:cs typeface="Georgia"/>
              </a:rPr>
              <a:t> </a:t>
            </a:r>
            <a:r>
              <a:rPr sz="2800" b="1" spc="-10" dirty="0">
                <a:latin typeface="Georgia"/>
                <a:cs typeface="Georgia"/>
              </a:rPr>
              <a:t>biopsy:</a:t>
            </a:r>
            <a:endParaRPr sz="2800">
              <a:latin typeface="Georgia"/>
              <a:cs typeface="Georgia"/>
            </a:endParaRPr>
          </a:p>
          <a:p>
            <a:pPr marL="561340" marR="5080" lvl="1" indent="-247650">
              <a:lnSpc>
                <a:spcPct val="90000"/>
              </a:lnSpc>
              <a:spcBef>
                <a:spcPts val="309"/>
              </a:spcBef>
              <a:buClr>
                <a:srgbClr val="438085"/>
              </a:buClr>
              <a:buFont typeface="Arial"/>
              <a:buChar char="•"/>
              <a:tabLst>
                <a:tab pos="640715" algn="l"/>
                <a:tab pos="641350" algn="l"/>
              </a:tabLst>
            </a:pPr>
            <a:r>
              <a:rPr dirty="0"/>
              <a:t>	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If a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suspected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area of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cancer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deep within patient  body,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 CT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scan can be used to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guide a biopsy  needle into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 suspected</a:t>
            </a:r>
            <a:r>
              <a:rPr sz="2600" spc="-2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area.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58368" y="784605"/>
            <a:ext cx="7559675" cy="300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904" marR="49085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Font typeface="Georgia"/>
              <a:buChar char="•"/>
              <a:tabLst>
                <a:tab pos="256540" algn="l"/>
              </a:tabLst>
            </a:pPr>
            <a:r>
              <a:rPr sz="2800" b="1" spc="-10" dirty="0">
                <a:latin typeface="Georgia"/>
                <a:cs typeface="Georgia"/>
              </a:rPr>
              <a:t>Positron </a:t>
            </a:r>
            <a:r>
              <a:rPr sz="2800" b="1" spc="-5" dirty="0">
                <a:latin typeface="Georgia"/>
                <a:cs typeface="Georgia"/>
              </a:rPr>
              <a:t>emission tomography (PET)  scan:-</a:t>
            </a:r>
            <a:endParaRPr sz="2800">
              <a:latin typeface="Georgia"/>
              <a:cs typeface="Georgia"/>
            </a:endParaRPr>
          </a:p>
          <a:p>
            <a:pPr marL="548640" indent="-247650">
              <a:lnSpc>
                <a:spcPct val="100000"/>
              </a:lnSpc>
              <a:spcBef>
                <a:spcPts val="305"/>
              </a:spcBef>
              <a:tabLst>
                <a:tab pos="5486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For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this test,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form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of radioactive sugar</a:t>
            </a:r>
            <a:r>
              <a:rPr sz="2600" spc="-12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(known  as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FDG)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is injected into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</a:t>
            </a:r>
            <a:r>
              <a:rPr sz="2600" spc="-4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blood.</a:t>
            </a:r>
            <a:endParaRPr sz="2600">
              <a:latin typeface="Georgia"/>
              <a:cs typeface="Georgia"/>
            </a:endParaRPr>
          </a:p>
          <a:p>
            <a:pPr marL="548640" marR="652780" indent="-247650">
              <a:lnSpc>
                <a:spcPct val="100000"/>
              </a:lnSpc>
              <a:spcBef>
                <a:spcPts val="305"/>
              </a:spcBef>
              <a:tabLst>
                <a:tab pos="5486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This radioactivity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can be seen with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 special 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camera.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PET/CT</a:t>
            </a:r>
            <a:r>
              <a:rPr sz="2600" spc="-2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scan.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95"/>
              </a:spcBef>
            </a:pPr>
            <a:r>
              <a:rPr sz="2800" spc="-5" dirty="0">
                <a:solidFill>
                  <a:srgbClr val="9F4DA2"/>
                </a:solidFill>
                <a:latin typeface="Georgia"/>
                <a:cs typeface="Georgia"/>
              </a:rPr>
              <a:t>•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716779" y="2971799"/>
            <a:ext cx="4427219" cy="38861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5668" y="552957"/>
            <a:ext cx="7907020" cy="5256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146050" indent="-256540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  <a:tab pos="3784600" algn="l"/>
              </a:tabLst>
            </a:pPr>
            <a:r>
              <a:rPr sz="3200" b="1" spc="-5" dirty="0">
                <a:latin typeface="Georgia"/>
                <a:cs typeface="Georgia"/>
              </a:rPr>
              <a:t>Needle</a:t>
            </a:r>
            <a:r>
              <a:rPr sz="3200" b="1" spc="-15" dirty="0">
                <a:latin typeface="Georgia"/>
                <a:cs typeface="Georgia"/>
              </a:rPr>
              <a:t> </a:t>
            </a:r>
            <a:r>
              <a:rPr sz="3200" b="1" dirty="0">
                <a:latin typeface="Georgia"/>
                <a:cs typeface="Georgia"/>
              </a:rPr>
              <a:t>biopsy:-	</a:t>
            </a:r>
            <a:r>
              <a:rPr sz="3200" spc="-5" dirty="0">
                <a:latin typeface="Georgia"/>
                <a:cs typeface="Georgia"/>
              </a:rPr>
              <a:t>can often use </a:t>
            </a:r>
            <a:r>
              <a:rPr sz="3200" dirty="0">
                <a:latin typeface="Georgia"/>
                <a:cs typeface="Georgia"/>
              </a:rPr>
              <a:t>a </a:t>
            </a:r>
            <a:r>
              <a:rPr sz="3200" spc="-5" dirty="0">
                <a:latin typeface="Georgia"/>
                <a:cs typeface="Georgia"/>
              </a:rPr>
              <a:t>hollow  </a:t>
            </a:r>
            <a:r>
              <a:rPr sz="3200" dirty="0">
                <a:latin typeface="Georgia"/>
                <a:cs typeface="Georgia"/>
              </a:rPr>
              <a:t>needle </a:t>
            </a:r>
            <a:r>
              <a:rPr sz="3200" spc="-5" dirty="0">
                <a:latin typeface="Georgia"/>
                <a:cs typeface="Georgia"/>
              </a:rPr>
              <a:t>to get </a:t>
            </a:r>
            <a:r>
              <a:rPr sz="3200" dirty="0">
                <a:latin typeface="Georgia"/>
                <a:cs typeface="Georgia"/>
              </a:rPr>
              <a:t>a </a:t>
            </a:r>
            <a:r>
              <a:rPr sz="3200" spc="-5" dirty="0">
                <a:latin typeface="Georgia"/>
                <a:cs typeface="Georgia"/>
              </a:rPr>
              <a:t>small </a:t>
            </a:r>
            <a:r>
              <a:rPr sz="3200" dirty="0">
                <a:latin typeface="Georgia"/>
                <a:cs typeface="Georgia"/>
              </a:rPr>
              <a:t>sample </a:t>
            </a:r>
            <a:r>
              <a:rPr sz="3200" spc="-5" dirty="0">
                <a:latin typeface="Georgia"/>
                <a:cs typeface="Georgia"/>
              </a:rPr>
              <a:t>from </a:t>
            </a:r>
            <a:r>
              <a:rPr sz="3200" dirty="0">
                <a:latin typeface="Georgia"/>
                <a:cs typeface="Georgia"/>
              </a:rPr>
              <a:t>a  </a:t>
            </a:r>
            <a:r>
              <a:rPr sz="3200" spc="-5" dirty="0">
                <a:latin typeface="Georgia"/>
                <a:cs typeface="Georgia"/>
              </a:rPr>
              <a:t>suspicious </a:t>
            </a:r>
            <a:r>
              <a:rPr sz="3200" dirty="0">
                <a:latin typeface="Georgia"/>
                <a:cs typeface="Georgia"/>
              </a:rPr>
              <a:t>area</a:t>
            </a:r>
            <a:r>
              <a:rPr sz="3200" spc="10" dirty="0">
                <a:latin typeface="Georgia"/>
                <a:cs typeface="Georgia"/>
              </a:rPr>
              <a:t> </a:t>
            </a:r>
            <a:r>
              <a:rPr sz="3200" dirty="0">
                <a:latin typeface="Georgia"/>
                <a:cs typeface="Georgia"/>
              </a:rPr>
              <a:t>(mass).</a:t>
            </a:r>
            <a:endParaRPr sz="32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15"/>
              </a:spcBef>
            </a:pP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▫ </a:t>
            </a:r>
            <a:r>
              <a:rPr sz="2800" b="1" spc="-10" dirty="0">
                <a:solidFill>
                  <a:srgbClr val="438085"/>
                </a:solidFill>
                <a:latin typeface="Georgia"/>
                <a:cs typeface="Georgia"/>
              </a:rPr>
              <a:t>fine </a:t>
            </a:r>
            <a:r>
              <a:rPr sz="2800" b="1" spc="-5" dirty="0">
                <a:solidFill>
                  <a:srgbClr val="438085"/>
                </a:solidFill>
                <a:latin typeface="Georgia"/>
                <a:cs typeface="Georgia"/>
              </a:rPr>
              <a:t>needle aspiration (FNA)</a:t>
            </a:r>
            <a:r>
              <a:rPr sz="2800" b="1" spc="-36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800" b="1" spc="-5" dirty="0">
                <a:solidFill>
                  <a:srgbClr val="438085"/>
                </a:solidFill>
                <a:latin typeface="Georgia"/>
                <a:cs typeface="Georgia"/>
              </a:rPr>
              <a:t>biopsy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,</a:t>
            </a:r>
            <a:endParaRPr sz="28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00"/>
              </a:spcBef>
              <a:tabLst>
                <a:tab pos="646430" algn="l"/>
              </a:tabLst>
            </a:pP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2800" b="1" spc="-10" dirty="0">
                <a:solidFill>
                  <a:srgbClr val="438085"/>
                </a:solidFill>
                <a:latin typeface="Georgia"/>
                <a:cs typeface="Georgia"/>
              </a:rPr>
              <a:t>core </a:t>
            </a:r>
            <a:r>
              <a:rPr sz="2800" b="1" spc="-5" dirty="0">
                <a:solidFill>
                  <a:srgbClr val="438085"/>
                </a:solidFill>
                <a:latin typeface="Georgia"/>
                <a:cs typeface="Georgia"/>
              </a:rPr>
              <a:t>biops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y.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8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3200" b="1" dirty="0">
                <a:latin typeface="Georgia"/>
                <a:cs typeface="Georgia"/>
              </a:rPr>
              <a:t>Bronchoscopy:-</a:t>
            </a:r>
            <a:endParaRPr sz="3200">
              <a:latin typeface="Georgia"/>
              <a:cs typeface="Georgia"/>
            </a:endParaRPr>
          </a:p>
          <a:p>
            <a:pPr marL="561340" marR="189230" indent="-247650">
              <a:lnSpc>
                <a:spcPct val="100000"/>
              </a:lnSpc>
              <a:spcBef>
                <a:spcPts val="320"/>
              </a:spcBef>
              <a:tabLst>
                <a:tab pos="2956560" algn="l"/>
              </a:tabLst>
            </a:pP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▫</a:t>
            </a:r>
            <a:r>
              <a:rPr sz="2800" spc="27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Bronchoscopy	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can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help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the find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some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tumors 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or blockages in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the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lungs.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84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3200" b="1" dirty="0">
                <a:latin typeface="Georgia"/>
                <a:cs typeface="Georgia"/>
              </a:rPr>
              <a:t>Thoracoscopy</a:t>
            </a:r>
            <a:r>
              <a:rPr sz="3200" dirty="0">
                <a:latin typeface="Georgia"/>
                <a:cs typeface="Georgia"/>
              </a:rPr>
              <a:t>:-</a:t>
            </a:r>
            <a:endParaRPr sz="3200">
              <a:latin typeface="Georgia"/>
              <a:cs typeface="Georgia"/>
            </a:endParaRPr>
          </a:p>
          <a:p>
            <a:pPr marL="561340" marR="5080" indent="-247650">
              <a:lnSpc>
                <a:spcPct val="100000"/>
              </a:lnSpc>
              <a:spcBef>
                <a:spcPts val="315"/>
              </a:spcBef>
            </a:pP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▫ spread to the spaces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between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the lungs and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the 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chest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wall, </a:t>
            </a:r>
            <a:r>
              <a:rPr sz="2800" spc="-5" dirty="0">
                <a:solidFill>
                  <a:srgbClr val="438085"/>
                </a:solidFill>
                <a:latin typeface="Georgia"/>
                <a:cs typeface="Georgia"/>
              </a:rPr>
              <a:t>or to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the</a:t>
            </a:r>
            <a:r>
              <a:rPr sz="2800" spc="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800" spc="-10" dirty="0">
                <a:solidFill>
                  <a:srgbClr val="438085"/>
                </a:solidFill>
                <a:latin typeface="Georgia"/>
                <a:cs typeface="Georgia"/>
              </a:rPr>
              <a:t>linings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07340" y="423417"/>
            <a:ext cx="3147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40" dirty="0">
                <a:latin typeface="Trebuchet MS"/>
                <a:cs typeface="Trebuchet MS"/>
              </a:rPr>
              <a:t>MANAGEMENT:-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271535"/>
            <a:ext cx="7767320" cy="34950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59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MEDICAL</a:t>
            </a:r>
            <a:r>
              <a:rPr sz="2800" spc="5" dirty="0">
                <a:latin typeface="Georgia"/>
                <a:cs typeface="Georgia"/>
              </a:rPr>
              <a:t> </a:t>
            </a:r>
            <a:r>
              <a:rPr sz="2800" spc="-10" dirty="0">
                <a:latin typeface="Georgia"/>
                <a:cs typeface="Georgia"/>
              </a:rPr>
              <a:t>MANAGEMENT:-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15"/>
              </a:spcBef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400" b="1" dirty="0">
                <a:latin typeface="Georgia"/>
                <a:cs typeface="Georgia"/>
              </a:rPr>
              <a:t>PHOTODYNAMIC </a:t>
            </a:r>
            <a:r>
              <a:rPr sz="2400" b="1" spc="-5" dirty="0">
                <a:latin typeface="Georgia"/>
                <a:cs typeface="Georgia"/>
              </a:rPr>
              <a:t>THERAPY</a:t>
            </a:r>
            <a:r>
              <a:rPr sz="2400" b="1" spc="-15" dirty="0">
                <a:latin typeface="Georgia"/>
                <a:cs typeface="Georgia"/>
              </a:rPr>
              <a:t> </a:t>
            </a:r>
            <a:r>
              <a:rPr sz="2400" b="1" spc="-10" dirty="0">
                <a:latin typeface="Georgia"/>
                <a:cs typeface="Georgia"/>
              </a:rPr>
              <a:t>(PDT)</a:t>
            </a:r>
            <a:r>
              <a:rPr sz="2400" spc="-10" dirty="0">
                <a:latin typeface="Georgia"/>
                <a:cs typeface="Georgia"/>
              </a:rPr>
              <a:t>:-</a:t>
            </a:r>
            <a:endParaRPr sz="2400">
              <a:latin typeface="Georgia"/>
              <a:cs typeface="Georgia"/>
            </a:endParaRPr>
          </a:p>
          <a:p>
            <a:pPr marL="561340" marR="5080" indent="-247650">
              <a:lnSpc>
                <a:spcPct val="100000"/>
              </a:lnSpc>
              <a:spcBef>
                <a:spcPts val="295"/>
              </a:spcBef>
              <a:tabLst>
                <a:tab pos="640715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	This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type of treatment can be used to treat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very 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early-stage lung cancers that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are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only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in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the outer  layers of the lung</a:t>
            </a:r>
            <a:r>
              <a:rPr sz="2600" spc="-1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airways,</a:t>
            </a:r>
            <a:endParaRPr sz="26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4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10" dirty="0">
                <a:latin typeface="Georgia"/>
                <a:cs typeface="Georgia"/>
              </a:rPr>
              <a:t>THORACENTESIS:-</a:t>
            </a:r>
            <a:endParaRPr sz="2800">
              <a:latin typeface="Georgia"/>
              <a:cs typeface="Georgia"/>
            </a:endParaRPr>
          </a:p>
          <a:p>
            <a:pPr marL="314325">
              <a:lnSpc>
                <a:spcPct val="100000"/>
              </a:lnSpc>
              <a:spcBef>
                <a:spcPts val="310"/>
              </a:spcBef>
              <a:tabLst>
                <a:tab pos="64516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This is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done to drain the</a:t>
            </a:r>
            <a:r>
              <a:rPr sz="2600" spc="-4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600" spc="-5" dirty="0">
                <a:solidFill>
                  <a:srgbClr val="438085"/>
                </a:solidFill>
                <a:latin typeface="Georgia"/>
                <a:cs typeface="Georgia"/>
              </a:rPr>
              <a:t>fluid.</a:t>
            </a:r>
            <a:endParaRPr sz="260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715000" y="4678678"/>
            <a:ext cx="3429000" cy="21793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4870703"/>
            <a:ext cx="2438400" cy="19872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5668" y="665318"/>
            <a:ext cx="7942580" cy="525716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2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LASER</a:t>
            </a:r>
            <a:r>
              <a:rPr sz="2800" b="1" spc="-35" dirty="0">
                <a:latin typeface="Times New Roman"/>
                <a:cs typeface="Times New Roman"/>
              </a:rPr>
              <a:t> THERAPY:-</a:t>
            </a:r>
            <a:endParaRPr sz="2800">
              <a:latin typeface="Times New Roman"/>
              <a:cs typeface="Times New Roman"/>
            </a:endParaRPr>
          </a:p>
          <a:p>
            <a:pPr marL="561340" marR="1044575" indent="-247650">
              <a:lnSpc>
                <a:spcPct val="100000"/>
              </a:lnSpc>
              <a:spcBef>
                <a:spcPts val="310"/>
              </a:spcBef>
              <a:tabLst>
                <a:tab pos="643255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	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used to </a:t>
            </a:r>
            <a:r>
              <a:rPr sz="2600" spc="-5" dirty="0">
                <a:solidFill>
                  <a:srgbClr val="438085"/>
                </a:solidFill>
                <a:latin typeface="Times New Roman"/>
                <a:cs typeface="Times New Roman"/>
              </a:rPr>
              <a:t>treat 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very </a:t>
            </a:r>
            <a:r>
              <a:rPr sz="2600" spc="-5" dirty="0">
                <a:solidFill>
                  <a:srgbClr val="438085"/>
                </a:solidFill>
                <a:latin typeface="Times New Roman"/>
                <a:cs typeface="Times New Roman"/>
              </a:rPr>
              <a:t>small 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tumors </a:t>
            </a:r>
            <a:r>
              <a:rPr sz="2600" spc="-5" dirty="0">
                <a:solidFill>
                  <a:srgbClr val="438085"/>
                </a:solidFill>
                <a:latin typeface="Times New Roman"/>
                <a:cs typeface="Times New Roman"/>
              </a:rPr>
              <a:t>in 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the linings</a:t>
            </a:r>
            <a:r>
              <a:rPr sz="2600" spc="-65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of  airways.</a:t>
            </a:r>
            <a:endParaRPr sz="2600">
              <a:latin typeface="Times New Roman"/>
              <a:cs typeface="Times New Roman"/>
            </a:endParaRPr>
          </a:p>
          <a:p>
            <a:pPr marL="561340" marR="834390" indent="-247650">
              <a:lnSpc>
                <a:spcPct val="100000"/>
              </a:lnSpc>
              <a:spcBef>
                <a:spcPts val="305"/>
              </a:spcBef>
              <a:tabLst>
                <a:tab pos="561340" algn="l"/>
              </a:tabLst>
            </a:pPr>
            <a:r>
              <a:rPr sz="2600" dirty="0">
                <a:solidFill>
                  <a:srgbClr val="438085"/>
                </a:solidFill>
                <a:latin typeface="Georgia"/>
                <a:cs typeface="Georgia"/>
              </a:rPr>
              <a:t>▫	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open up airways blocked by </a:t>
            </a:r>
            <a:r>
              <a:rPr sz="2600" spc="-10" dirty="0">
                <a:solidFill>
                  <a:srgbClr val="438085"/>
                </a:solidFill>
                <a:latin typeface="Times New Roman"/>
                <a:cs typeface="Times New Roman"/>
              </a:rPr>
              <a:t>larger 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tumors to</a:t>
            </a:r>
            <a:r>
              <a:rPr sz="2600" spc="-13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438085"/>
                </a:solidFill>
                <a:latin typeface="Times New Roman"/>
                <a:cs typeface="Times New Roman"/>
              </a:rPr>
              <a:t>help  people </a:t>
            </a:r>
            <a:r>
              <a:rPr sz="2600" spc="-5" dirty="0">
                <a:solidFill>
                  <a:srgbClr val="438085"/>
                </a:solidFill>
                <a:latin typeface="Times New Roman"/>
                <a:cs typeface="Times New Roman"/>
              </a:rPr>
              <a:t>breathe</a:t>
            </a:r>
            <a:r>
              <a:rPr sz="2600" spc="-50" dirty="0">
                <a:solidFill>
                  <a:srgbClr val="438085"/>
                </a:solidFill>
                <a:latin typeface="Times New Roman"/>
                <a:cs typeface="Times New Roman"/>
              </a:rPr>
              <a:t> </a:t>
            </a:r>
            <a:r>
              <a:rPr sz="2600" spc="-25" dirty="0">
                <a:solidFill>
                  <a:srgbClr val="438085"/>
                </a:solidFill>
                <a:latin typeface="Times New Roman"/>
                <a:cs typeface="Times New Roman"/>
              </a:rPr>
              <a:t>better.</a:t>
            </a:r>
            <a:endParaRPr sz="26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29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PHARMACOLOGICAL</a:t>
            </a:r>
            <a:r>
              <a:rPr sz="2800" u="heavy" spc="-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MANAGEMEN</a:t>
            </a:r>
            <a:r>
              <a:rPr sz="2800" spc="-10" dirty="0">
                <a:latin typeface="Times New Roman"/>
                <a:cs typeface="Times New Roman"/>
              </a:rPr>
              <a:t>:-</a:t>
            </a:r>
            <a:endParaRPr sz="280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800" spc="-5" dirty="0">
                <a:latin typeface="Times New Roman"/>
                <a:cs typeface="Times New Roman"/>
              </a:rPr>
              <a:t>CHEMOTHERAPY</a:t>
            </a:r>
            <a:endParaRPr sz="28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356870" algn="l"/>
                <a:tab pos="357505" algn="l"/>
                <a:tab pos="1040130" algn="l"/>
              </a:tabLst>
            </a:pPr>
            <a:r>
              <a:rPr dirty="0"/>
              <a:t>	</a:t>
            </a:r>
            <a:r>
              <a:rPr sz="2800" dirty="0">
                <a:latin typeface="Times New Roman"/>
                <a:cs typeface="Times New Roman"/>
              </a:rPr>
              <a:t>for	</a:t>
            </a:r>
            <a:r>
              <a:rPr sz="2800" spc="-5" dirty="0">
                <a:latin typeface="Times New Roman"/>
                <a:cs typeface="Times New Roman"/>
              </a:rPr>
              <a:t>lung cancer Chemotherapy (chemo) is treatment  with anti-cancer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injected into a vein or taken by  mouth. These </a:t>
            </a:r>
            <a:r>
              <a:rPr sz="2800" dirty="0">
                <a:latin typeface="Times New Roman"/>
                <a:cs typeface="Times New Roman"/>
              </a:rPr>
              <a:t>drugs </a:t>
            </a:r>
            <a:r>
              <a:rPr sz="2800" spc="-5" dirty="0">
                <a:latin typeface="Times New Roman"/>
                <a:cs typeface="Times New Roman"/>
              </a:rPr>
              <a:t>enter </a:t>
            </a:r>
            <a:r>
              <a:rPr sz="2800" dirty="0">
                <a:latin typeface="Times New Roman"/>
                <a:cs typeface="Times New Roman"/>
              </a:rPr>
              <a:t>the bloodstream </a:t>
            </a:r>
            <a:r>
              <a:rPr sz="2800" spc="-5" dirty="0">
                <a:latin typeface="Times New Roman"/>
                <a:cs typeface="Times New Roman"/>
              </a:rPr>
              <a:t>and go  </a:t>
            </a:r>
            <a:r>
              <a:rPr sz="2800" dirty="0">
                <a:latin typeface="Times New Roman"/>
                <a:cs typeface="Times New Roman"/>
              </a:rPr>
              <a:t>throughout the </a:t>
            </a:r>
            <a:r>
              <a:rPr sz="2800" spc="-35" dirty="0">
                <a:latin typeface="Times New Roman"/>
                <a:cs typeface="Times New Roman"/>
              </a:rPr>
              <a:t>body, </a:t>
            </a:r>
            <a:r>
              <a:rPr sz="2800" spc="-5" dirty="0">
                <a:latin typeface="Times New Roman"/>
                <a:cs typeface="Times New Roman"/>
              </a:rPr>
              <a:t>making this treatment </a:t>
            </a:r>
            <a:r>
              <a:rPr sz="2800" dirty="0">
                <a:latin typeface="Times New Roman"/>
                <a:cs typeface="Times New Roman"/>
              </a:rPr>
              <a:t>useful for  </a:t>
            </a:r>
            <a:r>
              <a:rPr sz="2800" spc="-5" dirty="0">
                <a:latin typeface="Times New Roman"/>
                <a:cs typeface="Times New Roman"/>
              </a:rPr>
              <a:t>cancer anywhere in </a:t>
            </a:r>
            <a:r>
              <a:rPr sz="2800" dirty="0">
                <a:latin typeface="Times New Roman"/>
                <a:cs typeface="Times New Roman"/>
              </a:rPr>
              <a:t>the body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0"/>
            <a:ext cx="1905" cy="153035"/>
          </a:xfrm>
          <a:custGeom>
            <a:avLst/>
            <a:gdLst/>
            <a:ahLst/>
            <a:cxnLst/>
            <a:rect l="l" t="t" r="r" b="b"/>
            <a:pathLst>
              <a:path w="1904" h="153035">
                <a:moveTo>
                  <a:pt x="0" y="152425"/>
                </a:moveTo>
                <a:lnTo>
                  <a:pt x="1524" y="152425"/>
                </a:lnTo>
                <a:lnTo>
                  <a:pt x="1524" y="0"/>
                </a:lnTo>
                <a:lnTo>
                  <a:pt x="0" y="0"/>
                </a:lnTo>
                <a:lnTo>
                  <a:pt x="0" y="152425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0"/>
            <a:ext cx="12700" cy="153035"/>
          </a:xfrm>
          <a:custGeom>
            <a:avLst/>
            <a:gdLst/>
            <a:ahLst/>
            <a:cxnLst/>
            <a:rect l="l" t="t" r="r" b="b"/>
            <a:pathLst>
              <a:path w="12700" h="153035">
                <a:moveTo>
                  <a:pt x="0" y="152425"/>
                </a:moveTo>
                <a:lnTo>
                  <a:pt x="12192" y="152425"/>
                </a:lnTo>
                <a:lnTo>
                  <a:pt x="12192" y="0"/>
                </a:lnTo>
                <a:lnTo>
                  <a:pt x="0" y="0"/>
                </a:lnTo>
                <a:lnTo>
                  <a:pt x="0" y="152425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044940" cy="311150"/>
          </a:xfrm>
          <a:custGeom>
            <a:avLst/>
            <a:gdLst/>
            <a:ahLst/>
            <a:cxnLst/>
            <a:rect l="l" t="t" r="r" b="b"/>
            <a:pathLst>
              <a:path w="9044940" h="311150">
                <a:moveTo>
                  <a:pt x="0" y="310896"/>
                </a:moveTo>
                <a:lnTo>
                  <a:pt x="9044940" y="310896"/>
                </a:lnTo>
                <a:lnTo>
                  <a:pt x="9044940" y="0"/>
                </a:lnTo>
                <a:lnTo>
                  <a:pt x="0" y="0"/>
                </a:lnTo>
                <a:lnTo>
                  <a:pt x="0" y="310896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10200" y="440436"/>
            <a:ext cx="3634740" cy="26670"/>
          </a:xfrm>
          <a:custGeom>
            <a:avLst/>
            <a:gdLst/>
            <a:ahLst/>
            <a:cxnLst/>
            <a:rect l="l" t="t" r="r" b="b"/>
            <a:pathLst>
              <a:path w="3634740" h="26670">
                <a:moveTo>
                  <a:pt x="0" y="26162"/>
                </a:moveTo>
                <a:lnTo>
                  <a:pt x="3634740" y="26162"/>
                </a:lnTo>
                <a:lnTo>
                  <a:pt x="3634740" y="0"/>
                </a:lnTo>
                <a:lnTo>
                  <a:pt x="0" y="0"/>
                </a:lnTo>
                <a:lnTo>
                  <a:pt x="0" y="2616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0200" y="504698"/>
            <a:ext cx="3634740" cy="115570"/>
          </a:xfrm>
          <a:custGeom>
            <a:avLst/>
            <a:gdLst/>
            <a:ahLst/>
            <a:cxnLst/>
            <a:rect l="l" t="t" r="r" b="b"/>
            <a:pathLst>
              <a:path w="3634740" h="115570">
                <a:moveTo>
                  <a:pt x="0" y="115569"/>
                </a:moveTo>
                <a:lnTo>
                  <a:pt x="3634740" y="115569"/>
                </a:lnTo>
                <a:lnTo>
                  <a:pt x="3634740" y="0"/>
                </a:lnTo>
                <a:lnTo>
                  <a:pt x="0" y="0"/>
                </a:lnTo>
                <a:lnTo>
                  <a:pt x="0" y="115569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29700" y="0"/>
            <a:ext cx="0" cy="154305"/>
          </a:xfrm>
          <a:custGeom>
            <a:avLst/>
            <a:gdLst/>
            <a:ahLst/>
            <a:cxnLst/>
            <a:rect l="l" t="t" r="r" b="b"/>
            <a:pathLst>
              <a:path h="154305">
                <a:moveTo>
                  <a:pt x="0" y="0"/>
                </a:moveTo>
                <a:lnTo>
                  <a:pt x="0" y="153949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974835" y="0"/>
            <a:ext cx="27940" cy="154305"/>
          </a:xfrm>
          <a:custGeom>
            <a:avLst/>
            <a:gdLst/>
            <a:ahLst/>
            <a:cxnLst/>
            <a:rect l="l" t="t" r="r" b="b"/>
            <a:pathLst>
              <a:path w="27940" h="154305">
                <a:moveTo>
                  <a:pt x="0" y="153949"/>
                </a:moveTo>
                <a:lnTo>
                  <a:pt x="27431" y="153949"/>
                </a:lnTo>
                <a:lnTo>
                  <a:pt x="27431" y="0"/>
                </a:lnTo>
                <a:lnTo>
                  <a:pt x="0" y="0"/>
                </a:lnTo>
                <a:lnTo>
                  <a:pt x="0" y="153949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15400" y="0"/>
            <a:ext cx="55244" cy="153035"/>
          </a:xfrm>
          <a:custGeom>
            <a:avLst/>
            <a:gdLst/>
            <a:ahLst/>
            <a:cxnLst/>
            <a:rect l="l" t="t" r="r" b="b"/>
            <a:pathLst>
              <a:path w="55245" h="153035">
                <a:moveTo>
                  <a:pt x="0" y="152425"/>
                </a:moveTo>
                <a:lnTo>
                  <a:pt x="54864" y="152425"/>
                </a:lnTo>
                <a:lnTo>
                  <a:pt x="54864" y="0"/>
                </a:lnTo>
                <a:lnTo>
                  <a:pt x="0" y="0"/>
                </a:lnTo>
                <a:lnTo>
                  <a:pt x="0" y="152425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77300" y="0"/>
            <a:ext cx="0" cy="153035"/>
          </a:xfrm>
          <a:custGeom>
            <a:avLst/>
            <a:gdLst/>
            <a:ahLst/>
            <a:cxnLst/>
            <a:rect l="l" t="t" r="r" b="b"/>
            <a:pathLst>
              <a:path h="153035">
                <a:moveTo>
                  <a:pt x="0" y="0"/>
                </a:moveTo>
                <a:lnTo>
                  <a:pt x="0" y="15242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152425"/>
            <a:ext cx="922655" cy="314325"/>
          </a:xfrm>
          <a:custGeom>
            <a:avLst/>
            <a:gdLst/>
            <a:ahLst/>
            <a:cxnLst/>
            <a:rect l="l" t="t" r="r" b="b"/>
            <a:pathLst>
              <a:path w="922655" h="314325">
                <a:moveTo>
                  <a:pt x="0" y="314172"/>
                </a:moveTo>
                <a:lnTo>
                  <a:pt x="922083" y="314172"/>
                </a:lnTo>
                <a:lnTo>
                  <a:pt x="922083" y="0"/>
                </a:lnTo>
                <a:lnTo>
                  <a:pt x="0" y="0"/>
                </a:lnTo>
                <a:lnTo>
                  <a:pt x="0" y="31417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22083" y="152425"/>
            <a:ext cx="3565525" cy="314325"/>
          </a:xfrm>
          <a:custGeom>
            <a:avLst/>
            <a:gdLst/>
            <a:ahLst/>
            <a:cxnLst/>
            <a:rect l="l" t="t" r="r" b="b"/>
            <a:pathLst>
              <a:path w="3565525" h="314325">
                <a:moveTo>
                  <a:pt x="0" y="314172"/>
                </a:moveTo>
                <a:lnTo>
                  <a:pt x="3565271" y="314172"/>
                </a:lnTo>
                <a:lnTo>
                  <a:pt x="3565271" y="0"/>
                </a:lnTo>
                <a:lnTo>
                  <a:pt x="0" y="0"/>
                </a:lnTo>
                <a:lnTo>
                  <a:pt x="0" y="31417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487290" y="152425"/>
            <a:ext cx="2625090" cy="314325"/>
          </a:xfrm>
          <a:custGeom>
            <a:avLst/>
            <a:gdLst/>
            <a:ahLst/>
            <a:cxnLst/>
            <a:rect l="l" t="t" r="r" b="b"/>
            <a:pathLst>
              <a:path w="2625090" h="314325">
                <a:moveTo>
                  <a:pt x="0" y="314172"/>
                </a:moveTo>
                <a:lnTo>
                  <a:pt x="2624709" y="314172"/>
                </a:lnTo>
                <a:lnTo>
                  <a:pt x="2624709" y="0"/>
                </a:lnTo>
                <a:lnTo>
                  <a:pt x="0" y="0"/>
                </a:lnTo>
                <a:lnTo>
                  <a:pt x="0" y="31417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112000" y="152425"/>
            <a:ext cx="2032000" cy="314325"/>
          </a:xfrm>
          <a:custGeom>
            <a:avLst/>
            <a:gdLst/>
            <a:ahLst/>
            <a:cxnLst/>
            <a:rect l="l" t="t" r="r" b="b"/>
            <a:pathLst>
              <a:path w="2032000" h="314325">
                <a:moveTo>
                  <a:pt x="0" y="314172"/>
                </a:moveTo>
                <a:lnTo>
                  <a:pt x="2032000" y="314172"/>
                </a:lnTo>
                <a:lnTo>
                  <a:pt x="2032000" y="0"/>
                </a:lnTo>
                <a:lnTo>
                  <a:pt x="0" y="0"/>
                </a:lnTo>
                <a:lnTo>
                  <a:pt x="0" y="31417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504698"/>
            <a:ext cx="922655" cy="830580"/>
          </a:xfrm>
          <a:custGeom>
            <a:avLst/>
            <a:gdLst/>
            <a:ahLst/>
            <a:cxnLst/>
            <a:rect l="l" t="t" r="r" b="b"/>
            <a:pathLst>
              <a:path w="922655" h="830580">
                <a:moveTo>
                  <a:pt x="0" y="830452"/>
                </a:moveTo>
                <a:lnTo>
                  <a:pt x="922083" y="830452"/>
                </a:lnTo>
                <a:lnTo>
                  <a:pt x="922083" y="0"/>
                </a:lnTo>
                <a:lnTo>
                  <a:pt x="0" y="0"/>
                </a:lnTo>
                <a:lnTo>
                  <a:pt x="0" y="83045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22083" y="504698"/>
            <a:ext cx="3565525" cy="830580"/>
          </a:xfrm>
          <a:custGeom>
            <a:avLst/>
            <a:gdLst/>
            <a:ahLst/>
            <a:cxnLst/>
            <a:rect l="l" t="t" r="r" b="b"/>
            <a:pathLst>
              <a:path w="3565525" h="830580">
                <a:moveTo>
                  <a:pt x="0" y="830452"/>
                </a:moveTo>
                <a:lnTo>
                  <a:pt x="3565271" y="830452"/>
                </a:lnTo>
                <a:lnTo>
                  <a:pt x="3565271" y="0"/>
                </a:lnTo>
                <a:lnTo>
                  <a:pt x="0" y="0"/>
                </a:lnTo>
                <a:lnTo>
                  <a:pt x="0" y="83045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87290" y="504698"/>
            <a:ext cx="2625090" cy="830580"/>
          </a:xfrm>
          <a:custGeom>
            <a:avLst/>
            <a:gdLst/>
            <a:ahLst/>
            <a:cxnLst/>
            <a:rect l="l" t="t" r="r" b="b"/>
            <a:pathLst>
              <a:path w="2625090" h="830580">
                <a:moveTo>
                  <a:pt x="0" y="830452"/>
                </a:moveTo>
                <a:lnTo>
                  <a:pt x="2624709" y="830452"/>
                </a:lnTo>
                <a:lnTo>
                  <a:pt x="2624709" y="0"/>
                </a:lnTo>
                <a:lnTo>
                  <a:pt x="0" y="0"/>
                </a:lnTo>
                <a:lnTo>
                  <a:pt x="0" y="83045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112000" y="504698"/>
            <a:ext cx="2032000" cy="6201410"/>
          </a:xfrm>
          <a:custGeom>
            <a:avLst/>
            <a:gdLst/>
            <a:ahLst/>
            <a:cxnLst/>
            <a:rect l="l" t="t" r="r" b="b"/>
            <a:pathLst>
              <a:path w="2032000" h="6201409">
                <a:moveTo>
                  <a:pt x="0" y="6200902"/>
                </a:moveTo>
                <a:lnTo>
                  <a:pt x="2032000" y="6200902"/>
                </a:lnTo>
                <a:lnTo>
                  <a:pt x="2032000" y="0"/>
                </a:lnTo>
                <a:lnTo>
                  <a:pt x="0" y="0"/>
                </a:lnTo>
                <a:lnTo>
                  <a:pt x="0" y="6200902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1335150"/>
            <a:ext cx="922655" cy="750570"/>
          </a:xfrm>
          <a:custGeom>
            <a:avLst/>
            <a:gdLst/>
            <a:ahLst/>
            <a:cxnLst/>
            <a:rect l="l" t="t" r="r" b="b"/>
            <a:pathLst>
              <a:path w="922655" h="750569">
                <a:moveTo>
                  <a:pt x="0" y="750570"/>
                </a:moveTo>
                <a:lnTo>
                  <a:pt x="922083" y="750570"/>
                </a:lnTo>
                <a:lnTo>
                  <a:pt x="922083" y="0"/>
                </a:lnTo>
                <a:lnTo>
                  <a:pt x="0" y="0"/>
                </a:lnTo>
                <a:lnTo>
                  <a:pt x="0" y="750570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22083" y="1335150"/>
            <a:ext cx="3565525" cy="750570"/>
          </a:xfrm>
          <a:custGeom>
            <a:avLst/>
            <a:gdLst/>
            <a:ahLst/>
            <a:cxnLst/>
            <a:rect l="l" t="t" r="r" b="b"/>
            <a:pathLst>
              <a:path w="3565525" h="750569">
                <a:moveTo>
                  <a:pt x="0" y="750570"/>
                </a:moveTo>
                <a:lnTo>
                  <a:pt x="3565271" y="750570"/>
                </a:lnTo>
                <a:lnTo>
                  <a:pt x="3565271" y="0"/>
                </a:lnTo>
                <a:lnTo>
                  <a:pt x="0" y="0"/>
                </a:lnTo>
                <a:lnTo>
                  <a:pt x="0" y="750570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87290" y="1335150"/>
            <a:ext cx="2625090" cy="750570"/>
          </a:xfrm>
          <a:custGeom>
            <a:avLst/>
            <a:gdLst/>
            <a:ahLst/>
            <a:cxnLst/>
            <a:rect l="l" t="t" r="r" b="b"/>
            <a:pathLst>
              <a:path w="2625090" h="750569">
                <a:moveTo>
                  <a:pt x="0" y="750570"/>
                </a:moveTo>
                <a:lnTo>
                  <a:pt x="2624709" y="750570"/>
                </a:lnTo>
                <a:lnTo>
                  <a:pt x="2624709" y="0"/>
                </a:lnTo>
                <a:lnTo>
                  <a:pt x="0" y="0"/>
                </a:lnTo>
                <a:lnTo>
                  <a:pt x="0" y="750570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2085632"/>
            <a:ext cx="922655" cy="905510"/>
          </a:xfrm>
          <a:custGeom>
            <a:avLst/>
            <a:gdLst/>
            <a:ahLst/>
            <a:cxnLst/>
            <a:rect l="l" t="t" r="r" b="b"/>
            <a:pathLst>
              <a:path w="922655" h="905510">
                <a:moveTo>
                  <a:pt x="0" y="905090"/>
                </a:moveTo>
                <a:lnTo>
                  <a:pt x="922083" y="905090"/>
                </a:lnTo>
                <a:lnTo>
                  <a:pt x="922083" y="0"/>
                </a:lnTo>
                <a:lnTo>
                  <a:pt x="0" y="0"/>
                </a:lnTo>
                <a:lnTo>
                  <a:pt x="0" y="905090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22083" y="2085632"/>
            <a:ext cx="3565525" cy="905510"/>
          </a:xfrm>
          <a:custGeom>
            <a:avLst/>
            <a:gdLst/>
            <a:ahLst/>
            <a:cxnLst/>
            <a:rect l="l" t="t" r="r" b="b"/>
            <a:pathLst>
              <a:path w="3565525" h="905510">
                <a:moveTo>
                  <a:pt x="0" y="905090"/>
                </a:moveTo>
                <a:lnTo>
                  <a:pt x="3565271" y="905090"/>
                </a:lnTo>
                <a:lnTo>
                  <a:pt x="3565271" y="0"/>
                </a:lnTo>
                <a:lnTo>
                  <a:pt x="0" y="0"/>
                </a:lnTo>
                <a:lnTo>
                  <a:pt x="0" y="905090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487290" y="2085632"/>
            <a:ext cx="2625090" cy="905510"/>
          </a:xfrm>
          <a:custGeom>
            <a:avLst/>
            <a:gdLst/>
            <a:ahLst/>
            <a:cxnLst/>
            <a:rect l="l" t="t" r="r" b="b"/>
            <a:pathLst>
              <a:path w="2625090" h="905510">
                <a:moveTo>
                  <a:pt x="0" y="905090"/>
                </a:moveTo>
                <a:lnTo>
                  <a:pt x="2624709" y="905090"/>
                </a:lnTo>
                <a:lnTo>
                  <a:pt x="2624709" y="0"/>
                </a:lnTo>
                <a:lnTo>
                  <a:pt x="0" y="0"/>
                </a:lnTo>
                <a:lnTo>
                  <a:pt x="0" y="905090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0" y="2990723"/>
            <a:ext cx="922655" cy="929640"/>
          </a:xfrm>
          <a:custGeom>
            <a:avLst/>
            <a:gdLst/>
            <a:ahLst/>
            <a:cxnLst/>
            <a:rect l="l" t="t" r="r" b="b"/>
            <a:pathLst>
              <a:path w="922655" h="929639">
                <a:moveTo>
                  <a:pt x="0" y="929258"/>
                </a:moveTo>
                <a:lnTo>
                  <a:pt x="922083" y="929258"/>
                </a:lnTo>
                <a:lnTo>
                  <a:pt x="922083" y="0"/>
                </a:lnTo>
                <a:lnTo>
                  <a:pt x="0" y="0"/>
                </a:lnTo>
                <a:lnTo>
                  <a:pt x="0" y="929258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922083" y="2990723"/>
            <a:ext cx="3565525" cy="929640"/>
          </a:xfrm>
          <a:custGeom>
            <a:avLst/>
            <a:gdLst/>
            <a:ahLst/>
            <a:cxnLst/>
            <a:rect l="l" t="t" r="r" b="b"/>
            <a:pathLst>
              <a:path w="3565525" h="929639">
                <a:moveTo>
                  <a:pt x="0" y="929258"/>
                </a:moveTo>
                <a:lnTo>
                  <a:pt x="3565271" y="929258"/>
                </a:lnTo>
                <a:lnTo>
                  <a:pt x="3565271" y="0"/>
                </a:lnTo>
                <a:lnTo>
                  <a:pt x="0" y="0"/>
                </a:lnTo>
                <a:lnTo>
                  <a:pt x="0" y="929258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487290" y="2990723"/>
            <a:ext cx="2625090" cy="929640"/>
          </a:xfrm>
          <a:custGeom>
            <a:avLst/>
            <a:gdLst/>
            <a:ahLst/>
            <a:cxnLst/>
            <a:rect l="l" t="t" r="r" b="b"/>
            <a:pathLst>
              <a:path w="2625090" h="929639">
                <a:moveTo>
                  <a:pt x="0" y="929258"/>
                </a:moveTo>
                <a:lnTo>
                  <a:pt x="2624709" y="929258"/>
                </a:lnTo>
                <a:lnTo>
                  <a:pt x="2624709" y="0"/>
                </a:lnTo>
                <a:lnTo>
                  <a:pt x="0" y="0"/>
                </a:lnTo>
                <a:lnTo>
                  <a:pt x="0" y="929258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0" y="3920045"/>
            <a:ext cx="922655" cy="713105"/>
          </a:xfrm>
          <a:custGeom>
            <a:avLst/>
            <a:gdLst/>
            <a:ahLst/>
            <a:cxnLst/>
            <a:rect l="l" t="t" r="r" b="b"/>
            <a:pathLst>
              <a:path w="922655" h="713104">
                <a:moveTo>
                  <a:pt x="0" y="712914"/>
                </a:moveTo>
                <a:lnTo>
                  <a:pt x="922083" y="712914"/>
                </a:lnTo>
                <a:lnTo>
                  <a:pt x="922083" y="0"/>
                </a:lnTo>
                <a:lnTo>
                  <a:pt x="0" y="0"/>
                </a:lnTo>
                <a:lnTo>
                  <a:pt x="0" y="712914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22083" y="3920045"/>
            <a:ext cx="3565525" cy="713105"/>
          </a:xfrm>
          <a:custGeom>
            <a:avLst/>
            <a:gdLst/>
            <a:ahLst/>
            <a:cxnLst/>
            <a:rect l="l" t="t" r="r" b="b"/>
            <a:pathLst>
              <a:path w="3565525" h="713104">
                <a:moveTo>
                  <a:pt x="0" y="712914"/>
                </a:moveTo>
                <a:lnTo>
                  <a:pt x="3565271" y="712914"/>
                </a:lnTo>
                <a:lnTo>
                  <a:pt x="3565271" y="0"/>
                </a:lnTo>
                <a:lnTo>
                  <a:pt x="0" y="0"/>
                </a:lnTo>
                <a:lnTo>
                  <a:pt x="0" y="712914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7290" y="3920045"/>
            <a:ext cx="2625090" cy="713105"/>
          </a:xfrm>
          <a:custGeom>
            <a:avLst/>
            <a:gdLst/>
            <a:ahLst/>
            <a:cxnLst/>
            <a:rect l="l" t="t" r="r" b="b"/>
            <a:pathLst>
              <a:path w="2625090" h="713104">
                <a:moveTo>
                  <a:pt x="0" y="712914"/>
                </a:moveTo>
                <a:lnTo>
                  <a:pt x="2624709" y="712914"/>
                </a:lnTo>
                <a:lnTo>
                  <a:pt x="2624709" y="0"/>
                </a:lnTo>
                <a:lnTo>
                  <a:pt x="0" y="0"/>
                </a:lnTo>
                <a:lnTo>
                  <a:pt x="0" y="712914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0" y="4632883"/>
            <a:ext cx="922655" cy="913130"/>
          </a:xfrm>
          <a:custGeom>
            <a:avLst/>
            <a:gdLst/>
            <a:ahLst/>
            <a:cxnLst/>
            <a:rect l="l" t="t" r="r" b="b"/>
            <a:pathLst>
              <a:path w="922655" h="913129">
                <a:moveTo>
                  <a:pt x="0" y="912571"/>
                </a:moveTo>
                <a:lnTo>
                  <a:pt x="922083" y="912571"/>
                </a:lnTo>
                <a:lnTo>
                  <a:pt x="922083" y="0"/>
                </a:lnTo>
                <a:lnTo>
                  <a:pt x="0" y="0"/>
                </a:lnTo>
                <a:lnTo>
                  <a:pt x="0" y="912571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922083" y="4632883"/>
            <a:ext cx="3565525" cy="913130"/>
          </a:xfrm>
          <a:custGeom>
            <a:avLst/>
            <a:gdLst/>
            <a:ahLst/>
            <a:cxnLst/>
            <a:rect l="l" t="t" r="r" b="b"/>
            <a:pathLst>
              <a:path w="3565525" h="913129">
                <a:moveTo>
                  <a:pt x="0" y="912571"/>
                </a:moveTo>
                <a:lnTo>
                  <a:pt x="3565271" y="912571"/>
                </a:lnTo>
                <a:lnTo>
                  <a:pt x="3565271" y="0"/>
                </a:lnTo>
                <a:lnTo>
                  <a:pt x="0" y="0"/>
                </a:lnTo>
                <a:lnTo>
                  <a:pt x="0" y="912571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487290" y="4632883"/>
            <a:ext cx="2625090" cy="913130"/>
          </a:xfrm>
          <a:custGeom>
            <a:avLst/>
            <a:gdLst/>
            <a:ahLst/>
            <a:cxnLst/>
            <a:rect l="l" t="t" r="r" b="b"/>
            <a:pathLst>
              <a:path w="2625090" h="913129">
                <a:moveTo>
                  <a:pt x="0" y="912571"/>
                </a:moveTo>
                <a:lnTo>
                  <a:pt x="2624709" y="912571"/>
                </a:lnTo>
                <a:lnTo>
                  <a:pt x="2624709" y="0"/>
                </a:lnTo>
                <a:lnTo>
                  <a:pt x="0" y="0"/>
                </a:lnTo>
                <a:lnTo>
                  <a:pt x="0" y="912571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0" y="5545493"/>
            <a:ext cx="922655" cy="1160145"/>
          </a:xfrm>
          <a:custGeom>
            <a:avLst/>
            <a:gdLst/>
            <a:ahLst/>
            <a:cxnLst/>
            <a:rect l="l" t="t" r="r" b="b"/>
            <a:pathLst>
              <a:path w="922655" h="1160145">
                <a:moveTo>
                  <a:pt x="0" y="1160106"/>
                </a:moveTo>
                <a:lnTo>
                  <a:pt x="922083" y="1160106"/>
                </a:lnTo>
                <a:lnTo>
                  <a:pt x="922083" y="0"/>
                </a:lnTo>
                <a:lnTo>
                  <a:pt x="0" y="0"/>
                </a:lnTo>
                <a:lnTo>
                  <a:pt x="0" y="1160106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22083" y="5545493"/>
            <a:ext cx="3565525" cy="1160145"/>
          </a:xfrm>
          <a:custGeom>
            <a:avLst/>
            <a:gdLst/>
            <a:ahLst/>
            <a:cxnLst/>
            <a:rect l="l" t="t" r="r" b="b"/>
            <a:pathLst>
              <a:path w="3565525" h="1160145">
                <a:moveTo>
                  <a:pt x="0" y="1160106"/>
                </a:moveTo>
                <a:lnTo>
                  <a:pt x="3565271" y="1160106"/>
                </a:lnTo>
                <a:lnTo>
                  <a:pt x="3565271" y="0"/>
                </a:lnTo>
                <a:lnTo>
                  <a:pt x="0" y="0"/>
                </a:lnTo>
                <a:lnTo>
                  <a:pt x="0" y="1160106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487290" y="5545493"/>
            <a:ext cx="2625090" cy="1160145"/>
          </a:xfrm>
          <a:custGeom>
            <a:avLst/>
            <a:gdLst/>
            <a:ahLst/>
            <a:cxnLst/>
            <a:rect l="l" t="t" r="r" b="b"/>
            <a:pathLst>
              <a:path w="2625090" h="1160145">
                <a:moveTo>
                  <a:pt x="0" y="1160106"/>
                </a:moveTo>
                <a:lnTo>
                  <a:pt x="2624709" y="1160106"/>
                </a:lnTo>
                <a:lnTo>
                  <a:pt x="2624709" y="0"/>
                </a:lnTo>
                <a:lnTo>
                  <a:pt x="0" y="0"/>
                </a:lnTo>
                <a:lnTo>
                  <a:pt x="0" y="1160106"/>
                </a:lnTo>
                <a:close/>
              </a:path>
            </a:pathLst>
          </a:custGeom>
          <a:solidFill>
            <a:srgbClr val="8587A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922083" y="146050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54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22083" y="504698"/>
            <a:ext cx="0" cy="6207760"/>
          </a:xfrm>
          <a:custGeom>
            <a:avLst/>
            <a:gdLst/>
            <a:ahLst/>
            <a:cxnLst/>
            <a:rect l="l" t="t" r="r" b="b"/>
            <a:pathLst>
              <a:path h="6207759">
                <a:moveTo>
                  <a:pt x="0" y="0"/>
                </a:moveTo>
                <a:lnTo>
                  <a:pt x="0" y="62072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487290" y="146050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54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87290" y="504698"/>
            <a:ext cx="0" cy="6207760"/>
          </a:xfrm>
          <a:custGeom>
            <a:avLst/>
            <a:gdLst/>
            <a:ahLst/>
            <a:cxnLst/>
            <a:rect l="l" t="t" r="r" b="b"/>
            <a:pathLst>
              <a:path h="6207759">
                <a:moveTo>
                  <a:pt x="0" y="0"/>
                </a:moveTo>
                <a:lnTo>
                  <a:pt x="0" y="62072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112000" y="146050"/>
            <a:ext cx="0" cy="320675"/>
          </a:xfrm>
          <a:custGeom>
            <a:avLst/>
            <a:gdLst/>
            <a:ahLst/>
            <a:cxnLst/>
            <a:rect l="l" t="t" r="r" b="b"/>
            <a:pathLst>
              <a:path h="320675">
                <a:moveTo>
                  <a:pt x="0" y="0"/>
                </a:moveTo>
                <a:lnTo>
                  <a:pt x="0" y="320548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112000" y="504698"/>
            <a:ext cx="0" cy="6207760"/>
          </a:xfrm>
          <a:custGeom>
            <a:avLst/>
            <a:gdLst/>
            <a:ahLst/>
            <a:cxnLst/>
            <a:rect l="l" t="t" r="r" b="b"/>
            <a:pathLst>
              <a:path h="6207759">
                <a:moveTo>
                  <a:pt x="0" y="0"/>
                </a:moveTo>
                <a:lnTo>
                  <a:pt x="0" y="6207252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0" y="1335150"/>
            <a:ext cx="7118350" cy="0"/>
          </a:xfrm>
          <a:custGeom>
            <a:avLst/>
            <a:gdLst/>
            <a:ahLst/>
            <a:cxnLst/>
            <a:rect l="l" t="t" r="r" b="b"/>
            <a:pathLst>
              <a:path w="7118350">
                <a:moveTo>
                  <a:pt x="0" y="0"/>
                </a:moveTo>
                <a:lnTo>
                  <a:pt x="71183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0" y="2085720"/>
            <a:ext cx="7118350" cy="0"/>
          </a:xfrm>
          <a:custGeom>
            <a:avLst/>
            <a:gdLst/>
            <a:ahLst/>
            <a:cxnLst/>
            <a:rect l="l" t="t" r="r" b="b"/>
            <a:pathLst>
              <a:path w="7118350">
                <a:moveTo>
                  <a:pt x="0" y="0"/>
                </a:moveTo>
                <a:lnTo>
                  <a:pt x="71183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0" y="2990723"/>
            <a:ext cx="7118350" cy="0"/>
          </a:xfrm>
          <a:custGeom>
            <a:avLst/>
            <a:gdLst/>
            <a:ahLst/>
            <a:cxnLst/>
            <a:rect l="l" t="t" r="r" b="b"/>
            <a:pathLst>
              <a:path w="7118350">
                <a:moveTo>
                  <a:pt x="0" y="0"/>
                </a:moveTo>
                <a:lnTo>
                  <a:pt x="71183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0" y="3919982"/>
            <a:ext cx="7118350" cy="0"/>
          </a:xfrm>
          <a:custGeom>
            <a:avLst/>
            <a:gdLst/>
            <a:ahLst/>
            <a:cxnLst/>
            <a:rect l="l" t="t" r="r" b="b"/>
            <a:pathLst>
              <a:path w="7118350">
                <a:moveTo>
                  <a:pt x="0" y="0"/>
                </a:moveTo>
                <a:lnTo>
                  <a:pt x="71183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0" y="4632959"/>
            <a:ext cx="7118350" cy="0"/>
          </a:xfrm>
          <a:custGeom>
            <a:avLst/>
            <a:gdLst/>
            <a:ahLst/>
            <a:cxnLst/>
            <a:rect l="l" t="t" r="r" b="b"/>
            <a:pathLst>
              <a:path w="7118350">
                <a:moveTo>
                  <a:pt x="0" y="0"/>
                </a:moveTo>
                <a:lnTo>
                  <a:pt x="71183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0" y="5545454"/>
            <a:ext cx="7118350" cy="0"/>
          </a:xfrm>
          <a:custGeom>
            <a:avLst/>
            <a:gdLst/>
            <a:ahLst/>
            <a:cxnLst/>
            <a:rect l="l" t="t" r="r" b="b"/>
            <a:pathLst>
              <a:path w="7118350">
                <a:moveTo>
                  <a:pt x="0" y="0"/>
                </a:moveTo>
                <a:lnTo>
                  <a:pt x="711835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0" y="146050"/>
            <a:ext cx="0" cy="6565900"/>
          </a:xfrm>
          <a:custGeom>
            <a:avLst/>
            <a:gdLst/>
            <a:ahLst/>
            <a:cxnLst/>
            <a:rect l="l" t="t" r="r" b="b"/>
            <a:pathLst>
              <a:path h="6565900">
                <a:moveTo>
                  <a:pt x="0" y="0"/>
                </a:moveTo>
                <a:lnTo>
                  <a:pt x="0" y="65659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9144000" y="146050"/>
            <a:ext cx="0" cy="6565900"/>
          </a:xfrm>
          <a:custGeom>
            <a:avLst/>
            <a:gdLst/>
            <a:ahLst/>
            <a:cxnLst/>
            <a:rect l="l" t="t" r="r" b="b"/>
            <a:pathLst>
              <a:path h="6565900">
                <a:moveTo>
                  <a:pt x="0" y="0"/>
                </a:moveTo>
                <a:lnTo>
                  <a:pt x="0" y="65659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0" y="152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0" y="67056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101904" y="155905"/>
            <a:ext cx="7181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R.NO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731391" y="155905"/>
            <a:ext cx="19469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NAME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800" b="1" spc="-1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DRUGS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475859" y="155905"/>
            <a:ext cx="6477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DO</a:t>
            </a: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370826" y="155905"/>
            <a:ext cx="15176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SIDE</a:t>
            </a:r>
            <a:r>
              <a:rPr sz="18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EFFECT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9752" y="798703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978204" y="697814"/>
            <a:ext cx="13950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Cisplatin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543805" y="764870"/>
            <a:ext cx="242316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75-100 mg/m² 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IV,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4Weeks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191882" y="509777"/>
            <a:ext cx="1205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Hair</a:t>
            </a:r>
            <a:r>
              <a:rPr sz="2000" b="1" spc="-6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loss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191882" y="814577"/>
            <a:ext cx="1837055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8595" indent="-176530">
              <a:lnSpc>
                <a:spcPct val="100000"/>
              </a:lnSpc>
              <a:spcBef>
                <a:spcPts val="105"/>
              </a:spcBef>
              <a:buChar char="•"/>
              <a:tabLst>
                <a:tab pos="189230" algn="l"/>
              </a:tabLst>
            </a:pP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Mouth</a:t>
            </a:r>
            <a:r>
              <a:rPr sz="2000" b="1" spc="-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sores</a:t>
            </a:r>
            <a:endParaRPr sz="2000">
              <a:latin typeface="Georgia"/>
              <a:cs typeface="Georgia"/>
            </a:endParaRPr>
          </a:p>
          <a:p>
            <a:pPr marL="12700" marR="715010">
              <a:lnSpc>
                <a:spcPct val="100000"/>
              </a:lnSpc>
              <a:buChar char="•"/>
              <a:tabLst>
                <a:tab pos="189230" algn="l"/>
              </a:tabLst>
            </a:pP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Loss</a:t>
            </a:r>
            <a:r>
              <a:rPr sz="2000" b="1" spc="-8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of  </a:t>
            </a: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appetite</a:t>
            </a:r>
            <a:endParaRPr sz="2000">
              <a:latin typeface="Georgia"/>
              <a:cs typeface="Georgia"/>
            </a:endParaRPr>
          </a:p>
          <a:p>
            <a:pPr marL="12700" marR="53975" lvl="1" indent="65405">
              <a:lnSpc>
                <a:spcPct val="100000"/>
              </a:lnSpc>
              <a:buChar char="•"/>
              <a:tabLst>
                <a:tab pos="254000" algn="l"/>
              </a:tabLst>
            </a:pP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Nausea</a:t>
            </a:r>
            <a:r>
              <a:rPr sz="2000" b="1" spc="-1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and  </a:t>
            </a: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vomiting</a:t>
            </a:r>
            <a:endParaRPr sz="2000">
              <a:latin typeface="Georgia"/>
              <a:cs typeface="Georgia"/>
            </a:endParaRPr>
          </a:p>
          <a:p>
            <a:pPr marL="12700" marR="40005">
              <a:lnSpc>
                <a:spcPct val="100000"/>
              </a:lnSpc>
            </a:pP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•Diarrhea/  constipatio  Easy</a:t>
            </a:r>
            <a:r>
              <a:rPr sz="2000" b="1" spc="-7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bruising  or </a:t>
            </a: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bleeding  </a:t>
            </a: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(from having  </a:t>
            </a: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too few </a:t>
            </a:r>
            <a:r>
              <a:rPr sz="2000" b="1" dirty="0">
                <a:solidFill>
                  <a:srgbClr val="FFFFFF"/>
                </a:solidFill>
                <a:latin typeface="Georgia"/>
                <a:cs typeface="Georgia"/>
              </a:rPr>
              <a:t>blood  </a:t>
            </a: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platelets)</a:t>
            </a:r>
            <a:endParaRPr sz="2000">
              <a:latin typeface="Georgia"/>
              <a:cs typeface="Georgia"/>
            </a:endParaRPr>
          </a:p>
          <a:p>
            <a:pPr marL="188595" indent="-176530">
              <a:lnSpc>
                <a:spcPct val="100000"/>
              </a:lnSpc>
              <a:buChar char="•"/>
              <a:tabLst>
                <a:tab pos="189230" algn="l"/>
              </a:tabLst>
            </a:pPr>
            <a:r>
              <a:rPr sz="2000" b="1" spc="-5" dirty="0">
                <a:solidFill>
                  <a:srgbClr val="FFFFFF"/>
                </a:solidFill>
                <a:latin typeface="Georgia"/>
                <a:cs typeface="Georgia"/>
              </a:rPr>
              <a:t>Fatigue</a:t>
            </a:r>
            <a:endParaRPr sz="20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09752" y="1599057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78204" y="1498472"/>
            <a:ext cx="1800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Carboplatin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43805" y="1565529"/>
            <a:ext cx="22066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200 mg/m2 IV on day 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9752" y="242697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78204" y="2326385"/>
            <a:ext cx="24714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Paclitaxel</a:t>
            </a:r>
            <a:r>
              <a:rPr sz="2400" b="1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FFFFFF"/>
                </a:solidFill>
                <a:latin typeface="Times New Roman"/>
                <a:cs typeface="Times New Roman"/>
              </a:rPr>
              <a:t>(Taxol)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543805" y="2216048"/>
            <a:ext cx="215201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135 mg/m2, IV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24  hours,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every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3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weeks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09752" y="3344417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978204" y="3243834"/>
            <a:ext cx="16154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8435" indent="-166370">
              <a:lnSpc>
                <a:spcPct val="100000"/>
              </a:lnSpc>
              <a:spcBef>
                <a:spcPts val="100"/>
              </a:spcBef>
              <a:buChar char="•"/>
              <a:tabLst>
                <a:tab pos="179070" algn="l"/>
              </a:tabLst>
            </a:pP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Albumin-b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543805" y="3133496"/>
            <a:ext cx="2486025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25 g (5% or 25% solution)  IV</a:t>
            </a: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infusion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09752" y="4165472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78204" y="4064889"/>
            <a:ext cx="2891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Docetaxel</a:t>
            </a:r>
            <a:r>
              <a:rPr sz="2400" b="1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30" dirty="0">
                <a:solidFill>
                  <a:srgbClr val="FFFFFF"/>
                </a:solidFill>
                <a:latin typeface="Times New Roman"/>
                <a:cs typeface="Times New Roman"/>
              </a:rPr>
              <a:t>(Taxotere)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543805" y="3954551"/>
            <a:ext cx="2331720" cy="586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75 mg/m² IV </a:t>
            </a:r>
            <a:r>
              <a:rPr sz="1600" b="1" spc="-15" dirty="0">
                <a:solidFill>
                  <a:srgbClr val="FFFFFF"/>
                </a:solidFill>
                <a:latin typeface="Arial"/>
                <a:cs typeface="Arial"/>
              </a:rPr>
              <a:t>over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1 hour 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3Weeks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9752" y="4978400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978204" y="4877816"/>
            <a:ext cx="3310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9230" indent="-177165">
              <a:lnSpc>
                <a:spcPct val="100000"/>
              </a:lnSpc>
              <a:spcBef>
                <a:spcPts val="100"/>
              </a:spcBef>
              <a:buChar char="•"/>
              <a:tabLst>
                <a:tab pos="189865" algn="l"/>
              </a:tabLst>
            </a:pPr>
            <a:r>
              <a:rPr sz="24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Vinorelbine</a:t>
            </a:r>
            <a:r>
              <a:rPr sz="2400" b="1" spc="-6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(Navelbine)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543805" y="4627270"/>
            <a:ext cx="2351405" cy="866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25 mg/sq.meter IV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Week 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IV cisplatin 100  mg/sq.meter</a:t>
            </a:r>
            <a:r>
              <a:rPr sz="16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4Weeks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09752" y="6015024"/>
            <a:ext cx="101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FFFFFF"/>
                </a:solidFill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060500" y="5882436"/>
            <a:ext cx="1750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5" dirty="0">
                <a:solidFill>
                  <a:srgbClr val="FFFFFF"/>
                </a:solidFill>
                <a:latin typeface="Times New Roman"/>
                <a:cs typeface="Times New Roman"/>
              </a:rPr>
              <a:t>Vinblastine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543805" y="5981496"/>
            <a:ext cx="2178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4 mg/sq.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meter,</a:t>
            </a: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5" dirty="0">
                <a:solidFill>
                  <a:srgbClr val="FFFFFF"/>
                </a:solidFill>
                <a:latin typeface="Arial"/>
                <a:cs typeface="Arial"/>
              </a:rPr>
              <a:t>2week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15000" y="762000"/>
            <a:ext cx="3429000" cy="40389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8468" y="1047075"/>
            <a:ext cx="5565775" cy="55035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434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dirty="0">
                <a:latin typeface="Georgia"/>
                <a:cs typeface="Georgia"/>
              </a:rPr>
              <a:t>•</a:t>
            </a:r>
            <a:r>
              <a:rPr sz="2600" b="1" spc="-5" dirty="0">
                <a:latin typeface="Georgia"/>
                <a:cs typeface="Georgia"/>
              </a:rPr>
              <a:t> </a:t>
            </a:r>
            <a:r>
              <a:rPr sz="2600" b="1" dirty="0">
                <a:latin typeface="Georgia"/>
                <a:cs typeface="Georgia"/>
              </a:rPr>
              <a:t>Lobectomy</a:t>
            </a:r>
            <a:r>
              <a:rPr sz="2600" dirty="0">
                <a:latin typeface="Georgia"/>
                <a:cs typeface="Georgia"/>
              </a:rPr>
              <a:t>:</a:t>
            </a:r>
            <a:endParaRPr sz="2600">
              <a:latin typeface="Georgia"/>
              <a:cs typeface="Georgia"/>
            </a:endParaRPr>
          </a:p>
          <a:p>
            <a:pPr marL="561340" marR="518795" indent="-247015">
              <a:lnSpc>
                <a:spcPct val="100000"/>
              </a:lnSpc>
              <a:spcBef>
                <a:spcPts val="310"/>
              </a:spcBef>
              <a:tabLst>
                <a:tab pos="560705" algn="l"/>
              </a:tabLst>
            </a:pP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▫	In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this surgery, the entire lobe  containing the tumor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is</a:t>
            </a:r>
            <a:r>
              <a:rPr sz="2400" spc="-95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removed.</a:t>
            </a:r>
            <a:endParaRPr sz="2400">
              <a:latin typeface="Georgia"/>
              <a:cs typeface="Georgia"/>
            </a:endParaRPr>
          </a:p>
          <a:p>
            <a:pPr marL="268605" marR="732790" indent="-256540">
              <a:lnSpc>
                <a:spcPct val="100000"/>
              </a:lnSpc>
              <a:spcBef>
                <a:spcPts val="2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dirty="0">
                <a:latin typeface="Georgia"/>
                <a:cs typeface="Georgia"/>
              </a:rPr>
              <a:t>• Segmentectomy or</a:t>
            </a:r>
            <a:r>
              <a:rPr sz="2600" b="1" spc="-95" dirty="0">
                <a:latin typeface="Georgia"/>
                <a:cs typeface="Georgia"/>
              </a:rPr>
              <a:t> </a:t>
            </a:r>
            <a:r>
              <a:rPr sz="2600" b="1" spc="-5" dirty="0">
                <a:latin typeface="Georgia"/>
                <a:cs typeface="Georgia"/>
              </a:rPr>
              <a:t>wedge  resection</a:t>
            </a:r>
            <a:r>
              <a:rPr sz="2600" spc="-5" dirty="0">
                <a:latin typeface="Georgia"/>
                <a:cs typeface="Georgia"/>
              </a:rPr>
              <a:t>:</a:t>
            </a:r>
            <a:endParaRPr sz="2600">
              <a:latin typeface="Georgia"/>
              <a:cs typeface="Georgia"/>
            </a:endParaRPr>
          </a:p>
          <a:p>
            <a:pPr marL="561340" marR="5080" indent="-247015">
              <a:lnSpc>
                <a:spcPct val="100000"/>
              </a:lnSpc>
              <a:spcBef>
                <a:spcPts val="305"/>
              </a:spcBef>
              <a:tabLst>
                <a:tab pos="560705" algn="l"/>
              </a:tabLst>
            </a:pP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▫	In </a:t>
            </a:r>
            <a:r>
              <a:rPr sz="2400" spc="-10" dirty="0">
                <a:solidFill>
                  <a:srgbClr val="438085"/>
                </a:solidFill>
                <a:latin typeface="Georgia"/>
                <a:cs typeface="Georgia"/>
              </a:rPr>
              <a:t>these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surgeries, only part of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a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lobe 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is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removed.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This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approach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might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be  used, for example,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if a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person doesn’t  have enough lung function to  </a:t>
            </a:r>
            <a:r>
              <a:rPr sz="2400" spc="-10" dirty="0">
                <a:solidFill>
                  <a:srgbClr val="438085"/>
                </a:solidFill>
                <a:latin typeface="Georgia"/>
                <a:cs typeface="Georgia"/>
              </a:rPr>
              <a:t>withstand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removing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the whole</a:t>
            </a:r>
            <a:r>
              <a:rPr sz="2400" spc="-1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lobe.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95"/>
              </a:spcBef>
              <a:buClr>
                <a:srgbClr val="9F4DA2"/>
              </a:buClr>
              <a:buFont typeface="Georgia"/>
              <a:buChar char="•"/>
              <a:tabLst>
                <a:tab pos="269240" algn="l"/>
              </a:tabLst>
            </a:pPr>
            <a:r>
              <a:rPr sz="2600" b="1" dirty="0">
                <a:latin typeface="Georgia"/>
                <a:cs typeface="Georgia"/>
              </a:rPr>
              <a:t>Pneumonectomy</a:t>
            </a:r>
            <a:r>
              <a:rPr sz="2600" dirty="0">
                <a:latin typeface="Georgia"/>
                <a:cs typeface="Georgia"/>
              </a:rPr>
              <a:t>:</a:t>
            </a:r>
            <a:endParaRPr sz="2600">
              <a:latin typeface="Georgia"/>
              <a:cs typeface="Georgia"/>
            </a:endParaRPr>
          </a:p>
          <a:p>
            <a:pPr marL="561340" marR="87630" indent="-247015" algn="just">
              <a:lnSpc>
                <a:spcPct val="100000"/>
              </a:lnSpc>
              <a:spcBef>
                <a:spcPts val="310"/>
              </a:spcBef>
            </a:pP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▫ This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surgery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removes an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entire lung. 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This might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be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needed if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the tumor </a:t>
            </a:r>
            <a:r>
              <a:rPr sz="2400" dirty="0">
                <a:solidFill>
                  <a:srgbClr val="438085"/>
                </a:solidFill>
                <a:latin typeface="Georgia"/>
                <a:cs typeface="Georgia"/>
              </a:rPr>
              <a:t>is 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close to the center of the</a:t>
            </a:r>
            <a:r>
              <a:rPr sz="2400" spc="-30" dirty="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438085"/>
                </a:solidFill>
                <a:latin typeface="Georgia"/>
                <a:cs typeface="Georgia"/>
              </a:rPr>
              <a:t>chest.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307340" y="423417"/>
            <a:ext cx="52647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latin typeface="Trebuchet MS"/>
                <a:cs typeface="Trebuchet MS"/>
              </a:rPr>
              <a:t>SURGICAL</a:t>
            </a:r>
            <a:r>
              <a:rPr sz="3600" b="0" spc="-155" dirty="0">
                <a:latin typeface="Trebuchet MS"/>
                <a:cs typeface="Trebuchet MS"/>
              </a:rPr>
              <a:t> </a:t>
            </a:r>
            <a:r>
              <a:rPr sz="3600" b="0" spc="-40" dirty="0">
                <a:latin typeface="Trebuchet MS"/>
                <a:cs typeface="Trebuchet MS"/>
              </a:rPr>
              <a:t>MANAGEMENT:-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715000" y="5085587"/>
            <a:ext cx="3428999" cy="17724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VIDEO-ASSISTED THORACIC</a:t>
            </a:r>
            <a:r>
              <a:rPr spc="-40" dirty="0"/>
              <a:t> </a:t>
            </a:r>
            <a:r>
              <a:rPr spc="-20" dirty="0"/>
              <a:t>SURGERY  </a:t>
            </a:r>
            <a:r>
              <a:rPr spc="-100" dirty="0"/>
              <a:t>(VATS)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45668" y="1241806"/>
            <a:ext cx="7897495" cy="5254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389255" indent="-256540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Char char="•"/>
              <a:tabLst>
                <a:tab pos="269240" algn="l"/>
                <a:tab pos="2314575" algn="l"/>
              </a:tabLst>
            </a:pPr>
            <a:r>
              <a:rPr sz="2600" dirty="0">
                <a:latin typeface="Georgia"/>
                <a:cs typeface="Georgia"/>
              </a:rPr>
              <a:t>Increasingly,	</a:t>
            </a:r>
            <a:r>
              <a:rPr sz="2600" spc="-5" dirty="0">
                <a:latin typeface="Georgia"/>
                <a:cs typeface="Georgia"/>
              </a:rPr>
              <a:t>treat early-stage lung cancers </a:t>
            </a:r>
            <a:r>
              <a:rPr sz="2600" dirty="0">
                <a:latin typeface="Georgia"/>
                <a:cs typeface="Georgia"/>
              </a:rPr>
              <a:t>in </a:t>
            </a:r>
            <a:r>
              <a:rPr sz="2600" spc="-5" dirty="0">
                <a:latin typeface="Georgia"/>
                <a:cs typeface="Georgia"/>
              </a:rPr>
              <a:t>the  outer parts of the lung with </a:t>
            </a:r>
            <a:r>
              <a:rPr sz="2600" dirty="0">
                <a:latin typeface="Georgia"/>
                <a:cs typeface="Georgia"/>
              </a:rPr>
              <a:t>a procedure called  video-assisted </a:t>
            </a:r>
            <a:r>
              <a:rPr sz="2600" spc="-5" dirty="0">
                <a:latin typeface="Georgia"/>
                <a:cs typeface="Georgia"/>
              </a:rPr>
              <a:t>thoracic surgery </a:t>
            </a:r>
            <a:r>
              <a:rPr sz="2600" dirty="0">
                <a:latin typeface="Georgia"/>
                <a:cs typeface="Georgia"/>
              </a:rPr>
              <a:t>(VATS), </a:t>
            </a:r>
            <a:r>
              <a:rPr sz="2600" spc="-5" dirty="0">
                <a:latin typeface="Georgia"/>
                <a:cs typeface="Georgia"/>
              </a:rPr>
              <a:t>which  </a:t>
            </a:r>
            <a:r>
              <a:rPr sz="2600" dirty="0">
                <a:latin typeface="Georgia"/>
                <a:cs typeface="Georgia"/>
              </a:rPr>
              <a:t>requires </a:t>
            </a:r>
            <a:r>
              <a:rPr sz="2600" spc="-5" dirty="0">
                <a:latin typeface="Georgia"/>
                <a:cs typeface="Georgia"/>
              </a:rPr>
              <a:t>smaller </a:t>
            </a:r>
            <a:r>
              <a:rPr sz="2600" dirty="0">
                <a:latin typeface="Georgia"/>
                <a:cs typeface="Georgia"/>
              </a:rPr>
              <a:t>incisions </a:t>
            </a:r>
            <a:r>
              <a:rPr sz="2600" spc="-5" dirty="0">
                <a:latin typeface="Georgia"/>
                <a:cs typeface="Georgia"/>
              </a:rPr>
              <a:t>than </a:t>
            </a:r>
            <a:r>
              <a:rPr sz="2600" dirty="0">
                <a:latin typeface="Georgia"/>
                <a:cs typeface="Georgia"/>
              </a:rPr>
              <a:t>a</a:t>
            </a:r>
            <a:r>
              <a:rPr sz="2600" spc="-2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thoracotomy.</a:t>
            </a:r>
            <a:endParaRPr sz="2600">
              <a:latin typeface="Georgia"/>
              <a:cs typeface="Georgia"/>
            </a:endParaRPr>
          </a:p>
          <a:p>
            <a:pPr marL="268605" marR="249554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dirty="0">
                <a:latin typeface="Georgia"/>
                <a:cs typeface="Georgia"/>
              </a:rPr>
              <a:t>During </a:t>
            </a:r>
            <a:r>
              <a:rPr sz="2600" spc="-5" dirty="0">
                <a:latin typeface="Georgia"/>
                <a:cs typeface="Georgia"/>
              </a:rPr>
              <a:t>this </a:t>
            </a:r>
            <a:r>
              <a:rPr sz="2600" dirty="0">
                <a:latin typeface="Georgia"/>
                <a:cs typeface="Georgia"/>
              </a:rPr>
              <a:t>operation, a </a:t>
            </a:r>
            <a:r>
              <a:rPr sz="2600" spc="-5" dirty="0">
                <a:latin typeface="Georgia"/>
                <a:cs typeface="Georgia"/>
              </a:rPr>
              <a:t>thin, </a:t>
            </a:r>
            <a:r>
              <a:rPr sz="2600" dirty="0">
                <a:latin typeface="Georgia"/>
                <a:cs typeface="Georgia"/>
              </a:rPr>
              <a:t>rigid tube </a:t>
            </a:r>
            <a:r>
              <a:rPr sz="2600" spc="-5" dirty="0">
                <a:latin typeface="Georgia"/>
                <a:cs typeface="Georgia"/>
              </a:rPr>
              <a:t>with </a:t>
            </a:r>
            <a:r>
              <a:rPr sz="2600" dirty="0">
                <a:latin typeface="Georgia"/>
                <a:cs typeface="Georgia"/>
              </a:rPr>
              <a:t>a </a:t>
            </a:r>
            <a:r>
              <a:rPr sz="2600" spc="-5" dirty="0">
                <a:latin typeface="Georgia"/>
                <a:cs typeface="Georgia"/>
              </a:rPr>
              <a:t>tiny  </a:t>
            </a:r>
            <a:r>
              <a:rPr sz="2600" dirty="0">
                <a:latin typeface="Georgia"/>
                <a:cs typeface="Georgia"/>
              </a:rPr>
              <a:t>video </a:t>
            </a:r>
            <a:r>
              <a:rPr sz="2600" spc="-5" dirty="0">
                <a:latin typeface="Georgia"/>
                <a:cs typeface="Georgia"/>
              </a:rPr>
              <a:t>camera </a:t>
            </a:r>
            <a:r>
              <a:rPr sz="2600" dirty="0">
                <a:latin typeface="Georgia"/>
                <a:cs typeface="Georgia"/>
              </a:rPr>
              <a:t>on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end is </a:t>
            </a:r>
            <a:r>
              <a:rPr sz="2600" spc="-5" dirty="0">
                <a:latin typeface="Georgia"/>
                <a:cs typeface="Georgia"/>
              </a:rPr>
              <a:t>placed </a:t>
            </a:r>
            <a:r>
              <a:rPr sz="2600" dirty="0">
                <a:latin typeface="Georgia"/>
                <a:cs typeface="Georgia"/>
              </a:rPr>
              <a:t>through a </a:t>
            </a:r>
            <a:r>
              <a:rPr sz="2600" spc="-5" dirty="0">
                <a:latin typeface="Georgia"/>
                <a:cs typeface="Georgia"/>
              </a:rPr>
              <a:t>small  </a:t>
            </a:r>
            <a:r>
              <a:rPr sz="2600" dirty="0">
                <a:latin typeface="Georgia"/>
                <a:cs typeface="Georgia"/>
              </a:rPr>
              <a:t>cut in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side </a:t>
            </a:r>
            <a:r>
              <a:rPr sz="2600" spc="-5" dirty="0">
                <a:latin typeface="Georgia"/>
                <a:cs typeface="Georgia"/>
              </a:rPr>
              <a:t>of the </a:t>
            </a:r>
            <a:r>
              <a:rPr sz="2600" dirty="0">
                <a:latin typeface="Georgia"/>
                <a:cs typeface="Georgia"/>
              </a:rPr>
              <a:t>chest </a:t>
            </a:r>
            <a:r>
              <a:rPr sz="2600" spc="-5" dirty="0">
                <a:latin typeface="Georgia"/>
                <a:cs typeface="Georgia"/>
              </a:rPr>
              <a:t>to help the </a:t>
            </a:r>
            <a:r>
              <a:rPr sz="2600" dirty="0">
                <a:latin typeface="Georgia"/>
                <a:cs typeface="Georgia"/>
              </a:rPr>
              <a:t>surgeon see  inside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chest </a:t>
            </a:r>
            <a:r>
              <a:rPr sz="2600" spc="-5" dirty="0">
                <a:latin typeface="Georgia"/>
                <a:cs typeface="Georgia"/>
              </a:rPr>
              <a:t>on </a:t>
            </a:r>
            <a:r>
              <a:rPr sz="2600" dirty="0">
                <a:latin typeface="Georgia"/>
                <a:cs typeface="Georgia"/>
              </a:rPr>
              <a:t>a TV</a:t>
            </a:r>
            <a:r>
              <a:rPr sz="2600" spc="-45" dirty="0">
                <a:latin typeface="Georgia"/>
                <a:cs typeface="Georgia"/>
              </a:rPr>
              <a:t> </a:t>
            </a:r>
            <a:r>
              <a:rPr sz="2600" dirty="0">
                <a:latin typeface="Georgia"/>
                <a:cs typeface="Georgia"/>
              </a:rPr>
              <a:t>monitor.</a:t>
            </a:r>
            <a:endParaRPr sz="2600">
              <a:latin typeface="Georgia"/>
              <a:cs typeface="Georgia"/>
            </a:endParaRPr>
          </a:p>
          <a:p>
            <a:pPr marL="268605" marR="5080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600" spc="-5" dirty="0">
                <a:latin typeface="Georgia"/>
                <a:cs typeface="Georgia"/>
              </a:rPr>
              <a:t>One of the </a:t>
            </a:r>
            <a:r>
              <a:rPr sz="2600" dirty="0">
                <a:latin typeface="Georgia"/>
                <a:cs typeface="Georgia"/>
              </a:rPr>
              <a:t>incisions is </a:t>
            </a:r>
            <a:r>
              <a:rPr sz="2600" spc="-5" dirty="0">
                <a:latin typeface="Georgia"/>
                <a:cs typeface="Georgia"/>
              </a:rPr>
              <a:t>enlarged </a:t>
            </a:r>
            <a:r>
              <a:rPr sz="2600" dirty="0">
                <a:latin typeface="Georgia"/>
                <a:cs typeface="Georgia"/>
              </a:rPr>
              <a:t>if a </a:t>
            </a:r>
            <a:r>
              <a:rPr sz="2600" spc="-5" dirty="0">
                <a:latin typeface="Georgia"/>
                <a:cs typeface="Georgia"/>
              </a:rPr>
              <a:t>lobectomy </a:t>
            </a:r>
            <a:r>
              <a:rPr sz="2600" dirty="0">
                <a:latin typeface="Georgia"/>
                <a:cs typeface="Georgia"/>
              </a:rPr>
              <a:t>or  </a:t>
            </a:r>
            <a:r>
              <a:rPr sz="2600" spc="-5" dirty="0">
                <a:latin typeface="Georgia"/>
                <a:cs typeface="Georgia"/>
              </a:rPr>
              <a:t>pneumonectomy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done </a:t>
            </a:r>
            <a:r>
              <a:rPr sz="2600" dirty="0">
                <a:latin typeface="Georgia"/>
                <a:cs typeface="Georgia"/>
              </a:rPr>
              <a:t>to allow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specimen to </a:t>
            </a:r>
            <a:r>
              <a:rPr sz="2600" spc="-5" dirty="0">
                <a:latin typeface="Georgia"/>
                <a:cs typeface="Georgia"/>
              </a:rPr>
              <a:t>be  </a:t>
            </a:r>
            <a:r>
              <a:rPr sz="2600" dirty="0">
                <a:latin typeface="Georgia"/>
                <a:cs typeface="Georgia"/>
              </a:rPr>
              <a:t>removed. Because </a:t>
            </a:r>
            <a:r>
              <a:rPr sz="2600" spc="-5" dirty="0">
                <a:latin typeface="Georgia"/>
                <a:cs typeface="Georgia"/>
              </a:rPr>
              <a:t>only </a:t>
            </a:r>
            <a:r>
              <a:rPr sz="2600" dirty="0">
                <a:latin typeface="Georgia"/>
                <a:cs typeface="Georgia"/>
              </a:rPr>
              <a:t>small incisions are needed,  </a:t>
            </a:r>
            <a:r>
              <a:rPr sz="2600" spc="-5" dirty="0">
                <a:latin typeface="Georgia"/>
                <a:cs typeface="Georgia"/>
              </a:rPr>
              <a:t>there </a:t>
            </a:r>
            <a:r>
              <a:rPr sz="2600" dirty="0">
                <a:latin typeface="Georgia"/>
                <a:cs typeface="Georgia"/>
              </a:rPr>
              <a:t>is </a:t>
            </a:r>
            <a:r>
              <a:rPr sz="2600" spc="-5" dirty="0">
                <a:latin typeface="Georgia"/>
                <a:cs typeface="Georgia"/>
              </a:rPr>
              <a:t>usually </a:t>
            </a:r>
            <a:r>
              <a:rPr sz="2600" dirty="0">
                <a:latin typeface="Georgia"/>
                <a:cs typeface="Georgia"/>
              </a:rPr>
              <a:t>less </a:t>
            </a:r>
            <a:r>
              <a:rPr sz="2600" spc="-5" dirty="0">
                <a:latin typeface="Georgia"/>
                <a:cs typeface="Georgia"/>
              </a:rPr>
              <a:t>pain </a:t>
            </a:r>
            <a:r>
              <a:rPr sz="2600" dirty="0">
                <a:latin typeface="Georgia"/>
                <a:cs typeface="Georgia"/>
              </a:rPr>
              <a:t>after </a:t>
            </a:r>
            <a:r>
              <a:rPr sz="2600" spc="-5" dirty="0">
                <a:latin typeface="Georgia"/>
                <a:cs typeface="Georgia"/>
              </a:rPr>
              <a:t>the </a:t>
            </a:r>
            <a:r>
              <a:rPr sz="2600" dirty="0">
                <a:latin typeface="Georgia"/>
                <a:cs typeface="Georgia"/>
              </a:rPr>
              <a:t>surgery and a  </a:t>
            </a:r>
            <a:r>
              <a:rPr sz="2600" spc="-5" dirty="0">
                <a:latin typeface="Georgia"/>
                <a:cs typeface="Georgia"/>
              </a:rPr>
              <a:t>shorter </a:t>
            </a:r>
            <a:r>
              <a:rPr sz="2600" dirty="0">
                <a:latin typeface="Georgia"/>
                <a:cs typeface="Georgia"/>
              </a:rPr>
              <a:t>hospital </a:t>
            </a:r>
            <a:r>
              <a:rPr sz="2600" spc="-5" dirty="0">
                <a:latin typeface="Georgia"/>
                <a:cs typeface="Georgia"/>
              </a:rPr>
              <a:t>stay </a:t>
            </a:r>
            <a:r>
              <a:rPr sz="2600" dirty="0">
                <a:latin typeface="Georgia"/>
                <a:cs typeface="Georgia"/>
              </a:rPr>
              <a:t>– </a:t>
            </a:r>
            <a:r>
              <a:rPr sz="2600" spc="-5" dirty="0">
                <a:latin typeface="Georgia"/>
                <a:cs typeface="Georgia"/>
              </a:rPr>
              <a:t>typically </a:t>
            </a:r>
            <a:r>
              <a:rPr sz="2600" dirty="0">
                <a:latin typeface="Georgia"/>
                <a:cs typeface="Georgia"/>
              </a:rPr>
              <a:t>4 </a:t>
            </a:r>
            <a:r>
              <a:rPr sz="2600" spc="-5" dirty="0">
                <a:latin typeface="Georgia"/>
                <a:cs typeface="Georgia"/>
              </a:rPr>
              <a:t>to </a:t>
            </a:r>
            <a:r>
              <a:rPr sz="2600" dirty="0">
                <a:latin typeface="Georgia"/>
                <a:cs typeface="Georgia"/>
              </a:rPr>
              <a:t>5</a:t>
            </a:r>
            <a:r>
              <a:rPr sz="2600" spc="-60" dirty="0">
                <a:latin typeface="Georgia"/>
                <a:cs typeface="Georgia"/>
              </a:rPr>
              <a:t> </a:t>
            </a:r>
            <a:r>
              <a:rPr sz="2600" spc="-5" dirty="0">
                <a:latin typeface="Georgia"/>
                <a:cs typeface="Georgia"/>
              </a:rPr>
              <a:t>days.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8739" y="575817"/>
            <a:ext cx="7383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rebuchet MS"/>
                <a:cs typeface="Trebuchet MS"/>
              </a:rPr>
              <a:t>RADIOFREQUENCY </a:t>
            </a:r>
            <a:r>
              <a:rPr sz="3600" spc="-45" dirty="0">
                <a:latin typeface="Trebuchet MS"/>
                <a:cs typeface="Trebuchet MS"/>
              </a:rPr>
              <a:t>ABLATION</a:t>
            </a:r>
            <a:r>
              <a:rPr sz="3600" spc="-350" dirty="0">
                <a:latin typeface="Trebuchet MS"/>
                <a:cs typeface="Trebuchet MS"/>
              </a:rPr>
              <a:t> </a:t>
            </a:r>
            <a:r>
              <a:rPr sz="3600" spc="-50" dirty="0">
                <a:latin typeface="Trebuchet MS"/>
                <a:cs typeface="Trebuchet MS"/>
              </a:rPr>
              <a:t>(RFA)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8290" marR="5080" indent="-256540">
              <a:lnSpc>
                <a:spcPct val="90000"/>
              </a:lnSpc>
              <a:spcBef>
                <a:spcPts val="430"/>
              </a:spcBef>
              <a:buClr>
                <a:srgbClr val="9F4DA2"/>
              </a:buClr>
              <a:buFont typeface="Georgia"/>
              <a:buChar char="•"/>
              <a:tabLst>
                <a:tab pos="374015" algn="l"/>
                <a:tab pos="374650" algn="l"/>
              </a:tabLst>
            </a:pPr>
            <a:r>
              <a:rPr dirty="0"/>
              <a:t>	</a:t>
            </a:r>
            <a:r>
              <a:rPr spc="-5" dirty="0"/>
              <a:t>RFA uses high-energy radio </a:t>
            </a:r>
            <a:r>
              <a:rPr spc="-10" dirty="0"/>
              <a:t>waves </a:t>
            </a:r>
            <a:r>
              <a:rPr spc="-5" dirty="0"/>
              <a:t>to </a:t>
            </a:r>
            <a:r>
              <a:rPr spc="-10" dirty="0"/>
              <a:t>heat the  tumor. </a:t>
            </a:r>
            <a:r>
              <a:rPr spc="-5" dirty="0"/>
              <a:t>A thin, needle-like </a:t>
            </a:r>
            <a:r>
              <a:rPr spc="-10" dirty="0"/>
              <a:t>probe </a:t>
            </a:r>
            <a:r>
              <a:rPr spc="-5" dirty="0"/>
              <a:t>is put </a:t>
            </a:r>
            <a:r>
              <a:rPr spc="-10" dirty="0"/>
              <a:t>through the  skin </a:t>
            </a:r>
            <a:r>
              <a:rPr spc="-5" dirty="0"/>
              <a:t>and moved in </a:t>
            </a:r>
            <a:r>
              <a:rPr spc="-10" dirty="0"/>
              <a:t>until the tip </a:t>
            </a:r>
            <a:r>
              <a:rPr spc="-5" dirty="0"/>
              <a:t>is in </a:t>
            </a:r>
            <a:r>
              <a:rPr spc="-10" dirty="0"/>
              <a:t>the tumor.  </a:t>
            </a:r>
            <a:r>
              <a:rPr spc="-5" dirty="0"/>
              <a:t>Placement </a:t>
            </a:r>
            <a:r>
              <a:rPr dirty="0"/>
              <a:t>of </a:t>
            </a:r>
            <a:r>
              <a:rPr spc="-10" dirty="0"/>
              <a:t>the probe </a:t>
            </a:r>
            <a:r>
              <a:rPr spc="-5" dirty="0"/>
              <a:t>is guided by CT scans. </a:t>
            </a:r>
            <a:r>
              <a:rPr spc="-10" dirty="0"/>
              <a:t>Once  the tip </a:t>
            </a:r>
            <a:r>
              <a:rPr spc="-5" dirty="0"/>
              <a:t>is in </a:t>
            </a:r>
            <a:r>
              <a:rPr spc="-10" dirty="0"/>
              <a:t>place, </a:t>
            </a:r>
            <a:r>
              <a:rPr spc="-5" dirty="0"/>
              <a:t>an </a:t>
            </a:r>
            <a:r>
              <a:rPr spc="-10" dirty="0"/>
              <a:t>electric current </a:t>
            </a:r>
            <a:r>
              <a:rPr spc="-5" dirty="0"/>
              <a:t>is </a:t>
            </a:r>
            <a:r>
              <a:rPr spc="-10" dirty="0"/>
              <a:t>passed  through </a:t>
            </a:r>
            <a:r>
              <a:rPr spc="-5" dirty="0"/>
              <a:t>the </a:t>
            </a:r>
            <a:r>
              <a:rPr spc="-10" dirty="0"/>
              <a:t>probe, </a:t>
            </a:r>
            <a:r>
              <a:rPr spc="-5" dirty="0"/>
              <a:t>which heats the </a:t>
            </a:r>
            <a:r>
              <a:rPr spc="-10" dirty="0"/>
              <a:t>tumor </a:t>
            </a:r>
            <a:r>
              <a:rPr spc="-5" dirty="0"/>
              <a:t>and  destroys </a:t>
            </a:r>
            <a:r>
              <a:rPr spc="-10" dirty="0"/>
              <a:t>the </a:t>
            </a:r>
            <a:r>
              <a:rPr spc="-5" dirty="0"/>
              <a:t>cancer</a:t>
            </a:r>
            <a:r>
              <a:rPr spc="25" dirty="0"/>
              <a:t> </a:t>
            </a:r>
            <a:r>
              <a:rPr spc="-5" dirty="0"/>
              <a:t>cells.</a:t>
            </a:r>
          </a:p>
          <a:p>
            <a:pPr marL="288290" marR="45720" indent="-256540">
              <a:lnSpc>
                <a:spcPct val="90000"/>
              </a:lnSpc>
              <a:spcBef>
                <a:spcPts val="300"/>
              </a:spcBef>
              <a:buClr>
                <a:srgbClr val="9F4DA2"/>
              </a:buClr>
              <a:buFont typeface="Georgia"/>
              <a:buChar char="•"/>
              <a:tabLst>
                <a:tab pos="374015" algn="l"/>
                <a:tab pos="374650" algn="l"/>
              </a:tabLst>
            </a:pPr>
            <a:r>
              <a:rPr dirty="0"/>
              <a:t>	</a:t>
            </a:r>
            <a:r>
              <a:rPr spc="-5" dirty="0"/>
              <a:t>might </a:t>
            </a:r>
            <a:r>
              <a:rPr spc="-10" dirty="0"/>
              <a:t>have some pain </a:t>
            </a:r>
            <a:r>
              <a:rPr spc="-5" dirty="0"/>
              <a:t>where </a:t>
            </a:r>
            <a:r>
              <a:rPr spc="-10" dirty="0"/>
              <a:t>the </a:t>
            </a:r>
            <a:r>
              <a:rPr spc="-5" dirty="0"/>
              <a:t>needle </a:t>
            </a:r>
            <a:r>
              <a:rPr spc="-10" dirty="0"/>
              <a:t>was  </a:t>
            </a:r>
            <a:r>
              <a:rPr spc="-5" dirty="0"/>
              <a:t>inserted for a few </a:t>
            </a:r>
            <a:r>
              <a:rPr spc="-10" dirty="0"/>
              <a:t>days </a:t>
            </a:r>
            <a:r>
              <a:rPr spc="-5" dirty="0"/>
              <a:t>after </a:t>
            </a:r>
            <a:r>
              <a:rPr spc="-10" dirty="0"/>
              <a:t>the procedure. Major  </a:t>
            </a:r>
            <a:r>
              <a:rPr spc="-5" dirty="0"/>
              <a:t>complications </a:t>
            </a:r>
            <a:r>
              <a:rPr spc="-10" dirty="0"/>
              <a:t>are uncommon, but </a:t>
            </a:r>
            <a:r>
              <a:rPr spc="-5" dirty="0"/>
              <a:t>they can include  </a:t>
            </a:r>
            <a:r>
              <a:rPr spc="-10" dirty="0"/>
              <a:t>the partial </a:t>
            </a:r>
            <a:r>
              <a:rPr spc="-5" dirty="0"/>
              <a:t>collapse </a:t>
            </a:r>
            <a:r>
              <a:rPr dirty="0"/>
              <a:t>of </a:t>
            </a:r>
            <a:r>
              <a:rPr spc="-5" dirty="0"/>
              <a:t>a lung or bleeding into </a:t>
            </a:r>
            <a:r>
              <a:rPr spc="-10" dirty="0"/>
              <a:t>the  </a:t>
            </a:r>
            <a:r>
              <a:rPr spc="-5" dirty="0"/>
              <a:t>lung.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07340" y="491997"/>
            <a:ext cx="76206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3600" spc="-65" dirty="0">
                <a:latin typeface="Trebuchet MS"/>
                <a:cs typeface="Trebuchet MS"/>
              </a:rPr>
              <a:t>PALLIATIVE </a:t>
            </a:r>
            <a:r>
              <a:rPr sz="3600" dirty="0">
                <a:latin typeface="Trebuchet MS"/>
                <a:cs typeface="Trebuchet MS"/>
              </a:rPr>
              <a:t>PROCEDURES </a:t>
            </a:r>
            <a:r>
              <a:rPr sz="3600" spc="-5" dirty="0">
                <a:latin typeface="Trebuchet MS"/>
                <a:cs typeface="Trebuchet MS"/>
              </a:rPr>
              <a:t>FOR </a:t>
            </a:r>
            <a:r>
              <a:rPr sz="3600" dirty="0">
                <a:latin typeface="Trebuchet MS"/>
                <a:cs typeface="Trebuchet MS"/>
              </a:rPr>
              <a:t>LUNG  CANCER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698701"/>
            <a:ext cx="7423150" cy="39357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Palliative, or supportive care, is aimed</a:t>
            </a:r>
            <a:r>
              <a:rPr sz="2800" spc="8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at</a:t>
            </a:r>
            <a:endParaRPr sz="2800">
              <a:latin typeface="Georgia"/>
              <a:cs typeface="Georgia"/>
            </a:endParaRPr>
          </a:p>
          <a:p>
            <a:pPr marL="268605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Georgia"/>
                <a:cs typeface="Georgia"/>
              </a:rPr>
              <a:t>relieving symptoms and improving a person’s  quality of</a:t>
            </a:r>
            <a:r>
              <a:rPr sz="2800" spc="25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life.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450">
              <a:latin typeface="Times New Roman"/>
              <a:cs typeface="Times New Roman"/>
            </a:endParaRPr>
          </a:p>
          <a:p>
            <a:pPr marL="268605" indent="-25654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268605" algn="l"/>
                <a:tab pos="269240" algn="l"/>
              </a:tabLst>
            </a:pPr>
            <a:r>
              <a:rPr sz="2400" b="1" dirty="0">
                <a:latin typeface="Georgia"/>
                <a:cs typeface="Georgia"/>
              </a:rPr>
              <a:t>ISSUES </a:t>
            </a:r>
            <a:r>
              <a:rPr sz="2400" b="1" spc="-5" dirty="0">
                <a:latin typeface="Georgia"/>
                <a:cs typeface="Georgia"/>
              </a:rPr>
              <a:t>ARE </a:t>
            </a:r>
            <a:r>
              <a:rPr sz="2400" b="1" dirty="0">
                <a:latin typeface="Georgia"/>
                <a:cs typeface="Georgia"/>
              </a:rPr>
              <a:t>ADDRESSED IN</a:t>
            </a:r>
            <a:r>
              <a:rPr sz="2400" b="1" spc="5" dirty="0">
                <a:latin typeface="Georgia"/>
                <a:cs typeface="Georgia"/>
              </a:rPr>
              <a:t> </a:t>
            </a:r>
            <a:r>
              <a:rPr sz="2400" b="1" spc="-5" dirty="0">
                <a:latin typeface="Georgia"/>
                <a:cs typeface="Georgia"/>
              </a:rPr>
              <a:t>PALLIATIVE</a:t>
            </a:r>
            <a:endParaRPr sz="24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sz="2400" b="1" spc="-5" dirty="0">
                <a:latin typeface="Georgia"/>
                <a:cs typeface="Georgia"/>
              </a:rPr>
              <a:t>CARE:-</a:t>
            </a:r>
            <a:endParaRPr sz="2400">
              <a:latin typeface="Georgia"/>
              <a:cs typeface="Georgia"/>
            </a:endParaRPr>
          </a:p>
          <a:p>
            <a:pPr marL="1082675" lvl="1" indent="-201930">
              <a:lnSpc>
                <a:spcPct val="100000"/>
              </a:lnSpc>
              <a:spcBef>
                <a:spcPts val="285"/>
              </a:spcBef>
              <a:buFont typeface="Wingdings 2"/>
              <a:buChar char=""/>
              <a:tabLst>
                <a:tab pos="1083310" algn="l"/>
              </a:tabLst>
            </a:pPr>
            <a:r>
              <a:rPr sz="2800" b="1" spc="-10" dirty="0">
                <a:solidFill>
                  <a:srgbClr val="525389"/>
                </a:solidFill>
                <a:latin typeface="Georgia"/>
                <a:cs typeface="Georgia"/>
              </a:rPr>
              <a:t>Physical.</a:t>
            </a:r>
            <a:endParaRPr sz="2800">
              <a:latin typeface="Georgia"/>
              <a:cs typeface="Georgia"/>
            </a:endParaRPr>
          </a:p>
          <a:p>
            <a:pPr marL="1082675" lvl="1" indent="-20193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1083310" algn="l"/>
              </a:tabLst>
            </a:pPr>
            <a:r>
              <a:rPr sz="2800" b="1" spc="-10" dirty="0">
                <a:solidFill>
                  <a:srgbClr val="525389"/>
                </a:solidFill>
                <a:latin typeface="Georgia"/>
                <a:cs typeface="Georgia"/>
              </a:rPr>
              <a:t>Emotional </a:t>
            </a:r>
            <a:r>
              <a:rPr sz="2800" b="1" spc="-5" dirty="0">
                <a:solidFill>
                  <a:srgbClr val="525389"/>
                </a:solidFill>
                <a:latin typeface="Georgia"/>
                <a:cs typeface="Georgia"/>
              </a:rPr>
              <a:t>and</a:t>
            </a:r>
            <a:r>
              <a:rPr sz="2800" b="1" spc="2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800" b="1" spc="-10" dirty="0">
                <a:solidFill>
                  <a:srgbClr val="525389"/>
                </a:solidFill>
                <a:latin typeface="Georgia"/>
                <a:cs typeface="Georgia"/>
              </a:rPr>
              <a:t>coping.</a:t>
            </a:r>
            <a:endParaRPr sz="2800">
              <a:latin typeface="Georgia"/>
              <a:cs typeface="Georgia"/>
            </a:endParaRPr>
          </a:p>
          <a:p>
            <a:pPr marL="1082675" lvl="1" indent="-201930">
              <a:lnSpc>
                <a:spcPct val="100000"/>
              </a:lnSpc>
              <a:spcBef>
                <a:spcPts val="305"/>
              </a:spcBef>
              <a:buFont typeface="Wingdings 2"/>
              <a:buChar char=""/>
              <a:tabLst>
                <a:tab pos="1083310" algn="l"/>
              </a:tabLst>
            </a:pPr>
            <a:r>
              <a:rPr sz="2800" b="1" spc="-10" dirty="0">
                <a:solidFill>
                  <a:srgbClr val="525389"/>
                </a:solidFill>
                <a:latin typeface="Georgia"/>
                <a:cs typeface="Georgia"/>
              </a:rPr>
              <a:t>Spiritual.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545337"/>
            <a:ext cx="191388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20" dirty="0">
                <a:latin typeface="Trebuchet MS"/>
                <a:cs typeface="Trebuchet MS"/>
              </a:rPr>
              <a:t>REVIEW: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1354836"/>
            <a:ext cx="8382000" cy="5332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4939" y="735837"/>
            <a:ext cx="718565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rebuchet MS"/>
                <a:cs typeface="Trebuchet MS"/>
              </a:rPr>
              <a:t>INCIDENCE OF </a:t>
            </a:r>
            <a:r>
              <a:rPr sz="4000" spc="-5" dirty="0">
                <a:latin typeface="Trebuchet MS"/>
                <a:cs typeface="Trebuchet MS"/>
              </a:rPr>
              <a:t>LUNG</a:t>
            </a:r>
            <a:r>
              <a:rPr sz="4000" spc="45" dirty="0">
                <a:latin typeface="Trebuchet MS"/>
                <a:cs typeface="Trebuchet MS"/>
              </a:rPr>
              <a:t> </a:t>
            </a:r>
            <a:r>
              <a:rPr sz="4000" spc="-5" dirty="0">
                <a:latin typeface="Trebuchet MS"/>
                <a:cs typeface="Trebuchet MS"/>
              </a:rPr>
              <a:t>CANCER:-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774901"/>
            <a:ext cx="7566025" cy="26625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384175" indent="-256540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dirty="0">
                <a:latin typeface="Georgia"/>
                <a:cs typeface="Georgia"/>
              </a:rPr>
              <a:t>Lung </a:t>
            </a:r>
            <a:r>
              <a:rPr sz="2800" spc="-5" dirty="0">
                <a:latin typeface="Georgia"/>
                <a:cs typeface="Georgia"/>
              </a:rPr>
              <a:t>cancer mainly occurs in older people.  About 2 out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5" dirty="0">
                <a:latin typeface="Georgia"/>
                <a:cs typeface="Georgia"/>
              </a:rPr>
              <a:t>3 people diagnosed </a:t>
            </a:r>
            <a:r>
              <a:rPr sz="2800" spc="-10" dirty="0">
                <a:latin typeface="Georgia"/>
                <a:cs typeface="Georgia"/>
              </a:rPr>
              <a:t>with </a:t>
            </a:r>
            <a:r>
              <a:rPr sz="2800" spc="-5" dirty="0">
                <a:latin typeface="Georgia"/>
                <a:cs typeface="Georgia"/>
              </a:rPr>
              <a:t>lung  cancer are 65 </a:t>
            </a:r>
            <a:r>
              <a:rPr sz="2800" dirty="0">
                <a:latin typeface="Georgia"/>
                <a:cs typeface="Georgia"/>
              </a:rPr>
              <a:t>or</a:t>
            </a:r>
            <a:r>
              <a:rPr sz="2800" spc="2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older.</a:t>
            </a:r>
            <a:endParaRPr sz="28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30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About 14% of all </a:t>
            </a:r>
            <a:r>
              <a:rPr sz="2800" dirty="0">
                <a:latin typeface="Georgia"/>
                <a:cs typeface="Georgia"/>
              </a:rPr>
              <a:t>new </a:t>
            </a:r>
            <a:r>
              <a:rPr sz="2800" spc="-5" dirty="0">
                <a:latin typeface="Georgia"/>
                <a:cs typeface="Georgia"/>
              </a:rPr>
              <a:t>cancers are lung</a:t>
            </a:r>
            <a:r>
              <a:rPr sz="2800" spc="6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cancers.</a:t>
            </a:r>
            <a:endParaRPr sz="2800">
              <a:latin typeface="Georgia"/>
              <a:cs typeface="Georgia"/>
            </a:endParaRPr>
          </a:p>
          <a:p>
            <a:pPr marL="268605" marR="975994" indent="-256540">
              <a:lnSpc>
                <a:spcPct val="100000"/>
              </a:lnSpc>
              <a:spcBef>
                <a:spcPts val="300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About 224,390 </a:t>
            </a:r>
            <a:r>
              <a:rPr sz="2800" dirty="0">
                <a:latin typeface="Georgia"/>
                <a:cs typeface="Georgia"/>
              </a:rPr>
              <a:t>new </a:t>
            </a:r>
            <a:r>
              <a:rPr sz="2800" spc="-5" dirty="0">
                <a:latin typeface="Georgia"/>
                <a:cs typeface="Georgia"/>
              </a:rPr>
              <a:t>cases of lung </a:t>
            </a:r>
            <a:r>
              <a:rPr sz="2800" dirty="0">
                <a:latin typeface="Georgia"/>
                <a:cs typeface="Georgia"/>
              </a:rPr>
              <a:t>cancer  </a:t>
            </a:r>
            <a:r>
              <a:rPr sz="2800" spc="-5" dirty="0">
                <a:latin typeface="Georgia"/>
                <a:cs typeface="Georgia"/>
              </a:rPr>
              <a:t>(117,920 in men and 106,470 in</a:t>
            </a:r>
            <a:r>
              <a:rPr sz="2800" spc="25" dirty="0">
                <a:latin typeface="Georgia"/>
                <a:cs typeface="Georgia"/>
              </a:rPr>
              <a:t> </a:t>
            </a:r>
            <a:r>
              <a:rPr sz="2800" dirty="0">
                <a:latin typeface="Georgia"/>
                <a:cs typeface="Georgia"/>
              </a:rPr>
              <a:t>women)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4632730"/>
            <a:ext cx="4495800" cy="22252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7340" y="499617"/>
            <a:ext cx="5555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latin typeface="Trebuchet MS"/>
                <a:cs typeface="Trebuchet MS"/>
              </a:rPr>
              <a:t>TYPES </a:t>
            </a:r>
            <a:r>
              <a:rPr sz="3600" spc="-5" dirty="0">
                <a:latin typeface="Trebuchet MS"/>
                <a:cs typeface="Trebuchet MS"/>
              </a:rPr>
              <a:t>OF </a:t>
            </a:r>
            <a:r>
              <a:rPr sz="3600" dirty="0">
                <a:latin typeface="Trebuchet MS"/>
                <a:cs typeface="Trebuchet MS"/>
              </a:rPr>
              <a:t>LUNG</a:t>
            </a:r>
            <a:r>
              <a:rPr sz="3600" spc="-50" dirty="0">
                <a:latin typeface="Trebuchet MS"/>
                <a:cs typeface="Trebuchet MS"/>
              </a:rPr>
              <a:t> </a:t>
            </a:r>
            <a:r>
              <a:rPr sz="3600" spc="-5" dirty="0">
                <a:latin typeface="Trebuchet MS"/>
                <a:cs typeface="Trebuchet MS"/>
              </a:rPr>
              <a:t>CANCER:-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8600" y="1205483"/>
            <a:ext cx="8610600" cy="5490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78739" y="690117"/>
            <a:ext cx="7784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latin typeface="Trebuchet MS"/>
                <a:cs typeface="Trebuchet MS"/>
              </a:rPr>
              <a:t>Non-small </a:t>
            </a:r>
            <a:r>
              <a:rPr sz="3600" dirty="0">
                <a:latin typeface="Trebuchet MS"/>
                <a:cs typeface="Trebuchet MS"/>
              </a:rPr>
              <a:t>cell lung cancer </a:t>
            </a:r>
            <a:r>
              <a:rPr sz="3600" spc="-5" dirty="0">
                <a:latin typeface="Trebuchet MS"/>
                <a:cs typeface="Trebuchet MS"/>
              </a:rPr>
              <a:t>(NSCLC)</a:t>
            </a:r>
            <a:r>
              <a:rPr sz="3600" spc="-75" dirty="0">
                <a:latin typeface="Trebuchet MS"/>
                <a:cs typeface="Trebuchet MS"/>
              </a:rPr>
              <a:t> </a:t>
            </a:r>
            <a:r>
              <a:rPr sz="3600" dirty="0">
                <a:latin typeface="Trebuchet MS"/>
                <a:cs typeface="Trebuchet MS"/>
              </a:rPr>
              <a:t>: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585848"/>
            <a:ext cx="7802880" cy="4553585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826769" indent="-219710">
              <a:lnSpc>
                <a:spcPct val="100000"/>
              </a:lnSpc>
              <a:spcBef>
                <a:spcPts val="4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Most common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525389"/>
                </a:solidFill>
                <a:latin typeface="Georgia"/>
                <a:cs typeface="Georgia"/>
              </a:rPr>
              <a:t>type</a:t>
            </a:r>
            <a:endParaRPr sz="2400">
              <a:latin typeface="Georgia"/>
              <a:cs typeface="Georgia"/>
            </a:endParaRPr>
          </a:p>
          <a:p>
            <a:pPr marL="826769" indent="-219710">
              <a:lnSpc>
                <a:spcPct val="100000"/>
              </a:lnSpc>
              <a:spcBef>
                <a:spcPts val="30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About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80-85%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are</a:t>
            </a:r>
            <a:r>
              <a:rPr sz="2400" spc="-1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NSCLC</a:t>
            </a:r>
            <a:endParaRPr sz="2400">
              <a:latin typeface="Georgia"/>
              <a:cs typeface="Georgia"/>
            </a:endParaRPr>
          </a:p>
          <a:p>
            <a:pPr marL="826769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Grows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more</a:t>
            </a:r>
            <a:r>
              <a:rPr sz="2400" spc="1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slowly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28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It is further classified into </a:t>
            </a:r>
            <a:r>
              <a:rPr sz="2800" spc="-10" dirty="0">
                <a:latin typeface="Georgia"/>
                <a:cs typeface="Georgia"/>
              </a:rPr>
              <a:t>the</a:t>
            </a:r>
            <a:r>
              <a:rPr sz="2800" spc="7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following:-</a:t>
            </a:r>
            <a:endParaRPr sz="2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268605" marR="5080" indent="-256540">
              <a:lnSpc>
                <a:spcPct val="100000"/>
              </a:lnSpc>
              <a:buClr>
                <a:srgbClr val="9F4DA2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10" dirty="0">
                <a:latin typeface="Georgia"/>
                <a:cs typeface="Georgia"/>
              </a:rPr>
              <a:t>Epidermoid carcinoma </a:t>
            </a:r>
            <a:r>
              <a:rPr sz="2800" b="1" spc="-5" dirty="0">
                <a:latin typeface="Georgia"/>
                <a:cs typeface="Georgia"/>
              </a:rPr>
              <a:t>or Squamous </a:t>
            </a:r>
            <a:r>
              <a:rPr sz="2800" b="1" spc="-10" dirty="0">
                <a:latin typeface="Georgia"/>
                <a:cs typeface="Georgia"/>
              </a:rPr>
              <a:t>cell  </a:t>
            </a:r>
            <a:r>
              <a:rPr sz="2800" b="1" spc="-5" dirty="0">
                <a:latin typeface="Georgia"/>
                <a:cs typeface="Georgia"/>
              </a:rPr>
              <a:t>carcinoma:</a:t>
            </a:r>
            <a:endParaRPr sz="28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1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30-35% of lung cancer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Arise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from bronchial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epithelium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Cavitation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may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also</a:t>
            </a:r>
            <a:r>
              <a:rPr sz="2400" spc="-2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occur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Slow growth,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metastasis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not</a:t>
            </a:r>
            <a:r>
              <a:rPr sz="2400" spc="1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common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45668" y="509133"/>
            <a:ext cx="7538720" cy="530987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29565" indent="-317500">
              <a:lnSpc>
                <a:spcPct val="100000"/>
              </a:lnSpc>
              <a:spcBef>
                <a:spcPts val="465"/>
              </a:spcBef>
              <a:buClr>
                <a:srgbClr val="9F4DA2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10" dirty="0">
                <a:latin typeface="Georgia"/>
                <a:cs typeface="Georgia"/>
              </a:rPr>
              <a:t>Adenocarcinoma:</a:t>
            </a:r>
            <a:endParaRPr sz="28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1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25-30%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of lung</a:t>
            </a:r>
            <a:r>
              <a:rPr sz="2400" spc="-3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cancer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Arise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from bronchiole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mucus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gland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Slow</a:t>
            </a:r>
            <a:r>
              <a:rPr sz="2400" spc="-8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growth,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Rarely</a:t>
            </a:r>
            <a:r>
              <a:rPr sz="2400" spc="-8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cavity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Strongly linked to cigarette</a:t>
            </a:r>
            <a:r>
              <a:rPr sz="2400" spc="-2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525389"/>
                </a:solidFill>
                <a:latin typeface="Georgia"/>
                <a:cs typeface="Georgia"/>
              </a:rPr>
              <a:t>smoking</a:t>
            </a:r>
            <a:endParaRPr sz="2400">
              <a:latin typeface="Georgia"/>
              <a:cs typeface="Georgia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525389"/>
              </a:buClr>
              <a:buFont typeface="Wingdings 2"/>
              <a:buChar char=""/>
            </a:pPr>
            <a:endParaRPr sz="2550">
              <a:latin typeface="Times New Roman"/>
              <a:cs typeface="Times New Roman"/>
            </a:endParaRPr>
          </a:p>
          <a:p>
            <a:pPr marL="329565" indent="-317500">
              <a:lnSpc>
                <a:spcPct val="100000"/>
              </a:lnSpc>
              <a:buClr>
                <a:srgbClr val="9F4DA2"/>
              </a:buClr>
              <a:buSzPct val="96428"/>
              <a:buFont typeface="Wingdings"/>
              <a:buChar char=""/>
              <a:tabLst>
                <a:tab pos="330200" algn="l"/>
              </a:tabLst>
            </a:pPr>
            <a:r>
              <a:rPr sz="2800" b="1" spc="-5" dirty="0">
                <a:latin typeface="Georgia"/>
                <a:cs typeface="Georgia"/>
              </a:rPr>
              <a:t>Large cell </a:t>
            </a:r>
            <a:r>
              <a:rPr sz="2800" b="1" spc="-10" dirty="0">
                <a:latin typeface="Georgia"/>
                <a:cs typeface="Georgia"/>
              </a:rPr>
              <a:t>caracinoma:</a:t>
            </a:r>
            <a:endParaRPr sz="28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1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10-20%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of lung</a:t>
            </a:r>
            <a:r>
              <a:rPr sz="2400" spc="-1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cancer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Cavitation</a:t>
            </a:r>
            <a:r>
              <a:rPr sz="2400" spc="-3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common</a:t>
            </a:r>
            <a:endParaRPr sz="2400">
              <a:latin typeface="Georgia"/>
              <a:cs typeface="Georgia"/>
            </a:endParaRPr>
          </a:p>
          <a:p>
            <a:pPr marL="826769" marR="361315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Slow,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metastasis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may occur to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kidney,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liver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and  adrenals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5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May be located centrally,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mid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lung or</a:t>
            </a:r>
            <a:r>
              <a:rPr sz="2400" spc="-75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peripherally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42476" y="307847"/>
            <a:ext cx="1905" cy="91440"/>
          </a:xfrm>
          <a:custGeom>
            <a:avLst/>
            <a:gdLst/>
            <a:ahLst/>
            <a:cxnLst/>
            <a:rect l="l" t="t" r="r" b="b"/>
            <a:pathLst>
              <a:path w="1904" h="91439">
                <a:moveTo>
                  <a:pt x="0" y="91439"/>
                </a:moveTo>
                <a:lnTo>
                  <a:pt x="1524" y="91439"/>
                </a:lnTo>
                <a:lnTo>
                  <a:pt x="152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72371" y="307847"/>
            <a:ext cx="12700" cy="91440"/>
          </a:xfrm>
          <a:custGeom>
            <a:avLst/>
            <a:gdLst/>
            <a:ahLst/>
            <a:cxnLst/>
            <a:rect l="l" t="t" r="r" b="b"/>
            <a:pathLst>
              <a:path w="12700" h="91439">
                <a:moveTo>
                  <a:pt x="0" y="91439"/>
                </a:moveTo>
                <a:lnTo>
                  <a:pt x="12192" y="91439"/>
                </a:lnTo>
                <a:lnTo>
                  <a:pt x="12192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7847"/>
            <a:ext cx="9044940" cy="91440"/>
          </a:xfrm>
          <a:custGeom>
            <a:avLst/>
            <a:gdLst/>
            <a:ahLst/>
            <a:cxnLst/>
            <a:rect l="l" t="t" r="r" b="b"/>
            <a:pathLst>
              <a:path w="9044940" h="91439">
                <a:moveTo>
                  <a:pt x="0" y="91439"/>
                </a:moveTo>
                <a:lnTo>
                  <a:pt x="9044940" y="91439"/>
                </a:lnTo>
                <a:lnTo>
                  <a:pt x="9044940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142476" y="359663"/>
            <a:ext cx="1905" cy="81280"/>
          </a:xfrm>
          <a:custGeom>
            <a:avLst/>
            <a:gdLst/>
            <a:ahLst/>
            <a:cxnLst/>
            <a:rect l="l" t="t" r="r" b="b"/>
            <a:pathLst>
              <a:path w="1904" h="81279">
                <a:moveTo>
                  <a:pt x="0" y="80771"/>
                </a:moveTo>
                <a:lnTo>
                  <a:pt x="1524" y="80771"/>
                </a:lnTo>
                <a:lnTo>
                  <a:pt x="1524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072371" y="359663"/>
            <a:ext cx="12700" cy="81280"/>
          </a:xfrm>
          <a:custGeom>
            <a:avLst/>
            <a:gdLst/>
            <a:ahLst/>
            <a:cxnLst/>
            <a:rect l="l" t="t" r="r" b="b"/>
            <a:pathLst>
              <a:path w="12700" h="81279">
                <a:moveTo>
                  <a:pt x="0" y="80771"/>
                </a:moveTo>
                <a:lnTo>
                  <a:pt x="12192" y="80771"/>
                </a:lnTo>
                <a:lnTo>
                  <a:pt x="12192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359663"/>
            <a:ext cx="3634740" cy="81280"/>
          </a:xfrm>
          <a:custGeom>
            <a:avLst/>
            <a:gdLst/>
            <a:ahLst/>
            <a:cxnLst/>
            <a:rect l="l" t="t" r="r" b="b"/>
            <a:pathLst>
              <a:path w="3634740" h="81279">
                <a:moveTo>
                  <a:pt x="0" y="80771"/>
                </a:moveTo>
                <a:lnTo>
                  <a:pt x="3634740" y="80771"/>
                </a:lnTo>
                <a:lnTo>
                  <a:pt x="363474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142476" y="440436"/>
            <a:ext cx="1905" cy="180340"/>
          </a:xfrm>
          <a:custGeom>
            <a:avLst/>
            <a:gdLst/>
            <a:ahLst/>
            <a:cxnLst/>
            <a:rect l="l" t="t" r="r" b="b"/>
            <a:pathLst>
              <a:path w="1904" h="180340">
                <a:moveTo>
                  <a:pt x="0" y="179832"/>
                </a:moveTo>
                <a:lnTo>
                  <a:pt x="1524" y="179832"/>
                </a:lnTo>
                <a:lnTo>
                  <a:pt x="1524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072371" y="440436"/>
            <a:ext cx="12700" cy="180340"/>
          </a:xfrm>
          <a:custGeom>
            <a:avLst/>
            <a:gdLst/>
            <a:ahLst/>
            <a:cxnLst/>
            <a:rect l="l" t="t" r="r" b="b"/>
            <a:pathLst>
              <a:path w="12700" h="180340">
                <a:moveTo>
                  <a:pt x="0" y="179832"/>
                </a:moveTo>
                <a:lnTo>
                  <a:pt x="12192" y="179832"/>
                </a:lnTo>
                <a:lnTo>
                  <a:pt x="12192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10200" y="440436"/>
            <a:ext cx="3634740" cy="180340"/>
          </a:xfrm>
          <a:custGeom>
            <a:avLst/>
            <a:gdLst/>
            <a:ahLst/>
            <a:cxnLst/>
            <a:rect l="l" t="t" r="r" b="b"/>
            <a:pathLst>
              <a:path w="3634740" h="180340">
                <a:moveTo>
                  <a:pt x="0" y="179832"/>
                </a:moveTo>
                <a:lnTo>
                  <a:pt x="3634740" y="179832"/>
                </a:lnTo>
                <a:lnTo>
                  <a:pt x="3634740" y="0"/>
                </a:lnTo>
                <a:lnTo>
                  <a:pt x="0" y="0"/>
                </a:lnTo>
                <a:lnTo>
                  <a:pt x="0" y="17983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07152" y="510540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373111" y="606551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29700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988552" y="0"/>
            <a:ext cx="0" cy="622300"/>
          </a:xfrm>
          <a:custGeom>
            <a:avLst/>
            <a:gdLst/>
            <a:ahLst/>
            <a:cxnLst/>
            <a:rect l="l" t="t" r="r" b="b"/>
            <a:pathLst>
              <a:path h="622300">
                <a:moveTo>
                  <a:pt x="0" y="0"/>
                </a:moveTo>
                <a:lnTo>
                  <a:pt x="0" y="621791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942831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77300" y="0"/>
            <a:ext cx="0" cy="585470"/>
          </a:xfrm>
          <a:custGeom>
            <a:avLst/>
            <a:gdLst/>
            <a:ahLst/>
            <a:cxnLst/>
            <a:rect l="l" t="t" r="r" b="b"/>
            <a:pathLst>
              <a:path h="585470">
                <a:moveTo>
                  <a:pt x="0" y="0"/>
                </a:moveTo>
                <a:lnTo>
                  <a:pt x="0" y="585215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07340" y="583437"/>
            <a:ext cx="52381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Trebuchet MS"/>
                <a:cs typeface="Trebuchet MS"/>
              </a:rPr>
              <a:t>Small </a:t>
            </a:r>
            <a:r>
              <a:rPr sz="4000" spc="-5" dirty="0">
                <a:latin typeface="Trebuchet MS"/>
                <a:cs typeface="Trebuchet MS"/>
              </a:rPr>
              <a:t>cell carcinoma</a:t>
            </a:r>
            <a:r>
              <a:rPr sz="4000" spc="-45" dirty="0">
                <a:latin typeface="Trebuchet MS"/>
                <a:cs typeface="Trebuchet MS"/>
              </a:rPr>
              <a:t> </a:t>
            </a:r>
            <a:r>
              <a:rPr sz="4000" spc="-5" dirty="0">
                <a:latin typeface="Trebuchet MS"/>
                <a:cs typeface="Trebuchet MS"/>
              </a:rPr>
              <a:t>: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5668" y="1394205"/>
            <a:ext cx="7962900" cy="2519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800" spc="-5" dirty="0">
                <a:latin typeface="Georgia"/>
                <a:cs typeface="Georgia"/>
              </a:rPr>
              <a:t>It </a:t>
            </a:r>
            <a:r>
              <a:rPr sz="2800" spc="-10" dirty="0">
                <a:latin typeface="Georgia"/>
                <a:cs typeface="Georgia"/>
              </a:rPr>
              <a:t>generally starts </a:t>
            </a:r>
            <a:r>
              <a:rPr sz="2800" dirty="0">
                <a:latin typeface="Georgia"/>
                <a:cs typeface="Georgia"/>
              </a:rPr>
              <a:t>in </a:t>
            </a:r>
            <a:r>
              <a:rPr sz="2800" spc="-5" dirty="0">
                <a:latin typeface="Georgia"/>
                <a:cs typeface="Georgia"/>
              </a:rPr>
              <a:t>one </a:t>
            </a:r>
            <a:r>
              <a:rPr sz="2800" dirty="0">
                <a:latin typeface="Georgia"/>
                <a:cs typeface="Georgia"/>
              </a:rPr>
              <a:t>of </a:t>
            </a:r>
            <a:r>
              <a:rPr sz="2800" spc="-10" dirty="0">
                <a:latin typeface="Georgia"/>
                <a:cs typeface="Georgia"/>
              </a:rPr>
              <a:t>the larger breathing  </a:t>
            </a:r>
            <a:r>
              <a:rPr sz="2800" spc="-5" dirty="0">
                <a:latin typeface="Georgia"/>
                <a:cs typeface="Georgia"/>
              </a:rPr>
              <a:t>tubes, grows fairly rapidly, and is </a:t>
            </a:r>
            <a:r>
              <a:rPr sz="2800" dirty="0">
                <a:latin typeface="Georgia"/>
                <a:cs typeface="Georgia"/>
              </a:rPr>
              <a:t>likely </a:t>
            </a:r>
            <a:r>
              <a:rPr sz="2800" spc="-10" dirty="0">
                <a:latin typeface="Georgia"/>
                <a:cs typeface="Georgia"/>
              </a:rPr>
              <a:t>to </a:t>
            </a:r>
            <a:r>
              <a:rPr sz="2800" spc="-15" dirty="0">
                <a:latin typeface="Georgia"/>
                <a:cs typeface="Georgia"/>
              </a:rPr>
              <a:t>be  </a:t>
            </a:r>
            <a:r>
              <a:rPr sz="2800" spc="-10" dirty="0">
                <a:latin typeface="Georgia"/>
                <a:cs typeface="Georgia"/>
              </a:rPr>
              <a:t>large by the time </a:t>
            </a:r>
            <a:r>
              <a:rPr sz="2800" spc="-5" dirty="0">
                <a:latin typeface="Georgia"/>
                <a:cs typeface="Georgia"/>
              </a:rPr>
              <a:t>of</a:t>
            </a:r>
            <a:r>
              <a:rPr sz="2800" spc="40" dirty="0">
                <a:latin typeface="Georgia"/>
                <a:cs typeface="Georgia"/>
              </a:rPr>
              <a:t> </a:t>
            </a:r>
            <a:r>
              <a:rPr sz="2800" spc="-5" dirty="0">
                <a:latin typeface="Georgia"/>
                <a:cs typeface="Georgia"/>
              </a:rPr>
              <a:t>diagnosis.</a:t>
            </a:r>
            <a:endParaRPr sz="28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2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Spreads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more quickly and</a:t>
            </a:r>
            <a:r>
              <a:rPr sz="2400" spc="-3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aggressively</a:t>
            </a:r>
            <a:endParaRPr sz="2400">
              <a:latin typeface="Georgia"/>
              <a:cs typeface="Georgia"/>
            </a:endParaRPr>
          </a:p>
          <a:p>
            <a:pPr marL="899794" lvl="1" indent="-29337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99794" algn="l"/>
                <a:tab pos="900430" algn="l"/>
              </a:tabLst>
            </a:pP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Accounts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for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15% of</a:t>
            </a:r>
            <a:r>
              <a:rPr sz="2400" spc="-5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cases</a:t>
            </a:r>
            <a:endParaRPr sz="2400">
              <a:latin typeface="Georgia"/>
              <a:cs typeface="Georgia"/>
            </a:endParaRPr>
          </a:p>
          <a:p>
            <a:pPr marL="826769" lvl="1" indent="-219710">
              <a:lnSpc>
                <a:spcPct val="100000"/>
              </a:lnSpc>
              <a:spcBef>
                <a:spcPts val="300"/>
              </a:spcBef>
              <a:buFont typeface="Wingdings 2"/>
              <a:buChar char=""/>
              <a:tabLst>
                <a:tab pos="826769" algn="l"/>
              </a:tabLst>
            </a:pP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Found mostly </a:t>
            </a:r>
            <a:r>
              <a:rPr sz="2400" dirty="0">
                <a:solidFill>
                  <a:srgbClr val="525389"/>
                </a:solidFill>
                <a:latin typeface="Georgia"/>
                <a:cs typeface="Georgia"/>
              </a:rPr>
              <a:t>in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heavy</a:t>
            </a:r>
            <a:r>
              <a:rPr sz="2400" spc="-30" dirty="0">
                <a:solidFill>
                  <a:srgbClr val="525389"/>
                </a:solidFill>
                <a:latin typeface="Georgia"/>
                <a:cs typeface="Georgia"/>
              </a:rPr>
              <a:t> </a:t>
            </a:r>
            <a:r>
              <a:rPr sz="2400" spc="-5" dirty="0">
                <a:solidFill>
                  <a:srgbClr val="525389"/>
                </a:solidFill>
                <a:latin typeface="Georgia"/>
                <a:cs typeface="Georgia"/>
              </a:rPr>
              <a:t>smokers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867400" y="3124200"/>
            <a:ext cx="3005863" cy="32718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955</Words>
  <Application>Microsoft Office PowerPoint</Application>
  <PresentationFormat>On-screen Show (4:3)</PresentationFormat>
  <Paragraphs>216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3.LUNGS CANCER </vt:lpstr>
      <vt:lpstr>DEFINITION:-</vt:lpstr>
      <vt:lpstr>PALLIATIVE PROCEDURES FOR LUNG  CANCER</vt:lpstr>
      <vt:lpstr>REVIEW:</vt:lpstr>
      <vt:lpstr>INCIDENCE OF LUNG CANCER:-</vt:lpstr>
      <vt:lpstr>TYPES OF LUNG CANCER:-</vt:lpstr>
      <vt:lpstr>Non-small cell lung cancer (NSCLC) :</vt:lpstr>
      <vt:lpstr>Slide 8</vt:lpstr>
      <vt:lpstr>Small cell carcinoma :</vt:lpstr>
      <vt:lpstr>ETIOLOGY:-</vt:lpstr>
      <vt:lpstr>Slide 11</vt:lpstr>
      <vt:lpstr>PATHOPHYSIOLOGY:-</vt:lpstr>
      <vt:lpstr>SIGN AND SYMPTOMS:</vt:lpstr>
      <vt:lpstr>Slide 14</vt:lpstr>
      <vt:lpstr>HORNER SYNDROME</vt:lpstr>
      <vt:lpstr>Slide 16</vt:lpstr>
      <vt:lpstr>STAGES OF CANCER</vt:lpstr>
      <vt:lpstr>Slide 18</vt:lpstr>
      <vt:lpstr>Slide 19</vt:lpstr>
      <vt:lpstr>DIGNOSTIC EVALUATION:-</vt:lpstr>
      <vt:lpstr>IMAGING TESTS:-</vt:lpstr>
      <vt:lpstr>Slide 22</vt:lpstr>
      <vt:lpstr>Slide 23</vt:lpstr>
      <vt:lpstr>MANAGEMENT:-</vt:lpstr>
      <vt:lpstr>Slide 25</vt:lpstr>
      <vt:lpstr>Slide 26</vt:lpstr>
      <vt:lpstr>SURGICAL MANAGEMENT:-</vt:lpstr>
      <vt:lpstr>VIDEO-ASSISTED THORACIC SURGERY  (VATS)</vt:lpstr>
      <vt:lpstr>RADIOFREQUENCY ABLATION (RFA)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3.LUNGS CANCER </dc:title>
  <dc:creator>Rashid</dc:creator>
  <cp:lastModifiedBy>Rashid</cp:lastModifiedBy>
  <cp:revision>1</cp:revision>
  <dcterms:created xsi:type="dcterms:W3CDTF">2020-10-12T06:26:05Z</dcterms:created>
  <dcterms:modified xsi:type="dcterms:W3CDTF">2020-10-12T06:27:04Z</dcterms:modified>
</cp:coreProperties>
</file>