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79" r:id="rId12"/>
    <p:sldId id="269" r:id="rId13"/>
    <p:sldId id="275" r:id="rId14"/>
    <p:sldId id="268" r:id="rId15"/>
    <p:sldId id="278" r:id="rId16"/>
    <p:sldId id="270" r:id="rId17"/>
    <p:sldId id="271" r:id="rId18"/>
    <p:sldId id="272" r:id="rId19"/>
    <p:sldId id="273" r:id="rId20"/>
    <p:sldId id="274" r:id="rId21"/>
    <p:sldId id="277" r:id="rId22"/>
    <p:sldId id="27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CE029D-4487-4491-AA9F-5C34703A0C75}" type="doc">
      <dgm:prSet loTypeId="urn:diagrams.loki3.com/VaryingWidthList" loCatId="list" qsTypeId="urn:microsoft.com/office/officeart/2005/8/quickstyle/simple1" qsCatId="simple" csTypeId="urn:microsoft.com/office/officeart/2005/8/colors/accent1_2" csCatId="accent1" phldr="0"/>
      <dgm:spPr/>
    </dgm:pt>
    <dgm:pt modelId="{7224915E-1E4B-4FAC-9426-5E9992C954E4}" type="pres">
      <dgm:prSet presAssocID="{A3CE029D-4487-4491-AA9F-5C34703A0C75}" presName="Name0" presStyleCnt="0">
        <dgm:presLayoutVars>
          <dgm:resizeHandles/>
        </dgm:presLayoutVars>
      </dgm:prSet>
      <dgm:spPr/>
    </dgm:pt>
  </dgm:ptLst>
  <dgm:cxnLst>
    <dgm:cxn modelId="{461FDF96-0716-4F16-899A-38F189C3257B}" type="presOf" srcId="{A3CE029D-4487-4491-AA9F-5C34703A0C75}" destId="{7224915E-1E4B-4FAC-9426-5E9992C954E4}" srcOrd="0" destOrd="0" presId="urn:diagrams.loki3.com/VaryingWidth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2BDF51-2B2F-4C8C-A336-858162A053B1}" type="doc">
      <dgm:prSet loTypeId="urn:microsoft.com/office/officeart/2005/8/layout/process1" loCatId="process" qsTypeId="urn:microsoft.com/office/officeart/2005/8/quickstyle/simple1" qsCatId="simple" csTypeId="urn:microsoft.com/office/officeart/2005/8/colors/accent1_2" csCatId="accent1" phldr="1"/>
      <dgm:spPr/>
    </dgm:pt>
    <dgm:pt modelId="{2C6D91CA-A953-4604-9237-5A6C83BFF809}">
      <dgm:prSet phldrT="[Text]"/>
      <dgm:spPr/>
      <dgm:t>
        <a:bodyPr/>
        <a:lstStyle/>
        <a:p>
          <a:r>
            <a:rPr lang="en-US" dirty="0" smtClean="0"/>
            <a:t>Preparation </a:t>
          </a:r>
          <a:endParaRPr lang="en-US" dirty="0"/>
        </a:p>
      </dgm:t>
    </dgm:pt>
    <dgm:pt modelId="{CE7EBD69-8E9A-4B63-AD15-096B9C8E5D30}" type="parTrans" cxnId="{35E4C22B-8728-47B2-8D4E-A0FA0B1F3A96}">
      <dgm:prSet/>
      <dgm:spPr/>
      <dgm:t>
        <a:bodyPr/>
        <a:lstStyle/>
        <a:p>
          <a:endParaRPr lang="en-US"/>
        </a:p>
      </dgm:t>
    </dgm:pt>
    <dgm:pt modelId="{95CA7690-724E-4DC3-A03D-F4DAF41EF3D6}" type="sibTrans" cxnId="{35E4C22B-8728-47B2-8D4E-A0FA0B1F3A96}">
      <dgm:prSet/>
      <dgm:spPr/>
      <dgm:t>
        <a:bodyPr/>
        <a:lstStyle/>
        <a:p>
          <a:endParaRPr lang="en-US"/>
        </a:p>
      </dgm:t>
    </dgm:pt>
    <dgm:pt modelId="{B90AF8CD-95F2-4D45-9E38-547171B63129}">
      <dgm:prSet phldrT="[Text]"/>
      <dgm:spPr/>
      <dgm:t>
        <a:bodyPr/>
        <a:lstStyle/>
        <a:p>
          <a:r>
            <a:rPr lang="en-US" dirty="0" smtClean="0"/>
            <a:t>Brining</a:t>
          </a:r>
          <a:endParaRPr lang="en-US" dirty="0"/>
        </a:p>
      </dgm:t>
    </dgm:pt>
    <dgm:pt modelId="{7CAB1A88-A275-4D54-8A87-CEE6FAAA3F3A}" type="parTrans" cxnId="{D9D75242-DBB6-490E-A111-7FEE04C8B177}">
      <dgm:prSet/>
      <dgm:spPr/>
      <dgm:t>
        <a:bodyPr/>
        <a:lstStyle/>
        <a:p>
          <a:endParaRPr lang="en-US"/>
        </a:p>
      </dgm:t>
    </dgm:pt>
    <dgm:pt modelId="{5921DAB4-B256-4268-96B3-7B5DE5954489}" type="sibTrans" cxnId="{D9D75242-DBB6-490E-A111-7FEE04C8B177}">
      <dgm:prSet/>
      <dgm:spPr/>
      <dgm:t>
        <a:bodyPr/>
        <a:lstStyle/>
        <a:p>
          <a:endParaRPr lang="en-US"/>
        </a:p>
      </dgm:t>
    </dgm:pt>
    <dgm:pt modelId="{BB377396-AC64-454B-AA82-7EFCECD2A045}">
      <dgm:prSet phldrT="[Text]"/>
      <dgm:spPr/>
      <dgm:t>
        <a:bodyPr/>
        <a:lstStyle/>
        <a:p>
          <a:r>
            <a:rPr lang="en-US" dirty="0" err="1" smtClean="0"/>
            <a:t>Liding</a:t>
          </a:r>
          <a:r>
            <a:rPr lang="en-US" dirty="0" smtClean="0"/>
            <a:t>/clinching</a:t>
          </a:r>
          <a:endParaRPr lang="en-US" dirty="0"/>
        </a:p>
      </dgm:t>
    </dgm:pt>
    <dgm:pt modelId="{A538963F-22F7-4ED9-9F07-DF99E12263A4}" type="parTrans" cxnId="{DF7ED96D-6D33-41DD-B24C-9CE56E4AED76}">
      <dgm:prSet/>
      <dgm:spPr/>
      <dgm:t>
        <a:bodyPr/>
        <a:lstStyle/>
        <a:p>
          <a:endParaRPr lang="en-US"/>
        </a:p>
      </dgm:t>
    </dgm:pt>
    <dgm:pt modelId="{66C7906B-FE89-49FD-9651-2CB47D5BFF8B}" type="sibTrans" cxnId="{DF7ED96D-6D33-41DD-B24C-9CE56E4AED76}">
      <dgm:prSet/>
      <dgm:spPr/>
      <dgm:t>
        <a:bodyPr/>
        <a:lstStyle/>
        <a:p>
          <a:endParaRPr lang="en-US"/>
        </a:p>
      </dgm:t>
    </dgm:pt>
    <dgm:pt modelId="{8A1A7826-580D-44C1-9AB6-292E5B5711BC}" type="pres">
      <dgm:prSet presAssocID="{442BDF51-2B2F-4C8C-A336-858162A053B1}" presName="Name0" presStyleCnt="0">
        <dgm:presLayoutVars>
          <dgm:dir/>
          <dgm:resizeHandles val="exact"/>
        </dgm:presLayoutVars>
      </dgm:prSet>
      <dgm:spPr/>
    </dgm:pt>
    <dgm:pt modelId="{0F45CAC6-08B2-4B1F-804C-48731E5442F0}" type="pres">
      <dgm:prSet presAssocID="{2C6D91CA-A953-4604-9237-5A6C83BFF809}" presName="node" presStyleLbl="node1" presStyleIdx="0" presStyleCnt="3" custLinFactY="-18841" custLinFactNeighborX="-10558" custLinFactNeighborY="-100000">
        <dgm:presLayoutVars>
          <dgm:bulletEnabled val="1"/>
        </dgm:presLayoutVars>
      </dgm:prSet>
      <dgm:spPr/>
      <dgm:t>
        <a:bodyPr/>
        <a:lstStyle/>
        <a:p>
          <a:endParaRPr lang="en-US"/>
        </a:p>
      </dgm:t>
    </dgm:pt>
    <dgm:pt modelId="{DD289D4F-6142-4685-B46A-AC3B68AB8815}" type="pres">
      <dgm:prSet presAssocID="{95CA7690-724E-4DC3-A03D-F4DAF41EF3D6}" presName="sibTrans" presStyleLbl="sibTrans2D1" presStyleIdx="0" presStyleCnt="2" custScaleX="124323" custLinFactNeighborX="21984" custLinFactNeighborY="-825"/>
      <dgm:spPr/>
      <dgm:t>
        <a:bodyPr/>
        <a:lstStyle/>
        <a:p>
          <a:endParaRPr lang="en-US"/>
        </a:p>
      </dgm:t>
    </dgm:pt>
    <dgm:pt modelId="{2170B794-1E7E-4204-BB7E-2C42BE75C647}" type="pres">
      <dgm:prSet presAssocID="{95CA7690-724E-4DC3-A03D-F4DAF41EF3D6}" presName="connectorText" presStyleLbl="sibTrans2D1" presStyleIdx="0" presStyleCnt="2"/>
      <dgm:spPr/>
      <dgm:t>
        <a:bodyPr/>
        <a:lstStyle/>
        <a:p>
          <a:endParaRPr lang="en-US"/>
        </a:p>
      </dgm:t>
    </dgm:pt>
    <dgm:pt modelId="{A8ACAC7A-D86E-4848-8027-CED14A85606C}" type="pres">
      <dgm:prSet presAssocID="{B90AF8CD-95F2-4D45-9E38-547171B63129}" presName="node" presStyleLbl="node1" presStyleIdx="1" presStyleCnt="3" custLinFactY="-10875" custLinFactNeighborX="-11685" custLinFactNeighborY="-100000">
        <dgm:presLayoutVars>
          <dgm:bulletEnabled val="1"/>
        </dgm:presLayoutVars>
      </dgm:prSet>
      <dgm:spPr/>
      <dgm:t>
        <a:bodyPr/>
        <a:lstStyle/>
        <a:p>
          <a:endParaRPr lang="en-US"/>
        </a:p>
      </dgm:t>
    </dgm:pt>
    <dgm:pt modelId="{B06AC547-653F-4D9C-8D25-F6FB438AFF73}" type="pres">
      <dgm:prSet presAssocID="{5921DAB4-B256-4268-96B3-7B5DE5954489}" presName="sibTrans" presStyleLbl="sibTrans2D1" presStyleIdx="1" presStyleCnt="2"/>
      <dgm:spPr/>
      <dgm:t>
        <a:bodyPr/>
        <a:lstStyle/>
        <a:p>
          <a:endParaRPr lang="en-US"/>
        </a:p>
      </dgm:t>
    </dgm:pt>
    <dgm:pt modelId="{946B40EE-5B83-49E0-B219-629C6BDD0E50}" type="pres">
      <dgm:prSet presAssocID="{5921DAB4-B256-4268-96B3-7B5DE5954489}" presName="connectorText" presStyleLbl="sibTrans2D1" presStyleIdx="1" presStyleCnt="2"/>
      <dgm:spPr/>
      <dgm:t>
        <a:bodyPr/>
        <a:lstStyle/>
        <a:p>
          <a:endParaRPr lang="en-US"/>
        </a:p>
      </dgm:t>
    </dgm:pt>
    <dgm:pt modelId="{83C811FC-C1A0-4680-9697-97D58B882036}" type="pres">
      <dgm:prSet presAssocID="{BB377396-AC64-454B-AA82-7EFCECD2A045}" presName="node" presStyleLbl="node1" presStyleIdx="2" presStyleCnt="3" custLinFactY="-10875" custLinFactNeighborX="-33155" custLinFactNeighborY="-100000">
        <dgm:presLayoutVars>
          <dgm:bulletEnabled val="1"/>
        </dgm:presLayoutVars>
      </dgm:prSet>
      <dgm:spPr/>
      <dgm:t>
        <a:bodyPr/>
        <a:lstStyle/>
        <a:p>
          <a:endParaRPr lang="en-US"/>
        </a:p>
      </dgm:t>
    </dgm:pt>
  </dgm:ptLst>
  <dgm:cxnLst>
    <dgm:cxn modelId="{40A2D1F5-7182-410E-9658-272A58AF601E}" type="presOf" srcId="{95CA7690-724E-4DC3-A03D-F4DAF41EF3D6}" destId="{DD289D4F-6142-4685-B46A-AC3B68AB8815}" srcOrd="0" destOrd="0" presId="urn:microsoft.com/office/officeart/2005/8/layout/process1"/>
    <dgm:cxn modelId="{AC79D8AC-9D78-4382-BC09-1417DB24912E}" type="presOf" srcId="{442BDF51-2B2F-4C8C-A336-858162A053B1}" destId="{8A1A7826-580D-44C1-9AB6-292E5B5711BC}" srcOrd="0" destOrd="0" presId="urn:microsoft.com/office/officeart/2005/8/layout/process1"/>
    <dgm:cxn modelId="{35E4C22B-8728-47B2-8D4E-A0FA0B1F3A96}" srcId="{442BDF51-2B2F-4C8C-A336-858162A053B1}" destId="{2C6D91CA-A953-4604-9237-5A6C83BFF809}" srcOrd="0" destOrd="0" parTransId="{CE7EBD69-8E9A-4B63-AD15-096B9C8E5D30}" sibTransId="{95CA7690-724E-4DC3-A03D-F4DAF41EF3D6}"/>
    <dgm:cxn modelId="{D9D75242-DBB6-490E-A111-7FEE04C8B177}" srcId="{442BDF51-2B2F-4C8C-A336-858162A053B1}" destId="{B90AF8CD-95F2-4D45-9E38-547171B63129}" srcOrd="1" destOrd="0" parTransId="{7CAB1A88-A275-4D54-8A87-CEE6FAAA3F3A}" sibTransId="{5921DAB4-B256-4268-96B3-7B5DE5954489}"/>
    <dgm:cxn modelId="{F89EB488-9B3F-40E1-8062-BE934D530BEF}" type="presOf" srcId="{BB377396-AC64-454B-AA82-7EFCECD2A045}" destId="{83C811FC-C1A0-4680-9697-97D58B882036}" srcOrd="0" destOrd="0" presId="urn:microsoft.com/office/officeart/2005/8/layout/process1"/>
    <dgm:cxn modelId="{B3CC8DE8-3C19-47B4-B05C-16E49307BE6E}" type="presOf" srcId="{95CA7690-724E-4DC3-A03D-F4DAF41EF3D6}" destId="{2170B794-1E7E-4204-BB7E-2C42BE75C647}" srcOrd="1" destOrd="0" presId="urn:microsoft.com/office/officeart/2005/8/layout/process1"/>
    <dgm:cxn modelId="{36F6CBB1-FA9C-4B0F-90BC-18C764F3A902}" type="presOf" srcId="{5921DAB4-B256-4268-96B3-7B5DE5954489}" destId="{B06AC547-653F-4D9C-8D25-F6FB438AFF73}" srcOrd="0" destOrd="0" presId="urn:microsoft.com/office/officeart/2005/8/layout/process1"/>
    <dgm:cxn modelId="{DF7ED96D-6D33-41DD-B24C-9CE56E4AED76}" srcId="{442BDF51-2B2F-4C8C-A336-858162A053B1}" destId="{BB377396-AC64-454B-AA82-7EFCECD2A045}" srcOrd="2" destOrd="0" parTransId="{A538963F-22F7-4ED9-9F07-DF99E12263A4}" sibTransId="{66C7906B-FE89-49FD-9651-2CB47D5BFF8B}"/>
    <dgm:cxn modelId="{0A87B0BA-3354-4AC5-B954-44B9DCD6DFE1}" type="presOf" srcId="{5921DAB4-B256-4268-96B3-7B5DE5954489}" destId="{946B40EE-5B83-49E0-B219-629C6BDD0E50}" srcOrd="1" destOrd="0" presId="urn:microsoft.com/office/officeart/2005/8/layout/process1"/>
    <dgm:cxn modelId="{CD68471A-C9D2-44AA-9CD9-AAF9478CA535}" type="presOf" srcId="{B90AF8CD-95F2-4D45-9E38-547171B63129}" destId="{A8ACAC7A-D86E-4848-8027-CED14A85606C}" srcOrd="0" destOrd="0" presId="urn:microsoft.com/office/officeart/2005/8/layout/process1"/>
    <dgm:cxn modelId="{C780815A-89FE-4A91-978C-48D207F1C295}" type="presOf" srcId="{2C6D91CA-A953-4604-9237-5A6C83BFF809}" destId="{0F45CAC6-08B2-4B1F-804C-48731E5442F0}" srcOrd="0" destOrd="0" presId="urn:microsoft.com/office/officeart/2005/8/layout/process1"/>
    <dgm:cxn modelId="{0439B427-E921-4362-854E-4398568A4655}" type="presParOf" srcId="{8A1A7826-580D-44C1-9AB6-292E5B5711BC}" destId="{0F45CAC6-08B2-4B1F-804C-48731E5442F0}" srcOrd="0" destOrd="0" presId="urn:microsoft.com/office/officeart/2005/8/layout/process1"/>
    <dgm:cxn modelId="{67110817-8832-48FD-9703-E824FC702B81}" type="presParOf" srcId="{8A1A7826-580D-44C1-9AB6-292E5B5711BC}" destId="{DD289D4F-6142-4685-B46A-AC3B68AB8815}" srcOrd="1" destOrd="0" presId="urn:microsoft.com/office/officeart/2005/8/layout/process1"/>
    <dgm:cxn modelId="{2020F29D-93D8-49A9-82F1-2113B041C499}" type="presParOf" srcId="{DD289D4F-6142-4685-B46A-AC3B68AB8815}" destId="{2170B794-1E7E-4204-BB7E-2C42BE75C647}" srcOrd="0" destOrd="0" presId="urn:microsoft.com/office/officeart/2005/8/layout/process1"/>
    <dgm:cxn modelId="{9147F6AC-063D-4152-9EA6-F85AF3D0F5BC}" type="presParOf" srcId="{8A1A7826-580D-44C1-9AB6-292E5B5711BC}" destId="{A8ACAC7A-D86E-4848-8027-CED14A85606C}" srcOrd="2" destOrd="0" presId="urn:microsoft.com/office/officeart/2005/8/layout/process1"/>
    <dgm:cxn modelId="{BD0D258E-0843-4F35-820E-5467842E79FE}" type="presParOf" srcId="{8A1A7826-580D-44C1-9AB6-292E5B5711BC}" destId="{B06AC547-653F-4D9C-8D25-F6FB438AFF73}" srcOrd="3" destOrd="0" presId="urn:microsoft.com/office/officeart/2005/8/layout/process1"/>
    <dgm:cxn modelId="{59BF828D-2F96-420C-B99E-3D391AC3E73A}" type="presParOf" srcId="{B06AC547-653F-4D9C-8D25-F6FB438AFF73}" destId="{946B40EE-5B83-49E0-B219-629C6BDD0E50}" srcOrd="0" destOrd="0" presId="urn:microsoft.com/office/officeart/2005/8/layout/process1"/>
    <dgm:cxn modelId="{7B6D19EF-54F7-4653-8A7A-053C2C43A509}" type="presParOf" srcId="{8A1A7826-580D-44C1-9AB6-292E5B5711BC}" destId="{83C811FC-C1A0-4680-9697-97D58B882036}"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45CAC6-08B2-4B1F-804C-48731E5442F0}">
      <dsp:nvSpPr>
        <dsp:cNvPr id="0" name=""/>
        <dsp:cNvSpPr/>
      </dsp:nvSpPr>
      <dsp:spPr>
        <a:xfrm>
          <a:off x="0" y="52356"/>
          <a:ext cx="2621995" cy="157319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Preparation </a:t>
          </a:r>
          <a:endParaRPr lang="en-US" sz="2800" kern="1200" dirty="0"/>
        </a:p>
      </dsp:txBody>
      <dsp:txXfrm>
        <a:off x="46077" y="98433"/>
        <a:ext cx="2529841" cy="1481043"/>
      </dsp:txXfrm>
    </dsp:sp>
    <dsp:sp modelId="{DD289D4F-6142-4685-B46A-AC3B68AB8815}">
      <dsp:nvSpPr>
        <dsp:cNvPr id="0" name=""/>
        <dsp:cNvSpPr/>
      </dsp:nvSpPr>
      <dsp:spPr>
        <a:xfrm rot="121069">
          <a:off x="2904302" y="571617"/>
          <a:ext cx="616477" cy="65025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2904359" y="698412"/>
        <a:ext cx="431534" cy="390152"/>
      </dsp:txXfrm>
    </dsp:sp>
    <dsp:sp modelId="{A8ACAC7A-D86E-4848-8027-CED14A85606C}">
      <dsp:nvSpPr>
        <dsp:cNvPr id="0" name=""/>
        <dsp:cNvSpPr/>
      </dsp:nvSpPr>
      <dsp:spPr>
        <a:xfrm>
          <a:off x="3557013" y="177677"/>
          <a:ext cx="2621995" cy="157319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Brining</a:t>
          </a:r>
          <a:endParaRPr lang="en-US" sz="2800" kern="1200" dirty="0"/>
        </a:p>
      </dsp:txBody>
      <dsp:txXfrm>
        <a:off x="3603090" y="223754"/>
        <a:ext cx="2529841" cy="1481043"/>
      </dsp:txXfrm>
    </dsp:sp>
    <dsp:sp modelId="{B06AC547-653F-4D9C-8D25-F6FB438AFF73}">
      <dsp:nvSpPr>
        <dsp:cNvPr id="0" name=""/>
        <dsp:cNvSpPr/>
      </dsp:nvSpPr>
      <dsp:spPr>
        <a:xfrm>
          <a:off x="6384914" y="639148"/>
          <a:ext cx="436519" cy="65025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6384914" y="769199"/>
        <a:ext cx="305563" cy="390152"/>
      </dsp:txXfrm>
    </dsp:sp>
    <dsp:sp modelId="{83C811FC-C1A0-4680-9697-97D58B882036}">
      <dsp:nvSpPr>
        <dsp:cNvPr id="0" name=""/>
        <dsp:cNvSpPr/>
      </dsp:nvSpPr>
      <dsp:spPr>
        <a:xfrm>
          <a:off x="7002630" y="177677"/>
          <a:ext cx="2621995" cy="157319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err="1" smtClean="0"/>
            <a:t>Liding</a:t>
          </a:r>
          <a:r>
            <a:rPr lang="en-US" sz="2800" kern="1200" dirty="0" smtClean="0"/>
            <a:t>/clinching</a:t>
          </a:r>
          <a:endParaRPr lang="en-US" sz="2800" kern="1200" dirty="0"/>
        </a:p>
      </dsp:txBody>
      <dsp:txXfrm>
        <a:off x="7048707" y="223754"/>
        <a:ext cx="2529841" cy="1481043"/>
      </dsp:txXfrm>
    </dsp:sp>
  </dsp:spTree>
</dsp:drawing>
</file>

<file path=ppt/diagrams/layout1.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0EE324-2C31-4690-A35A-F49041668D6C}"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89325-648E-422F-8395-33A95600D7D2}" type="slidenum">
              <a:rPr lang="en-US" smtClean="0"/>
              <a:t>‹#›</a:t>
            </a:fld>
            <a:endParaRPr lang="en-US"/>
          </a:p>
        </p:txBody>
      </p:sp>
    </p:spTree>
    <p:extLst>
      <p:ext uri="{BB962C8B-B14F-4D97-AF65-F5344CB8AC3E}">
        <p14:creationId xmlns:p14="http://schemas.microsoft.com/office/powerpoint/2010/main" val="1718790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0EE324-2C31-4690-A35A-F49041668D6C}"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89325-648E-422F-8395-33A95600D7D2}" type="slidenum">
              <a:rPr lang="en-US" smtClean="0"/>
              <a:t>‹#›</a:t>
            </a:fld>
            <a:endParaRPr lang="en-US"/>
          </a:p>
        </p:txBody>
      </p:sp>
    </p:spTree>
    <p:extLst>
      <p:ext uri="{BB962C8B-B14F-4D97-AF65-F5344CB8AC3E}">
        <p14:creationId xmlns:p14="http://schemas.microsoft.com/office/powerpoint/2010/main" val="2117656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0EE324-2C31-4690-A35A-F49041668D6C}"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89325-648E-422F-8395-33A95600D7D2}" type="slidenum">
              <a:rPr lang="en-US" smtClean="0"/>
              <a:t>‹#›</a:t>
            </a:fld>
            <a:endParaRPr lang="en-US"/>
          </a:p>
        </p:txBody>
      </p:sp>
    </p:spTree>
    <p:extLst>
      <p:ext uri="{BB962C8B-B14F-4D97-AF65-F5344CB8AC3E}">
        <p14:creationId xmlns:p14="http://schemas.microsoft.com/office/powerpoint/2010/main" val="3275727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0EE324-2C31-4690-A35A-F49041668D6C}"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89325-648E-422F-8395-33A95600D7D2}" type="slidenum">
              <a:rPr lang="en-US" smtClean="0"/>
              <a:t>‹#›</a:t>
            </a:fld>
            <a:endParaRPr lang="en-US"/>
          </a:p>
        </p:txBody>
      </p:sp>
    </p:spTree>
    <p:extLst>
      <p:ext uri="{BB962C8B-B14F-4D97-AF65-F5344CB8AC3E}">
        <p14:creationId xmlns:p14="http://schemas.microsoft.com/office/powerpoint/2010/main" val="3910044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0EE324-2C31-4690-A35A-F49041668D6C}"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89325-648E-422F-8395-33A95600D7D2}" type="slidenum">
              <a:rPr lang="en-US" smtClean="0"/>
              <a:t>‹#›</a:t>
            </a:fld>
            <a:endParaRPr lang="en-US"/>
          </a:p>
        </p:txBody>
      </p:sp>
    </p:spTree>
    <p:extLst>
      <p:ext uri="{BB962C8B-B14F-4D97-AF65-F5344CB8AC3E}">
        <p14:creationId xmlns:p14="http://schemas.microsoft.com/office/powerpoint/2010/main" val="509216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0EE324-2C31-4690-A35A-F49041668D6C}"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A89325-648E-422F-8395-33A95600D7D2}" type="slidenum">
              <a:rPr lang="en-US" smtClean="0"/>
              <a:t>‹#›</a:t>
            </a:fld>
            <a:endParaRPr lang="en-US"/>
          </a:p>
        </p:txBody>
      </p:sp>
    </p:spTree>
    <p:extLst>
      <p:ext uri="{BB962C8B-B14F-4D97-AF65-F5344CB8AC3E}">
        <p14:creationId xmlns:p14="http://schemas.microsoft.com/office/powerpoint/2010/main" val="1826050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0EE324-2C31-4690-A35A-F49041668D6C}" type="datetimeFigureOut">
              <a:rPr lang="en-US" smtClean="0"/>
              <a:t>4/19/2020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A89325-648E-422F-8395-33A95600D7D2}" type="slidenum">
              <a:rPr lang="en-US" smtClean="0"/>
              <a:t>‹#›</a:t>
            </a:fld>
            <a:endParaRPr lang="en-US"/>
          </a:p>
        </p:txBody>
      </p:sp>
    </p:spTree>
    <p:extLst>
      <p:ext uri="{BB962C8B-B14F-4D97-AF65-F5344CB8AC3E}">
        <p14:creationId xmlns:p14="http://schemas.microsoft.com/office/powerpoint/2010/main" val="1900615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0EE324-2C31-4690-A35A-F49041668D6C}" type="datetimeFigureOut">
              <a:rPr lang="en-US" smtClean="0"/>
              <a:t>4/19/2020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A89325-648E-422F-8395-33A95600D7D2}" type="slidenum">
              <a:rPr lang="en-US" smtClean="0"/>
              <a:t>‹#›</a:t>
            </a:fld>
            <a:endParaRPr lang="en-US"/>
          </a:p>
        </p:txBody>
      </p:sp>
    </p:spTree>
    <p:extLst>
      <p:ext uri="{BB962C8B-B14F-4D97-AF65-F5344CB8AC3E}">
        <p14:creationId xmlns:p14="http://schemas.microsoft.com/office/powerpoint/2010/main" val="2419485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0EE324-2C31-4690-A35A-F49041668D6C}" type="datetimeFigureOut">
              <a:rPr lang="en-US" smtClean="0"/>
              <a:t>4/19/2020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A89325-648E-422F-8395-33A95600D7D2}" type="slidenum">
              <a:rPr lang="en-US" smtClean="0"/>
              <a:t>‹#›</a:t>
            </a:fld>
            <a:endParaRPr lang="en-US"/>
          </a:p>
        </p:txBody>
      </p:sp>
    </p:spTree>
    <p:extLst>
      <p:ext uri="{BB962C8B-B14F-4D97-AF65-F5344CB8AC3E}">
        <p14:creationId xmlns:p14="http://schemas.microsoft.com/office/powerpoint/2010/main" val="1039092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0EE324-2C31-4690-A35A-F49041668D6C}"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A89325-648E-422F-8395-33A95600D7D2}" type="slidenum">
              <a:rPr lang="en-US" smtClean="0"/>
              <a:t>‹#›</a:t>
            </a:fld>
            <a:endParaRPr lang="en-US"/>
          </a:p>
        </p:txBody>
      </p:sp>
    </p:spTree>
    <p:extLst>
      <p:ext uri="{BB962C8B-B14F-4D97-AF65-F5344CB8AC3E}">
        <p14:creationId xmlns:p14="http://schemas.microsoft.com/office/powerpoint/2010/main" val="3605530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0EE324-2C31-4690-A35A-F49041668D6C}"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A89325-648E-422F-8395-33A95600D7D2}" type="slidenum">
              <a:rPr lang="en-US" smtClean="0"/>
              <a:t>‹#›</a:t>
            </a:fld>
            <a:endParaRPr lang="en-US"/>
          </a:p>
        </p:txBody>
      </p:sp>
    </p:spTree>
    <p:extLst>
      <p:ext uri="{BB962C8B-B14F-4D97-AF65-F5344CB8AC3E}">
        <p14:creationId xmlns:p14="http://schemas.microsoft.com/office/powerpoint/2010/main" val="2358773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0EE324-2C31-4690-A35A-F49041668D6C}" type="datetimeFigureOut">
              <a:rPr lang="en-US" smtClean="0"/>
              <a:t>4/19/2020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A89325-648E-422F-8395-33A95600D7D2}" type="slidenum">
              <a:rPr lang="en-US" smtClean="0"/>
              <a:t>‹#›</a:t>
            </a:fld>
            <a:endParaRPr lang="en-US"/>
          </a:p>
        </p:txBody>
      </p:sp>
    </p:spTree>
    <p:extLst>
      <p:ext uri="{BB962C8B-B14F-4D97-AF65-F5344CB8AC3E}">
        <p14:creationId xmlns:p14="http://schemas.microsoft.com/office/powerpoint/2010/main" val="1495164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image" Target="../media/image7.png"/><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6.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6916" y="1384411"/>
            <a:ext cx="6076950" cy="3419475"/>
          </a:xfrm>
          <a:prstGeom prst="rect">
            <a:avLst/>
          </a:prstGeom>
        </p:spPr>
      </p:pic>
    </p:spTree>
    <p:extLst>
      <p:ext uri="{BB962C8B-B14F-4D97-AF65-F5344CB8AC3E}">
        <p14:creationId xmlns:p14="http://schemas.microsoft.com/office/powerpoint/2010/main" val="481830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MEAT PRESERVATION WITH CHEMICALS: Curing</a:t>
            </a:r>
            <a:endParaRPr lang="en-US" dirty="0"/>
          </a:p>
        </p:txBody>
      </p:sp>
      <p:sp>
        <p:nvSpPr>
          <p:cNvPr id="3" name="Content Placeholder 2"/>
          <p:cNvSpPr>
            <a:spLocks noGrp="1"/>
          </p:cNvSpPr>
          <p:nvPr>
            <p:ph idx="1"/>
          </p:nvPr>
        </p:nvSpPr>
        <p:spPr>
          <a:xfrm>
            <a:off x="838200" y="1690688"/>
            <a:ext cx="10515600" cy="4486275"/>
          </a:xfrm>
        </p:spPr>
        <p:txBody>
          <a:bodyPr/>
          <a:lstStyle/>
          <a:p>
            <a:pPr marL="0" indent="0">
              <a:buNone/>
            </a:pPr>
            <a:r>
              <a:rPr lang="en-US" dirty="0" smtClean="0">
                <a:latin typeface="Times New Roman" panose="02020603050405020304" pitchFamily="18" charset="0"/>
                <a:cs typeface="Times New Roman" panose="02020603050405020304" pitchFamily="18" charset="0"/>
              </a:rPr>
              <a:t>Meat curing is the preservation technique in which salts and nitrates are added to extend the shelf life of meat and to improve the flavor and color of meat </a:t>
            </a:r>
          </a:p>
          <a:p>
            <a:pPr marL="0" indent="0">
              <a:buNone/>
            </a:pPr>
            <a:r>
              <a:rPr lang="en-US" dirty="0" smtClean="0">
                <a:latin typeface="Times New Roman" panose="02020603050405020304" pitchFamily="18" charset="0"/>
                <a:cs typeface="Times New Roman" panose="02020603050405020304" pitchFamily="18" charset="0"/>
              </a:rPr>
              <a:t>Normally 1-2% salt is added to improve the flavor</a:t>
            </a:r>
          </a:p>
          <a:p>
            <a:pPr marL="0" indent="0">
              <a:buNone/>
            </a:pPr>
            <a:r>
              <a:rPr lang="en-US" dirty="0" smtClean="0">
                <a:latin typeface="Times New Roman" panose="02020603050405020304" pitchFamily="18" charset="0"/>
                <a:cs typeface="Times New Roman" panose="02020603050405020304" pitchFamily="18" charset="0"/>
              </a:rPr>
              <a:t>Sugar is also added to reduce the harshness of salt</a:t>
            </a:r>
          </a:p>
          <a:p>
            <a:pPr marL="0" indent="0">
              <a:buNone/>
            </a:pPr>
            <a:r>
              <a:rPr lang="en-US" dirty="0" smtClean="0">
                <a:latin typeface="Times New Roman" panose="02020603050405020304" pitchFamily="18" charset="0"/>
                <a:cs typeface="Times New Roman" panose="02020603050405020304" pitchFamily="18" charset="0"/>
              </a:rPr>
              <a:t>Sodium ascorbates are also added to speed up the process</a:t>
            </a:r>
          </a:p>
          <a:p>
            <a:pPr marL="0" indent="0">
              <a:buNone/>
            </a:pPr>
            <a:r>
              <a:rPr lang="en-US" dirty="0" smtClean="0">
                <a:latin typeface="Times New Roman" panose="02020603050405020304" pitchFamily="18" charset="0"/>
                <a:cs typeface="Times New Roman" panose="02020603050405020304" pitchFamily="18" charset="0"/>
              </a:rPr>
              <a:t>Sodium nitrate is added that acts as antimicrobial and antioxidant in the curing process. </a:t>
            </a:r>
            <a:r>
              <a:rPr lang="en-US" dirty="0">
                <a:latin typeface="Times New Roman" panose="02020603050405020304" pitchFamily="18" charset="0"/>
                <a:cs typeface="Times New Roman" panose="02020603050405020304" pitchFamily="18" charset="0"/>
              </a:rPr>
              <a:t>O</a:t>
            </a:r>
            <a:r>
              <a:rPr lang="en-US" dirty="0" smtClean="0">
                <a:latin typeface="Times New Roman" panose="02020603050405020304" pitchFamily="18" charset="0"/>
                <a:cs typeface="Times New Roman" panose="02020603050405020304" pitchFamily="18" charset="0"/>
              </a:rPr>
              <a:t>nly 3.5g is added </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5417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F0"/>
                </a:solidFill>
                <a:latin typeface="Times New Roman" panose="02020603050405020304" pitchFamily="18" charset="0"/>
                <a:cs typeface="Times New Roman" panose="02020603050405020304" pitchFamily="18" charset="0"/>
              </a:rPr>
              <a:t>MEAT PRESERVATION WITH CHEMICALS: Curing</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197" y="2215088"/>
            <a:ext cx="3064502" cy="2872067"/>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56944" y="2215088"/>
            <a:ext cx="3476625" cy="2769036"/>
          </a:xfrm>
          <a:prstGeom prst="rect">
            <a:avLst/>
          </a:prstGeom>
        </p:spPr>
      </p:pic>
    </p:spTree>
    <p:extLst>
      <p:ext uri="{BB962C8B-B14F-4D97-AF65-F5344CB8AC3E}">
        <p14:creationId xmlns:p14="http://schemas.microsoft.com/office/powerpoint/2010/main" val="2198056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MEAT CANNING</a:t>
            </a:r>
            <a:endParaRPr lang="en-US" dirty="0"/>
          </a:p>
        </p:txBody>
      </p:sp>
      <p:sp>
        <p:nvSpPr>
          <p:cNvPr id="3" name="Content Placeholder 2"/>
          <p:cNvSpPr>
            <a:spLocks noGrp="1"/>
          </p:cNvSpPr>
          <p:nvPr>
            <p:ph idx="1"/>
          </p:nvPr>
        </p:nvSpPr>
        <p:spPr/>
        <p:txBody>
          <a:bodyPr/>
          <a:lstStyle/>
          <a:p>
            <a:pPr marL="0" indent="0">
              <a:lnSpc>
                <a:spcPct val="150000"/>
              </a:lnSpc>
              <a:buNone/>
            </a:pPr>
            <a:r>
              <a:rPr lang="en-US" dirty="0" smtClean="0">
                <a:latin typeface="Times New Roman" panose="02020603050405020304" pitchFamily="18" charset="0"/>
                <a:cs typeface="Times New Roman" panose="02020603050405020304" pitchFamily="18" charset="0"/>
              </a:rPr>
              <a:t>Canning is the method of food preservation in which food contained in hermetically sealed container is subjected to an elevated temperature for a definite period of time and then cooled</a:t>
            </a:r>
          </a:p>
          <a:p>
            <a:pPr marL="0" indent="0">
              <a:lnSpc>
                <a:spcPct val="150000"/>
              </a:lnSpc>
              <a:buNone/>
            </a:pPr>
            <a:r>
              <a:rPr lang="en-US" dirty="0" smtClean="0">
                <a:latin typeface="Times New Roman" panose="02020603050405020304" pitchFamily="18" charset="0"/>
                <a:cs typeface="Times New Roman" panose="02020603050405020304" pitchFamily="18" charset="0"/>
              </a:rPr>
              <a:t>It keeps  as mush as original chemical, physical and sensory properties of meat </a:t>
            </a:r>
          </a:p>
          <a:p>
            <a:pPr marL="0" indent="0">
              <a:lnSpc>
                <a:spcPct val="150000"/>
              </a:lnSpc>
              <a:buNone/>
            </a:pPr>
            <a:r>
              <a:rPr lang="en-US" dirty="0" smtClean="0">
                <a:latin typeface="Times New Roman" panose="02020603050405020304" pitchFamily="18" charset="0"/>
                <a:cs typeface="Times New Roman" panose="02020603050405020304" pitchFamily="18" charset="0"/>
              </a:rPr>
              <a:t>Allow the storage and transportation at normal temperature</a:t>
            </a:r>
          </a:p>
          <a:p>
            <a:pPr marL="0" indent="0">
              <a:lnSpc>
                <a:spcPct val="150000"/>
              </a:lnSpc>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8338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MEAT CANNING</a:t>
            </a:r>
            <a:endParaRPr lang="en-US" dirty="0"/>
          </a:p>
        </p:txBody>
      </p:sp>
      <p:sp>
        <p:nvSpPr>
          <p:cNvPr id="3" name="Content Placeholder 2"/>
          <p:cNvSpPr>
            <a:spLocks noGrp="1"/>
          </p:cNvSpPr>
          <p:nvPr>
            <p:ph idx="1"/>
          </p:nvPr>
        </p:nvSpPr>
        <p:spPr/>
        <p:txBody>
          <a:bodyPr>
            <a:normAutofit/>
          </a:bodyPr>
          <a:lstStyle/>
          <a:p>
            <a:r>
              <a:rPr lang="en-US" b="1" dirty="0" smtClean="0">
                <a:effectLst/>
                <a:latin typeface="Times New Roman" panose="02020603050405020304" pitchFamily="18" charset="0"/>
                <a:cs typeface="Times New Roman" panose="02020603050405020304" pitchFamily="18" charset="0"/>
              </a:rPr>
              <a:t>Preparation of Canning of Meat</a:t>
            </a:r>
          </a:p>
          <a:p>
            <a:r>
              <a:rPr lang="en-US" dirty="0" smtClean="0">
                <a:effectLst/>
                <a:latin typeface="Times New Roman" panose="02020603050405020304" pitchFamily="18" charset="0"/>
                <a:cs typeface="Times New Roman" panose="02020603050405020304" pitchFamily="18" charset="0"/>
              </a:rPr>
              <a:t>Use only good clean, sound, fresh meat for canning.</a:t>
            </a:r>
          </a:p>
          <a:p>
            <a:r>
              <a:rPr lang="en-US" dirty="0" smtClean="0">
                <a:effectLst/>
                <a:latin typeface="Times New Roman" panose="02020603050405020304" pitchFamily="18" charset="0"/>
                <a:cs typeface="Times New Roman" panose="02020603050405020304" pitchFamily="18" charset="0"/>
              </a:rPr>
              <a:t>All meat should be thoroughly bled and cooled. </a:t>
            </a:r>
          </a:p>
          <a:p>
            <a:r>
              <a:rPr lang="en-US" dirty="0" smtClean="0">
                <a:effectLst/>
                <a:latin typeface="Times New Roman" panose="02020603050405020304" pitchFamily="18" charset="0"/>
                <a:cs typeface="Times New Roman" panose="02020603050405020304" pitchFamily="18" charset="0"/>
              </a:rPr>
              <a:t>Wash meat, if necessary, but never allow it to soak in water.</a:t>
            </a:r>
          </a:p>
          <a:p>
            <a:r>
              <a:rPr lang="en-US" dirty="0" smtClean="0">
                <a:effectLst/>
                <a:latin typeface="Times New Roman" panose="02020603050405020304" pitchFamily="18" charset="0"/>
                <a:cs typeface="Times New Roman" panose="02020603050405020304" pitchFamily="18" charset="0"/>
              </a:rPr>
              <a:t>Cut meat into convenient, uniform pieces for packing in jars. Trim off excess fat. Small bones may be left in. They seem to improve the flavor and aid in heat penetration.</a:t>
            </a:r>
          </a:p>
          <a:p>
            <a:r>
              <a:rPr lang="en-US" dirty="0" smtClean="0">
                <a:effectLst/>
                <a:latin typeface="Times New Roman" panose="02020603050405020304" pitchFamily="18" charset="0"/>
                <a:cs typeface="Times New Roman" panose="02020603050405020304" pitchFamily="18" charset="0"/>
              </a:rPr>
              <a:t>Meat should be precooked. When glass jars are used, meats should be precooked in the oven or in water before being packed in the container</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4013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28539309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extLst>
              <p:ext uri="{D42A27DB-BD31-4B8C-83A1-F6EECF244321}">
                <p14:modId xmlns:p14="http://schemas.microsoft.com/office/powerpoint/2010/main" val="3798868102"/>
              </p:ext>
            </p:extLst>
          </p:nvPr>
        </p:nvGraphicFramePr>
        <p:xfrm>
          <a:off x="940156" y="365125"/>
          <a:ext cx="9981127" cy="541711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9" name="Picture 8"/>
          <p:cNvPicPr>
            <a:picLocks noChangeAspect="1"/>
          </p:cNvPicPr>
          <p:nvPr/>
        </p:nvPicPr>
        <p:blipFill>
          <a:blip r:embed="rId12"/>
          <a:stretch>
            <a:fillRect/>
          </a:stretch>
        </p:blipFill>
        <p:spPr>
          <a:xfrm>
            <a:off x="337710" y="1825625"/>
            <a:ext cx="10583573" cy="3854721"/>
          </a:xfrm>
          <a:prstGeom prst="rect">
            <a:avLst/>
          </a:prstGeom>
        </p:spPr>
      </p:pic>
      <p:pic>
        <p:nvPicPr>
          <p:cNvPr id="10" name="Picture 9"/>
          <p:cNvPicPr>
            <a:picLocks noChangeAspect="1"/>
          </p:cNvPicPr>
          <p:nvPr/>
        </p:nvPicPr>
        <p:blipFill>
          <a:blip r:embed="rId13"/>
          <a:stretch>
            <a:fillRect/>
          </a:stretch>
        </p:blipFill>
        <p:spPr>
          <a:xfrm>
            <a:off x="2757717" y="4610467"/>
            <a:ext cx="5743558" cy="2139757"/>
          </a:xfrm>
          <a:prstGeom prst="rect">
            <a:avLst/>
          </a:prstGeom>
        </p:spPr>
      </p:pic>
    </p:spTree>
    <p:extLst>
      <p:ext uri="{BB962C8B-B14F-4D97-AF65-F5344CB8AC3E}">
        <p14:creationId xmlns:p14="http://schemas.microsoft.com/office/powerpoint/2010/main" val="3231136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MEAT </a:t>
            </a:r>
            <a:r>
              <a:rPr lang="en-US" b="1" dirty="0">
                <a:solidFill>
                  <a:srgbClr val="00B0F0"/>
                </a:solidFill>
                <a:latin typeface="Times New Roman" panose="02020603050405020304" pitchFamily="18" charset="0"/>
                <a:cs typeface="Times New Roman" panose="02020603050405020304" pitchFamily="18" charset="0"/>
              </a:rPr>
              <a:t>CANNING</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406" y="2447578"/>
            <a:ext cx="2461341" cy="2549425"/>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10648" y="2292439"/>
            <a:ext cx="2563432" cy="2704564"/>
          </a:xfrm>
          <a:prstGeom prst="rect">
            <a:avLst/>
          </a:prstGeom>
        </p:spPr>
      </p:pic>
    </p:spTree>
    <p:extLst>
      <p:ext uri="{BB962C8B-B14F-4D97-AF65-F5344CB8AC3E}">
        <p14:creationId xmlns:p14="http://schemas.microsoft.com/office/powerpoint/2010/main" val="3928326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MEAT DRYING</a:t>
            </a:r>
            <a:endParaRPr lang="en-US" dirty="0"/>
          </a:p>
        </p:txBody>
      </p:sp>
      <p:sp>
        <p:nvSpPr>
          <p:cNvPr id="3" name="Content Placeholder 2"/>
          <p:cNvSpPr>
            <a:spLocks noGrp="1"/>
          </p:cNvSpPr>
          <p:nvPr>
            <p:ph idx="1"/>
          </p:nvPr>
        </p:nvSpPr>
        <p:spPr>
          <a:xfrm>
            <a:off x="838200" y="1181680"/>
            <a:ext cx="10515600" cy="5283513"/>
          </a:xfrm>
        </p:spPr>
        <p:txBody>
          <a:bodyPr/>
          <a:lstStyle/>
          <a:p>
            <a:pPr marL="0" indent="0">
              <a:buNone/>
            </a:pPr>
            <a:r>
              <a:rPr lang="en-US" dirty="0" smtClean="0">
                <a:latin typeface="Times New Roman" panose="02020603050405020304" pitchFamily="18" charset="0"/>
                <a:cs typeface="Times New Roman" panose="02020603050405020304" pitchFamily="18" charset="0"/>
              </a:rPr>
              <a:t>The process of removing moisture from the product so that microbial growth is retarded</a:t>
            </a:r>
          </a:p>
          <a:p>
            <a:pPr marL="0" indent="0">
              <a:buNone/>
            </a:pPr>
            <a:r>
              <a:rPr lang="en-US" dirty="0" smtClean="0">
                <a:latin typeface="Times New Roman" panose="02020603050405020304" pitchFamily="18" charset="0"/>
                <a:cs typeface="Times New Roman" panose="02020603050405020304" pitchFamily="18" charset="0"/>
              </a:rPr>
              <a:t>Some common methods are</a:t>
            </a:r>
          </a:p>
          <a:p>
            <a:pPr marL="0" indent="0">
              <a:buNone/>
            </a:pPr>
            <a:r>
              <a:rPr lang="en-US" dirty="0" smtClean="0">
                <a:latin typeface="Times New Roman" panose="02020603050405020304" pitchFamily="18" charset="0"/>
                <a:cs typeface="Times New Roman" panose="02020603050405020304" pitchFamily="18" charset="0"/>
              </a:rPr>
              <a:t>1.SUN DRYING</a:t>
            </a:r>
          </a:p>
          <a:p>
            <a:pPr marL="0" indent="0">
              <a:buNone/>
            </a:pPr>
            <a:r>
              <a:rPr lang="en-US" dirty="0" smtClean="0">
                <a:latin typeface="Times New Roman" panose="02020603050405020304" pitchFamily="18" charset="0"/>
                <a:cs typeface="Times New Roman" panose="02020603050405020304" pitchFamily="18" charset="0"/>
              </a:rPr>
              <a:t>This is removal of water under normal conditions </a:t>
            </a:r>
          </a:p>
          <a:p>
            <a:pPr marL="0" indent="0">
              <a:buNone/>
            </a:pPr>
            <a:r>
              <a:rPr lang="en-US" dirty="0" smtClean="0">
                <a:latin typeface="Times New Roman" panose="02020603050405020304" pitchFamily="18" charset="0"/>
                <a:cs typeface="Times New Roman" panose="02020603050405020304" pitchFamily="18" charset="0"/>
              </a:rPr>
              <a:t>2.DEHYDRATION</a:t>
            </a:r>
          </a:p>
          <a:p>
            <a:pPr marL="0" indent="0">
              <a:buNone/>
            </a:pPr>
            <a:r>
              <a:rPr lang="en-US" dirty="0" smtClean="0">
                <a:latin typeface="Times New Roman" panose="02020603050405020304" pitchFamily="18" charset="0"/>
                <a:cs typeface="Times New Roman" panose="02020603050405020304" pitchFamily="18" charset="0"/>
              </a:rPr>
              <a:t>Removal of moisture under controlled conditions of temperature and RH</a:t>
            </a:r>
          </a:p>
          <a:p>
            <a:pPr marL="0" indent="0">
              <a:buNone/>
            </a:pPr>
            <a:r>
              <a:rPr lang="en-US" dirty="0" smtClean="0">
                <a:latin typeface="Times New Roman" panose="02020603050405020304" pitchFamily="18" charset="0"/>
                <a:cs typeface="Times New Roman" panose="02020603050405020304" pitchFamily="18" charset="0"/>
              </a:rPr>
              <a:t>3.FREEZE DRYING</a:t>
            </a:r>
          </a:p>
          <a:p>
            <a:pPr marL="0" indent="0">
              <a:buNone/>
            </a:pPr>
            <a:r>
              <a:rPr lang="en-US" dirty="0" smtClean="0">
                <a:latin typeface="Times New Roman" panose="02020603050405020304" pitchFamily="18" charset="0"/>
                <a:cs typeface="Times New Roman" panose="02020603050405020304" pitchFamily="18" charset="0"/>
              </a:rPr>
              <a:t>Removal of water by sublimation of frozen meat</a:t>
            </a:r>
          </a:p>
          <a:p>
            <a:pPr marL="0" indent="0">
              <a:buNone/>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7721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MEAT DRYING</a:t>
            </a:r>
            <a:endParaRPr lang="en-US" dirty="0"/>
          </a:p>
        </p:txBody>
      </p:sp>
      <p:sp>
        <p:nvSpPr>
          <p:cNvPr id="3" name="Content Placeholder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Advantages</a:t>
            </a:r>
          </a:p>
          <a:p>
            <a:r>
              <a:rPr lang="en-US" dirty="0" smtClean="0">
                <a:latin typeface="Times New Roman" panose="02020603050405020304" pitchFamily="18" charset="0"/>
                <a:cs typeface="Times New Roman" panose="02020603050405020304" pitchFamily="18" charset="0"/>
              </a:rPr>
              <a:t>Better nutrition </a:t>
            </a:r>
          </a:p>
          <a:p>
            <a:r>
              <a:rPr lang="en-US" dirty="0" smtClean="0">
                <a:latin typeface="Times New Roman" panose="02020603050405020304" pitchFamily="18" charset="0"/>
                <a:cs typeface="Times New Roman" panose="02020603050405020304" pitchFamily="18" charset="0"/>
              </a:rPr>
              <a:t>Better rehydration property</a:t>
            </a:r>
          </a:p>
          <a:p>
            <a:r>
              <a:rPr lang="en-US" dirty="0" smtClean="0">
                <a:latin typeface="Times New Roman" panose="02020603050405020304" pitchFamily="18" charset="0"/>
                <a:cs typeface="Times New Roman" panose="02020603050405020304" pitchFamily="18" charset="0"/>
              </a:rPr>
              <a:t>Little changes to the texture</a:t>
            </a:r>
          </a:p>
          <a:p>
            <a:pPr marL="0" indent="0">
              <a:buNone/>
            </a:pPr>
            <a:r>
              <a:rPr lang="en-US" dirty="0" smtClean="0">
                <a:latin typeface="Times New Roman" panose="02020603050405020304" pitchFamily="18" charset="0"/>
                <a:cs typeface="Times New Roman" panose="02020603050405020304" pitchFamily="18" charset="0"/>
              </a:rPr>
              <a:t>Disadvantages</a:t>
            </a:r>
          </a:p>
          <a:p>
            <a:r>
              <a:rPr lang="en-US" dirty="0" smtClean="0">
                <a:latin typeface="Times New Roman" panose="02020603050405020304" pitchFamily="18" charset="0"/>
                <a:cs typeface="Times New Roman" panose="02020603050405020304" pitchFamily="18" charset="0"/>
              </a:rPr>
              <a:t>When moisture is allowed to loose quickly from the surfaces, it causes the hardening of the surfaces</a:t>
            </a:r>
          </a:p>
          <a:p>
            <a:r>
              <a:rPr lang="en-US" dirty="0" smtClean="0">
                <a:latin typeface="Times New Roman" panose="02020603050405020304" pitchFamily="18" charset="0"/>
                <a:cs typeface="Times New Roman" panose="02020603050405020304" pitchFamily="18" charset="0"/>
              </a:rPr>
              <a:t>Only 1% of total meat production is dried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9174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MEAT IRRADIATION</a:t>
            </a:r>
            <a:endParaRPr lang="en-US" dirty="0"/>
          </a:p>
        </p:txBody>
      </p:sp>
      <p:sp>
        <p:nvSpPr>
          <p:cNvPr id="3" name="Content Placeholder 2"/>
          <p:cNvSpPr>
            <a:spLocks noGrp="1"/>
          </p:cNvSpPr>
          <p:nvPr>
            <p:ph idx="1"/>
          </p:nvPr>
        </p:nvSpPr>
        <p:spPr/>
        <p:txBody>
          <a:bodyPr/>
          <a:lstStyle/>
          <a:p>
            <a:r>
              <a:rPr lang="en-US" dirty="0" smtClean="0">
                <a:effectLst/>
                <a:latin typeface="Times New Roman" panose="02020603050405020304" pitchFamily="18" charset="0"/>
                <a:cs typeface="Times New Roman" panose="02020603050405020304" pitchFamily="18" charset="0"/>
              </a:rPr>
              <a:t>Irradiation is a process of exposing foods to very high-energy electrons, which are similar to light waves or microwaves. This process is sometimes referred to as ionizing radiation or Irradiation</a:t>
            </a:r>
          </a:p>
          <a:p>
            <a:r>
              <a:rPr lang="en-US" dirty="0" smtClean="0">
                <a:effectLst/>
                <a:latin typeface="Times New Roman" panose="02020603050405020304" pitchFamily="18" charset="0"/>
                <a:cs typeface="Times New Roman" panose="02020603050405020304" pitchFamily="18" charset="0"/>
              </a:rPr>
              <a:t>Ionizing radiation will reduce, or even eliminate, pathogenic microorganisms such as </a:t>
            </a:r>
            <a:r>
              <a:rPr lang="en-US" b="1" i="1" dirty="0" smtClean="0">
                <a:effectLst/>
                <a:latin typeface="Times New Roman" panose="02020603050405020304" pitchFamily="18" charset="0"/>
                <a:cs typeface="Times New Roman" panose="02020603050405020304" pitchFamily="18" charset="0"/>
              </a:rPr>
              <a:t>Salmonella, E. coli O157:H7, Clostridium</a:t>
            </a:r>
            <a:r>
              <a:rPr lang="en-US" dirty="0" smtClean="0">
                <a:effectLst/>
                <a:latin typeface="Times New Roman" panose="02020603050405020304" pitchFamily="18" charset="0"/>
                <a:cs typeface="Times New Roman" panose="02020603050405020304" pitchFamily="18" charset="0"/>
              </a:rPr>
              <a:t> </a:t>
            </a:r>
            <a:r>
              <a:rPr lang="en-US" b="1" i="1" dirty="0" smtClean="0">
                <a:effectLst/>
                <a:latin typeface="Times New Roman" panose="02020603050405020304" pitchFamily="18" charset="0"/>
                <a:cs typeface="Times New Roman" panose="02020603050405020304" pitchFamily="18" charset="0"/>
              </a:rPr>
              <a:t>perfringens, Staphylococcus aureus;, Listeria monocytogenes, Campylobacter </a:t>
            </a:r>
            <a:r>
              <a:rPr lang="en-US" b="1" i="1" dirty="0" err="1" smtClean="0">
                <a:effectLst/>
                <a:latin typeface="Times New Roman" panose="02020603050405020304" pitchFamily="18" charset="0"/>
                <a:cs typeface="Times New Roman" panose="02020603050405020304" pitchFamily="18" charset="0"/>
              </a:rPr>
              <a:t>jejuni</a:t>
            </a:r>
            <a:endParaRPr lang="en-US" dirty="0" smtClean="0">
              <a:effectLst/>
              <a:latin typeface="Times New Roman" panose="02020603050405020304" pitchFamily="18" charset="0"/>
              <a:cs typeface="Times New Roman" panose="02020603050405020304" pitchFamily="18" charset="0"/>
            </a:endParaRPr>
          </a:p>
          <a:p>
            <a:r>
              <a:rPr lang="en-US" dirty="0" smtClean="0">
                <a:effectLst/>
                <a:latin typeface="Times New Roman" panose="02020603050405020304" pitchFamily="18" charset="0"/>
                <a:cs typeface="Times New Roman" panose="02020603050405020304" pitchFamily="18" charset="0"/>
              </a:rPr>
              <a:t>Food and Drug Administration has approved irradiation of meat and poultry</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13837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MEAT IRRADIATION</a:t>
            </a:r>
            <a:endParaRPr lang="en-US" dirty="0"/>
          </a:p>
        </p:txBody>
      </p:sp>
      <p:sp>
        <p:nvSpPr>
          <p:cNvPr id="3" name="Content Placeholder 2"/>
          <p:cNvSpPr>
            <a:spLocks noGrp="1"/>
          </p:cNvSpPr>
          <p:nvPr>
            <p:ph idx="1"/>
          </p:nvPr>
        </p:nvSpPr>
        <p:spPr/>
        <p:txBody>
          <a:bodyPr/>
          <a:lstStyle/>
          <a:p>
            <a:r>
              <a:rPr lang="en-US" dirty="0" smtClean="0">
                <a:effectLst/>
                <a:latin typeface="Times New Roman" panose="02020603050405020304" pitchFamily="18" charset="0"/>
                <a:cs typeface="Times New Roman" panose="02020603050405020304" pitchFamily="18" charset="0"/>
              </a:rPr>
              <a:t>Three types of energy can be used for food irradiation</a:t>
            </a:r>
          </a:p>
          <a:p>
            <a:r>
              <a:rPr lang="en-US" dirty="0" smtClean="0">
                <a:effectLst/>
                <a:latin typeface="Times New Roman" panose="02020603050405020304" pitchFamily="18" charset="0"/>
                <a:cs typeface="Times New Roman" panose="02020603050405020304" pitchFamily="18" charset="0"/>
              </a:rPr>
              <a:t>X-rays</a:t>
            </a:r>
          </a:p>
          <a:p>
            <a:r>
              <a:rPr lang="en-US" dirty="0" smtClean="0">
                <a:effectLst/>
                <a:latin typeface="Times New Roman" panose="02020603050405020304" pitchFamily="18" charset="0"/>
                <a:cs typeface="Times New Roman" panose="02020603050405020304" pitchFamily="18" charset="0"/>
              </a:rPr>
              <a:t>Electron beams (Penetrates 1 to 2 inches deep)</a:t>
            </a:r>
          </a:p>
          <a:p>
            <a:r>
              <a:rPr lang="en-US" dirty="0" smtClean="0">
                <a:effectLst/>
                <a:latin typeface="Times New Roman" panose="02020603050405020304" pitchFamily="18" charset="0"/>
                <a:cs typeface="Times New Roman" panose="02020603050405020304" pitchFamily="18" charset="0"/>
              </a:rPr>
              <a:t>Gamma rays (High penetration power)</a:t>
            </a:r>
          </a:p>
          <a:p>
            <a:r>
              <a:rPr lang="en-US" b="1" dirty="0" smtClean="0">
                <a:effectLst/>
                <a:latin typeface="Times New Roman" panose="02020603050405020304" pitchFamily="18" charset="0"/>
                <a:cs typeface="Times New Roman" panose="02020603050405020304" pitchFamily="18" charset="0"/>
              </a:rPr>
              <a:t>Parasites </a:t>
            </a:r>
            <a:r>
              <a:rPr lang="en-US" dirty="0" smtClean="0">
                <a:effectLst/>
                <a:latin typeface="Times New Roman" panose="02020603050405020304" pitchFamily="18" charset="0"/>
                <a:cs typeface="Times New Roman" panose="02020603050405020304" pitchFamily="18" charset="0"/>
              </a:rPr>
              <a:t>have large amounts of DNA, are rapidly killed by an extremely low dose of irradiation.</a:t>
            </a:r>
          </a:p>
          <a:p>
            <a:r>
              <a:rPr lang="en-US" b="1" dirty="0" smtClean="0">
                <a:effectLst/>
                <a:latin typeface="Times New Roman" panose="02020603050405020304" pitchFamily="18" charset="0"/>
                <a:cs typeface="Times New Roman" panose="02020603050405020304" pitchFamily="18" charset="0"/>
              </a:rPr>
              <a:t>Bacteria</a:t>
            </a:r>
            <a:r>
              <a:rPr lang="en-US" dirty="0" smtClean="0">
                <a:effectLst/>
                <a:latin typeface="Times New Roman" panose="02020603050405020304" pitchFamily="18" charset="0"/>
                <a:cs typeface="Times New Roman" panose="02020603050405020304" pitchFamily="18" charset="0"/>
              </a:rPr>
              <a:t> have less DNA, so it takes more irradiation for killing</a:t>
            </a:r>
          </a:p>
          <a:p>
            <a:r>
              <a:rPr lang="en-US" b="1" dirty="0" smtClean="0">
                <a:effectLst/>
                <a:latin typeface="Times New Roman" panose="02020603050405020304" pitchFamily="18" charset="0"/>
                <a:cs typeface="Times New Roman" panose="02020603050405020304" pitchFamily="18" charset="0"/>
              </a:rPr>
              <a:t>Viruses </a:t>
            </a:r>
            <a:r>
              <a:rPr lang="en-US" dirty="0" smtClean="0">
                <a:effectLst/>
                <a:latin typeface="Times New Roman" panose="02020603050405020304" pitchFamily="18" charset="0"/>
                <a:cs typeface="Times New Roman" panose="02020603050405020304" pitchFamily="18" charset="0"/>
              </a:rPr>
              <a:t>are the smallest pathogens that have nucleic acid, and they are, in general, resistant to irradiation at doses approved for foods</a:t>
            </a:r>
          </a:p>
          <a:p>
            <a:endParaRPr lang="en-US" dirty="0" smtClean="0">
              <a:effectLst/>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4594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CONTENTS</a:t>
            </a:r>
            <a:endParaRPr lang="en-US" dirty="0"/>
          </a:p>
        </p:txBody>
      </p:sp>
      <p:sp>
        <p:nvSpPr>
          <p:cNvPr id="3" name="Content Placeholder 2"/>
          <p:cNvSpPr>
            <a:spLocks noGrp="1"/>
          </p:cNvSpPr>
          <p:nvPr>
            <p:ph idx="1"/>
          </p:nvPr>
        </p:nvSpPr>
        <p:spPr/>
        <p:txBody>
          <a:bodyPr>
            <a:normAutofit lnSpcReduction="10000"/>
          </a:bodyPr>
          <a:lstStyle/>
          <a:p>
            <a:pPr>
              <a:lnSpc>
                <a:spcPct val="150000"/>
              </a:lnSpc>
            </a:pPr>
            <a:r>
              <a:rPr lang="en-US" dirty="0" smtClean="0">
                <a:latin typeface="Times New Roman" panose="02020603050405020304" pitchFamily="18" charset="0"/>
                <a:cs typeface="Times New Roman" panose="02020603050405020304" pitchFamily="18" charset="0"/>
              </a:rPr>
              <a:t>Meat ageing</a:t>
            </a:r>
          </a:p>
          <a:p>
            <a:pPr>
              <a:lnSpc>
                <a:spcPct val="150000"/>
              </a:lnSpc>
            </a:pPr>
            <a:r>
              <a:rPr lang="en-US" dirty="0" smtClean="0">
                <a:latin typeface="Times New Roman" panose="02020603050405020304" pitchFamily="18" charset="0"/>
                <a:cs typeface="Times New Roman" panose="02020603050405020304" pitchFamily="18" charset="0"/>
              </a:rPr>
              <a:t>Meat tenderization </a:t>
            </a:r>
          </a:p>
          <a:p>
            <a:pPr>
              <a:lnSpc>
                <a:spcPct val="150000"/>
              </a:lnSpc>
            </a:pPr>
            <a:r>
              <a:rPr lang="en-US" dirty="0" smtClean="0">
                <a:latin typeface="Times New Roman" panose="02020603050405020304" pitchFamily="18" charset="0"/>
                <a:cs typeface="Times New Roman" panose="02020603050405020304" pitchFamily="18" charset="0"/>
              </a:rPr>
              <a:t>Meat preservation at low temperature</a:t>
            </a:r>
          </a:p>
          <a:p>
            <a:pPr>
              <a:lnSpc>
                <a:spcPct val="150000"/>
              </a:lnSpc>
            </a:pPr>
            <a:r>
              <a:rPr lang="en-US" dirty="0" smtClean="0">
                <a:latin typeface="Times New Roman" panose="02020603050405020304" pitchFamily="18" charset="0"/>
                <a:cs typeface="Times New Roman" panose="02020603050405020304" pitchFamily="18" charset="0"/>
              </a:rPr>
              <a:t>Meat canning</a:t>
            </a:r>
          </a:p>
          <a:p>
            <a:pPr>
              <a:lnSpc>
                <a:spcPct val="150000"/>
              </a:lnSpc>
            </a:pPr>
            <a:r>
              <a:rPr lang="en-US" dirty="0" smtClean="0">
                <a:latin typeface="Times New Roman" panose="02020603050405020304" pitchFamily="18" charset="0"/>
                <a:cs typeface="Times New Roman" panose="02020603050405020304" pitchFamily="18" charset="0"/>
              </a:rPr>
              <a:t>Meat drying</a:t>
            </a:r>
          </a:p>
          <a:p>
            <a:pPr>
              <a:lnSpc>
                <a:spcPct val="150000"/>
              </a:lnSpc>
            </a:pPr>
            <a:r>
              <a:rPr lang="en-US" dirty="0" smtClean="0">
                <a:latin typeface="Times New Roman" panose="02020603050405020304" pitchFamily="18" charset="0"/>
                <a:cs typeface="Times New Roman" panose="02020603050405020304" pitchFamily="18" charset="0"/>
              </a:rPr>
              <a:t>Egg processing </a:t>
            </a:r>
          </a:p>
          <a:p>
            <a:pPr>
              <a:lnSpc>
                <a:spcPct val="150000"/>
              </a:lnSpc>
            </a:pPr>
            <a:endParaRPr lang="en-US" dirty="0" smtClean="0">
              <a:latin typeface="Times New Roman" panose="02020603050405020304" pitchFamily="18" charset="0"/>
              <a:cs typeface="Times New Roman" panose="02020603050405020304" pitchFamily="18" charset="0"/>
            </a:endParaRPr>
          </a:p>
          <a:p>
            <a:pPr>
              <a:lnSpc>
                <a:spcPct val="15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035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MEAT IRRADIATION</a:t>
            </a:r>
            <a:endParaRPr lang="en-US" dirty="0"/>
          </a:p>
        </p:txBody>
      </p:sp>
      <p:sp>
        <p:nvSpPr>
          <p:cNvPr id="3" name="Content Placeholder 2"/>
          <p:cNvSpPr>
            <a:spLocks noGrp="1"/>
          </p:cNvSpPr>
          <p:nvPr>
            <p:ph idx="1"/>
          </p:nvPr>
        </p:nvSpPr>
        <p:spPr/>
        <p:txBody>
          <a:bodyPr>
            <a:normAutofit fontScale="92500"/>
          </a:bodyPr>
          <a:lstStyle/>
          <a:p>
            <a:pPr>
              <a:lnSpc>
                <a:spcPct val="150000"/>
              </a:lnSpc>
            </a:pPr>
            <a:r>
              <a:rPr lang="en-US" dirty="0" smtClean="0">
                <a:effectLst/>
                <a:latin typeface="Times New Roman" panose="02020603050405020304" pitchFamily="18" charset="0"/>
                <a:cs typeface="Times New Roman" panose="02020603050405020304" pitchFamily="18" charset="0"/>
              </a:rPr>
              <a:t>Irradiated foods are wholesome and nutritious</a:t>
            </a:r>
          </a:p>
          <a:p>
            <a:pPr>
              <a:lnSpc>
                <a:spcPct val="150000"/>
              </a:lnSpc>
            </a:pPr>
            <a:r>
              <a:rPr lang="en-US" dirty="0" smtClean="0">
                <a:effectLst/>
                <a:latin typeface="Times New Roman" panose="02020603050405020304" pitchFamily="18" charset="0"/>
                <a:cs typeface="Times New Roman" panose="02020603050405020304" pitchFamily="18" charset="0"/>
              </a:rPr>
              <a:t>Irradiation produces no heat within food</a:t>
            </a:r>
          </a:p>
          <a:p>
            <a:pPr>
              <a:lnSpc>
                <a:spcPct val="150000"/>
              </a:lnSpc>
            </a:pPr>
            <a:r>
              <a:rPr lang="en-US" dirty="0" smtClean="0">
                <a:effectLst/>
                <a:latin typeface="Times New Roman" panose="02020603050405020304" pitchFamily="18" charset="0"/>
                <a:cs typeface="Times New Roman" panose="02020603050405020304" pitchFamily="18" charset="0"/>
              </a:rPr>
              <a:t>Losses of proteins, carbohydrates, and fats are still very small at very large doses</a:t>
            </a:r>
          </a:p>
          <a:p>
            <a:pPr>
              <a:lnSpc>
                <a:spcPct val="150000"/>
              </a:lnSpc>
            </a:pPr>
            <a:r>
              <a:rPr lang="en-US" dirty="0" smtClean="0">
                <a:effectLst/>
                <a:latin typeface="Times New Roman" panose="02020603050405020304" pitchFamily="18" charset="0"/>
                <a:cs typeface="Times New Roman" panose="02020603050405020304" pitchFamily="18" charset="0"/>
              </a:rPr>
              <a:t>No trace minerals are lost. A small percentage of vitamins may be lost (colder the meat during the treatment, the lower the thiamin destruction)</a:t>
            </a:r>
          </a:p>
          <a:p>
            <a:pPr>
              <a:lnSpc>
                <a:spcPct val="15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26696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F0"/>
                </a:solidFill>
                <a:latin typeface="Times New Roman" panose="02020603050405020304" pitchFamily="18" charset="0"/>
                <a:cs typeface="Times New Roman" panose="02020603050405020304" pitchFamily="18" charset="0"/>
              </a:rPr>
              <a:t>MEAT IRRADIATION</a:t>
            </a:r>
            <a:endParaRPr lang="en-US" dirty="0"/>
          </a:p>
        </p:txBody>
      </p:sp>
      <p:sp>
        <p:nvSpPr>
          <p:cNvPr id="6" name="Content Placeholder 5"/>
          <p:cNvSpPr>
            <a:spLocks noGrp="1"/>
          </p:cNvSpPr>
          <p:nvPr>
            <p:ph idx="1"/>
          </p:nvPr>
        </p:nvSpPr>
        <p:spPr>
          <a:xfrm>
            <a:off x="567744" y="1825625"/>
            <a:ext cx="10515600" cy="4351338"/>
          </a:xfrm>
        </p:spPr>
        <p:txBody>
          <a:bodyPr/>
          <a:lstStyle/>
          <a:p>
            <a:r>
              <a:rPr lang="en-US" dirty="0" smtClean="0">
                <a:latin typeface="Times New Roman" panose="02020603050405020304" pitchFamily="18" charset="0"/>
                <a:cs typeface="Times New Roman" panose="02020603050405020304" pitchFamily="18" charset="0"/>
              </a:rPr>
              <a:t>The symbol of the food that is preserved through irradiation is</a:t>
            </a:r>
          </a:p>
          <a:p>
            <a:pPr marL="0" indent="0">
              <a:buNone/>
            </a:pP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8495" y="2803894"/>
            <a:ext cx="2807997" cy="2394799"/>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7321" y="2803893"/>
            <a:ext cx="3295650" cy="2257503"/>
          </a:xfrm>
          <a:prstGeom prst="rect">
            <a:avLst/>
          </a:prstGeom>
        </p:spPr>
      </p:pic>
    </p:spTree>
    <p:extLst>
      <p:ext uri="{BB962C8B-B14F-4D97-AF65-F5344CB8AC3E}">
        <p14:creationId xmlns:p14="http://schemas.microsoft.com/office/powerpoint/2010/main" val="34429608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33751" y="1825625"/>
            <a:ext cx="6524497" cy="4351338"/>
          </a:xfrm>
        </p:spPr>
      </p:pic>
    </p:spTree>
    <p:extLst>
      <p:ext uri="{BB962C8B-B14F-4D97-AF65-F5344CB8AC3E}">
        <p14:creationId xmlns:p14="http://schemas.microsoft.com/office/powerpoint/2010/main" val="2283600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MEAT AGING</a:t>
            </a:r>
            <a:endParaRPr lang="en-US" dirty="0"/>
          </a:p>
        </p:txBody>
      </p:sp>
      <p:sp>
        <p:nvSpPr>
          <p:cNvPr id="3" name="Content Placeholder 2"/>
          <p:cNvSpPr>
            <a:spLocks noGrp="1"/>
          </p:cNvSpPr>
          <p:nvPr>
            <p:ph idx="1"/>
          </p:nvPr>
        </p:nvSpPr>
        <p:spPr>
          <a:xfrm>
            <a:off x="838200" y="1249251"/>
            <a:ext cx="10515600" cy="4927712"/>
          </a:xfrm>
        </p:spPr>
        <p:txBody>
          <a:bodyPr>
            <a:normAutofit/>
          </a:bodyPr>
          <a:lstStyle/>
          <a:p>
            <a:pPr marL="0" indent="0">
              <a:buNone/>
            </a:pPr>
            <a:r>
              <a:rPr lang="en-US" dirty="0" smtClean="0">
                <a:latin typeface="Times New Roman" panose="02020603050405020304" pitchFamily="18" charset="0"/>
                <a:cs typeface="Times New Roman" panose="02020603050405020304" pitchFamily="18" charset="0"/>
              </a:rPr>
              <a:t>Ageing is storing or holding the meat at a refrigeration temperature for 2-4 hours to improve the tenderness of meat. It also improves flavor also known as meat conditioning </a:t>
            </a:r>
          </a:p>
          <a:p>
            <a:pPr marL="0" indent="0">
              <a:buNone/>
            </a:pPr>
            <a:r>
              <a:rPr lang="en-US" dirty="0" smtClean="0">
                <a:latin typeface="Times New Roman" panose="02020603050405020304" pitchFamily="18" charset="0"/>
                <a:cs typeface="Times New Roman" panose="02020603050405020304" pitchFamily="18" charset="0"/>
              </a:rPr>
              <a:t>1.DRY AGING</a:t>
            </a:r>
          </a:p>
          <a:p>
            <a:pPr marL="0" indent="0">
              <a:buNone/>
            </a:pPr>
            <a:r>
              <a:rPr lang="en-US" dirty="0" smtClean="0">
                <a:latin typeface="Times New Roman" panose="02020603050405020304" pitchFamily="18" charset="0"/>
                <a:cs typeface="Times New Roman" panose="02020603050405020304" pitchFamily="18" charset="0"/>
              </a:rPr>
              <a:t>In this case, whole carcass is hanged in a refrigerated room having temperature of 34-36F and Relative humidity of 85-90%</a:t>
            </a:r>
          </a:p>
          <a:p>
            <a:pPr marL="0" indent="0">
              <a:buNone/>
            </a:pPr>
            <a:r>
              <a:rPr lang="en-US" dirty="0" smtClean="0">
                <a:latin typeface="Times New Roman" panose="02020603050405020304" pitchFamily="18" charset="0"/>
                <a:cs typeface="Times New Roman" panose="02020603050405020304" pitchFamily="18" charset="0"/>
              </a:rPr>
              <a:t>The enzymes present in the meat breakdown the muscles and connective tissues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88687" y="4375330"/>
            <a:ext cx="3065171" cy="1973954"/>
          </a:xfrm>
          <a:prstGeom prst="rect">
            <a:avLst/>
          </a:prstGeom>
        </p:spPr>
      </p:pic>
    </p:spTree>
    <p:extLst>
      <p:ext uri="{BB962C8B-B14F-4D97-AF65-F5344CB8AC3E}">
        <p14:creationId xmlns:p14="http://schemas.microsoft.com/office/powerpoint/2010/main" val="3481363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MEAT AGING</a:t>
            </a:r>
            <a:endParaRPr lang="en-US" dirty="0"/>
          </a:p>
        </p:txBody>
      </p:sp>
      <p:sp>
        <p:nvSpPr>
          <p:cNvPr id="3" name="Content Placeholder 2"/>
          <p:cNvSpPr>
            <a:spLocks noGrp="1"/>
          </p:cNvSpPr>
          <p:nvPr>
            <p:ph idx="1"/>
          </p:nvPr>
        </p:nvSpPr>
        <p:spPr/>
        <p:txBody>
          <a:bodyPr/>
          <a:lstStyle/>
          <a:p>
            <a:pPr marL="0" indent="0">
              <a:lnSpc>
                <a:spcPct val="150000"/>
              </a:lnSpc>
              <a:buNone/>
            </a:pPr>
            <a:r>
              <a:rPr lang="en-US" dirty="0" smtClean="0">
                <a:latin typeface="Times New Roman" panose="02020603050405020304" pitchFamily="18" charset="0"/>
                <a:cs typeface="Times New Roman" panose="02020603050405020304" pitchFamily="18" charset="0"/>
              </a:rPr>
              <a:t>2.WET AGING</a:t>
            </a:r>
          </a:p>
          <a:p>
            <a:pPr marL="0" indent="0">
              <a:lnSpc>
                <a:spcPct val="150000"/>
              </a:lnSpc>
              <a:buNone/>
            </a:pPr>
            <a:r>
              <a:rPr lang="en-US" dirty="0" smtClean="0">
                <a:latin typeface="Times New Roman" panose="02020603050405020304" pitchFamily="18" charset="0"/>
                <a:cs typeface="Times New Roman" panose="02020603050405020304" pitchFamily="18" charset="0"/>
              </a:rPr>
              <a:t>In this case, meat is vacuum packed in the plastic packaging material and held for few hours at refrigeration temperature</a:t>
            </a:r>
          </a:p>
          <a:p>
            <a:pPr marL="0" indent="0">
              <a:lnSpc>
                <a:spcPct val="150000"/>
              </a:lnSpc>
              <a:buNone/>
            </a:pPr>
            <a:r>
              <a:rPr lang="en-US" dirty="0" smtClean="0">
                <a:latin typeface="Times New Roman" panose="02020603050405020304" pitchFamily="18" charset="0"/>
                <a:cs typeface="Times New Roman" panose="02020603050405020304" pitchFamily="18" charset="0"/>
              </a:rPr>
              <a:t>Then meat is sent for distribution and sale and ageing continues until meat is unpacked</a:t>
            </a:r>
          </a:p>
          <a:p>
            <a:pPr marL="0" indent="0">
              <a:lnSpc>
                <a:spcPct val="150000"/>
              </a:lnSpc>
              <a:buNone/>
            </a:pPr>
            <a:r>
              <a:rPr lang="en-US" dirty="0" smtClean="0">
                <a:latin typeface="Times New Roman" panose="02020603050405020304" pitchFamily="18" charset="0"/>
                <a:cs typeface="Times New Roman" panose="02020603050405020304" pitchFamily="18" charset="0"/>
              </a:rPr>
              <a:t>This method is more convenient and cheap as compared with dry ageing</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401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MEAT TENDERIZATION </a:t>
            </a:r>
            <a:endParaRPr lang="en-US" dirty="0"/>
          </a:p>
        </p:txBody>
      </p:sp>
      <p:sp>
        <p:nvSpPr>
          <p:cNvPr id="3" name="Content Placeholder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A process of breaking down the collagen protein to make meat softer</a:t>
            </a:r>
          </a:p>
          <a:p>
            <a:pPr marL="0" indent="0">
              <a:buNone/>
            </a:pPr>
            <a:r>
              <a:rPr lang="en-US" dirty="0" smtClean="0">
                <a:latin typeface="Times New Roman" panose="02020603050405020304" pitchFamily="18" charset="0"/>
                <a:cs typeface="Times New Roman" panose="02020603050405020304" pitchFamily="18" charset="0"/>
              </a:rPr>
              <a:t>There are three methods </a:t>
            </a:r>
          </a:p>
          <a:p>
            <a:pPr marL="0" indent="0">
              <a:buNone/>
            </a:pPr>
            <a:r>
              <a:rPr lang="en-US" dirty="0" smtClean="0">
                <a:latin typeface="Times New Roman" panose="02020603050405020304" pitchFamily="18" charset="0"/>
                <a:cs typeface="Times New Roman" panose="02020603050405020304" pitchFamily="18" charset="0"/>
              </a:rPr>
              <a:t>1.MECHANICAL TENDERIZATION</a:t>
            </a:r>
          </a:p>
          <a:p>
            <a:pPr marL="0" indent="0">
              <a:buNone/>
            </a:pPr>
            <a:r>
              <a:rPr lang="en-US" dirty="0" smtClean="0">
                <a:latin typeface="Times New Roman" panose="02020603050405020304" pitchFamily="18" charset="0"/>
                <a:cs typeface="Times New Roman" panose="02020603050405020304" pitchFamily="18" charset="0"/>
              </a:rPr>
              <a:t>In this, any tool like meat mallet is used to breakdown the fiber of meat</a:t>
            </a:r>
          </a:p>
          <a:p>
            <a:pPr marL="0" indent="0">
              <a:buNone/>
            </a:pP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5469" y="3871913"/>
            <a:ext cx="3248025" cy="2305050"/>
          </a:xfrm>
          <a:prstGeom prst="rect">
            <a:avLst/>
          </a:prstGeom>
        </p:spPr>
      </p:pic>
    </p:spTree>
    <p:extLst>
      <p:ext uri="{BB962C8B-B14F-4D97-AF65-F5344CB8AC3E}">
        <p14:creationId xmlns:p14="http://schemas.microsoft.com/office/powerpoint/2010/main" val="3055460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MEAT TENDERIZATION </a:t>
            </a:r>
            <a:endParaRPr lang="en-US" dirty="0"/>
          </a:p>
        </p:txBody>
      </p:sp>
      <p:sp>
        <p:nvSpPr>
          <p:cNvPr id="3" name="Content Placeholder 2"/>
          <p:cNvSpPr>
            <a:spLocks noGrp="1"/>
          </p:cNvSpPr>
          <p:nvPr>
            <p:ph idx="1"/>
          </p:nvPr>
        </p:nvSpPr>
        <p:spPr/>
        <p:txBody>
          <a:bodyPr>
            <a:normAutofit lnSpcReduction="10000"/>
          </a:bodyPr>
          <a:lstStyle/>
          <a:p>
            <a:pPr marL="0" indent="0">
              <a:lnSpc>
                <a:spcPct val="150000"/>
              </a:lnSpc>
              <a:buNone/>
            </a:pPr>
            <a:r>
              <a:rPr lang="en-US" dirty="0" smtClean="0">
                <a:latin typeface="Times New Roman" panose="02020603050405020304" pitchFamily="18" charset="0"/>
                <a:cs typeface="Times New Roman" panose="02020603050405020304" pitchFamily="18" charset="0"/>
              </a:rPr>
              <a:t>2.TENDERIZATION BY COOKING</a:t>
            </a:r>
          </a:p>
          <a:p>
            <a:pPr marL="0" indent="0">
              <a:lnSpc>
                <a:spcPct val="150000"/>
              </a:lnSpc>
              <a:buNone/>
            </a:pPr>
            <a:r>
              <a:rPr lang="en-US" dirty="0" smtClean="0">
                <a:latin typeface="Times New Roman" panose="02020603050405020304" pitchFamily="18" charset="0"/>
                <a:cs typeface="Times New Roman" panose="02020603050405020304" pitchFamily="18" charset="0"/>
              </a:rPr>
              <a:t>There are two types of cooking</a:t>
            </a:r>
          </a:p>
          <a:p>
            <a:pPr marL="514350" indent="-514350">
              <a:lnSpc>
                <a:spcPct val="150000"/>
              </a:lnSpc>
              <a:buAutoNum type="alphaLcParenR"/>
            </a:pPr>
            <a:r>
              <a:rPr lang="en-US" dirty="0" smtClean="0">
                <a:solidFill>
                  <a:srgbClr val="FF0000"/>
                </a:solidFill>
                <a:latin typeface="Times New Roman" panose="02020603050405020304" pitchFamily="18" charset="0"/>
                <a:cs typeface="Times New Roman" panose="02020603050405020304" pitchFamily="18" charset="0"/>
              </a:rPr>
              <a:t>Moist heat cooking </a:t>
            </a:r>
          </a:p>
          <a:p>
            <a:pPr>
              <a:lnSpc>
                <a:spcPct val="150000"/>
              </a:lnSpc>
            </a:pPr>
            <a:r>
              <a:rPr lang="en-US" dirty="0" smtClean="0">
                <a:latin typeface="Times New Roman" panose="02020603050405020304" pitchFamily="18" charset="0"/>
                <a:cs typeface="Times New Roman" panose="02020603050405020304" pitchFamily="18" charset="0"/>
              </a:rPr>
              <a:t>Braising is cooking with fat and water in closed pot</a:t>
            </a:r>
          </a:p>
          <a:p>
            <a:pPr>
              <a:lnSpc>
                <a:spcPct val="150000"/>
              </a:lnSpc>
            </a:pPr>
            <a:r>
              <a:rPr lang="en-US" dirty="0" smtClean="0">
                <a:latin typeface="Times New Roman" panose="02020603050405020304" pitchFamily="18" charset="0"/>
                <a:cs typeface="Times New Roman" panose="02020603050405020304" pitchFamily="18" charset="0"/>
              </a:rPr>
              <a:t>Boiling is cooking with boiling water</a:t>
            </a:r>
          </a:p>
          <a:p>
            <a:pPr>
              <a:lnSpc>
                <a:spcPct val="150000"/>
              </a:lnSpc>
            </a:pPr>
            <a:r>
              <a:rPr lang="en-US" dirty="0" smtClean="0">
                <a:latin typeface="Times New Roman" panose="02020603050405020304" pitchFamily="18" charset="0"/>
                <a:cs typeface="Times New Roman" panose="02020603050405020304" pitchFamily="18" charset="0"/>
              </a:rPr>
              <a:t>Stewing is cooking with water at low heat</a:t>
            </a:r>
          </a:p>
          <a:p>
            <a:pPr marL="0" indent="0">
              <a:lnSpc>
                <a:spcPct val="150000"/>
              </a:lnSpc>
              <a:buNone/>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2518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MEAT TENDERIZATION </a:t>
            </a:r>
            <a:endParaRPr lang="en-US" dirty="0"/>
          </a:p>
        </p:txBody>
      </p:sp>
      <p:sp>
        <p:nvSpPr>
          <p:cNvPr id="3" name="Content Placeholder 2"/>
          <p:cNvSpPr>
            <a:spLocks noGrp="1"/>
          </p:cNvSpPr>
          <p:nvPr>
            <p:ph idx="1"/>
          </p:nvPr>
        </p:nvSpPr>
        <p:spPr/>
        <p:txBody>
          <a:bodyPr/>
          <a:lstStyle/>
          <a:p>
            <a:pPr marL="0" indent="0">
              <a:buNone/>
            </a:pPr>
            <a:r>
              <a:rPr lang="en-US" dirty="0" smtClean="0">
                <a:solidFill>
                  <a:srgbClr val="FF0000"/>
                </a:solidFill>
                <a:latin typeface="Times New Roman" panose="02020603050405020304" pitchFamily="18" charset="0"/>
                <a:cs typeface="Times New Roman" panose="02020603050405020304" pitchFamily="18" charset="0"/>
              </a:rPr>
              <a:t>b) Dry heat method</a:t>
            </a:r>
          </a:p>
          <a:p>
            <a:r>
              <a:rPr lang="en-US" dirty="0" smtClean="0">
                <a:latin typeface="Times New Roman" panose="02020603050405020304" pitchFamily="18" charset="0"/>
                <a:cs typeface="Times New Roman" panose="02020603050405020304" pitchFamily="18" charset="0"/>
              </a:rPr>
              <a:t>Barbequing is cooking on open wire</a:t>
            </a:r>
          </a:p>
          <a:p>
            <a:r>
              <a:rPr lang="en-US" dirty="0" smtClean="0">
                <a:latin typeface="Times New Roman" panose="02020603050405020304" pitchFamily="18" charset="0"/>
                <a:cs typeface="Times New Roman" panose="02020603050405020304" pitchFamily="18" charset="0"/>
              </a:rPr>
              <a:t>Grilling is cooking over a grill</a:t>
            </a:r>
          </a:p>
          <a:p>
            <a:r>
              <a:rPr lang="en-US" dirty="0" smtClean="0">
                <a:latin typeface="Times New Roman" panose="02020603050405020304" pitchFamily="18" charset="0"/>
                <a:cs typeface="Times New Roman" panose="02020603050405020304" pitchFamily="18" charset="0"/>
              </a:rPr>
              <a:t>Roasting is cooking in an oven </a:t>
            </a:r>
          </a:p>
          <a:p>
            <a:r>
              <a:rPr lang="en-US" dirty="0" smtClean="0">
                <a:latin typeface="Times New Roman" panose="02020603050405020304" pitchFamily="18" charset="0"/>
                <a:cs typeface="Times New Roman" panose="02020603050405020304" pitchFamily="18" charset="0"/>
              </a:rPr>
              <a:t>Frying is cooking in oil</a:t>
            </a:r>
          </a:p>
          <a:p>
            <a:pPr marL="0" indent="0">
              <a:buNone/>
            </a:pPr>
            <a:r>
              <a:rPr lang="en-US" dirty="0" smtClean="0">
                <a:latin typeface="Times New Roman" panose="02020603050405020304" pitchFamily="18" charset="0"/>
                <a:cs typeface="Times New Roman" panose="02020603050405020304" pitchFamily="18" charset="0"/>
              </a:rPr>
              <a:t>3. TENDERIZATION BY ENZYMES</a:t>
            </a:r>
          </a:p>
          <a:p>
            <a:pPr marL="0" indent="0">
              <a:buNone/>
            </a:pPr>
            <a:r>
              <a:rPr lang="en-US" dirty="0" smtClean="0">
                <a:latin typeface="Times New Roman" panose="02020603050405020304" pitchFamily="18" charset="0"/>
                <a:cs typeface="Times New Roman" panose="02020603050405020304" pitchFamily="18" charset="0"/>
              </a:rPr>
              <a:t>Proteolytic enzymes are used that breaks the peptide bond present in proteins. Examples include papain, </a:t>
            </a:r>
            <a:r>
              <a:rPr lang="en-US" dirty="0" err="1" smtClean="0">
                <a:latin typeface="Times New Roman" panose="02020603050405020304" pitchFamily="18" charset="0"/>
                <a:cs typeface="Times New Roman" panose="02020603050405020304" pitchFamily="18" charset="0"/>
              </a:rPr>
              <a:t>ficin</a:t>
            </a:r>
            <a:r>
              <a:rPr lang="en-US" dirty="0" smtClean="0">
                <a:latin typeface="Times New Roman" panose="02020603050405020304" pitchFamily="18" charset="0"/>
                <a:cs typeface="Times New Roman" panose="02020603050405020304" pitchFamily="18" charset="0"/>
              </a:rPr>
              <a:t>, bromelain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5734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MEAT PRESERVATION AT LOW TEMPERATURE</a:t>
            </a:r>
            <a:endParaRPr lang="en-US" dirty="0"/>
          </a:p>
        </p:txBody>
      </p:sp>
      <p:sp>
        <p:nvSpPr>
          <p:cNvPr id="3" name="Content Placeholder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There are two methods</a:t>
            </a:r>
          </a:p>
          <a:p>
            <a:pPr marL="0" indent="0">
              <a:buNone/>
            </a:pPr>
            <a:r>
              <a:rPr lang="en-US" dirty="0" smtClean="0">
                <a:latin typeface="Times New Roman" panose="02020603050405020304" pitchFamily="18" charset="0"/>
                <a:cs typeface="Times New Roman" panose="02020603050405020304" pitchFamily="18" charset="0"/>
              </a:rPr>
              <a:t>1.Refrigration</a:t>
            </a:r>
          </a:p>
          <a:p>
            <a:pPr marL="0" indent="0">
              <a:buNone/>
            </a:pPr>
            <a:r>
              <a:rPr lang="en-US" dirty="0" smtClean="0">
                <a:latin typeface="Times New Roman" panose="02020603050405020304" pitchFamily="18" charset="0"/>
                <a:cs typeface="Times New Roman" panose="02020603050405020304" pitchFamily="18" charset="0"/>
              </a:rPr>
              <a:t>Keeping the meat at a temperature above it’s freezing point</a:t>
            </a:r>
          </a:p>
          <a:p>
            <a:pPr marL="0" indent="0">
              <a:buNone/>
            </a:pPr>
            <a:r>
              <a:rPr lang="en-US" dirty="0" smtClean="0">
                <a:latin typeface="Times New Roman" panose="02020603050405020304" pitchFamily="18" charset="0"/>
                <a:cs typeface="Times New Roman" panose="02020603050405020304" pitchFamily="18" charset="0"/>
              </a:rPr>
              <a:t>2.Freezing</a:t>
            </a:r>
          </a:p>
          <a:p>
            <a:pPr marL="0" indent="0">
              <a:buNone/>
            </a:pPr>
            <a:r>
              <a:rPr lang="en-US" dirty="0" smtClean="0">
                <a:latin typeface="Times New Roman" panose="02020603050405020304" pitchFamily="18" charset="0"/>
                <a:cs typeface="Times New Roman" panose="02020603050405020304" pitchFamily="18" charset="0"/>
              </a:rPr>
              <a:t>Keeping the meat at a temperature below it’s freezing point</a:t>
            </a:r>
          </a:p>
          <a:p>
            <a:pPr marL="0" indent="0">
              <a:buNone/>
            </a:pPr>
            <a:r>
              <a:rPr lang="en-US" u="sng" dirty="0" smtClean="0">
                <a:latin typeface="Times New Roman" panose="02020603050405020304" pitchFamily="18" charset="0"/>
                <a:cs typeface="Times New Roman" panose="02020603050405020304" pitchFamily="18" charset="0"/>
              </a:rPr>
              <a:t>Shelf life extension</a:t>
            </a:r>
          </a:p>
          <a:p>
            <a:pPr marL="0" indent="0">
              <a:buNone/>
            </a:pPr>
            <a:r>
              <a:rPr lang="en-US" dirty="0" smtClean="0">
                <a:latin typeface="Times New Roman" panose="02020603050405020304" pitchFamily="18" charset="0"/>
                <a:cs typeface="Times New Roman" panose="02020603050405020304" pitchFamily="18" charset="0"/>
              </a:rPr>
              <a:t>Shelf life of meat at a refrigeration temperature is 72 hours while after properly vacuum packed and stored at freezing temperature, its shelf life can be extended to 1 year </a:t>
            </a: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9676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MEAT PRESERVATION AT LOW TEMPERATURE: Freezing</a:t>
            </a:r>
            <a:endParaRPr lang="en-US" dirty="0"/>
          </a:p>
        </p:txBody>
      </p:sp>
      <p:sp>
        <p:nvSpPr>
          <p:cNvPr id="3" name="Content Placeholder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Recommended temperature is -18C</a:t>
            </a:r>
          </a:p>
          <a:p>
            <a:pPr marL="0" indent="0">
              <a:buNone/>
            </a:pPr>
            <a:r>
              <a:rPr lang="en-US" dirty="0" smtClean="0">
                <a:latin typeface="Times New Roman" panose="02020603050405020304" pitchFamily="18" charset="0"/>
                <a:cs typeface="Times New Roman" panose="02020603050405020304" pitchFamily="18" charset="0"/>
              </a:rPr>
              <a:t>There are following steps in freezing</a:t>
            </a:r>
          </a:p>
          <a:p>
            <a:r>
              <a:rPr lang="en-US" dirty="0" smtClean="0">
                <a:latin typeface="Times New Roman" panose="02020603050405020304" pitchFamily="18" charset="0"/>
                <a:cs typeface="Times New Roman" panose="02020603050405020304" pitchFamily="18" charset="0"/>
              </a:rPr>
              <a:t>Wrap food tightly in order to prevent the exposure of air</a:t>
            </a:r>
          </a:p>
          <a:p>
            <a:r>
              <a:rPr lang="en-US" dirty="0" smtClean="0">
                <a:latin typeface="Times New Roman" panose="02020603050405020304" pitchFamily="18" charset="0"/>
                <a:cs typeface="Times New Roman" panose="02020603050405020304" pitchFamily="18" charset="0"/>
              </a:rPr>
              <a:t>By adopting quick freezing methods like air blast freezing and cryogenic freezing, meat quality is restored </a:t>
            </a:r>
          </a:p>
          <a:p>
            <a:r>
              <a:rPr lang="en-US" dirty="0" smtClean="0">
                <a:latin typeface="Times New Roman" panose="02020603050405020304" pitchFamily="18" charset="0"/>
                <a:cs typeface="Times New Roman" panose="02020603050405020304" pitchFamily="18" charset="0"/>
              </a:rPr>
              <a:t>By avoiding fluctuations in temperature</a:t>
            </a:r>
          </a:p>
          <a:p>
            <a:r>
              <a:rPr lang="en-US" dirty="0" smtClean="0">
                <a:latin typeface="Times New Roman" panose="02020603050405020304" pitchFamily="18" charset="0"/>
                <a:cs typeface="Times New Roman" panose="02020603050405020304" pitchFamily="18" charset="0"/>
              </a:rPr>
              <a:t>By properly thawing the meat before use </a:t>
            </a:r>
          </a:p>
        </p:txBody>
      </p:sp>
    </p:spTree>
    <p:extLst>
      <p:ext uri="{BB962C8B-B14F-4D97-AF65-F5344CB8AC3E}">
        <p14:creationId xmlns:p14="http://schemas.microsoft.com/office/powerpoint/2010/main" val="38380700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771</TotalTime>
  <Words>967</Words>
  <Application>Microsoft Office PowerPoint</Application>
  <PresentationFormat>Widescreen</PresentationFormat>
  <Paragraphs>110</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PowerPoint Presentation</vt:lpstr>
      <vt:lpstr>CONTENTS</vt:lpstr>
      <vt:lpstr>MEAT AGING</vt:lpstr>
      <vt:lpstr>MEAT AGING</vt:lpstr>
      <vt:lpstr>MEAT TENDERIZATION </vt:lpstr>
      <vt:lpstr>MEAT TENDERIZATION </vt:lpstr>
      <vt:lpstr>MEAT TENDERIZATION </vt:lpstr>
      <vt:lpstr>MEAT PRESERVATION AT LOW TEMPERATURE</vt:lpstr>
      <vt:lpstr>MEAT PRESERVATION AT LOW TEMPERATURE: Freezing</vt:lpstr>
      <vt:lpstr>MEAT PRESERVATION WITH CHEMICALS: Curing</vt:lpstr>
      <vt:lpstr>MEAT PRESERVATION WITH CHEMICALS: Curing</vt:lpstr>
      <vt:lpstr>MEAT CANNING</vt:lpstr>
      <vt:lpstr>MEAT CANNING</vt:lpstr>
      <vt:lpstr>PowerPoint Presentation</vt:lpstr>
      <vt:lpstr>MEAT CANNING</vt:lpstr>
      <vt:lpstr>MEAT DRYING</vt:lpstr>
      <vt:lpstr>MEAT DRYING</vt:lpstr>
      <vt:lpstr>MEAT IRRADIATION</vt:lpstr>
      <vt:lpstr>MEAT IRRADIATION</vt:lpstr>
      <vt:lpstr>MEAT IRRADIATION</vt:lpstr>
      <vt:lpstr>MEAT IRRADIATION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Ushna Khalid</dc:creator>
  <cp:lastModifiedBy>Ushna Khalid</cp:lastModifiedBy>
  <cp:revision>17</cp:revision>
  <dcterms:created xsi:type="dcterms:W3CDTF">2020-04-06T15:47:44Z</dcterms:created>
  <dcterms:modified xsi:type="dcterms:W3CDTF">2020-04-19T11:02:28Z</dcterms:modified>
</cp:coreProperties>
</file>