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8"/>
  </p:notesMasterIdLst>
  <p:sldIdLst>
    <p:sldId id="256" r:id="rId2"/>
    <p:sldId id="257" r:id="rId3"/>
    <p:sldId id="258" r:id="rId4"/>
    <p:sldId id="259" r:id="rId5"/>
    <p:sldId id="286" r:id="rId6"/>
    <p:sldId id="287" r:id="rId7"/>
    <p:sldId id="300" r:id="rId8"/>
    <p:sldId id="299" r:id="rId9"/>
    <p:sldId id="305" r:id="rId10"/>
    <p:sldId id="306" r:id="rId11"/>
    <p:sldId id="307" r:id="rId12"/>
    <p:sldId id="308" r:id="rId13"/>
    <p:sldId id="260" r:id="rId14"/>
    <p:sldId id="261" r:id="rId15"/>
    <p:sldId id="293" r:id="rId16"/>
    <p:sldId id="262" r:id="rId17"/>
    <p:sldId id="290" r:id="rId18"/>
    <p:sldId id="291" r:id="rId19"/>
    <p:sldId id="292" r:id="rId20"/>
    <p:sldId id="263" r:id="rId21"/>
    <p:sldId id="264" r:id="rId22"/>
    <p:sldId id="265" r:id="rId23"/>
    <p:sldId id="266" r:id="rId24"/>
    <p:sldId id="267" r:id="rId25"/>
    <p:sldId id="268" r:id="rId26"/>
    <p:sldId id="269" r:id="rId27"/>
    <p:sldId id="270" r:id="rId28"/>
    <p:sldId id="271" r:id="rId29"/>
    <p:sldId id="272" r:id="rId30"/>
    <p:sldId id="273" r:id="rId31"/>
    <p:sldId id="274" r:id="rId32"/>
    <p:sldId id="275" r:id="rId33"/>
    <p:sldId id="298" r:id="rId34"/>
    <p:sldId id="276" r:id="rId35"/>
    <p:sldId id="301" r:id="rId36"/>
    <p:sldId id="277" r:id="rId37"/>
    <p:sldId id="302" r:id="rId38"/>
    <p:sldId id="294" r:id="rId39"/>
    <p:sldId id="303" r:id="rId40"/>
    <p:sldId id="295" r:id="rId41"/>
    <p:sldId id="296" r:id="rId42"/>
    <p:sldId id="297" r:id="rId43"/>
    <p:sldId id="304" r:id="rId44"/>
    <p:sldId id="288" r:id="rId45"/>
    <p:sldId id="309" r:id="rId46"/>
    <p:sldId id="310" r:id="rId47"/>
    <p:sldId id="311" r:id="rId48"/>
    <p:sldId id="312" r:id="rId49"/>
    <p:sldId id="278" r:id="rId50"/>
    <p:sldId id="279" r:id="rId51"/>
    <p:sldId id="280" r:id="rId52"/>
    <p:sldId id="281" r:id="rId53"/>
    <p:sldId id="282" r:id="rId54"/>
    <p:sldId id="283" r:id="rId55"/>
    <p:sldId id="284" r:id="rId56"/>
    <p:sldId id="285"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055ACE-E2C1-42FE-A8FF-EF4746DF83CA}" type="datetimeFigureOut">
              <a:rPr lang="en-US" smtClean="0"/>
              <a:t>5/20/2017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E581FC-DB96-4524-A0FA-A04345688A35}" type="slidenum">
              <a:rPr lang="en-US" smtClean="0"/>
              <a:t>‹#›</a:t>
            </a:fld>
            <a:endParaRPr lang="en-US"/>
          </a:p>
        </p:txBody>
      </p:sp>
    </p:spTree>
    <p:extLst>
      <p:ext uri="{BB962C8B-B14F-4D97-AF65-F5344CB8AC3E}">
        <p14:creationId xmlns:p14="http://schemas.microsoft.com/office/powerpoint/2010/main" val="1730251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E581FC-DB96-4524-A0FA-A04345688A35}" type="slidenum">
              <a:rPr lang="en-US" smtClean="0"/>
              <a:t>1</a:t>
            </a:fld>
            <a:endParaRPr lang="en-US"/>
          </a:p>
        </p:txBody>
      </p:sp>
    </p:spTree>
    <p:extLst>
      <p:ext uri="{BB962C8B-B14F-4D97-AF65-F5344CB8AC3E}">
        <p14:creationId xmlns:p14="http://schemas.microsoft.com/office/powerpoint/2010/main" val="6523741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FBCA842-6721-4C72-B6C5-83A45919266A}" type="datetimeFigureOut">
              <a:rPr lang="en-US" smtClean="0"/>
              <a:pPr/>
              <a:t>5/20/2017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B14C900-EDEC-4897-A9C3-E6107B1EC8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BCA842-6721-4C72-B6C5-83A45919266A}" type="datetimeFigureOut">
              <a:rPr lang="en-US" smtClean="0"/>
              <a:pPr/>
              <a:t>5/20/2017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14C900-EDEC-4897-A9C3-E6107B1EC8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BCA842-6721-4C72-B6C5-83A45919266A}" type="datetimeFigureOut">
              <a:rPr lang="en-US" smtClean="0"/>
              <a:pPr/>
              <a:t>5/20/2017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14C900-EDEC-4897-A9C3-E6107B1EC8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BCA842-6721-4C72-B6C5-83A45919266A}" type="datetimeFigureOut">
              <a:rPr lang="en-US" smtClean="0"/>
              <a:pPr/>
              <a:t>5/20/2017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14C900-EDEC-4897-A9C3-E6107B1EC83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FBCA842-6721-4C72-B6C5-83A45919266A}" type="datetimeFigureOut">
              <a:rPr lang="en-US" smtClean="0"/>
              <a:pPr/>
              <a:t>5/20/2017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14C900-EDEC-4897-A9C3-E6107B1EC83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FBCA842-6721-4C72-B6C5-83A45919266A}" type="datetimeFigureOut">
              <a:rPr lang="en-US" smtClean="0"/>
              <a:pPr/>
              <a:t>5/20/2017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B14C900-EDEC-4897-A9C3-E6107B1EC83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FBCA842-6721-4C72-B6C5-83A45919266A}" type="datetimeFigureOut">
              <a:rPr lang="en-US" smtClean="0"/>
              <a:pPr/>
              <a:t>5/20/2017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B14C900-EDEC-4897-A9C3-E6107B1EC83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FBCA842-6721-4C72-B6C5-83A45919266A}" type="datetimeFigureOut">
              <a:rPr lang="en-US" smtClean="0"/>
              <a:pPr/>
              <a:t>5/20/2017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B14C900-EDEC-4897-A9C3-E6107B1EC83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FBCA842-6721-4C72-B6C5-83A45919266A}" type="datetimeFigureOut">
              <a:rPr lang="en-US" smtClean="0"/>
              <a:pPr/>
              <a:t>5/20/2017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B14C900-EDEC-4897-A9C3-E6107B1EC8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FBCA842-6721-4C72-B6C5-83A45919266A}" type="datetimeFigureOut">
              <a:rPr lang="en-US" smtClean="0"/>
              <a:pPr/>
              <a:t>5/20/2017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B14C900-EDEC-4897-A9C3-E6107B1EC83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FBCA842-6721-4C72-B6C5-83A45919266A}" type="datetimeFigureOut">
              <a:rPr lang="en-US" smtClean="0"/>
              <a:pPr/>
              <a:t>5/20/2017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B14C900-EDEC-4897-A9C3-E6107B1EC83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FBCA842-6721-4C72-B6C5-83A45919266A}" type="datetimeFigureOut">
              <a:rPr lang="en-US" smtClean="0"/>
              <a:pPr/>
              <a:t>5/20/2017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B14C900-EDEC-4897-A9C3-E6107B1EC8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2438399"/>
          </a:xfrm>
        </p:spPr>
        <p:txBody>
          <a:bodyPr>
            <a:normAutofit fontScale="90000"/>
          </a:bodyPr>
          <a:lstStyle/>
          <a:p>
            <a:pPr algn="ctr"/>
            <a:r>
              <a:rPr lang="en-US" sz="4000" dirty="0" smtClean="0">
                <a:latin typeface="Old English Text MT" pitchFamily="66" charset="0"/>
                <a:ea typeface="+mn-ea"/>
                <a:cs typeface="+mn-cs"/>
              </a:rPr>
              <a:t>Stylistics</a:t>
            </a:r>
            <a:r>
              <a:rPr lang="en-US" sz="3600" dirty="0" smtClean="0"/>
              <a:t/>
            </a:r>
            <a:br>
              <a:rPr lang="en-US" sz="3600" dirty="0" smtClean="0"/>
            </a:br>
            <a:r>
              <a:rPr lang="en-US" sz="3600" dirty="0" smtClean="0"/>
              <a:t/>
            </a:r>
            <a:br>
              <a:rPr lang="en-US" sz="3600" dirty="0" smtClean="0"/>
            </a:br>
            <a:r>
              <a:rPr lang="en-US" sz="3600" cap="all" dirty="0" smtClean="0">
                <a:latin typeface="Algerian" pitchFamily="82" charset="0"/>
              </a:rPr>
              <a:t>L a n g u a g e </a:t>
            </a:r>
            <a:br>
              <a:rPr lang="en-US" sz="3600" cap="all" dirty="0" smtClean="0">
                <a:latin typeface="Algerian" pitchFamily="82" charset="0"/>
              </a:rPr>
            </a:br>
            <a:r>
              <a:rPr lang="en-US" sz="3600" cap="all" dirty="0" smtClean="0">
                <a:latin typeface="Algerian" pitchFamily="82" charset="0"/>
              </a:rPr>
              <a:t>o f </a:t>
            </a:r>
            <a:br>
              <a:rPr lang="en-US" sz="3600" cap="all" dirty="0" smtClean="0">
                <a:latin typeface="Algerian" pitchFamily="82" charset="0"/>
              </a:rPr>
            </a:br>
            <a:r>
              <a:rPr lang="en-US" sz="3600" cap="all" dirty="0" smtClean="0">
                <a:latin typeface="Algerian" pitchFamily="82" charset="0"/>
              </a:rPr>
              <a:t>L e g a l   D o c u m e n t s</a:t>
            </a:r>
            <a:endParaRPr lang="en-US" sz="3600" cap="all" dirty="0">
              <a:latin typeface="Algerian" pitchFamily="82" charset="0"/>
            </a:endParaRPr>
          </a:p>
        </p:txBody>
      </p:sp>
      <p:sp>
        <p:nvSpPr>
          <p:cNvPr id="3" name="Subtitle 2"/>
          <p:cNvSpPr>
            <a:spLocks noGrp="1"/>
          </p:cNvSpPr>
          <p:nvPr>
            <p:ph type="subTitle" idx="1"/>
          </p:nvPr>
        </p:nvSpPr>
        <p:spPr/>
        <p:txBody>
          <a:bodyPr>
            <a:normAutofit/>
          </a:bodyPr>
          <a:lstStyle/>
          <a:p>
            <a:pPr algn="ctr"/>
            <a:endParaRPr lang="en-US" sz="1800" b="1" dirty="0" smtClean="0"/>
          </a:p>
          <a:p>
            <a:pPr algn="ctr"/>
            <a:r>
              <a:rPr lang="en-US" sz="2400" b="1" dirty="0" smtClean="0">
                <a:latin typeface="Old English Text MT" pitchFamily="66" charset="0"/>
              </a:rPr>
              <a:t>Hafiz Ahmad </a:t>
            </a:r>
            <a:r>
              <a:rPr lang="en-US" sz="2400" b="1" dirty="0" err="1" smtClean="0">
                <a:latin typeface="Old English Text MT" pitchFamily="66" charset="0"/>
              </a:rPr>
              <a:t>Bilal</a:t>
            </a:r>
            <a:endParaRPr lang="en-US" sz="2400" b="1" dirty="0" smtClean="0">
              <a:latin typeface="Old English Text MT" pitchFamily="66" charset="0"/>
            </a:endParaRPr>
          </a:p>
          <a:p>
            <a:pPr algn="ctr"/>
            <a:r>
              <a:rPr lang="en-US" sz="1800" b="1" dirty="0" smtClean="0"/>
              <a:t>Dept of English, University of Sargodha</a:t>
            </a:r>
            <a:endParaRPr lang="en-US" sz="1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8458200" cy="5943600"/>
          </a:xfrm>
        </p:spPr>
        <p:txBody>
          <a:bodyPr>
            <a:normAutofit/>
          </a:bodyPr>
          <a:lstStyle/>
          <a:p>
            <a:pPr>
              <a:lnSpc>
                <a:spcPct val="150000"/>
              </a:lnSpc>
            </a:pPr>
            <a:r>
              <a:rPr lang="en-US" sz="2400" dirty="0" smtClean="0"/>
              <a:t>Then the Roman departure from Britain and the </a:t>
            </a:r>
            <a:r>
              <a:rPr lang="en-US" sz="2400" b="1" dirty="0" smtClean="0"/>
              <a:t>Anglo-Saxon invasion of Britain</a:t>
            </a:r>
            <a:r>
              <a:rPr lang="en-US" sz="2400" dirty="0" smtClean="0"/>
              <a:t>, the dominant tradition was instead </a:t>
            </a:r>
            <a:r>
              <a:rPr lang="en-US" sz="2400" b="1" dirty="0" smtClean="0"/>
              <a:t>Anglo-Saxon law</a:t>
            </a:r>
            <a:r>
              <a:rPr lang="en-US" sz="2400" dirty="0" smtClean="0"/>
              <a:t>, which was discussed in the </a:t>
            </a:r>
            <a:r>
              <a:rPr lang="en-US" sz="2400" b="1" dirty="0" smtClean="0"/>
              <a:t>Germanic language (Anglo-Saxon, Old English),</a:t>
            </a:r>
            <a:r>
              <a:rPr lang="en-US" sz="2400" dirty="0" smtClean="0"/>
              <a:t> and written in </a:t>
            </a:r>
            <a:r>
              <a:rPr lang="en-US" sz="2400" b="1" dirty="0" smtClean="0"/>
              <a:t>Old English</a:t>
            </a:r>
            <a:r>
              <a:rPr lang="en-US" sz="2400" dirty="0" smtClean="0"/>
              <a:t>. </a:t>
            </a:r>
          </a:p>
          <a:p>
            <a:pPr>
              <a:lnSpc>
                <a:spcPct val="150000"/>
              </a:lnSpc>
            </a:pPr>
            <a:r>
              <a:rPr lang="en-US" sz="2400" dirty="0" smtClean="0"/>
              <a:t>The </a:t>
            </a:r>
            <a:r>
              <a:rPr lang="en-US" sz="2400" b="1" dirty="0" smtClean="0"/>
              <a:t>Norman invasion of England</a:t>
            </a:r>
            <a:r>
              <a:rPr lang="en-US" sz="2400" dirty="0" smtClean="0"/>
              <a:t> in 1066, </a:t>
            </a:r>
            <a:r>
              <a:rPr lang="en-US" sz="2400" b="1" dirty="0" smtClean="0"/>
              <a:t>Anglo-Norman French became the official language of legal proceedings in England</a:t>
            </a:r>
            <a:r>
              <a:rPr lang="en-US" sz="2400" dirty="0" smtClean="0"/>
              <a:t> for a period of nearly 300 years, while Latin was used for written records for over 650 years. </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04800"/>
            <a:ext cx="8686800" cy="6019800"/>
          </a:xfrm>
        </p:spPr>
        <p:txBody>
          <a:bodyPr>
            <a:normAutofit/>
          </a:bodyPr>
          <a:lstStyle/>
          <a:p>
            <a:pPr>
              <a:lnSpc>
                <a:spcPct val="130000"/>
              </a:lnSpc>
            </a:pPr>
            <a:r>
              <a:rPr lang="en-US" sz="2400" dirty="0" smtClean="0"/>
              <a:t>In legal pleadings, </a:t>
            </a:r>
            <a:r>
              <a:rPr lang="en-US" sz="2400" b="1" dirty="0" smtClean="0"/>
              <a:t>Anglo-Norman urbanized into Law French</a:t>
            </a:r>
            <a:r>
              <a:rPr lang="en-US" sz="2400" dirty="0" smtClean="0"/>
              <a:t>, from which many words in modern legal English are resulting. These include </a:t>
            </a:r>
            <a:r>
              <a:rPr lang="en-US" sz="2400" i="1" dirty="0" smtClean="0"/>
              <a:t>property, estate, chattel, lease, executor, </a:t>
            </a:r>
            <a:r>
              <a:rPr lang="en-US" sz="2400" dirty="0" smtClean="0"/>
              <a:t>and </a:t>
            </a:r>
            <a:r>
              <a:rPr lang="en-US" sz="2400" i="1" dirty="0" smtClean="0"/>
              <a:t>tenant</a:t>
            </a:r>
            <a:r>
              <a:rPr lang="en-US" sz="2400" dirty="0" smtClean="0"/>
              <a:t>. </a:t>
            </a:r>
          </a:p>
          <a:p>
            <a:pPr>
              <a:lnSpc>
                <a:spcPct val="130000"/>
              </a:lnSpc>
            </a:pPr>
            <a:r>
              <a:rPr lang="en-US" sz="2400" dirty="0" smtClean="0"/>
              <a:t>The use of Law French during this period has an enduring influence on the general linguistic register of modern legal English. </a:t>
            </a:r>
          </a:p>
          <a:p>
            <a:pPr>
              <a:lnSpc>
                <a:spcPct val="130000"/>
              </a:lnSpc>
            </a:pPr>
            <a:r>
              <a:rPr lang="en-US" sz="2400" dirty="0" smtClean="0"/>
              <a:t>It also gives idea for some of the complex linguistic structures engaged in legal writing. </a:t>
            </a:r>
          </a:p>
          <a:p>
            <a:pPr>
              <a:lnSpc>
                <a:spcPct val="130000"/>
              </a:lnSpc>
            </a:pPr>
            <a:r>
              <a:rPr lang="en-US" sz="2400" b="1" dirty="0" smtClean="0"/>
              <a:t>In 1363, the Statute of Pleading was enacted, which stated that all legal proceedings be conducted in English (but recorded in Latin).</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8001000" cy="6248400"/>
          </a:xfrm>
        </p:spPr>
        <p:txBody>
          <a:bodyPr>
            <a:normAutofit/>
          </a:bodyPr>
          <a:lstStyle/>
          <a:p>
            <a:r>
              <a:rPr lang="en-US" sz="2400" b="1" dirty="0" smtClean="0"/>
              <a:t>This marked the beginning of formal Legal English</a:t>
            </a:r>
            <a:r>
              <a:rPr lang="en-US" sz="2400" dirty="0" smtClean="0"/>
              <a:t>; Law French continued to be used in some forms into the 17th century, though it became increasingly disintegrate.</a:t>
            </a:r>
          </a:p>
          <a:p>
            <a:r>
              <a:rPr lang="en-US" sz="2400" b="1" dirty="0" smtClean="0"/>
              <a:t>From 1066, Latin was the language of formal proceedings and statutes, being replaced by English.</a:t>
            </a:r>
            <a:endParaRPr lang="en-US" sz="2400" dirty="0" smtClean="0"/>
          </a:p>
          <a:p>
            <a:r>
              <a:rPr lang="en-US" sz="2400" dirty="0" smtClean="0"/>
              <a:t>However, since only the learned were smooth in Latin, it never became the language of legal pleading or debate. </a:t>
            </a:r>
          </a:p>
          <a:p>
            <a:r>
              <a:rPr lang="en-US" sz="2400" dirty="0" smtClean="0"/>
              <a:t>The influence of Latin can be seen in a number of words and phrases such as </a:t>
            </a:r>
            <a:r>
              <a:rPr lang="en-US" sz="2400" i="1" dirty="0" smtClean="0"/>
              <a:t>ad hoc, de facto, bona fide, inter alia, </a:t>
            </a:r>
            <a:r>
              <a:rPr lang="en-US" sz="2400" dirty="0" smtClean="0"/>
              <a:t>and </a:t>
            </a:r>
            <a:r>
              <a:rPr lang="en-US" sz="2400" i="1" dirty="0" smtClean="0"/>
              <a:t>ultra </a:t>
            </a:r>
            <a:r>
              <a:rPr lang="en-US" sz="2400" i="1" dirty="0" err="1" smtClean="0"/>
              <a:t>vires</a:t>
            </a:r>
            <a:r>
              <a:rPr lang="en-US" sz="2400" i="1" dirty="0" smtClean="0"/>
              <a:t>, </a:t>
            </a:r>
            <a:r>
              <a:rPr lang="en-US" sz="2400" dirty="0" smtClean="0"/>
              <a:t>which remain in current use in legal writing. </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229600" cy="4419600"/>
          </a:xfrm>
        </p:spPr>
        <p:txBody>
          <a:bodyPr/>
          <a:lstStyle/>
          <a:p>
            <a:pPr>
              <a:lnSpc>
                <a:spcPct val="150000"/>
              </a:lnSpc>
            </a:pPr>
            <a:r>
              <a:rPr lang="en-US" dirty="0" smtClean="0"/>
              <a:t>On a basis of systematic studies on the legal register, an outline based on </a:t>
            </a:r>
          </a:p>
          <a:p>
            <a:pPr>
              <a:lnSpc>
                <a:spcPct val="150000"/>
              </a:lnSpc>
            </a:pPr>
            <a:r>
              <a:rPr lang="en-US" dirty="0" err="1" smtClean="0"/>
              <a:t>Danet</a:t>
            </a:r>
            <a:r>
              <a:rPr lang="en-US" dirty="0" smtClean="0"/>
              <a:t> (1985:279-286) and </a:t>
            </a:r>
          </a:p>
          <a:p>
            <a:pPr>
              <a:lnSpc>
                <a:spcPct val="150000"/>
              </a:lnSpc>
            </a:pPr>
            <a:r>
              <a:rPr lang="en-US" dirty="0" err="1" smtClean="0"/>
              <a:t>Hiltunen</a:t>
            </a:r>
            <a:r>
              <a:rPr lang="en-US" dirty="0" smtClean="0"/>
              <a:t> (1990:81-87) </a:t>
            </a:r>
          </a:p>
          <a:p>
            <a:pPr>
              <a:lnSpc>
                <a:spcPct val="150000"/>
              </a:lnSpc>
            </a:pPr>
            <a:r>
              <a:rPr lang="en-US" dirty="0" smtClean="0"/>
              <a:t>of the linguistic/stylistic features typical of legal language may be given as follows.</a:t>
            </a:r>
            <a:endParaRPr lang="en-US" dirty="0"/>
          </a:p>
        </p:txBody>
      </p:sp>
      <p:sp>
        <p:nvSpPr>
          <p:cNvPr id="3" name="Title 2"/>
          <p:cNvSpPr>
            <a:spLocks noGrp="1"/>
          </p:cNvSpPr>
          <p:nvPr>
            <p:ph type="title"/>
          </p:nvPr>
        </p:nvSpPr>
        <p:spPr>
          <a:xfrm>
            <a:off x="457200" y="685800"/>
            <a:ext cx="8229600" cy="1143000"/>
          </a:xfrm>
        </p:spPr>
        <p:txBody>
          <a:bodyPr>
            <a:normAutofit fontScale="90000"/>
          </a:bodyPr>
          <a:lstStyle/>
          <a:p>
            <a:pPr algn="ctr"/>
            <a:r>
              <a:rPr lang="en-US" dirty="0" smtClean="0"/>
              <a:t>Linguistic Description of </a:t>
            </a:r>
            <a:br>
              <a:rPr lang="en-US" dirty="0" smtClean="0"/>
            </a:br>
            <a:r>
              <a:rPr lang="en-US" dirty="0" smtClean="0"/>
              <a:t>the Legal Register</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685800"/>
            <a:ext cx="8610600" cy="5943600"/>
          </a:xfrm>
        </p:spPr>
        <p:txBody>
          <a:bodyPr>
            <a:normAutofit/>
          </a:bodyPr>
          <a:lstStyle/>
          <a:p>
            <a:r>
              <a:rPr lang="en-US" sz="2800" b="1" dirty="0" smtClean="0"/>
              <a:t>Technical Terms </a:t>
            </a:r>
            <a:r>
              <a:rPr lang="en-US" sz="2800" dirty="0" smtClean="0"/>
              <a:t>– every profession and occupation is typical of its special technical vocabulary, or “</a:t>
            </a:r>
            <a:r>
              <a:rPr lang="en-US" sz="2800" b="1" dirty="0" smtClean="0"/>
              <a:t>terms of art</a:t>
            </a:r>
            <a:r>
              <a:rPr lang="en-US" sz="2800" dirty="0" smtClean="0"/>
              <a:t>” as warranty deed, criminal proceedings, Procurator Fiscal, grantee, devisee.</a:t>
            </a:r>
          </a:p>
          <a:p>
            <a:r>
              <a:rPr lang="en-US" sz="2800" b="1" dirty="0" smtClean="0"/>
              <a:t>Common Terms with Uncommon Meanings </a:t>
            </a:r>
            <a:r>
              <a:rPr lang="en-US" sz="2800" dirty="0" smtClean="0"/>
              <a:t>– the legal register uses familiar words but with uncommon meanings, e.g. </a:t>
            </a:r>
            <a:r>
              <a:rPr lang="en-US" sz="2800" b="1" dirty="0" smtClean="0"/>
              <a:t>“assignment”</a:t>
            </a:r>
            <a:r>
              <a:rPr lang="en-US" sz="2800" dirty="0" smtClean="0"/>
              <a:t>  does not mean a “task or duty”, or “something assigned”, but it means the “transference of a right, interest or title”; also the use of </a:t>
            </a:r>
            <a:r>
              <a:rPr lang="en-US" sz="2800" b="1" dirty="0" smtClean="0"/>
              <a:t>shall </a:t>
            </a:r>
            <a:r>
              <a:rPr lang="en-US" sz="2800" dirty="0" smtClean="0"/>
              <a:t>refers very frequently not to the future but to an obligation or duty.</a:t>
            </a:r>
            <a:endParaRPr lang="en-US" sz="2800" dirty="0"/>
          </a:p>
        </p:txBody>
      </p:sp>
      <p:sp>
        <p:nvSpPr>
          <p:cNvPr id="3" name="Title 2"/>
          <p:cNvSpPr>
            <a:spLocks noGrp="1"/>
          </p:cNvSpPr>
          <p:nvPr>
            <p:ph type="title"/>
          </p:nvPr>
        </p:nvSpPr>
        <p:spPr>
          <a:xfrm>
            <a:off x="381000" y="0"/>
            <a:ext cx="8229600" cy="685800"/>
          </a:xfrm>
        </p:spPr>
        <p:txBody>
          <a:bodyPr>
            <a:normAutofit/>
          </a:bodyPr>
          <a:lstStyle/>
          <a:p>
            <a:pPr algn="ctr"/>
            <a:r>
              <a:rPr lang="en-US" sz="3200" dirty="0" smtClean="0"/>
              <a:t>Lexical Features</a:t>
            </a:r>
            <a:endParaRPr lang="en-U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81000"/>
            <a:ext cx="8686800" cy="5943600"/>
          </a:xfrm>
        </p:spPr>
        <p:txBody>
          <a:bodyPr>
            <a:normAutofit/>
          </a:bodyPr>
          <a:lstStyle/>
          <a:p>
            <a:pPr>
              <a:lnSpc>
                <a:spcPct val="120000"/>
              </a:lnSpc>
            </a:pPr>
            <a:r>
              <a:rPr lang="en-US" dirty="0" smtClean="0"/>
              <a:t>Like all other specialists, lawyers also have </a:t>
            </a:r>
            <a:r>
              <a:rPr lang="en-US" b="1" dirty="0" smtClean="0"/>
              <a:t>a set of technical terms</a:t>
            </a:r>
            <a:r>
              <a:rPr lang="en-US" dirty="0" smtClean="0"/>
              <a:t> at their own disposal. </a:t>
            </a:r>
          </a:p>
          <a:p>
            <a:pPr>
              <a:lnSpc>
                <a:spcPct val="120000"/>
              </a:lnSpc>
            </a:pPr>
            <a:r>
              <a:rPr lang="en-US" dirty="0" smtClean="0"/>
              <a:t>A number of common words have been converted into technical terms with only one of their meanings kept in the legal text. For instance, in legal texts,</a:t>
            </a:r>
          </a:p>
          <a:p>
            <a:pPr lvl="1">
              <a:lnSpc>
                <a:spcPct val="120000"/>
              </a:lnSpc>
            </a:pPr>
            <a:r>
              <a:rPr lang="en-US" sz="2700" i="1" dirty="0" smtClean="0"/>
              <a:t>i</a:t>
            </a:r>
            <a:r>
              <a:rPr lang="en-US" sz="2700" b="1" i="1" dirty="0" smtClean="0"/>
              <a:t>nstance</a:t>
            </a:r>
            <a:r>
              <a:rPr lang="en-US" sz="2700" i="1" dirty="0" smtClean="0"/>
              <a:t> </a:t>
            </a:r>
            <a:r>
              <a:rPr lang="en-US" sz="2700" dirty="0" smtClean="0"/>
              <a:t>refers to a formal legal document, </a:t>
            </a:r>
          </a:p>
          <a:p>
            <a:pPr lvl="1">
              <a:lnSpc>
                <a:spcPct val="120000"/>
              </a:lnSpc>
            </a:pPr>
            <a:r>
              <a:rPr lang="en-US" sz="2700" b="1" i="1" dirty="0" smtClean="0"/>
              <a:t>deed</a:t>
            </a:r>
            <a:r>
              <a:rPr lang="en-US" sz="2700" i="1" dirty="0" smtClean="0"/>
              <a:t> </a:t>
            </a:r>
            <a:r>
              <a:rPr lang="en-US" sz="2700" dirty="0" smtClean="0"/>
              <a:t>refers to a signed and usually sealed document containing some legal transfer, bargain or contract,  </a:t>
            </a:r>
          </a:p>
          <a:p>
            <a:pPr lvl="1">
              <a:lnSpc>
                <a:spcPct val="120000"/>
              </a:lnSpc>
            </a:pPr>
            <a:r>
              <a:rPr lang="en-US" sz="2700" b="1" i="1" dirty="0" smtClean="0"/>
              <a:t>principal </a:t>
            </a:r>
            <a:r>
              <a:rPr lang="en-US" sz="2700" i="1" dirty="0" smtClean="0"/>
              <a:t> </a:t>
            </a:r>
            <a:r>
              <a:rPr lang="en-US" sz="2700" dirty="0" smtClean="0"/>
              <a:t>means a corpus of estate,  etc</a:t>
            </a:r>
          </a:p>
          <a:p>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791200"/>
          </a:xfrm>
        </p:spPr>
        <p:txBody>
          <a:bodyPr>
            <a:normAutofit/>
          </a:bodyPr>
          <a:lstStyle/>
          <a:p>
            <a:r>
              <a:rPr lang="en-US" b="1" dirty="0" smtClean="0"/>
              <a:t>Archaic Expressions </a:t>
            </a:r>
          </a:p>
          <a:p>
            <a:r>
              <a:rPr lang="en-US" dirty="0" smtClean="0"/>
              <a:t>typically, legal documents are abundant in items such as </a:t>
            </a:r>
            <a:r>
              <a:rPr lang="en-US" i="1" dirty="0" smtClean="0"/>
              <a:t>hereinafter, hereto, hereby, hereof, aforesaid, whosoever, thereof, therein</a:t>
            </a:r>
            <a:r>
              <a:rPr lang="en-US" dirty="0" smtClean="0"/>
              <a:t>, etc. </a:t>
            </a:r>
          </a:p>
          <a:p>
            <a:r>
              <a:rPr lang="en-US" dirty="0" smtClean="0"/>
              <a:t>These originate in Old English and, “may have originally been introduced as </a:t>
            </a:r>
            <a:r>
              <a:rPr lang="en-US" b="1" dirty="0" smtClean="0"/>
              <a:t>ambiguity resolving elements</a:t>
            </a:r>
            <a:r>
              <a:rPr lang="en-US" dirty="0" smtClean="0"/>
              <a:t> or means of abbreviation” (</a:t>
            </a:r>
            <a:r>
              <a:rPr lang="en-US" dirty="0" err="1" smtClean="0"/>
              <a:t>Hiltunen</a:t>
            </a:r>
            <a:r>
              <a:rPr lang="en-US" dirty="0" smtClean="0"/>
              <a:t> 1990:84). </a:t>
            </a:r>
          </a:p>
          <a:p>
            <a:r>
              <a:rPr lang="en-US" dirty="0" smtClean="0"/>
              <a:t>Furthermore, they </a:t>
            </a:r>
            <a:r>
              <a:rPr lang="en-US" b="1" dirty="0" smtClean="0"/>
              <a:t>add to the degree of formality</a:t>
            </a:r>
            <a:r>
              <a:rPr lang="en-US" dirty="0" smtClean="0"/>
              <a:t> of legal documents.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534400" cy="6096000"/>
          </a:xfrm>
        </p:spPr>
        <p:txBody>
          <a:bodyPr>
            <a:normAutofit/>
          </a:bodyPr>
          <a:lstStyle/>
          <a:p>
            <a:r>
              <a:rPr lang="en-US" dirty="0" smtClean="0"/>
              <a:t>In order to render the legal documents </a:t>
            </a:r>
            <a:r>
              <a:rPr lang="en-US" b="1" dirty="0" smtClean="0"/>
              <a:t>highly formal and dignified</a:t>
            </a:r>
            <a:r>
              <a:rPr lang="en-US" dirty="0" smtClean="0"/>
              <a:t>, lawyers often employ words and phrases that are unique to this variety.</a:t>
            </a:r>
          </a:p>
          <a:p>
            <a:r>
              <a:rPr lang="en-US" dirty="0" smtClean="0"/>
              <a:t>Words like </a:t>
            </a:r>
            <a:r>
              <a:rPr lang="en-US" i="1" dirty="0" smtClean="0"/>
              <a:t>herein, hereto, hereof, hereinafter, hereby, hereinabove, hereon, heretofore, thereafter, thereby, thereinafter, thereof, thereto, there-under, whereby, whereof where-on </a:t>
            </a:r>
            <a:r>
              <a:rPr lang="en-US" dirty="0" smtClean="0"/>
              <a:t>; phrases like </a:t>
            </a:r>
            <a:r>
              <a:rPr lang="en-US" i="1" dirty="0" smtClean="0"/>
              <a:t>forever in fee simple, in witness whereof, legally selected and possessed of, of sound and disposing mind, at the time of my death, upon his official bond </a:t>
            </a:r>
            <a:r>
              <a:rPr lang="en-US" dirty="0" smtClean="0"/>
              <a:t>, ere, are well studded in legal documents;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04800"/>
            <a:ext cx="8534400" cy="6096000"/>
          </a:xfrm>
        </p:spPr>
        <p:txBody>
          <a:bodyPr>
            <a:normAutofit lnSpcReduction="10000"/>
          </a:bodyPr>
          <a:lstStyle/>
          <a:p>
            <a:pPr>
              <a:lnSpc>
                <a:spcPct val="150000"/>
              </a:lnSpc>
            </a:pPr>
            <a:r>
              <a:rPr lang="en-US" dirty="0" smtClean="0"/>
              <a:t>they are either unique to legal English or are endowed with a strong legal flavor. </a:t>
            </a:r>
          </a:p>
          <a:p>
            <a:pPr>
              <a:lnSpc>
                <a:spcPct val="150000"/>
              </a:lnSpc>
            </a:pPr>
            <a:r>
              <a:rPr lang="en-US" dirty="0" smtClean="0"/>
              <a:t>Other archaism-looking words such as (This LEASE...) </a:t>
            </a:r>
            <a:r>
              <a:rPr lang="en-US" i="1" dirty="0" smtClean="0"/>
              <a:t>WITNESSETH </a:t>
            </a:r>
            <a:r>
              <a:rPr lang="en-US" dirty="0" smtClean="0"/>
              <a:t>, (its) </a:t>
            </a:r>
            <a:r>
              <a:rPr lang="en-US" i="1" dirty="0" smtClean="0"/>
              <a:t>duly </a:t>
            </a:r>
            <a:r>
              <a:rPr lang="en-US" dirty="0" smtClean="0"/>
              <a:t>(authorized officer), (my Commission) </a:t>
            </a:r>
            <a:r>
              <a:rPr lang="en-US" i="1" dirty="0" smtClean="0"/>
              <a:t>Expires </a:t>
            </a:r>
            <a:r>
              <a:rPr lang="en-US" dirty="0" smtClean="0"/>
              <a:t>(this__ day of__, 19__, (the) </a:t>
            </a:r>
            <a:r>
              <a:rPr lang="en-US" i="1" dirty="0" smtClean="0"/>
              <a:t>Executrix </a:t>
            </a:r>
            <a:r>
              <a:rPr lang="en-US" dirty="0" smtClean="0"/>
              <a:t>(of this my Will), </a:t>
            </a:r>
            <a:r>
              <a:rPr lang="en-US" i="1" dirty="0" smtClean="0"/>
              <a:t>outright </a:t>
            </a:r>
            <a:r>
              <a:rPr lang="en-US" dirty="0" smtClean="0"/>
              <a:t>(if she is living at the time of my death), (we hereby) </a:t>
            </a:r>
            <a:r>
              <a:rPr lang="en-US" i="1" dirty="0" smtClean="0"/>
              <a:t>attest </a:t>
            </a:r>
            <a:r>
              <a:rPr lang="en-US" dirty="0" smtClean="0"/>
              <a:t>(to our belief), (the) </a:t>
            </a:r>
            <a:r>
              <a:rPr lang="en-US" i="1" dirty="0" smtClean="0"/>
              <a:t>testator </a:t>
            </a:r>
            <a:r>
              <a:rPr lang="en-US" dirty="0" smtClean="0"/>
              <a:t>, and so on also present a degree of formality.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81000"/>
            <a:ext cx="8610600" cy="6172200"/>
          </a:xfrm>
        </p:spPr>
        <p:txBody>
          <a:bodyPr>
            <a:normAutofit/>
          </a:bodyPr>
          <a:lstStyle/>
          <a:p>
            <a:r>
              <a:rPr lang="en-US" b="1" dirty="0" smtClean="0"/>
              <a:t>More use of Romance than Germanic words </a:t>
            </a:r>
          </a:p>
          <a:p>
            <a:r>
              <a:rPr lang="en-US" sz="2500" dirty="0" smtClean="0"/>
              <a:t>Owing to the extensive borrowing of French legal terminology after the Conquest, the </a:t>
            </a:r>
            <a:r>
              <a:rPr lang="en-US" sz="2500" b="1" dirty="0" smtClean="0"/>
              <a:t>French vocabulary is extremely large</a:t>
            </a:r>
            <a:r>
              <a:rPr lang="en-US" sz="2500" dirty="0" smtClean="0"/>
              <a:t>. </a:t>
            </a:r>
          </a:p>
          <a:p>
            <a:r>
              <a:rPr lang="en-US" sz="2500" dirty="0" smtClean="0"/>
              <a:t>Those from </a:t>
            </a:r>
            <a:r>
              <a:rPr lang="en-US" sz="2500" b="1" dirty="0" smtClean="0"/>
              <a:t>French</a:t>
            </a:r>
            <a:r>
              <a:rPr lang="en-US" sz="2500" dirty="0" smtClean="0"/>
              <a:t> are </a:t>
            </a:r>
            <a:r>
              <a:rPr lang="en-US" sz="2500" i="1" dirty="0" smtClean="0"/>
              <a:t>state, insurance, company, agree, insured, declarations, payment, premium, reliance, statements, terms, policy, note, liability, agreements, coverage, property, sums, pay, damage (s), caused, accident,, attorneys, suit, alleging, allegations, claim </a:t>
            </a:r>
            <a:r>
              <a:rPr lang="en-US" sz="2500" dirty="0" smtClean="0"/>
              <a:t>, etc</a:t>
            </a:r>
          </a:p>
          <a:p>
            <a:r>
              <a:rPr lang="en-US" sz="2500" dirty="0" smtClean="0"/>
              <a:t>and those directly of </a:t>
            </a:r>
            <a:r>
              <a:rPr lang="en-US" sz="2500" b="1" dirty="0" smtClean="0"/>
              <a:t>Latin origin </a:t>
            </a:r>
            <a:r>
              <a:rPr lang="en-US" sz="2500" dirty="0" smtClean="0"/>
              <a:t>are </a:t>
            </a:r>
            <a:r>
              <a:rPr lang="en-US" sz="2500" i="1" dirty="0" smtClean="0"/>
              <a:t>type, section, injury, obligated, including, vehicle, selected, compensated, negotiations, etc</a:t>
            </a:r>
            <a:r>
              <a:rPr lang="en-US" sz="2500" dirty="0" smtClean="0"/>
              <a:t>.</a:t>
            </a:r>
            <a:endParaRPr lang="en-US" sz="25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181600"/>
          </a:xfrm>
        </p:spPr>
        <p:txBody>
          <a:bodyPr>
            <a:normAutofit/>
          </a:bodyPr>
          <a:lstStyle/>
          <a:p>
            <a:r>
              <a:rPr lang="en-US" dirty="0" smtClean="0"/>
              <a:t>The term “legal” simply refers to anything related to law, lawyers and court. </a:t>
            </a:r>
          </a:p>
          <a:p>
            <a:r>
              <a:rPr lang="en-US" dirty="0" smtClean="0"/>
              <a:t>The first question coming to the mind is “What is, in terms of both stylistics and linguistics, the study object of the legal register?” </a:t>
            </a:r>
          </a:p>
          <a:p>
            <a:r>
              <a:rPr lang="en-US" dirty="0" smtClean="0"/>
              <a:t>The answers may be miscellaneous, but they have one idea in common – “…the nature, functions and consequences of language use in the negotiation of social </a:t>
            </a:r>
            <a:r>
              <a:rPr lang="en-US" dirty="0" smtClean="0"/>
              <a:t>order.”</a:t>
            </a:r>
          </a:p>
          <a:p>
            <a:pPr marL="109728" indent="0">
              <a:buNone/>
            </a:pPr>
            <a:r>
              <a:rPr lang="en-US" dirty="0" smtClean="0"/>
              <a:t>					(</a:t>
            </a:r>
            <a:r>
              <a:rPr lang="en-US" dirty="0" err="1" smtClean="0"/>
              <a:t>Danet</a:t>
            </a:r>
            <a:r>
              <a:rPr lang="en-US" dirty="0" smtClean="0"/>
              <a:t> 1985:273).</a:t>
            </a:r>
            <a:endParaRPr lang="en-US" dirty="0"/>
          </a:p>
        </p:txBody>
      </p:sp>
      <p:sp>
        <p:nvSpPr>
          <p:cNvPr id="3" name="Title 2"/>
          <p:cNvSpPr>
            <a:spLocks noGrp="1"/>
          </p:cNvSpPr>
          <p:nvPr>
            <p:ph type="title"/>
          </p:nvPr>
        </p:nvSpPr>
        <p:spPr/>
        <p:txBody>
          <a:bodyPr/>
          <a:lstStyle/>
          <a:p>
            <a:r>
              <a:rPr lang="en-US" dirty="0" smtClean="0"/>
              <a:t>Legal Discourse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r>
              <a:rPr lang="en-US" b="1" dirty="0" smtClean="0"/>
              <a:t>Doublets</a:t>
            </a:r>
            <a:r>
              <a:rPr lang="en-US" dirty="0" smtClean="0"/>
              <a:t> </a:t>
            </a:r>
          </a:p>
          <a:p>
            <a:r>
              <a:rPr lang="en-US" dirty="0" smtClean="0"/>
              <a:t>they are also referred to as </a:t>
            </a:r>
            <a:r>
              <a:rPr lang="en-US" b="1" dirty="0" smtClean="0"/>
              <a:t>word pairs</a:t>
            </a:r>
            <a:r>
              <a:rPr lang="en-US" dirty="0" smtClean="0"/>
              <a:t>. </a:t>
            </a:r>
          </a:p>
          <a:p>
            <a:r>
              <a:rPr lang="en-US" dirty="0" smtClean="0"/>
              <a:t>Many of them root in the Norman Period. </a:t>
            </a:r>
          </a:p>
          <a:p>
            <a:r>
              <a:rPr lang="en-US" dirty="0" smtClean="0"/>
              <a:t>They are “fixed in the mind as </a:t>
            </a:r>
            <a:r>
              <a:rPr lang="en-US" b="1" dirty="0" smtClean="0"/>
              <a:t>frozen expressions</a:t>
            </a:r>
            <a:r>
              <a:rPr lang="en-US" dirty="0" smtClean="0"/>
              <a:t>, typically irreversible” (</a:t>
            </a:r>
            <a:r>
              <a:rPr lang="en-US" dirty="0" err="1" smtClean="0"/>
              <a:t>Danet</a:t>
            </a:r>
            <a:r>
              <a:rPr lang="en-US" dirty="0" smtClean="0"/>
              <a:t> 1985:281). </a:t>
            </a:r>
          </a:p>
          <a:p>
            <a:r>
              <a:rPr lang="en-US" dirty="0" smtClean="0"/>
              <a:t>Common ones are ‘last will and testament’, ‘give and bequest’, ‘will and bequest’, ‘aid and abet’, ‘cease and desist’, ‘rules and regulations’, etc.</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943600"/>
          </a:xfrm>
        </p:spPr>
        <p:txBody>
          <a:bodyPr>
            <a:normAutofit/>
          </a:bodyPr>
          <a:lstStyle/>
          <a:p>
            <a:r>
              <a:rPr lang="en-US" b="1" dirty="0" smtClean="0"/>
              <a:t>Formality</a:t>
            </a:r>
            <a:r>
              <a:rPr lang="en-US" dirty="0" smtClean="0"/>
              <a:t> – many expressions of legal English have a </a:t>
            </a:r>
            <a:r>
              <a:rPr lang="en-US" u="sng" dirty="0" smtClean="0"/>
              <a:t>high degree of formality</a:t>
            </a:r>
            <a:r>
              <a:rPr lang="en-US" dirty="0" smtClean="0"/>
              <a:t>, </a:t>
            </a:r>
          </a:p>
          <a:p>
            <a:r>
              <a:rPr lang="en-US" dirty="0" smtClean="0"/>
              <a:t>e.g. the preference of </a:t>
            </a:r>
            <a:r>
              <a:rPr lang="en-US" b="1" dirty="0" smtClean="0"/>
              <a:t>shall </a:t>
            </a:r>
            <a:r>
              <a:rPr lang="en-US" dirty="0" smtClean="0"/>
              <a:t>to</a:t>
            </a:r>
            <a:r>
              <a:rPr lang="en-US" b="1" dirty="0" smtClean="0"/>
              <a:t> will</a:t>
            </a:r>
            <a:r>
              <a:rPr lang="en-US" dirty="0" smtClean="0"/>
              <a:t>; positions of people and institutions involved have </a:t>
            </a:r>
            <a:r>
              <a:rPr lang="en-US" u="sng" dirty="0" err="1" smtClean="0"/>
              <a:t>capitalised</a:t>
            </a:r>
            <a:r>
              <a:rPr lang="en-US" u="sng" dirty="0" smtClean="0"/>
              <a:t> initial letters</a:t>
            </a:r>
            <a:r>
              <a:rPr lang="en-US" dirty="0" smtClean="0"/>
              <a:t>, for instance Grantor, Devisee, Contractor, Attorney, </a:t>
            </a:r>
          </a:p>
          <a:p>
            <a:r>
              <a:rPr lang="en-US" dirty="0" smtClean="0"/>
              <a:t>even the </a:t>
            </a:r>
            <a:r>
              <a:rPr lang="en-US" u="sng" dirty="0" smtClean="0"/>
              <a:t>names of the documents are </a:t>
            </a:r>
            <a:r>
              <a:rPr lang="en-US" u="sng" dirty="0" err="1" smtClean="0"/>
              <a:t>capitalised</a:t>
            </a:r>
            <a:r>
              <a:rPr lang="en-US" dirty="0" smtClean="0"/>
              <a:t> – Warranty Deed, Last Will and Testament, etc.</a:t>
            </a:r>
          </a:p>
          <a:p>
            <a:r>
              <a:rPr lang="en-US" b="1" dirty="0" smtClean="0"/>
              <a:t>Unusual Prepositional Phrases </a:t>
            </a:r>
            <a:r>
              <a:rPr lang="en-US" dirty="0" smtClean="0"/>
              <a:t>– according to </a:t>
            </a:r>
            <a:r>
              <a:rPr lang="en-US" dirty="0" err="1" smtClean="0"/>
              <a:t>Charrow</a:t>
            </a:r>
            <a:r>
              <a:rPr lang="en-US" dirty="0" smtClean="0"/>
              <a:t> and </a:t>
            </a:r>
            <a:r>
              <a:rPr lang="en-US" dirty="0" err="1" smtClean="0"/>
              <a:t>Charrow</a:t>
            </a:r>
            <a:r>
              <a:rPr lang="en-US" dirty="0" smtClean="0"/>
              <a:t> (1979) the preposition ‘</a:t>
            </a:r>
            <a:r>
              <a:rPr lang="en-US" b="1" dirty="0" smtClean="0"/>
              <a:t>as to’ </a:t>
            </a:r>
            <a:r>
              <a:rPr lang="en-US" dirty="0" smtClean="0"/>
              <a:t>frequently appears in legal English; another example is ‘</a:t>
            </a:r>
            <a:r>
              <a:rPr lang="en-US" b="1" dirty="0" smtClean="0"/>
              <a:t>in the event of’</a:t>
            </a:r>
            <a:endParaRPr lang="en-US"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6248400"/>
          </a:xfrm>
        </p:spPr>
        <p:txBody>
          <a:bodyPr>
            <a:normAutofit/>
          </a:bodyPr>
          <a:lstStyle/>
          <a:p>
            <a:r>
              <a:rPr lang="en-US" b="1" dirty="0" smtClean="0"/>
              <a:t>Frequency of Any </a:t>
            </a:r>
            <a:r>
              <a:rPr lang="en-US" dirty="0" smtClean="0"/>
              <a:t>– this word is considered redundant, but in legal documents is more than common: any child or children, any encumbrances, any other assets, etc.</a:t>
            </a:r>
          </a:p>
          <a:p>
            <a:r>
              <a:rPr lang="en-US" dirty="0" err="1" smtClean="0"/>
              <a:t>Hiltunen</a:t>
            </a:r>
            <a:r>
              <a:rPr lang="en-US" dirty="0" smtClean="0"/>
              <a:t> (1990:84) concludes his comment on the issue of vocabulary by stating that </a:t>
            </a:r>
          </a:p>
          <a:p>
            <a:r>
              <a:rPr lang="en-US" b="1" u="sng" dirty="0" smtClean="0"/>
              <a:t>adjectives in legal English “are fairly scarce </a:t>
            </a:r>
            <a:r>
              <a:rPr lang="en-US" dirty="0" smtClean="0"/>
              <a:t>(because they are often imprecise and vague), </a:t>
            </a:r>
          </a:p>
          <a:p>
            <a:r>
              <a:rPr lang="en-US" b="1" u="sng" dirty="0" smtClean="0"/>
              <a:t>nouns tend to be abstract </a:t>
            </a:r>
            <a:r>
              <a:rPr lang="en-US" dirty="0" smtClean="0"/>
              <a:t>rather than concrete (because they frequently do not refer to physical objects), and </a:t>
            </a:r>
          </a:p>
          <a:p>
            <a:r>
              <a:rPr lang="en-US" b="1" u="sng" dirty="0" smtClean="0"/>
              <a:t>verbs</a:t>
            </a:r>
            <a:r>
              <a:rPr lang="en-US" dirty="0" smtClean="0"/>
              <a:t> are selected from a fairly small number of lexical sets”.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483291"/>
          </a:xfrm>
        </p:spPr>
        <p:txBody>
          <a:bodyPr>
            <a:normAutofit lnSpcReduction="10000"/>
          </a:bodyPr>
          <a:lstStyle/>
          <a:p>
            <a:pPr>
              <a:lnSpc>
                <a:spcPct val="150000"/>
              </a:lnSpc>
            </a:pPr>
            <a:r>
              <a:rPr lang="en-US" dirty="0" smtClean="0"/>
              <a:t>As </a:t>
            </a:r>
            <a:r>
              <a:rPr lang="en-US" dirty="0" err="1" smtClean="0"/>
              <a:t>Danet</a:t>
            </a:r>
            <a:r>
              <a:rPr lang="en-US" dirty="0" smtClean="0"/>
              <a:t> (1985:281) claims, </a:t>
            </a:r>
          </a:p>
          <a:p>
            <a:pPr>
              <a:lnSpc>
                <a:spcPct val="150000"/>
              </a:lnSpc>
            </a:pPr>
            <a:r>
              <a:rPr lang="en-US" dirty="0" smtClean="0"/>
              <a:t>“syntactic features are probably more distinctive of legal English than are lexical ones, and certainly account for more of the difficulties of lay persons in comprehending it”. </a:t>
            </a:r>
          </a:p>
          <a:p>
            <a:pPr>
              <a:lnSpc>
                <a:spcPct val="150000"/>
              </a:lnSpc>
            </a:pPr>
            <a:r>
              <a:rPr lang="en-US" dirty="0" smtClean="0"/>
              <a:t>She identifies </a:t>
            </a:r>
            <a:r>
              <a:rPr lang="en-US" b="1" u="sng" dirty="0" smtClean="0"/>
              <a:t>eleven</a:t>
            </a:r>
            <a:r>
              <a:rPr lang="en-US" dirty="0" smtClean="0"/>
              <a:t> of such features.</a:t>
            </a:r>
            <a:endParaRPr lang="en-US" dirty="0"/>
          </a:p>
        </p:txBody>
      </p:sp>
      <p:sp>
        <p:nvSpPr>
          <p:cNvPr id="3" name="Title 2"/>
          <p:cNvSpPr>
            <a:spLocks noGrp="1"/>
          </p:cNvSpPr>
          <p:nvPr>
            <p:ph type="title"/>
          </p:nvPr>
        </p:nvSpPr>
        <p:spPr/>
        <p:txBody>
          <a:bodyPr>
            <a:normAutofit/>
          </a:bodyPr>
          <a:lstStyle/>
          <a:p>
            <a:r>
              <a:rPr lang="en-US" dirty="0" smtClean="0"/>
              <a:t>Syntactic Features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lstStyle/>
          <a:p>
            <a:r>
              <a:rPr lang="en-US" b="1" dirty="0" smtClean="0"/>
              <a:t>Nominalization</a:t>
            </a:r>
          </a:p>
          <a:p>
            <a:r>
              <a:rPr lang="en-US" dirty="0" smtClean="0"/>
              <a:t>this feature is considered by many linguists, </a:t>
            </a:r>
            <a:r>
              <a:rPr lang="en-US" dirty="0" err="1" smtClean="0"/>
              <a:t>Urbanova</a:t>
            </a:r>
            <a:r>
              <a:rPr lang="en-US" dirty="0" smtClean="0"/>
              <a:t> (1986:19) among others, as prominent. </a:t>
            </a:r>
          </a:p>
          <a:p>
            <a:r>
              <a:rPr lang="en-US" dirty="0" smtClean="0"/>
              <a:t>Some examples:</a:t>
            </a:r>
          </a:p>
          <a:p>
            <a:r>
              <a:rPr lang="en-US" u="sng" dirty="0" smtClean="0"/>
              <a:t>make such provision </a:t>
            </a:r>
            <a:r>
              <a:rPr lang="en-US" dirty="0" smtClean="0"/>
              <a:t>for the payment of instead of </a:t>
            </a:r>
            <a:r>
              <a:rPr lang="en-US" u="sng" dirty="0" smtClean="0"/>
              <a:t>provide</a:t>
            </a:r>
            <a:r>
              <a:rPr lang="en-US" dirty="0" smtClean="0"/>
              <a:t> for the payment, </a:t>
            </a:r>
          </a:p>
          <a:p>
            <a:r>
              <a:rPr lang="en-US" dirty="0" smtClean="0"/>
              <a:t>or </a:t>
            </a:r>
            <a:r>
              <a:rPr lang="en-US" u="sng" dirty="0" smtClean="0"/>
              <a:t>give time for the payment of any debts</a:t>
            </a:r>
            <a:r>
              <a:rPr lang="en-US" dirty="0" smtClean="0"/>
              <a:t> instead of </a:t>
            </a:r>
            <a:r>
              <a:rPr lang="en-US" u="sng" dirty="0" smtClean="0"/>
              <a:t>give time for persons owing debts to pay</a:t>
            </a:r>
            <a:r>
              <a:rPr lang="en-US" dirty="0" smtClean="0"/>
              <a:t>, etc.</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943600"/>
          </a:xfrm>
        </p:spPr>
        <p:txBody>
          <a:bodyPr>
            <a:normAutofit/>
          </a:bodyPr>
          <a:lstStyle/>
          <a:p>
            <a:r>
              <a:rPr lang="en-US" b="1" dirty="0" smtClean="0"/>
              <a:t>Passives</a:t>
            </a:r>
            <a:r>
              <a:rPr lang="en-US" dirty="0" smtClean="0"/>
              <a:t> </a:t>
            </a:r>
          </a:p>
          <a:p>
            <a:r>
              <a:rPr lang="en-US" dirty="0" smtClean="0"/>
              <a:t>they are </a:t>
            </a:r>
            <a:r>
              <a:rPr lang="en-US" u="sng" dirty="0" smtClean="0"/>
              <a:t>characteristic of formal documents</a:t>
            </a:r>
            <a:r>
              <a:rPr lang="en-US" dirty="0" smtClean="0"/>
              <a:t>;</a:t>
            </a:r>
          </a:p>
          <a:p>
            <a:r>
              <a:rPr lang="en-US" dirty="0" smtClean="0"/>
              <a:t>sometimes an active verb may be more suitable in a sentence but the use of the passive makes it more formal; </a:t>
            </a:r>
          </a:p>
          <a:p>
            <a:r>
              <a:rPr lang="en-US" dirty="0" smtClean="0"/>
              <a:t>on the other hand, sometimes it is not possible to use the active voice because there is no specific agent in a sentence, thus the passive is the only choice.</a:t>
            </a:r>
          </a:p>
          <a:p>
            <a:r>
              <a:rPr lang="en-US" b="1" dirty="0" smtClean="0"/>
              <a:t>Whiz Deletion </a:t>
            </a:r>
          </a:p>
          <a:p>
            <a:r>
              <a:rPr lang="en-US" dirty="0" smtClean="0"/>
              <a:t>it means the </a:t>
            </a:r>
            <a:r>
              <a:rPr lang="en-US" u="sng" dirty="0" smtClean="0"/>
              <a:t>omission of the </a:t>
            </a:r>
            <a:r>
              <a:rPr lang="en-US" u="sng" dirty="0" err="1" smtClean="0"/>
              <a:t>wh</a:t>
            </a:r>
            <a:r>
              <a:rPr lang="en-US" u="sng" dirty="0" smtClean="0"/>
              <a:t>-forms plus some forms of the verb ‘to be’</a:t>
            </a:r>
            <a:r>
              <a:rPr lang="en-US" dirty="0" smtClean="0"/>
              <a:t>, e.g.</a:t>
            </a:r>
          </a:p>
          <a:p>
            <a:r>
              <a:rPr lang="en-US" dirty="0" smtClean="0"/>
              <a:t>….herein [which is] contained or implied.</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a:bodyPr>
          <a:lstStyle/>
          <a:p>
            <a:r>
              <a:rPr lang="en-US" b="1" dirty="0" smtClean="0"/>
              <a:t>Conditionals</a:t>
            </a:r>
            <a:r>
              <a:rPr lang="en-US" dirty="0" smtClean="0"/>
              <a:t> </a:t>
            </a:r>
          </a:p>
          <a:p>
            <a:r>
              <a:rPr lang="en-US" dirty="0" smtClean="0"/>
              <a:t>exemplary are </a:t>
            </a:r>
            <a:r>
              <a:rPr lang="en-US" u="sng" dirty="0" smtClean="0"/>
              <a:t>complex conditionals</a:t>
            </a:r>
            <a:r>
              <a:rPr lang="en-US" dirty="0" smtClean="0"/>
              <a:t>, they may be used, for example, to specify who is included in a certain term (e. g. the Grantee) if there are more people concerned.</a:t>
            </a:r>
          </a:p>
          <a:p>
            <a:r>
              <a:rPr lang="en-US" b="1" dirty="0" smtClean="0"/>
              <a:t>Prepositional Phrases</a:t>
            </a:r>
          </a:p>
          <a:p>
            <a:r>
              <a:rPr lang="en-US" dirty="0" smtClean="0"/>
              <a:t>legal discourse is high in incidence of this feature. </a:t>
            </a:r>
          </a:p>
          <a:p>
            <a:r>
              <a:rPr lang="en-US" dirty="0" smtClean="0"/>
              <a:t>A prepositional phrase can string out one after another, and as </a:t>
            </a:r>
            <a:r>
              <a:rPr lang="en-US" dirty="0" err="1" smtClean="0"/>
              <a:t>Danet</a:t>
            </a:r>
            <a:r>
              <a:rPr lang="en-US" dirty="0" smtClean="0"/>
              <a:t> (1985:282) claims, “prepositional phrases are often misplaced”.</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685800"/>
            <a:ext cx="7620000" cy="5486400"/>
          </a:xfrm>
        </p:spPr>
        <p:txBody>
          <a:bodyPr>
            <a:normAutofit/>
          </a:bodyPr>
          <a:lstStyle/>
          <a:p>
            <a:pPr>
              <a:lnSpc>
                <a:spcPct val="130000"/>
              </a:lnSpc>
            </a:pPr>
            <a:r>
              <a:rPr lang="en-US" b="1" dirty="0" smtClean="0"/>
              <a:t>Sentence Length and Complexity </a:t>
            </a:r>
          </a:p>
          <a:p>
            <a:pPr>
              <a:lnSpc>
                <a:spcPct val="130000"/>
              </a:lnSpc>
            </a:pPr>
            <a:r>
              <a:rPr lang="en-US" dirty="0" smtClean="0"/>
              <a:t>the complexity of legal register sentences can be spotted very easily. </a:t>
            </a:r>
          </a:p>
          <a:p>
            <a:pPr>
              <a:lnSpc>
                <a:spcPct val="130000"/>
              </a:lnSpc>
            </a:pPr>
            <a:r>
              <a:rPr lang="en-US" dirty="0" err="1" smtClean="0"/>
              <a:t>Gustafsson</a:t>
            </a:r>
            <a:r>
              <a:rPr lang="en-US" dirty="0" smtClean="0"/>
              <a:t> (1975) says that </a:t>
            </a:r>
          </a:p>
          <a:p>
            <a:pPr>
              <a:lnSpc>
                <a:spcPct val="130000"/>
              </a:lnSpc>
            </a:pPr>
            <a:r>
              <a:rPr lang="en-US" dirty="0" smtClean="0"/>
              <a:t>an </a:t>
            </a:r>
            <a:r>
              <a:rPr lang="en-US" u="sng" dirty="0" smtClean="0"/>
              <a:t>average sentence contains 55 words</a:t>
            </a:r>
            <a:r>
              <a:rPr lang="en-US" dirty="0" smtClean="0"/>
              <a:t> (twice as many as in scientific English, for example), </a:t>
            </a:r>
          </a:p>
          <a:p>
            <a:pPr>
              <a:lnSpc>
                <a:spcPct val="130000"/>
              </a:lnSpc>
            </a:pPr>
            <a:r>
              <a:rPr lang="en-US" dirty="0" smtClean="0"/>
              <a:t>and there are </a:t>
            </a:r>
            <a:r>
              <a:rPr lang="en-US" u="sng" dirty="0" smtClean="0"/>
              <a:t>2.86 clauses per sentence</a:t>
            </a:r>
            <a:r>
              <a:rPr lang="en-US" dirty="0" smtClean="0"/>
              <a:t> in the legal style.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81000"/>
            <a:ext cx="8534400" cy="6019800"/>
          </a:xfrm>
        </p:spPr>
        <p:txBody>
          <a:bodyPr>
            <a:normAutofit/>
          </a:bodyPr>
          <a:lstStyle/>
          <a:p>
            <a:r>
              <a:rPr lang="en-US" b="1" dirty="0" smtClean="0"/>
              <a:t>Sentence Length and Complexity </a:t>
            </a:r>
          </a:p>
          <a:p>
            <a:r>
              <a:rPr lang="en-US" dirty="0" smtClean="0"/>
              <a:t>Legal English consists of only complete sentences containing both </a:t>
            </a:r>
          </a:p>
          <a:p>
            <a:pPr lvl="1"/>
            <a:r>
              <a:rPr lang="en-US" sz="2700" u="sng" dirty="0" smtClean="0"/>
              <a:t>coordinate</a:t>
            </a:r>
            <a:r>
              <a:rPr lang="en-US" sz="2700" dirty="0" smtClean="0"/>
              <a:t> and</a:t>
            </a:r>
            <a:r>
              <a:rPr lang="en-US" sz="2700" u="sng" dirty="0" smtClean="0"/>
              <a:t> </a:t>
            </a:r>
          </a:p>
          <a:p>
            <a:pPr lvl="1"/>
            <a:r>
              <a:rPr lang="en-US" sz="2700" u="sng" dirty="0" smtClean="0"/>
              <a:t>subordinate clauses</a:t>
            </a:r>
            <a:r>
              <a:rPr lang="en-US" sz="2700" dirty="0" smtClean="0"/>
              <a:t>, and </a:t>
            </a:r>
          </a:p>
          <a:p>
            <a:r>
              <a:rPr lang="en-US" dirty="0" smtClean="0"/>
              <a:t>instances of </a:t>
            </a:r>
            <a:r>
              <a:rPr lang="en-US" u="sng" dirty="0" smtClean="0"/>
              <a:t>clausal embedding</a:t>
            </a:r>
            <a:r>
              <a:rPr lang="en-US" dirty="0" smtClean="0"/>
              <a:t> (inserted clauses) are not unique. </a:t>
            </a:r>
          </a:p>
          <a:p>
            <a:r>
              <a:rPr lang="en-US" dirty="0" smtClean="0"/>
              <a:t>Sentences can stretch over several lines, constitute one whole paragraph, and </a:t>
            </a:r>
          </a:p>
          <a:p>
            <a:r>
              <a:rPr lang="en-US" dirty="0" smtClean="0"/>
              <a:t>it is not an exception that a whole document can consist of one sentence only.</a:t>
            </a:r>
          </a:p>
          <a:p>
            <a:r>
              <a:rPr lang="en-US" b="1" u="sng" dirty="0" smtClean="0"/>
              <a:t>Pre n Post Modification</a:t>
            </a:r>
            <a:endParaRPr lang="en-US" b="1" u="sng"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457200"/>
            <a:ext cx="8686800" cy="6019800"/>
          </a:xfrm>
        </p:spPr>
        <p:txBody>
          <a:bodyPr>
            <a:normAutofit/>
          </a:bodyPr>
          <a:lstStyle/>
          <a:p>
            <a:r>
              <a:rPr lang="en-US" b="1" dirty="0" smtClean="0"/>
              <a:t>Unique Determiners </a:t>
            </a:r>
          </a:p>
          <a:p>
            <a:r>
              <a:rPr lang="en-US" dirty="0" smtClean="0"/>
              <a:t>the distinct representatives are those of </a:t>
            </a:r>
            <a:r>
              <a:rPr lang="en-US" b="1" dirty="0" smtClean="0"/>
              <a:t>such</a:t>
            </a:r>
            <a:r>
              <a:rPr lang="en-US" dirty="0" smtClean="0"/>
              <a:t> and </a:t>
            </a:r>
            <a:r>
              <a:rPr lang="en-US" b="1" dirty="0" smtClean="0"/>
              <a:t>said</a:t>
            </a:r>
            <a:r>
              <a:rPr lang="en-US" dirty="0" smtClean="0"/>
              <a:t>. </a:t>
            </a:r>
          </a:p>
          <a:p>
            <a:r>
              <a:rPr lang="en-US" dirty="0" smtClean="0"/>
              <a:t>They are used in a way specific only for the legal discourse. They mean </a:t>
            </a:r>
            <a:r>
              <a:rPr lang="en-US" u="sng" dirty="0" smtClean="0"/>
              <a:t>this, the, the particular, the one that is being concerned and no other</a:t>
            </a:r>
            <a:r>
              <a:rPr lang="en-US" dirty="0" smtClean="0"/>
              <a:t>. An example: the said property.</a:t>
            </a:r>
          </a:p>
          <a:p>
            <a:r>
              <a:rPr lang="en-US" b="1" dirty="0" smtClean="0"/>
              <a:t>Impersonality </a:t>
            </a:r>
            <a:endParaRPr lang="en-US" dirty="0" smtClean="0"/>
          </a:p>
          <a:p>
            <a:r>
              <a:rPr lang="en-US" dirty="0" smtClean="0"/>
              <a:t>they are typically written in </a:t>
            </a:r>
            <a:r>
              <a:rPr lang="en-US" u="sng" dirty="0" smtClean="0"/>
              <a:t>the third person </a:t>
            </a:r>
          </a:p>
          <a:p>
            <a:r>
              <a:rPr lang="en-US" dirty="0" smtClean="0"/>
              <a:t>as it adds to the degree of formality. </a:t>
            </a:r>
          </a:p>
          <a:p>
            <a:r>
              <a:rPr lang="en-US" dirty="0" smtClean="0"/>
              <a:t>The parties concerned are referred to </a:t>
            </a:r>
            <a:r>
              <a:rPr lang="en-US" u="sng" dirty="0" smtClean="0"/>
              <a:t>as the Contractor, the Grantee, the Borrower, the Lender</a:t>
            </a:r>
            <a:r>
              <a:rPr lang="en-US" dirty="0" smtClean="0"/>
              <a:t>, etc.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724400"/>
          </a:xfrm>
        </p:spPr>
        <p:txBody>
          <a:bodyPr>
            <a:normAutofit/>
          </a:bodyPr>
          <a:lstStyle/>
          <a:p>
            <a:r>
              <a:rPr lang="en-US" dirty="0" smtClean="0"/>
              <a:t>Law has two </a:t>
            </a:r>
            <a:r>
              <a:rPr lang="en-US" b="1" dirty="0" smtClean="0"/>
              <a:t>primary functions</a:t>
            </a:r>
            <a:r>
              <a:rPr lang="en-US" dirty="0" smtClean="0"/>
              <a:t>. </a:t>
            </a:r>
          </a:p>
          <a:p>
            <a:pPr lvl="1"/>
            <a:r>
              <a:rPr lang="en-US" sz="2700" dirty="0" smtClean="0"/>
              <a:t>ordering human relations</a:t>
            </a:r>
          </a:p>
          <a:p>
            <a:pPr lvl="1"/>
            <a:r>
              <a:rPr lang="en-US" sz="2700" dirty="0" smtClean="0"/>
              <a:t>restoring social order in cases it breaks down</a:t>
            </a:r>
          </a:p>
          <a:p>
            <a:r>
              <a:rPr lang="en-US" dirty="0" smtClean="0"/>
              <a:t>Furthermore, by law people are told which activities are permitted and which are not, and </a:t>
            </a:r>
          </a:p>
          <a:p>
            <a:r>
              <a:rPr lang="en-US" dirty="0" smtClean="0"/>
              <a:t>it helps create relations where none existed before</a:t>
            </a:r>
          </a:p>
        </p:txBody>
      </p:sp>
      <p:sp>
        <p:nvSpPr>
          <p:cNvPr id="4" name="Title 2"/>
          <p:cNvSpPr>
            <a:spLocks noGrp="1"/>
          </p:cNvSpPr>
          <p:nvPr>
            <p:ph type="title"/>
          </p:nvPr>
        </p:nvSpPr>
        <p:spPr>
          <a:xfrm>
            <a:off x="457200" y="274638"/>
            <a:ext cx="8229600" cy="1143000"/>
          </a:xfrm>
        </p:spPr>
        <p:txBody>
          <a:bodyPr/>
          <a:lstStyle/>
          <a:p>
            <a:r>
              <a:rPr lang="en-US" dirty="0" smtClean="0"/>
              <a:t>Functions of Law</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990600"/>
            <a:ext cx="7848600" cy="5016691"/>
          </a:xfrm>
        </p:spPr>
        <p:txBody>
          <a:bodyPr/>
          <a:lstStyle/>
          <a:p>
            <a:r>
              <a:rPr lang="en-US" b="1" dirty="0" smtClean="0"/>
              <a:t>Negatives </a:t>
            </a:r>
            <a:r>
              <a:rPr lang="en-US" dirty="0" smtClean="0"/>
              <a:t> </a:t>
            </a:r>
          </a:p>
          <a:p>
            <a:r>
              <a:rPr lang="en-US" dirty="0" smtClean="0"/>
              <a:t>especially multiple negatives are characteristic items of the legal language.</a:t>
            </a:r>
          </a:p>
          <a:p>
            <a:r>
              <a:rPr lang="en-US" dirty="0" smtClean="0"/>
              <a:t>They are not expressed only by </a:t>
            </a:r>
          </a:p>
          <a:p>
            <a:pPr lvl="1"/>
            <a:r>
              <a:rPr lang="en-US" sz="2700" dirty="0" smtClean="0"/>
              <a:t>not, never, </a:t>
            </a:r>
          </a:p>
          <a:p>
            <a:r>
              <a:rPr lang="en-US" dirty="0" smtClean="0"/>
              <a:t>but most frequently by adding the terms like</a:t>
            </a:r>
          </a:p>
          <a:p>
            <a:pPr lvl="1"/>
            <a:r>
              <a:rPr lang="en-US" sz="2700" dirty="0" smtClean="0"/>
              <a:t>unless, except or </a:t>
            </a:r>
          </a:p>
          <a:p>
            <a:pPr lvl="1"/>
            <a:r>
              <a:rPr lang="en-US" sz="2700" dirty="0" smtClean="0"/>
              <a:t>by prefixes un-, in-, etc.</a:t>
            </a:r>
            <a:endParaRPr lang="en-US" sz="27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943600"/>
          </a:xfrm>
        </p:spPr>
        <p:txBody>
          <a:bodyPr>
            <a:normAutofit lnSpcReduction="10000"/>
          </a:bodyPr>
          <a:lstStyle/>
          <a:p>
            <a:r>
              <a:rPr lang="en-US" b="1" dirty="0" smtClean="0"/>
              <a:t>Binomial Expressions, Parallel Structures </a:t>
            </a:r>
          </a:p>
          <a:p>
            <a:r>
              <a:rPr lang="en-US" dirty="0" err="1" smtClean="0"/>
              <a:t>Danet</a:t>
            </a:r>
            <a:r>
              <a:rPr lang="en-US" dirty="0" smtClean="0"/>
              <a:t> (1985:283) points out that </a:t>
            </a:r>
          </a:p>
          <a:p>
            <a:r>
              <a:rPr lang="en-US" dirty="0" smtClean="0"/>
              <a:t>“the legal register is striking for its use of elaborate parallel structures” and that “binomial expressions are a special case of parallelism”. </a:t>
            </a:r>
          </a:p>
          <a:p>
            <a:r>
              <a:rPr lang="en-US" dirty="0" err="1" smtClean="0"/>
              <a:t>Gustafsson</a:t>
            </a:r>
            <a:r>
              <a:rPr lang="en-US" dirty="0" smtClean="0"/>
              <a:t> (1975) describes these items as </a:t>
            </a:r>
          </a:p>
          <a:p>
            <a:r>
              <a:rPr lang="en-US" dirty="0" smtClean="0"/>
              <a:t>“sequence of two words belonging to the same form class, which are syntactically coordinate and semantically related”. </a:t>
            </a:r>
          </a:p>
          <a:p>
            <a:r>
              <a:rPr lang="en-US" dirty="0" smtClean="0"/>
              <a:t>Moreover, she (ibid: 75) claims that binomial expressions are typically </a:t>
            </a:r>
            <a:r>
              <a:rPr lang="en-US" u="sng" dirty="0" smtClean="0"/>
              <a:t>a pair of nouns </a:t>
            </a:r>
            <a:r>
              <a:rPr lang="en-US" dirty="0" smtClean="0"/>
              <a:t>that functions as an adverbial and occurs in the </a:t>
            </a:r>
            <a:r>
              <a:rPr lang="en-US" dirty="0" err="1" smtClean="0"/>
              <a:t>rhematic</a:t>
            </a:r>
            <a:r>
              <a:rPr lang="en-US" dirty="0" smtClean="0"/>
              <a:t> part of the sentence.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533400"/>
            <a:ext cx="8610600" cy="5943600"/>
          </a:xfrm>
        </p:spPr>
        <p:txBody>
          <a:bodyPr>
            <a:normAutofit lnSpcReduction="10000"/>
          </a:bodyPr>
          <a:lstStyle/>
          <a:p>
            <a:r>
              <a:rPr lang="en-US" b="1" dirty="0" smtClean="0"/>
              <a:t>Binomial Expressions, Parallel Structures </a:t>
            </a:r>
          </a:p>
          <a:p>
            <a:r>
              <a:rPr lang="en-US" dirty="0" smtClean="0"/>
              <a:t>Some instances of binomials: goods and materials; liable and responsible; engage or participate, generally and specifically, etc. </a:t>
            </a:r>
          </a:p>
          <a:p>
            <a:r>
              <a:rPr lang="en-US" dirty="0" smtClean="0"/>
              <a:t>Apart from binomials, there exist trinomial and even multinomial expressions in (legal) English. </a:t>
            </a:r>
          </a:p>
          <a:p>
            <a:r>
              <a:rPr lang="en-US" dirty="0" smtClean="0"/>
              <a:t>Some examples: control, direct or supervise; employee, partner, agent, or principal; files, records, documents, drawings, specifications, equipment, and similar items, etc. </a:t>
            </a:r>
          </a:p>
          <a:p>
            <a:r>
              <a:rPr lang="en-US" dirty="0" smtClean="0"/>
              <a:t>Some linguists have focused their analyses on the specification of the relationships in binomials, i.e. synonymy, near-synonymy, </a:t>
            </a:r>
            <a:r>
              <a:rPr lang="en-US" dirty="0" err="1" smtClean="0"/>
              <a:t>antonymy</a:t>
            </a:r>
            <a:r>
              <a:rPr lang="en-US" dirty="0" smtClean="0"/>
              <a:t> and enumeration.</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50000"/>
              </a:lnSpc>
            </a:pPr>
            <a:r>
              <a:rPr lang="en-US" dirty="0" smtClean="0"/>
              <a:t>Tendency to long sentences </a:t>
            </a:r>
          </a:p>
          <a:p>
            <a:pPr>
              <a:lnSpc>
                <a:spcPct val="150000"/>
              </a:lnSpc>
            </a:pPr>
            <a:r>
              <a:rPr lang="en-US" dirty="0" smtClean="0"/>
              <a:t>Wide use of statement-type sentences </a:t>
            </a:r>
          </a:p>
          <a:p>
            <a:pPr>
              <a:lnSpc>
                <a:spcPct val="150000"/>
              </a:lnSpc>
            </a:pPr>
            <a:r>
              <a:rPr lang="en-US" dirty="0" smtClean="0"/>
              <a:t>Complex post-modification in the nominal group </a:t>
            </a:r>
          </a:p>
          <a:p>
            <a:pPr>
              <a:lnSpc>
                <a:spcPct val="150000"/>
              </a:lnSpc>
            </a:pPr>
            <a:r>
              <a:rPr lang="en-US" dirty="0" smtClean="0"/>
              <a:t>Pre-modification</a:t>
            </a:r>
          </a:p>
          <a:p>
            <a:pPr>
              <a:lnSpc>
                <a:spcPct val="150000"/>
              </a:lnSpc>
            </a:pPr>
            <a:r>
              <a:rPr lang="en-US" dirty="0" smtClean="0"/>
              <a:t>Use of simpler verbal groups </a:t>
            </a:r>
            <a:endParaRPr lang="en-US" dirty="0"/>
          </a:p>
        </p:txBody>
      </p:sp>
      <p:sp>
        <p:nvSpPr>
          <p:cNvPr id="3" name="Title 2"/>
          <p:cNvSpPr>
            <a:spLocks noGrp="1"/>
          </p:cNvSpPr>
          <p:nvPr>
            <p:ph type="title"/>
          </p:nvPr>
        </p:nvSpPr>
        <p:spPr/>
        <p:txBody>
          <a:bodyPr/>
          <a:lstStyle/>
          <a:p>
            <a:r>
              <a:rPr lang="en-US" dirty="0" smtClean="0"/>
              <a:t>More Syntactic Features</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219200"/>
            <a:ext cx="7772400" cy="5029200"/>
          </a:xfrm>
        </p:spPr>
        <p:txBody>
          <a:bodyPr>
            <a:normAutofit/>
          </a:bodyPr>
          <a:lstStyle/>
          <a:p>
            <a:r>
              <a:rPr lang="en-US" sz="2600" dirty="0" smtClean="0"/>
              <a:t>Little attention is paid to the distinctive prosodic features in legal documents. </a:t>
            </a:r>
          </a:p>
          <a:p>
            <a:r>
              <a:rPr lang="en-US" sz="2600" dirty="0" smtClean="0"/>
              <a:t>Most frequently, they appear in binomial expressions.</a:t>
            </a:r>
          </a:p>
          <a:p>
            <a:endParaRPr lang="en-US" sz="2600" b="1" dirty="0" smtClean="0"/>
          </a:p>
          <a:p>
            <a:r>
              <a:rPr lang="en-US" sz="2600" b="1" dirty="0" smtClean="0"/>
              <a:t>Assonance, Alliteration and Phonemic Contrast </a:t>
            </a:r>
            <a:endParaRPr lang="en-US" sz="2600" dirty="0" smtClean="0"/>
          </a:p>
          <a:p>
            <a:r>
              <a:rPr lang="en-US" sz="2600" dirty="0" smtClean="0"/>
              <a:t>expressions like rules and regulations, contain or constitute have alliteration of /r/ and then /k/.</a:t>
            </a:r>
          </a:p>
        </p:txBody>
      </p:sp>
      <p:sp>
        <p:nvSpPr>
          <p:cNvPr id="3" name="Title 2"/>
          <p:cNvSpPr>
            <a:spLocks noGrp="1"/>
          </p:cNvSpPr>
          <p:nvPr>
            <p:ph type="title"/>
          </p:nvPr>
        </p:nvSpPr>
        <p:spPr>
          <a:xfrm>
            <a:off x="457200" y="152400"/>
            <a:ext cx="8229600" cy="914400"/>
          </a:xfrm>
        </p:spPr>
        <p:txBody>
          <a:bodyPr>
            <a:normAutofit/>
          </a:bodyPr>
          <a:lstStyle/>
          <a:p>
            <a:r>
              <a:rPr lang="en-US" dirty="0" smtClean="0"/>
              <a:t>Prosodic Features</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486400"/>
          </a:xfrm>
        </p:spPr>
        <p:txBody>
          <a:bodyPr>
            <a:normAutofit/>
          </a:bodyPr>
          <a:lstStyle/>
          <a:p>
            <a:pPr>
              <a:lnSpc>
                <a:spcPct val="130000"/>
              </a:lnSpc>
            </a:pPr>
            <a:r>
              <a:rPr lang="en-US" sz="2600" b="1" dirty="0" smtClean="0"/>
              <a:t>Rhyme, Rhythm and Meter</a:t>
            </a:r>
            <a:r>
              <a:rPr lang="en-US" sz="2600" dirty="0" smtClean="0"/>
              <a:t> </a:t>
            </a:r>
          </a:p>
          <a:p>
            <a:pPr>
              <a:lnSpc>
                <a:spcPct val="130000"/>
              </a:lnSpc>
            </a:pPr>
            <a:r>
              <a:rPr lang="en-US" sz="2600" dirty="0" smtClean="0"/>
              <a:t>again, most frequently some instances of </a:t>
            </a:r>
          </a:p>
          <a:p>
            <a:pPr lvl="1">
              <a:lnSpc>
                <a:spcPct val="130000"/>
              </a:lnSpc>
            </a:pPr>
            <a:r>
              <a:rPr lang="en-US" sz="2700" dirty="0" smtClean="0"/>
              <a:t>rhyme and rhythm </a:t>
            </a:r>
          </a:p>
          <a:p>
            <a:pPr>
              <a:lnSpc>
                <a:spcPct val="130000"/>
              </a:lnSpc>
            </a:pPr>
            <a:r>
              <a:rPr lang="en-US" dirty="0" smtClean="0"/>
              <a:t>may be found in binomial </a:t>
            </a:r>
            <a:r>
              <a:rPr lang="en-US" sz="2600" dirty="0" smtClean="0"/>
              <a:t>expressions, e.g. </a:t>
            </a:r>
            <a:r>
              <a:rPr lang="en-US" sz="2600" u="sng" dirty="0" smtClean="0"/>
              <a:t>whatsoever and </a:t>
            </a:r>
            <a:r>
              <a:rPr lang="en-US" sz="2600" u="sng" dirty="0" err="1" smtClean="0"/>
              <a:t>wheresoever</a:t>
            </a:r>
            <a:r>
              <a:rPr lang="en-US" sz="2600" dirty="0" smtClean="0"/>
              <a:t>, </a:t>
            </a:r>
          </a:p>
          <a:p>
            <a:pPr>
              <a:lnSpc>
                <a:spcPct val="130000"/>
              </a:lnSpc>
            </a:pPr>
            <a:r>
              <a:rPr lang="en-US" sz="2600" u="sng" dirty="0" smtClean="0"/>
              <a:t>employ and rely</a:t>
            </a:r>
            <a:r>
              <a:rPr lang="en-US" sz="2600" dirty="0" smtClean="0"/>
              <a:t>, </a:t>
            </a:r>
          </a:p>
          <a:p>
            <a:pPr>
              <a:lnSpc>
                <a:spcPct val="130000"/>
              </a:lnSpc>
            </a:pPr>
            <a:r>
              <a:rPr lang="en-US" sz="2600" u="sng" dirty="0" smtClean="0"/>
              <a:t>in whole or in part</a:t>
            </a:r>
            <a:r>
              <a:rPr lang="en-US" sz="2600" dirty="0" smtClean="0"/>
              <a:t>, </a:t>
            </a:r>
          </a:p>
          <a:p>
            <a:r>
              <a:rPr lang="en-US" sz="2600" u="sng" dirty="0" smtClean="0"/>
              <a:t>benefits from or interests under</a:t>
            </a:r>
            <a:r>
              <a:rPr lang="en-US" sz="2600" dirty="0" smtClean="0"/>
              <a:t>, etc.</a:t>
            </a:r>
            <a:endParaRPr lang="en-US" sz="26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09600"/>
            <a:ext cx="8077200" cy="5626291"/>
          </a:xfrm>
        </p:spPr>
        <p:txBody>
          <a:bodyPr>
            <a:normAutofit/>
          </a:bodyPr>
          <a:lstStyle/>
          <a:p>
            <a:pPr>
              <a:lnSpc>
                <a:spcPct val="130000"/>
              </a:lnSpc>
            </a:pPr>
            <a:r>
              <a:rPr lang="en-US" b="1" dirty="0" smtClean="0"/>
              <a:t>End Weight </a:t>
            </a:r>
          </a:p>
          <a:p>
            <a:pPr>
              <a:lnSpc>
                <a:spcPct val="130000"/>
              </a:lnSpc>
            </a:pPr>
            <a:r>
              <a:rPr lang="en-US" dirty="0" err="1" smtClean="0"/>
              <a:t>Gustafsson</a:t>
            </a:r>
            <a:r>
              <a:rPr lang="en-US" dirty="0" smtClean="0"/>
              <a:t> (1975) and </a:t>
            </a:r>
            <a:r>
              <a:rPr lang="en-US" dirty="0" err="1" smtClean="0"/>
              <a:t>Danet</a:t>
            </a:r>
            <a:r>
              <a:rPr lang="en-US" dirty="0" smtClean="0"/>
              <a:t> (1984b) have studied the issue of the extent to which the materials they </a:t>
            </a:r>
            <a:r>
              <a:rPr lang="en-US" dirty="0" err="1" smtClean="0"/>
              <a:t>analysed</a:t>
            </a:r>
            <a:r>
              <a:rPr lang="en-US" dirty="0" smtClean="0"/>
              <a:t> conform with the principle of end-weight (Leech 2002:210). </a:t>
            </a:r>
          </a:p>
          <a:p>
            <a:pPr>
              <a:lnSpc>
                <a:spcPct val="130000"/>
              </a:lnSpc>
            </a:pPr>
            <a:r>
              <a:rPr lang="en-US" dirty="0" smtClean="0"/>
              <a:t>They concluded</a:t>
            </a:r>
          </a:p>
          <a:p>
            <a:pPr>
              <a:lnSpc>
                <a:spcPct val="130000"/>
              </a:lnSpc>
            </a:pPr>
            <a:r>
              <a:rPr lang="en-US" dirty="0" smtClean="0"/>
              <a:t> “there are more beats, or phonetic material, in the second half of a two-part expression” (</a:t>
            </a:r>
            <a:r>
              <a:rPr lang="en-US" dirty="0" err="1" smtClean="0"/>
              <a:t>Danet</a:t>
            </a:r>
            <a:r>
              <a:rPr lang="en-US" dirty="0" smtClean="0"/>
              <a:t> 1985:284).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762000"/>
            <a:ext cx="8077200" cy="5473891"/>
          </a:xfrm>
        </p:spPr>
        <p:txBody>
          <a:bodyPr>
            <a:normAutofit/>
          </a:bodyPr>
          <a:lstStyle/>
          <a:p>
            <a:pPr>
              <a:lnSpc>
                <a:spcPct val="130000"/>
              </a:lnSpc>
            </a:pPr>
            <a:r>
              <a:rPr lang="en-US" b="1" dirty="0" smtClean="0"/>
              <a:t>End Weight </a:t>
            </a:r>
          </a:p>
          <a:p>
            <a:pPr>
              <a:lnSpc>
                <a:spcPct val="130000"/>
              </a:lnSpc>
            </a:pPr>
            <a:r>
              <a:rPr lang="en-US" dirty="0" smtClean="0"/>
              <a:t>Some examples can be found in binomials: </a:t>
            </a:r>
          </a:p>
          <a:p>
            <a:pPr lvl="1">
              <a:lnSpc>
                <a:spcPct val="130000"/>
              </a:lnSpc>
            </a:pPr>
            <a:r>
              <a:rPr lang="en-US" sz="2700" u="sng" dirty="0" smtClean="0"/>
              <a:t>belongs to/or can be appointed by; </a:t>
            </a:r>
          </a:p>
          <a:p>
            <a:pPr lvl="1">
              <a:lnSpc>
                <a:spcPct val="130000"/>
              </a:lnSpc>
            </a:pPr>
            <a:r>
              <a:rPr lang="en-US" sz="2700" u="sng" dirty="0" smtClean="0"/>
              <a:t>for me and in my name</a:t>
            </a:r>
            <a:r>
              <a:rPr lang="en-US" sz="2700" dirty="0" smtClean="0"/>
              <a:t>. </a:t>
            </a:r>
          </a:p>
          <a:p>
            <a:pPr>
              <a:lnSpc>
                <a:spcPct val="130000"/>
              </a:lnSpc>
            </a:pPr>
            <a:r>
              <a:rPr lang="en-US" dirty="0" smtClean="0"/>
              <a:t>On the contrary, it is possible to find a shorter item appearing second, e.g. </a:t>
            </a:r>
          </a:p>
          <a:p>
            <a:pPr lvl="1">
              <a:lnSpc>
                <a:spcPct val="130000"/>
              </a:lnSpc>
            </a:pPr>
            <a:r>
              <a:rPr lang="en-US" sz="2700" u="sng" dirty="0" smtClean="0"/>
              <a:t>determine or secure</a:t>
            </a:r>
            <a:r>
              <a:rPr lang="en-US" sz="2700" dirty="0" smtClean="0"/>
              <a:t>;</a:t>
            </a:r>
          </a:p>
          <a:p>
            <a:pPr lvl="1">
              <a:lnSpc>
                <a:spcPct val="130000"/>
              </a:lnSpc>
            </a:pPr>
            <a:r>
              <a:rPr lang="en-US" sz="2700" u="sng" dirty="0" smtClean="0"/>
              <a:t>direction and control</a:t>
            </a:r>
            <a:r>
              <a:rPr lang="en-US" sz="2700" dirty="0" smtClean="0"/>
              <a:t>.</a:t>
            </a:r>
            <a:endParaRPr lang="en-US" sz="27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458200" cy="5181600"/>
          </a:xfrm>
        </p:spPr>
        <p:txBody>
          <a:bodyPr>
            <a:normAutofit/>
          </a:bodyPr>
          <a:lstStyle/>
          <a:p>
            <a:r>
              <a:rPr lang="en-US" sz="2500" dirty="0" smtClean="0"/>
              <a:t>Legal documents are to be scrutinized </a:t>
            </a:r>
          </a:p>
          <a:p>
            <a:pPr lvl="1"/>
            <a:r>
              <a:rPr lang="en-US" sz="2500" dirty="0" smtClean="0"/>
              <a:t>not only by the parties concerned </a:t>
            </a:r>
          </a:p>
          <a:p>
            <a:pPr lvl="1"/>
            <a:r>
              <a:rPr lang="en-US" sz="2500" dirty="0" smtClean="0"/>
              <a:t>but by lawyers. </a:t>
            </a:r>
          </a:p>
          <a:p>
            <a:r>
              <a:rPr lang="en-US" sz="2500" dirty="0" smtClean="0"/>
              <a:t>So whoever draws up a legal text is constantly and inescapably concerned with </a:t>
            </a:r>
          </a:p>
          <a:p>
            <a:r>
              <a:rPr lang="en-US" sz="2500" dirty="0" smtClean="0"/>
              <a:t>the special kind of meaning that he or she is called upon to produce. </a:t>
            </a:r>
          </a:p>
          <a:p>
            <a:r>
              <a:rPr lang="en-US" sz="2500" dirty="0" smtClean="0"/>
              <a:t>He or she must meet the demands </a:t>
            </a:r>
          </a:p>
          <a:p>
            <a:pPr lvl="1"/>
            <a:r>
              <a:rPr lang="en-US" sz="2500" dirty="0" smtClean="0"/>
              <a:t>to be precise and exact, </a:t>
            </a:r>
          </a:p>
          <a:p>
            <a:pPr lvl="1"/>
            <a:r>
              <a:rPr lang="en-US" sz="2500" dirty="0" smtClean="0"/>
              <a:t>to avoid ambiguity, </a:t>
            </a:r>
          </a:p>
          <a:p>
            <a:pPr lvl="1"/>
            <a:r>
              <a:rPr lang="en-US" sz="2500" dirty="0" smtClean="0"/>
              <a:t>to evade the possibilities of misinterpretation, &amp; </a:t>
            </a:r>
          </a:p>
          <a:p>
            <a:pPr lvl="1"/>
            <a:r>
              <a:rPr lang="en-US" sz="2500" dirty="0" smtClean="0"/>
              <a:t>to conform to the linguistic dictates of the law. </a:t>
            </a:r>
          </a:p>
        </p:txBody>
      </p:sp>
      <p:sp>
        <p:nvSpPr>
          <p:cNvPr id="3" name="Title 2"/>
          <p:cNvSpPr>
            <a:spLocks noGrp="1"/>
          </p:cNvSpPr>
          <p:nvPr>
            <p:ph type="title"/>
          </p:nvPr>
        </p:nvSpPr>
        <p:spPr>
          <a:xfrm>
            <a:off x="457200" y="274638"/>
            <a:ext cx="8229600" cy="868362"/>
          </a:xfrm>
        </p:spPr>
        <p:txBody>
          <a:bodyPr/>
          <a:lstStyle/>
          <a:p>
            <a:r>
              <a:rPr lang="en-US" dirty="0" smtClean="0"/>
              <a:t>Semantic Features </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990600"/>
            <a:ext cx="8001000" cy="5410200"/>
          </a:xfrm>
        </p:spPr>
        <p:txBody>
          <a:bodyPr>
            <a:normAutofit/>
          </a:bodyPr>
          <a:lstStyle/>
          <a:p>
            <a:pPr>
              <a:lnSpc>
                <a:spcPct val="150000"/>
              </a:lnSpc>
            </a:pPr>
            <a:r>
              <a:rPr lang="en-US" dirty="0" smtClean="0"/>
              <a:t>This results in </a:t>
            </a:r>
          </a:p>
          <a:p>
            <a:pPr lvl="1">
              <a:lnSpc>
                <a:spcPct val="150000"/>
              </a:lnSpc>
            </a:pPr>
            <a:r>
              <a:rPr lang="en-US" sz="2700" dirty="0" smtClean="0"/>
              <a:t>the extreme conservatism of legal English </a:t>
            </a:r>
          </a:p>
          <a:p>
            <a:pPr lvl="1">
              <a:lnSpc>
                <a:spcPct val="150000"/>
              </a:lnSpc>
            </a:pPr>
            <a:r>
              <a:rPr lang="en-US" sz="2700" dirty="0" smtClean="0"/>
              <a:t>which is shown</a:t>
            </a:r>
          </a:p>
          <a:p>
            <a:pPr lvl="2">
              <a:lnSpc>
                <a:spcPct val="150000"/>
              </a:lnSpc>
            </a:pPr>
            <a:r>
              <a:rPr lang="en-US" sz="2700" dirty="0" smtClean="0"/>
              <a:t>in the keeping of the ceremonial element in legal context and </a:t>
            </a:r>
          </a:p>
          <a:p>
            <a:pPr lvl="2">
              <a:lnSpc>
                <a:spcPct val="150000"/>
              </a:lnSpc>
            </a:pPr>
            <a:r>
              <a:rPr lang="en-US" sz="2700" dirty="0" smtClean="0"/>
              <a:t>in the reliance on forms of language that have been proved effective. </a:t>
            </a:r>
            <a:endParaRPr lang="en-US" sz="27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029200"/>
          </a:xfrm>
        </p:spPr>
        <p:txBody>
          <a:bodyPr>
            <a:normAutofit/>
          </a:bodyPr>
          <a:lstStyle/>
          <a:p>
            <a:r>
              <a:rPr lang="en-US" dirty="0" smtClean="0"/>
              <a:t>The second question posed by many professionals is which of the terms of dialect, register or sublanguage is the most relevant. </a:t>
            </a:r>
          </a:p>
          <a:p>
            <a:r>
              <a:rPr lang="en-US" dirty="0" err="1" smtClean="0"/>
              <a:t>Danet</a:t>
            </a:r>
            <a:r>
              <a:rPr lang="en-US" dirty="0" smtClean="0"/>
              <a:t> (ibid: 275) puts forward her view and believes that legal language is so distinct and differentiated that it is possible to call it a separate dialect or sublanguage.</a:t>
            </a:r>
          </a:p>
          <a:p>
            <a:r>
              <a:rPr lang="en-US" dirty="0" smtClean="0"/>
              <a:t>However, she prefers to label it a register due to her conviction that “register is mainly a matter of formality” (ibid).</a:t>
            </a:r>
            <a:endParaRPr lang="en-US" dirty="0"/>
          </a:p>
        </p:txBody>
      </p:sp>
      <p:sp>
        <p:nvSpPr>
          <p:cNvPr id="3" name="Title 2"/>
          <p:cNvSpPr>
            <a:spLocks noGrp="1"/>
          </p:cNvSpPr>
          <p:nvPr>
            <p:ph type="title"/>
          </p:nvPr>
        </p:nvSpPr>
        <p:spPr>
          <a:xfrm>
            <a:off x="457200" y="274638"/>
            <a:ext cx="8229600" cy="944562"/>
          </a:xfrm>
        </p:spPr>
        <p:txBody>
          <a:bodyPr>
            <a:normAutofit fontScale="90000"/>
          </a:bodyPr>
          <a:lstStyle/>
          <a:p>
            <a:r>
              <a:rPr lang="en-US" dirty="0" smtClean="0"/>
              <a:t>Register or Dialect or Sublanguage</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533400"/>
            <a:ext cx="8686800" cy="5943600"/>
          </a:xfrm>
        </p:spPr>
        <p:txBody>
          <a:bodyPr>
            <a:normAutofit/>
          </a:bodyPr>
          <a:lstStyle/>
          <a:p>
            <a:r>
              <a:rPr lang="en-US" b="1" dirty="0" smtClean="0"/>
              <a:t>lexical repetition (rare pronoun reference) </a:t>
            </a:r>
          </a:p>
          <a:p>
            <a:r>
              <a:rPr lang="en-US" dirty="0" smtClean="0"/>
              <a:t>In order to achieve exactness of reference, leaving no loopholes whatsoever, legal documents tend to use lexical repetition as the formal device to link their long and self-contained sentences. </a:t>
            </a:r>
          </a:p>
          <a:p>
            <a:r>
              <a:rPr lang="en-US" dirty="0" smtClean="0"/>
              <a:t>Repetition of the same exact word or words not only occurs between sentences, but also between different parts within the same sentence. </a:t>
            </a:r>
          </a:p>
          <a:p>
            <a:r>
              <a:rPr lang="en-US" dirty="0" smtClean="0"/>
              <a:t>As a result, pronoun reference is scarce.</a:t>
            </a:r>
          </a:p>
          <a:p>
            <a:r>
              <a:rPr lang="en-US" dirty="0" smtClean="0"/>
              <a:t>Repetition within the same sentence is remarkably unique in this variety</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04800"/>
            <a:ext cx="8534400" cy="6324600"/>
          </a:xfrm>
        </p:spPr>
        <p:txBody>
          <a:bodyPr/>
          <a:lstStyle/>
          <a:p>
            <a:r>
              <a:rPr lang="en-US" b="1" dirty="0" smtClean="0"/>
              <a:t>Conjunctional phrases and parallel structure </a:t>
            </a:r>
          </a:p>
          <a:p>
            <a:r>
              <a:rPr lang="en-US" dirty="0" smtClean="0"/>
              <a:t>Coordination of words and phrases are another remarkable feature of legal texts. </a:t>
            </a:r>
          </a:p>
          <a:p>
            <a:r>
              <a:rPr lang="en-US" dirty="0" smtClean="0"/>
              <a:t>The most frequently seen are: </a:t>
            </a:r>
            <a:r>
              <a:rPr lang="en-US" i="1" dirty="0" smtClean="0"/>
              <a:t>last will and testament </a:t>
            </a:r>
            <a:r>
              <a:rPr lang="en-US" dirty="0" smtClean="0"/>
              <a:t>, </a:t>
            </a:r>
            <a:r>
              <a:rPr lang="en-US" i="1" dirty="0" smtClean="0"/>
              <a:t>children and issue, heirs and devices, provisions and stipulations, full force and effect, terms and conditions, etc</a:t>
            </a:r>
          </a:p>
          <a:p>
            <a:r>
              <a:rPr lang="en-US" dirty="0" smtClean="0"/>
              <a:t>Parallel structure is prominent in enumerating concrete terms and conditions of a policy or contract. </a:t>
            </a:r>
          </a:p>
          <a:p>
            <a:r>
              <a:rPr lang="en-US" dirty="0" smtClean="0"/>
              <a:t>Together with the proper use of blocks and punctuations, the numbered parallel structure makes the legal text much easier for reference than some old types of legal texts. </a:t>
            </a:r>
            <a:endParaRPr lang="en-US" b="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85800"/>
            <a:ext cx="8153400" cy="5638800"/>
          </a:xfrm>
        </p:spPr>
        <p:txBody>
          <a:bodyPr>
            <a:normAutofit/>
          </a:bodyPr>
          <a:lstStyle/>
          <a:p>
            <a:pPr>
              <a:lnSpc>
                <a:spcPct val="130000"/>
              </a:lnSpc>
            </a:pPr>
            <a:r>
              <a:rPr lang="en-US" b="1" dirty="0" smtClean="0"/>
              <a:t>Tendency to meticulous way of expression </a:t>
            </a:r>
          </a:p>
          <a:p>
            <a:pPr>
              <a:lnSpc>
                <a:spcPct val="130000"/>
              </a:lnSpc>
            </a:pPr>
            <a:r>
              <a:rPr lang="en-US" dirty="0" smtClean="0"/>
              <a:t>Another way </a:t>
            </a:r>
          </a:p>
          <a:p>
            <a:pPr>
              <a:lnSpc>
                <a:spcPct val="130000"/>
              </a:lnSpc>
            </a:pPr>
            <a:r>
              <a:rPr lang="en-US" dirty="0" smtClean="0"/>
              <a:t>to achieve exactness of reference and </a:t>
            </a:r>
          </a:p>
          <a:p>
            <a:pPr>
              <a:lnSpc>
                <a:spcPct val="130000"/>
              </a:lnSpc>
            </a:pPr>
            <a:r>
              <a:rPr lang="en-US" dirty="0" smtClean="0"/>
              <a:t>to evade any possible misinterpretation is </a:t>
            </a:r>
          </a:p>
          <a:p>
            <a:pPr>
              <a:lnSpc>
                <a:spcPct val="130000"/>
              </a:lnSpc>
            </a:pPr>
            <a:r>
              <a:rPr lang="en-US" dirty="0" smtClean="0"/>
              <a:t>to be </a:t>
            </a:r>
            <a:r>
              <a:rPr lang="en-US" u="sng" dirty="0" smtClean="0"/>
              <a:t>extremely detailed in expression </a:t>
            </a:r>
          </a:p>
          <a:p>
            <a:pPr>
              <a:lnSpc>
                <a:spcPct val="130000"/>
              </a:lnSpc>
            </a:pPr>
            <a:r>
              <a:rPr lang="en-US" dirty="0" smtClean="0"/>
              <a:t>lest there should arise anything disputable concerning the stipulations on rights or obligations. </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85800"/>
            <a:ext cx="8077200" cy="5715000"/>
          </a:xfrm>
        </p:spPr>
        <p:txBody>
          <a:bodyPr>
            <a:normAutofit/>
          </a:bodyPr>
          <a:lstStyle/>
          <a:p>
            <a:r>
              <a:rPr lang="en-US" b="1" dirty="0" smtClean="0"/>
              <a:t>Tendency to meticulous way of expression </a:t>
            </a:r>
          </a:p>
          <a:p>
            <a:endParaRPr lang="en-US" b="1" dirty="0" smtClean="0"/>
          </a:p>
          <a:p>
            <a:r>
              <a:rPr lang="en-US" dirty="0" smtClean="0"/>
              <a:t>For instance:</a:t>
            </a:r>
          </a:p>
          <a:p>
            <a:r>
              <a:rPr lang="en-US" i="1" dirty="0" smtClean="0"/>
              <a:t>Person </a:t>
            </a:r>
          </a:p>
          <a:p>
            <a:pPr lvl="1"/>
            <a:r>
              <a:rPr lang="en-US" sz="2700" dirty="0" smtClean="0"/>
              <a:t>means a natural person and not a corporation, partnership, association or business name. </a:t>
            </a:r>
          </a:p>
          <a:p>
            <a:pPr lvl="1"/>
            <a:endParaRPr lang="en-US" sz="2700" dirty="0" smtClean="0"/>
          </a:p>
          <a:p>
            <a:r>
              <a:rPr lang="en-US" i="1" dirty="0" smtClean="0"/>
              <a:t>occupying </a:t>
            </a:r>
            <a:r>
              <a:rPr lang="en-US" dirty="0" smtClean="0"/>
              <a:t>(the owned motor vehicle)</a:t>
            </a:r>
          </a:p>
          <a:p>
            <a:pPr lvl="1"/>
            <a:r>
              <a:rPr lang="en-US" sz="2700" dirty="0" smtClean="0"/>
              <a:t>means in or upon or entering into or alighting from (the owned motor vehicle).</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lstStyle/>
          <a:p>
            <a:r>
              <a:rPr lang="en-US" dirty="0" smtClean="0"/>
              <a:t>Use of different types </a:t>
            </a:r>
          </a:p>
          <a:p>
            <a:pPr lvl="1"/>
            <a:r>
              <a:rPr lang="en-US" sz="2700" dirty="0" smtClean="0"/>
              <a:t>Font Style</a:t>
            </a:r>
          </a:p>
          <a:p>
            <a:pPr lvl="1"/>
            <a:r>
              <a:rPr lang="en-US" sz="2700" dirty="0" smtClean="0"/>
              <a:t>Font Size</a:t>
            </a:r>
          </a:p>
          <a:p>
            <a:pPr lvl="1"/>
            <a:r>
              <a:rPr lang="en-US" sz="2700" dirty="0" smtClean="0"/>
              <a:t>Upper Case</a:t>
            </a:r>
          </a:p>
          <a:p>
            <a:endParaRPr lang="en-US" dirty="0" smtClean="0"/>
          </a:p>
          <a:p>
            <a:r>
              <a:rPr lang="en-US" dirty="0" smtClean="0"/>
              <a:t>Particular arrangement of blocks </a:t>
            </a:r>
          </a:p>
          <a:p>
            <a:endParaRPr lang="en-US" dirty="0" smtClean="0"/>
          </a:p>
          <a:p>
            <a:r>
              <a:rPr lang="en-US" dirty="0" smtClean="0"/>
              <a:t>Limited range of punctuation </a:t>
            </a:r>
            <a:endParaRPr lang="en-US" dirty="0"/>
          </a:p>
        </p:txBody>
      </p:sp>
      <p:sp>
        <p:nvSpPr>
          <p:cNvPr id="3" name="Title 2"/>
          <p:cNvSpPr>
            <a:spLocks noGrp="1"/>
          </p:cNvSpPr>
          <p:nvPr>
            <p:ph type="title"/>
          </p:nvPr>
        </p:nvSpPr>
        <p:spPr/>
        <p:txBody>
          <a:bodyPr/>
          <a:lstStyle/>
          <a:p>
            <a:r>
              <a:rPr lang="en-US" dirty="0" err="1" smtClean="0"/>
              <a:t>Graphological</a:t>
            </a:r>
            <a:r>
              <a:rPr lang="en-US" dirty="0" smtClean="0"/>
              <a:t> Features </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6019800"/>
          </a:xfrm>
        </p:spPr>
        <p:txBody>
          <a:bodyPr/>
          <a:lstStyle/>
          <a:p>
            <a:r>
              <a:rPr lang="en-US" dirty="0"/>
              <a:t>Particular arrangement of blocks </a:t>
            </a:r>
          </a:p>
          <a:p>
            <a:r>
              <a:rPr lang="en-US" dirty="0"/>
              <a:t>The blocks of print with white space between them and with indentations and/or numbers (or letters) at the beginning of paragraphs or clauses that are subordinate to the foregoing paragraph. </a:t>
            </a:r>
            <a:endParaRPr lang="en-US" dirty="0" smtClean="0"/>
          </a:p>
          <a:p>
            <a:r>
              <a:rPr lang="en-US" dirty="0" smtClean="0"/>
              <a:t>All </a:t>
            </a:r>
            <a:r>
              <a:rPr lang="en-US" dirty="0"/>
              <a:t>this is evidently an effort to give the content a good organization and make its internal relationship clear. </a:t>
            </a:r>
            <a:endParaRPr lang="en-US" dirty="0" smtClean="0"/>
          </a:p>
          <a:p>
            <a:r>
              <a:rPr lang="en-US" dirty="0" smtClean="0"/>
              <a:t>The </a:t>
            </a:r>
            <a:r>
              <a:rPr lang="en-US" dirty="0"/>
              <a:t>long sentence (as the beginning sentence of the automobile policy) is itself broken up by spaces to mark out certain important points within it.</a:t>
            </a:r>
          </a:p>
        </p:txBody>
      </p:sp>
    </p:spTree>
    <p:extLst>
      <p:ext uri="{BB962C8B-B14F-4D97-AF65-F5344CB8AC3E}">
        <p14:creationId xmlns:p14="http://schemas.microsoft.com/office/powerpoint/2010/main" val="27071339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lstStyle/>
          <a:p>
            <a:r>
              <a:rPr lang="en-US" b="1" dirty="0"/>
              <a:t>Use of Italicization and Bold text: </a:t>
            </a:r>
            <a:endParaRPr lang="en-US" b="1" dirty="0" smtClean="0"/>
          </a:p>
          <a:p>
            <a:r>
              <a:rPr lang="en-US" dirty="0" smtClean="0"/>
              <a:t>It </a:t>
            </a:r>
            <a:r>
              <a:rPr lang="en-US" dirty="0"/>
              <a:t>is very important </a:t>
            </a:r>
            <a:r>
              <a:rPr lang="en-US" dirty="0" err="1"/>
              <a:t>graphological</a:t>
            </a:r>
            <a:r>
              <a:rPr lang="en-US" dirty="0"/>
              <a:t> feature of any legal document that words, phrases and even sentences are italicized and bold to make stress.</a:t>
            </a:r>
          </a:p>
          <a:p>
            <a:r>
              <a:rPr lang="en-US" b="1" dirty="0"/>
              <a:t>Capitalization: </a:t>
            </a:r>
            <a:endParaRPr lang="en-US" b="1" dirty="0" smtClean="0"/>
          </a:p>
          <a:p>
            <a:r>
              <a:rPr lang="en-US" dirty="0" smtClean="0"/>
              <a:t>Some </a:t>
            </a:r>
            <a:r>
              <a:rPr lang="en-US" dirty="0"/>
              <a:t>laws require that certain provisions of contracts be printed in a </a:t>
            </a:r>
            <a:r>
              <a:rPr lang="en-US" b="1" dirty="0"/>
              <a:t>font that is larger than the remainder of the text, or in all caps, to avoid burying </a:t>
            </a:r>
            <a:r>
              <a:rPr lang="en-US" dirty="0"/>
              <a:t>important terms in a bunch of small text. </a:t>
            </a:r>
          </a:p>
        </p:txBody>
      </p:sp>
    </p:spTree>
    <p:extLst>
      <p:ext uri="{BB962C8B-B14F-4D97-AF65-F5344CB8AC3E}">
        <p14:creationId xmlns:p14="http://schemas.microsoft.com/office/powerpoint/2010/main" val="42804274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lstStyle/>
          <a:p>
            <a:r>
              <a:rPr lang="en-US" b="1" dirty="0"/>
              <a:t>Capitalization of initial letters is in the texts used widely</a:t>
            </a:r>
            <a:r>
              <a:rPr lang="en-US" dirty="0"/>
              <a:t>. </a:t>
            </a:r>
            <a:endParaRPr lang="en-US" dirty="0" smtClean="0"/>
          </a:p>
          <a:p>
            <a:r>
              <a:rPr lang="en-US" dirty="0" smtClean="0"/>
              <a:t>Capital </a:t>
            </a:r>
            <a:r>
              <a:rPr lang="en-US" dirty="0"/>
              <a:t>letters can be seen in the names of the </a:t>
            </a:r>
            <a:r>
              <a:rPr lang="en-US" b="1" dirty="0"/>
              <a:t>participators, occupations, organizations and institutions, instruments/documents, main sections, and also in the sums of money</a:t>
            </a:r>
            <a:r>
              <a:rPr lang="en-US" dirty="0"/>
              <a:t> when they are set in words because these institute an important matter. </a:t>
            </a:r>
            <a:endParaRPr lang="en-US" dirty="0" smtClean="0"/>
          </a:p>
          <a:p>
            <a:r>
              <a:rPr lang="en-US" dirty="0" smtClean="0"/>
              <a:t>The </a:t>
            </a:r>
            <a:r>
              <a:rPr lang="en-US" dirty="0"/>
              <a:t>capitalized items are directly related to the documents they carry the notion of ―this and no one else‖.</a:t>
            </a:r>
          </a:p>
        </p:txBody>
      </p:sp>
    </p:spTree>
    <p:extLst>
      <p:ext uri="{BB962C8B-B14F-4D97-AF65-F5344CB8AC3E}">
        <p14:creationId xmlns:p14="http://schemas.microsoft.com/office/powerpoint/2010/main" val="296417422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lstStyle/>
          <a:p>
            <a:r>
              <a:rPr lang="en-US" b="1" dirty="0"/>
              <a:t>Punctuation: A</a:t>
            </a:r>
            <a:r>
              <a:rPr lang="en-US" dirty="0"/>
              <a:t>bsence of punctuation. As it is normally known punctuation helps reading a piece of writing loudly. </a:t>
            </a:r>
            <a:endParaRPr lang="en-US" dirty="0" smtClean="0"/>
          </a:p>
          <a:p>
            <a:r>
              <a:rPr lang="en-US" dirty="0" smtClean="0"/>
              <a:t>But</a:t>
            </a:r>
            <a:r>
              <a:rPr lang="en-US" dirty="0"/>
              <a:t>, what if </a:t>
            </a:r>
            <a:r>
              <a:rPr lang="en-US" b="1" u="sng" dirty="0"/>
              <a:t>legal texts are originally made to be read (scrutinized) in silence</a:t>
            </a:r>
            <a:r>
              <a:rPr lang="en-US" dirty="0"/>
              <a:t>, not to be spoken at a loud voice and hence the thinness of their punctuation, that shows the FORMALITY of the sample taken. </a:t>
            </a:r>
            <a:endParaRPr lang="en-US" dirty="0" smtClean="0"/>
          </a:p>
          <a:p>
            <a:r>
              <a:rPr lang="en-US" b="1" dirty="0" smtClean="0"/>
              <a:t>Nowadays</a:t>
            </a:r>
            <a:r>
              <a:rPr lang="en-US" b="1" dirty="0"/>
              <a:t>, punctuation though rare, has a function in legal texts</a:t>
            </a:r>
            <a:r>
              <a:rPr lang="en-US" dirty="0"/>
              <a:t>.</a:t>
            </a:r>
          </a:p>
        </p:txBody>
      </p:sp>
    </p:spTree>
    <p:extLst>
      <p:ext uri="{BB962C8B-B14F-4D97-AF65-F5344CB8AC3E}">
        <p14:creationId xmlns:p14="http://schemas.microsoft.com/office/powerpoint/2010/main" val="10982173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724400"/>
          </a:xfrm>
        </p:spPr>
        <p:txBody>
          <a:bodyPr/>
          <a:lstStyle/>
          <a:p>
            <a:r>
              <a:rPr lang="en-US" b="1" dirty="0" smtClean="0"/>
              <a:t>Cohesion</a:t>
            </a:r>
          </a:p>
          <a:p>
            <a:r>
              <a:rPr lang="en-US" dirty="0" smtClean="0"/>
              <a:t>many scholars speculate that </a:t>
            </a:r>
          </a:p>
          <a:p>
            <a:r>
              <a:rPr lang="en-US" dirty="0" smtClean="0"/>
              <a:t>the legal register is low in cohesive devices because of the lack of clear sentence boundaries, </a:t>
            </a:r>
          </a:p>
          <a:p>
            <a:r>
              <a:rPr lang="en-US" dirty="0" smtClean="0"/>
              <a:t>a phenomenon rather problematic in legal English. </a:t>
            </a:r>
          </a:p>
          <a:p>
            <a:r>
              <a:rPr lang="en-US" dirty="0" smtClean="0"/>
              <a:t>However, cohesive devices, if they appear in a legal document, are distinctive.</a:t>
            </a:r>
            <a:endParaRPr lang="en-US" dirty="0"/>
          </a:p>
        </p:txBody>
      </p:sp>
      <p:sp>
        <p:nvSpPr>
          <p:cNvPr id="3" name="Title 2"/>
          <p:cNvSpPr>
            <a:spLocks noGrp="1"/>
          </p:cNvSpPr>
          <p:nvPr>
            <p:ph type="title"/>
          </p:nvPr>
        </p:nvSpPr>
        <p:spPr>
          <a:xfrm>
            <a:off x="457200" y="274638"/>
            <a:ext cx="8229600" cy="944562"/>
          </a:xfrm>
        </p:spPr>
        <p:txBody>
          <a:bodyPr/>
          <a:lstStyle/>
          <a:p>
            <a:r>
              <a:rPr lang="en-US" dirty="0" err="1" smtClean="0"/>
              <a:t>Discoursal</a:t>
            </a:r>
            <a:r>
              <a:rPr lang="en-US" dirty="0" smtClean="0"/>
              <a:t> Features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382000" cy="6096000"/>
          </a:xfrm>
        </p:spPr>
        <p:txBody>
          <a:bodyPr>
            <a:normAutofit/>
          </a:bodyPr>
          <a:lstStyle/>
          <a:p>
            <a:r>
              <a:rPr lang="en-US" dirty="0" smtClean="0"/>
              <a:t>The field of legal documents covers a wide range: statutes, decrees, legal provisions, economic contracts, commodity warranty, deeds of trust, insurance policies, wills and testaments, leases and installment plans, etc.</a:t>
            </a:r>
          </a:p>
          <a:p>
            <a:r>
              <a:rPr lang="en-US" dirty="0" smtClean="0"/>
              <a:t>Yet all of these have one and the same functional tenor: </a:t>
            </a:r>
            <a:r>
              <a:rPr lang="en-US" u="sng" dirty="0" smtClean="0"/>
              <a:t>They are concerned with imposing of obligations and conferring of rights</a:t>
            </a:r>
            <a:r>
              <a:rPr lang="en-US" dirty="0" smtClean="0"/>
              <a:t>. </a:t>
            </a:r>
          </a:p>
          <a:p>
            <a:r>
              <a:rPr lang="en-US" dirty="0" smtClean="0"/>
              <a:t>And their personal tenor is the same--very formal, even dignified. </a:t>
            </a:r>
          </a:p>
          <a:p>
            <a:r>
              <a:rPr lang="en-US" dirty="0" smtClean="0"/>
              <a:t>In terms of mode, all of them are recorded in a written form being essentially a visual language </a:t>
            </a:r>
            <a:r>
              <a:rPr lang="en-US" u="sng" dirty="0" smtClean="0"/>
              <a:t>meant to be scrutinized in silence</a:t>
            </a:r>
            <a:r>
              <a:rPr lang="en-US" dirty="0" smtClean="0"/>
              <a:t>. </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638800"/>
          </a:xfrm>
        </p:spPr>
        <p:txBody>
          <a:bodyPr/>
          <a:lstStyle/>
          <a:p>
            <a:r>
              <a:rPr lang="en-US" b="1" dirty="0" smtClean="0"/>
              <a:t>1. Anaphora </a:t>
            </a:r>
          </a:p>
          <a:p>
            <a:r>
              <a:rPr lang="en-US" dirty="0" smtClean="0"/>
              <a:t>the scarce use of reference (mainly of pronouns) and repetition, though making a legal text “heavy and monotonous” (</a:t>
            </a:r>
            <a:r>
              <a:rPr lang="en-US" dirty="0" err="1" smtClean="0"/>
              <a:t>Hiltunen</a:t>
            </a:r>
            <a:r>
              <a:rPr lang="en-US" dirty="0" smtClean="0"/>
              <a:t> 1990:84), are significant of legal documents – they avoid ambiguity. </a:t>
            </a:r>
          </a:p>
          <a:p>
            <a:r>
              <a:rPr lang="en-US" dirty="0" smtClean="0"/>
              <a:t>On the other hand, the use of said and such is characteristic.</a:t>
            </a:r>
          </a:p>
          <a:p>
            <a:r>
              <a:rPr lang="en-US" b="1" dirty="0" smtClean="0"/>
              <a:t>2. Conjunctions </a:t>
            </a:r>
          </a:p>
          <a:p>
            <a:r>
              <a:rPr lang="en-US" dirty="0" smtClean="0"/>
              <a:t>it is possible to find some terms that contribute to cohesion, e.g. hereinafter, aforesaid, etc.</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914400"/>
            <a:ext cx="7315200" cy="5334000"/>
          </a:xfrm>
        </p:spPr>
        <p:txBody>
          <a:bodyPr/>
          <a:lstStyle/>
          <a:p>
            <a:r>
              <a:rPr lang="en-US" b="1" dirty="0" smtClean="0"/>
              <a:t>3. Substitution </a:t>
            </a:r>
          </a:p>
          <a:p>
            <a:r>
              <a:rPr lang="en-US" dirty="0" smtClean="0"/>
              <a:t>it is generally considered rare in legal English, though some instances can be found.</a:t>
            </a:r>
          </a:p>
          <a:p>
            <a:r>
              <a:rPr lang="en-US" b="1" dirty="0" smtClean="0"/>
              <a:t>4. Ellipsis </a:t>
            </a:r>
          </a:p>
          <a:p>
            <a:r>
              <a:rPr lang="en-US" dirty="0" smtClean="0"/>
              <a:t>the concern for precision and explicitness results in the lack of </a:t>
            </a:r>
            <a:r>
              <a:rPr lang="en-US" dirty="0" err="1" smtClean="0"/>
              <a:t>intersentential</a:t>
            </a:r>
            <a:r>
              <a:rPr lang="en-US" dirty="0" smtClean="0"/>
              <a:t> ellipsis, </a:t>
            </a:r>
          </a:p>
          <a:p>
            <a:r>
              <a:rPr lang="en-US" dirty="0" smtClean="0"/>
              <a:t>however an example of </a:t>
            </a:r>
            <a:r>
              <a:rPr lang="en-US" dirty="0" err="1" smtClean="0"/>
              <a:t>intrasentential</a:t>
            </a:r>
            <a:r>
              <a:rPr lang="en-US" dirty="0" smtClean="0"/>
              <a:t> ellipsis can be seen in the use of whiz-deletion.</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638800"/>
          </a:xfrm>
        </p:spPr>
        <p:txBody>
          <a:bodyPr>
            <a:normAutofit/>
          </a:bodyPr>
          <a:lstStyle/>
          <a:p>
            <a:r>
              <a:rPr lang="en-US" b="1" dirty="0" smtClean="0"/>
              <a:t>5. Lexical Cohesion </a:t>
            </a:r>
          </a:p>
          <a:p>
            <a:r>
              <a:rPr lang="en-US" dirty="0" smtClean="0"/>
              <a:t>“there is apparently much reiteration” (</a:t>
            </a:r>
            <a:r>
              <a:rPr lang="en-US" dirty="0" err="1" smtClean="0"/>
              <a:t>Danet</a:t>
            </a:r>
            <a:r>
              <a:rPr lang="en-US" dirty="0" smtClean="0"/>
              <a:t> 1985:285),</a:t>
            </a:r>
          </a:p>
          <a:p>
            <a:r>
              <a:rPr lang="en-US" dirty="0" smtClean="0"/>
              <a:t>i.e. much repetition due to the avoidance of pronouns; </a:t>
            </a:r>
          </a:p>
          <a:p>
            <a:r>
              <a:rPr lang="en-US" dirty="0" smtClean="0"/>
              <a:t>furthermore, synonyms, </a:t>
            </a:r>
            <a:r>
              <a:rPr lang="en-US" dirty="0" err="1" smtClean="0"/>
              <a:t>nearsynonyms</a:t>
            </a:r>
            <a:r>
              <a:rPr lang="en-US" dirty="0" smtClean="0"/>
              <a:t> and </a:t>
            </a:r>
            <a:r>
              <a:rPr lang="en-US" dirty="0" err="1" smtClean="0"/>
              <a:t>superordinate</a:t>
            </a:r>
            <a:r>
              <a:rPr lang="en-US" dirty="0" smtClean="0"/>
              <a:t> or general terms to replace expressions appearing in previous sentences are scarcely used, which is sharply contrasted to the employment of synonyms and near-synonyms in binomial and, especially, multinomial expressions.</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172200"/>
          </a:xfrm>
        </p:spPr>
        <p:txBody>
          <a:bodyPr>
            <a:normAutofit lnSpcReduction="10000"/>
          </a:bodyPr>
          <a:lstStyle/>
          <a:p>
            <a:r>
              <a:rPr lang="en-US" b="1" dirty="0" smtClean="0"/>
              <a:t>Thematic Organization</a:t>
            </a:r>
          </a:p>
          <a:p>
            <a:r>
              <a:rPr lang="en-US" b="1" dirty="0" smtClean="0"/>
              <a:t>1. Thematic progression </a:t>
            </a:r>
            <a:r>
              <a:rPr lang="en-US" dirty="0" smtClean="0"/>
              <a:t>– it is the term that implies several patterns of theme–</a:t>
            </a:r>
            <a:r>
              <a:rPr lang="en-US" dirty="0" err="1" smtClean="0"/>
              <a:t>rheme</a:t>
            </a:r>
            <a:r>
              <a:rPr lang="en-US" dirty="0" smtClean="0"/>
              <a:t>/focus arrangement in discourse. </a:t>
            </a:r>
          </a:p>
          <a:p>
            <a:r>
              <a:rPr lang="en-US" dirty="0" err="1" smtClean="0"/>
              <a:t>Daneš</a:t>
            </a:r>
            <a:r>
              <a:rPr lang="en-US" dirty="0" smtClean="0"/>
              <a:t> (1974) distinguishes three such patterns of thematic progression – </a:t>
            </a:r>
          </a:p>
          <a:p>
            <a:pPr lvl="1"/>
            <a:r>
              <a:rPr lang="en-US" sz="2600" dirty="0" smtClean="0"/>
              <a:t>linear thematic progression (in two successive clauses, the </a:t>
            </a:r>
            <a:r>
              <a:rPr lang="en-US" sz="2600" dirty="0" err="1" smtClean="0"/>
              <a:t>rheme</a:t>
            </a:r>
            <a:r>
              <a:rPr lang="en-US" sz="2600" dirty="0" smtClean="0"/>
              <a:t>/focus of the first clause becomes the theme of the second); </a:t>
            </a:r>
          </a:p>
          <a:p>
            <a:pPr lvl="1"/>
            <a:r>
              <a:rPr lang="en-US" sz="2600" dirty="0" smtClean="0"/>
              <a:t>thematic progression with a continuous theme (several clauses have the same theme); </a:t>
            </a:r>
          </a:p>
          <a:p>
            <a:pPr lvl="1"/>
            <a:r>
              <a:rPr lang="en-US" sz="2600" dirty="0" smtClean="0"/>
              <a:t>and a hierarchical pattern with a hyper-theme which can be composed of several semantically related elements. The last one is said to be common in legal texts.</a:t>
            </a:r>
            <a:endParaRPr lang="en-US" sz="26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534400" cy="6172200"/>
          </a:xfrm>
        </p:spPr>
        <p:txBody>
          <a:bodyPr>
            <a:normAutofit/>
          </a:bodyPr>
          <a:lstStyle/>
          <a:p>
            <a:r>
              <a:rPr lang="en-US" b="1" dirty="0" smtClean="0"/>
              <a:t>2. Foregrounding and </a:t>
            </a:r>
            <a:r>
              <a:rPr lang="en-US" b="1" dirty="0" err="1" smtClean="0"/>
              <a:t>backgrounding</a:t>
            </a:r>
            <a:r>
              <a:rPr lang="en-US" b="1" dirty="0" smtClean="0"/>
              <a:t> </a:t>
            </a:r>
            <a:r>
              <a:rPr lang="en-US" dirty="0" smtClean="0"/>
              <a:t>– </a:t>
            </a:r>
          </a:p>
          <a:p>
            <a:r>
              <a:rPr lang="en-US" dirty="0" err="1" smtClean="0"/>
              <a:t>Danet</a:t>
            </a:r>
            <a:r>
              <a:rPr lang="en-US" dirty="0" smtClean="0"/>
              <a:t> (1985: 286) points out that there are two distinctive types of legal discourse. </a:t>
            </a:r>
          </a:p>
          <a:p>
            <a:r>
              <a:rPr lang="en-US" dirty="0" smtClean="0"/>
              <a:t>The first contains both foregrounding and </a:t>
            </a:r>
            <a:r>
              <a:rPr lang="en-US" dirty="0" err="1" smtClean="0"/>
              <a:t>backgrounding</a:t>
            </a:r>
            <a:r>
              <a:rPr lang="en-US" dirty="0" smtClean="0"/>
              <a:t>, (resembles everyday discourse) </a:t>
            </a:r>
          </a:p>
          <a:p>
            <a:r>
              <a:rPr lang="en-US" dirty="0" smtClean="0"/>
              <a:t>The second contains little foregrounding. </a:t>
            </a:r>
          </a:p>
          <a:p>
            <a:r>
              <a:rPr lang="en-US" dirty="0" smtClean="0"/>
              <a:t>She (ibid.) gives some more explanations, “…transitivity is considered to signal foregrounding. Both supposedly go with a concern for specific episodes between individuals, while low transitivity and </a:t>
            </a:r>
            <a:r>
              <a:rPr lang="en-US" dirty="0" err="1" smtClean="0"/>
              <a:t>backgrounding</a:t>
            </a:r>
            <a:r>
              <a:rPr lang="en-US" dirty="0" smtClean="0"/>
              <a:t> are signs of a more abstract approach – a concern with the social structure in which categories of participants are related”.</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410200"/>
          </a:xfrm>
        </p:spPr>
        <p:txBody>
          <a:bodyPr>
            <a:normAutofit/>
          </a:bodyPr>
          <a:lstStyle/>
          <a:p>
            <a:r>
              <a:rPr lang="en-US" b="1" dirty="0" smtClean="0"/>
              <a:t>3. Extreme propositional density; lack of redundancy</a:t>
            </a:r>
            <a:r>
              <a:rPr lang="en-US" dirty="0" smtClean="0"/>
              <a:t> </a:t>
            </a:r>
          </a:p>
          <a:p>
            <a:r>
              <a:rPr lang="en-US" dirty="0" smtClean="0"/>
              <a:t>the extreme propositional density of legal discourse springs from the unusual length and complexity of the sentences. </a:t>
            </a:r>
          </a:p>
          <a:p>
            <a:r>
              <a:rPr lang="en-US" dirty="0" smtClean="0"/>
              <a:t>Evidence can be found in the “maze of embedded clauses and prepositional phrases” (ibid.). </a:t>
            </a:r>
          </a:p>
          <a:p>
            <a:r>
              <a:rPr lang="en-US" dirty="0" smtClean="0"/>
              <a:t>Propositional density results in the lack of redundancy in information that is being communicated – the reason is obvious – every word counts.</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029200"/>
          </a:xfrm>
        </p:spPr>
        <p:txBody>
          <a:bodyPr>
            <a:noAutofit/>
          </a:bodyPr>
          <a:lstStyle/>
          <a:p>
            <a:r>
              <a:rPr lang="en-US" sz="1800" dirty="0" err="1" smtClean="0"/>
              <a:t>Danet</a:t>
            </a:r>
            <a:r>
              <a:rPr lang="en-US" sz="1800" dirty="0" smtClean="0"/>
              <a:t>, B. Legal Discourse. In: Van </a:t>
            </a:r>
            <a:r>
              <a:rPr lang="en-US" sz="1800" dirty="0" err="1" smtClean="0"/>
              <a:t>Dijk</a:t>
            </a:r>
            <a:r>
              <a:rPr lang="en-US" sz="1800" dirty="0" smtClean="0"/>
              <a:t>, T.A. Handbook of Discourse Analysis. London: Academia Press, 1985. Volume 1, pp. 273-291.</a:t>
            </a:r>
          </a:p>
          <a:p>
            <a:r>
              <a:rPr lang="en-US" sz="1800" dirty="0" err="1" smtClean="0"/>
              <a:t>Hiltunen</a:t>
            </a:r>
            <a:r>
              <a:rPr lang="en-US" sz="1800" dirty="0" smtClean="0"/>
              <a:t>, R. Chapters on Legal English: Aspects Past and Present of the Language of </a:t>
            </a:r>
            <a:r>
              <a:rPr lang="fi-FI" sz="1800" dirty="0" smtClean="0"/>
              <a:t>the Law. Helsinki: Suomalainen Tiedeakatemia, 1990.</a:t>
            </a:r>
          </a:p>
          <a:p>
            <a:r>
              <a:rPr lang="en-US" sz="1800" dirty="0" err="1" smtClean="0"/>
              <a:t>Urbanova</a:t>
            </a:r>
            <a:r>
              <a:rPr lang="en-US" sz="1800" dirty="0" smtClean="0"/>
              <a:t>, L. A Reader in English Stylistics. V </a:t>
            </a:r>
            <a:r>
              <a:rPr lang="en-US" sz="1800" dirty="0" err="1" smtClean="0"/>
              <a:t>Prešove</a:t>
            </a:r>
            <a:r>
              <a:rPr lang="en-US" sz="1800" dirty="0" smtClean="0"/>
              <a:t>: </a:t>
            </a:r>
            <a:r>
              <a:rPr lang="en-US" sz="1800" dirty="0" err="1" smtClean="0"/>
              <a:t>Filozoficka</a:t>
            </a:r>
            <a:r>
              <a:rPr lang="en-US" sz="1800" dirty="0" smtClean="0"/>
              <a:t> </a:t>
            </a:r>
            <a:r>
              <a:rPr lang="en-US" sz="1800" dirty="0" err="1" smtClean="0"/>
              <a:t>fakulta</a:t>
            </a:r>
            <a:r>
              <a:rPr lang="en-US" sz="1800" dirty="0" smtClean="0"/>
              <a:t> v </a:t>
            </a:r>
            <a:r>
              <a:rPr lang="en-US" sz="1800" dirty="0" err="1" smtClean="0"/>
              <a:t>Prešove</a:t>
            </a:r>
            <a:r>
              <a:rPr lang="en-US" sz="1800" dirty="0" smtClean="0"/>
              <a:t>, 1986.</a:t>
            </a:r>
          </a:p>
          <a:p>
            <a:r>
              <a:rPr lang="en-US" sz="1800" dirty="0" err="1" smtClean="0"/>
              <a:t>Gustafsson</a:t>
            </a:r>
            <a:r>
              <a:rPr lang="en-US" sz="1800" dirty="0" smtClean="0"/>
              <a:t>, M. Binomial Expressions in Present-day English: a Syntactic and Semantic </a:t>
            </a:r>
            <a:r>
              <a:rPr lang="fi-FI" sz="1800" dirty="0" smtClean="0"/>
              <a:t>Study. Turku: Turun Yliopisto, 1975.</a:t>
            </a:r>
          </a:p>
          <a:p>
            <a:r>
              <a:rPr lang="en-US" sz="1800" dirty="0" smtClean="0"/>
              <a:t>Leech, G. N., </a:t>
            </a:r>
            <a:r>
              <a:rPr lang="en-US" sz="1800" dirty="0" err="1" smtClean="0"/>
              <a:t>Deuchar</a:t>
            </a:r>
            <a:r>
              <a:rPr lang="en-US" sz="1800" dirty="0" smtClean="0"/>
              <a:t>, M., </a:t>
            </a:r>
            <a:r>
              <a:rPr lang="en-US" sz="1800" dirty="0" err="1" smtClean="0"/>
              <a:t>Hoogenraad</a:t>
            </a:r>
            <a:r>
              <a:rPr lang="en-US" sz="1800" dirty="0" smtClean="0"/>
              <a:t>, R. English grammar for today: a new introduction. Basingstoke: Macmillan, c1982. Leech, G. N., </a:t>
            </a:r>
            <a:r>
              <a:rPr lang="en-US" sz="1800" dirty="0" err="1" smtClean="0"/>
              <a:t>Svartvik</a:t>
            </a:r>
            <a:r>
              <a:rPr lang="en-US" sz="1800" dirty="0" smtClean="0"/>
              <a:t>, J. A Communicative Grammar of English. Harlow: PEL, 2002.</a:t>
            </a:r>
          </a:p>
          <a:p>
            <a:r>
              <a:rPr lang="en-US" sz="1800" dirty="0" err="1" smtClean="0"/>
              <a:t>Daneš</a:t>
            </a:r>
            <a:r>
              <a:rPr lang="en-US" sz="1800" dirty="0" smtClean="0"/>
              <a:t>, F. “Functional Sentence Perspective and the Organizing of the Text”. In </a:t>
            </a:r>
            <a:r>
              <a:rPr lang="en-US" sz="1800" dirty="0" err="1" smtClean="0"/>
              <a:t>Daneš</a:t>
            </a:r>
            <a:r>
              <a:rPr lang="en-US" sz="1800" dirty="0" smtClean="0"/>
              <a:t>, F. (ed.) Pages on Functional Sentence Perspective. Academia, 1974. pp. 106-128.</a:t>
            </a:r>
            <a:endParaRPr lang="en-US" sz="1800" dirty="0"/>
          </a:p>
        </p:txBody>
      </p:sp>
      <p:sp>
        <p:nvSpPr>
          <p:cNvPr id="3" name="Title 2"/>
          <p:cNvSpPr>
            <a:spLocks noGrp="1"/>
          </p:cNvSpPr>
          <p:nvPr>
            <p:ph type="title"/>
          </p:nvPr>
        </p:nvSpPr>
        <p:spPr>
          <a:xfrm>
            <a:off x="457200" y="274638"/>
            <a:ext cx="8229600" cy="868362"/>
          </a:xfrm>
        </p:spPr>
        <p:txBody>
          <a:bodyPr/>
          <a:lstStyle/>
          <a:p>
            <a:r>
              <a:rPr lang="en-US" dirty="0" smtClean="0"/>
              <a:t>References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077200" cy="5943600"/>
          </a:xfrm>
        </p:spPr>
        <p:txBody>
          <a:bodyPr>
            <a:normAutofit/>
          </a:bodyPr>
          <a:lstStyle/>
          <a:p>
            <a:pPr>
              <a:lnSpc>
                <a:spcPct val="130000"/>
              </a:lnSpc>
            </a:pPr>
            <a:r>
              <a:rPr lang="en-US" dirty="0" smtClean="0"/>
              <a:t>Though, for instance, court trial is conducted in spoken form, the language used at court shares much with the characteristics of written legal documents. </a:t>
            </a:r>
          </a:p>
          <a:p>
            <a:pPr>
              <a:lnSpc>
                <a:spcPct val="130000"/>
              </a:lnSpc>
            </a:pPr>
            <a:r>
              <a:rPr lang="en-US" dirty="0" smtClean="0"/>
              <a:t>In order to ensure that a document says exactly what it is meant to say, and leaves no chance for misinterpretation, composers of the document will take the greatest pains to make it communicate just one set of meanings and avoid any possible ambiguity.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09600"/>
            <a:ext cx="8077200" cy="5715000"/>
          </a:xfrm>
        </p:spPr>
        <p:txBody>
          <a:bodyPr>
            <a:normAutofit/>
          </a:bodyPr>
          <a:lstStyle/>
          <a:p>
            <a:pPr>
              <a:lnSpc>
                <a:spcPct val="120000"/>
              </a:lnSpc>
            </a:pPr>
            <a:r>
              <a:rPr lang="en-US" dirty="0" smtClean="0"/>
              <a:t>Owing to </a:t>
            </a:r>
          </a:p>
          <a:p>
            <a:pPr lvl="1">
              <a:lnSpc>
                <a:spcPct val="120000"/>
              </a:lnSpc>
            </a:pPr>
            <a:r>
              <a:rPr lang="en-US" sz="2700" dirty="0" smtClean="0"/>
              <a:t>the composers‘ reliance on established forms and </a:t>
            </a:r>
          </a:p>
          <a:p>
            <a:pPr lvl="1">
              <a:lnSpc>
                <a:spcPct val="120000"/>
              </a:lnSpc>
            </a:pPr>
            <a:r>
              <a:rPr lang="en-US" sz="2700" dirty="0" smtClean="0"/>
              <a:t>their reluctance to adopt new and untested modes of expression, </a:t>
            </a:r>
          </a:p>
          <a:p>
            <a:pPr>
              <a:lnSpc>
                <a:spcPct val="120000"/>
              </a:lnSpc>
            </a:pPr>
            <a:r>
              <a:rPr lang="en-US" dirty="0" smtClean="0"/>
              <a:t>and owing to some historical reasons, </a:t>
            </a:r>
          </a:p>
          <a:p>
            <a:pPr>
              <a:lnSpc>
                <a:spcPct val="120000"/>
              </a:lnSpc>
            </a:pPr>
            <a:r>
              <a:rPr lang="en-US" dirty="0" smtClean="0"/>
              <a:t>legal English appears </a:t>
            </a:r>
            <a:r>
              <a:rPr lang="en-US" b="1" dirty="0" smtClean="0"/>
              <a:t>extremely conservative </a:t>
            </a:r>
            <a:r>
              <a:rPr lang="en-US" dirty="0" smtClean="0"/>
              <a:t>and presents some striking oddities in </a:t>
            </a:r>
          </a:p>
          <a:p>
            <a:pPr lvl="1">
              <a:lnSpc>
                <a:spcPct val="120000"/>
              </a:lnSpc>
            </a:pPr>
            <a:r>
              <a:rPr lang="en-US" sz="2700" dirty="0" smtClean="0"/>
              <a:t>form and </a:t>
            </a:r>
          </a:p>
          <a:p>
            <a:pPr lvl="1"/>
            <a:r>
              <a:rPr lang="en-US" sz="2700" dirty="0" smtClean="0"/>
              <a:t>wording.</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19200"/>
            <a:ext cx="7848600" cy="5257800"/>
          </a:xfrm>
        </p:spPr>
        <p:txBody>
          <a:bodyPr>
            <a:normAutofit/>
          </a:bodyPr>
          <a:lstStyle/>
          <a:p>
            <a:r>
              <a:rPr lang="en-US" dirty="0" smtClean="0"/>
              <a:t>The legal genre, which has a well-established status in sublanguage studies, includes a variety of texts and situational patterns. </a:t>
            </a:r>
          </a:p>
          <a:p>
            <a:r>
              <a:rPr lang="en-US" dirty="0" smtClean="0"/>
              <a:t>Within the legal genre there are ‘internal’ functional sub-genres, such as statutes, conventions, contracts with their numerous sub-categories, wills, case reports, etc.</a:t>
            </a:r>
          </a:p>
          <a:p>
            <a:r>
              <a:rPr lang="en-US" dirty="0" smtClean="0"/>
              <a:t>The underlying notion is that genre refers to some patterned recurrent form or conventions,.</a:t>
            </a:r>
            <a:endParaRPr lang="en-US" dirty="0"/>
          </a:p>
        </p:txBody>
      </p:sp>
      <p:sp>
        <p:nvSpPr>
          <p:cNvPr id="3" name="Title 2"/>
          <p:cNvSpPr>
            <a:spLocks noGrp="1"/>
          </p:cNvSpPr>
          <p:nvPr>
            <p:ph type="title"/>
          </p:nvPr>
        </p:nvSpPr>
        <p:spPr>
          <a:xfrm>
            <a:off x="457200" y="274638"/>
            <a:ext cx="8229600" cy="944562"/>
          </a:xfrm>
        </p:spPr>
        <p:txBody>
          <a:bodyPr/>
          <a:lstStyle/>
          <a:p>
            <a:r>
              <a:rPr lang="en-US" dirty="0" smtClean="0"/>
              <a:t>Legal Genre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867400"/>
          </a:xfrm>
        </p:spPr>
        <p:txBody>
          <a:bodyPr>
            <a:normAutofit/>
          </a:bodyPr>
          <a:lstStyle/>
          <a:p>
            <a:pPr>
              <a:lnSpc>
                <a:spcPct val="130000"/>
              </a:lnSpc>
              <a:spcBef>
                <a:spcPts val="600"/>
              </a:spcBef>
            </a:pPr>
            <a:r>
              <a:rPr lang="en-US" b="1" dirty="0" smtClean="0"/>
              <a:t>Historical development: </a:t>
            </a:r>
            <a:endParaRPr lang="en-US" dirty="0" smtClean="0"/>
          </a:p>
          <a:p>
            <a:pPr>
              <a:lnSpc>
                <a:spcPct val="130000"/>
              </a:lnSpc>
              <a:spcBef>
                <a:spcPts val="600"/>
              </a:spcBef>
            </a:pPr>
            <a:r>
              <a:rPr lang="en-US" dirty="0" smtClean="0"/>
              <a:t>In prehistoric Britain, traditional common law was discussed in the language since time immemorial. </a:t>
            </a:r>
          </a:p>
          <a:p>
            <a:pPr>
              <a:lnSpc>
                <a:spcPct val="130000"/>
              </a:lnSpc>
              <a:spcBef>
                <a:spcPts val="600"/>
              </a:spcBef>
            </a:pPr>
            <a:r>
              <a:rPr lang="en-US" dirty="0" smtClean="0"/>
              <a:t>The legal language and legal tradition changed with influence of conquerors over the following centuries. </a:t>
            </a:r>
          </a:p>
          <a:p>
            <a:pPr>
              <a:lnSpc>
                <a:spcPct val="130000"/>
              </a:lnSpc>
              <a:spcBef>
                <a:spcPts val="600"/>
              </a:spcBef>
            </a:pPr>
            <a:r>
              <a:rPr lang="en-US" b="1" dirty="0" smtClean="0"/>
              <a:t>Roman Britain</a:t>
            </a:r>
            <a:r>
              <a:rPr lang="en-US" dirty="0" smtClean="0"/>
              <a:t> (after the conquest beginning in AD 43) followed Roman legal tradition, and its legal language was </a:t>
            </a:r>
            <a:r>
              <a:rPr lang="en-US" b="1" dirty="0" smtClean="0"/>
              <a:t>Latin</a:t>
            </a:r>
            <a:r>
              <a:rPr lang="en-US" dirty="0" smtClean="0"/>
              <a:t>. </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770</TotalTime>
  <Words>4113</Words>
  <Application>Microsoft Office PowerPoint</Application>
  <PresentationFormat>On-screen Show (4:3)</PresentationFormat>
  <Paragraphs>284</Paragraphs>
  <Slides>56</Slides>
  <Notes>1</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Concourse</vt:lpstr>
      <vt:lpstr>Stylistics  L a n g u a g e  o f  L e g a l   D o c u m e n t s</vt:lpstr>
      <vt:lpstr>Legal Discourse</vt:lpstr>
      <vt:lpstr>Functions of Law</vt:lpstr>
      <vt:lpstr>Register or Dialect or Sublanguage</vt:lpstr>
      <vt:lpstr>PowerPoint Presentation</vt:lpstr>
      <vt:lpstr>PowerPoint Presentation</vt:lpstr>
      <vt:lpstr>PowerPoint Presentation</vt:lpstr>
      <vt:lpstr>Legal Genre</vt:lpstr>
      <vt:lpstr>PowerPoint Presentation</vt:lpstr>
      <vt:lpstr>PowerPoint Presentation</vt:lpstr>
      <vt:lpstr>PowerPoint Presentation</vt:lpstr>
      <vt:lpstr>PowerPoint Presentation</vt:lpstr>
      <vt:lpstr>Linguistic Description of  the Legal Register</vt:lpstr>
      <vt:lpstr>Lexical Features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Syntactic Features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More Syntactic Features</vt:lpstr>
      <vt:lpstr>Prosodic Features</vt:lpstr>
      <vt:lpstr>PowerPoint Presentation</vt:lpstr>
      <vt:lpstr>PowerPoint Presentation</vt:lpstr>
      <vt:lpstr>PowerPoint Presentation</vt:lpstr>
      <vt:lpstr>Semantic Features </vt:lpstr>
      <vt:lpstr>PowerPoint Presentation</vt:lpstr>
      <vt:lpstr>PowerPoint Presentation</vt:lpstr>
      <vt:lpstr>PowerPoint Presentation</vt:lpstr>
      <vt:lpstr>PowerPoint Presentation</vt:lpstr>
      <vt:lpstr>PowerPoint Presentation</vt:lpstr>
      <vt:lpstr>Graphological Features </vt:lpstr>
      <vt:lpstr>PowerPoint Presentation</vt:lpstr>
      <vt:lpstr>PowerPoint Presentation</vt:lpstr>
      <vt:lpstr>PowerPoint Presentation</vt:lpstr>
      <vt:lpstr>PowerPoint Presentation</vt:lpstr>
      <vt:lpstr>Discoursal Features</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of  Legal Documents</dc:title>
  <dc:creator>Ahmad Bilal</dc:creator>
  <cp:lastModifiedBy>shazpc</cp:lastModifiedBy>
  <cp:revision>66</cp:revision>
  <dcterms:created xsi:type="dcterms:W3CDTF">2012-04-24T09:47:55Z</dcterms:created>
  <dcterms:modified xsi:type="dcterms:W3CDTF">2017-05-20T07:39:11Z</dcterms:modified>
</cp:coreProperties>
</file>