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8"/>
  </p:notesMasterIdLst>
  <p:sldIdLst>
    <p:sldId id="256" r:id="rId2"/>
    <p:sldId id="315" r:id="rId3"/>
    <p:sldId id="328" r:id="rId4"/>
    <p:sldId id="331" r:id="rId5"/>
    <p:sldId id="273" r:id="rId6"/>
    <p:sldId id="274" r:id="rId7"/>
    <p:sldId id="287" r:id="rId8"/>
    <p:sldId id="329" r:id="rId9"/>
    <p:sldId id="277" r:id="rId10"/>
    <p:sldId id="330" r:id="rId11"/>
    <p:sldId id="288" r:id="rId12"/>
    <p:sldId id="278" r:id="rId13"/>
    <p:sldId id="259" r:id="rId14"/>
    <p:sldId id="279" r:id="rId15"/>
    <p:sldId id="289" r:id="rId16"/>
    <p:sldId id="260" r:id="rId17"/>
    <p:sldId id="334" r:id="rId18"/>
    <p:sldId id="280" r:id="rId19"/>
    <p:sldId id="297" r:id="rId20"/>
    <p:sldId id="261" r:id="rId21"/>
    <p:sldId id="281" r:id="rId22"/>
    <p:sldId id="332" r:id="rId23"/>
    <p:sldId id="335" r:id="rId24"/>
    <p:sldId id="333" r:id="rId25"/>
    <p:sldId id="336" r:id="rId26"/>
    <p:sldId id="30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8000"/>
    <a:srgbClr val="D60093"/>
    <a:srgbClr val="00CC00"/>
    <a:srgbClr val="33CC33"/>
    <a:srgbClr val="FF6600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DAF50D3-F28F-4BBF-B7AA-96F21FC7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92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EE2906-37F1-49DF-948A-7983D945DC2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41B76-634F-410D-9A16-279BE6D3E374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2CFD1-3314-462B-8AD7-E3154D9F5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454D0-11A1-4987-9294-DCD963E2A429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C743C-F5F3-48A4-992C-9485B01A1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C3E1C-77FB-45B5-9D2D-2A71F996A28D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2E06F-55F5-4771-A810-745590C1A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2F0AE-099A-4159-BFA9-638B7A947827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F0136-E863-40B8-AE3B-19FD874BC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1F851-6227-4F52-8F84-D35D2241A360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0AFEF-0493-4E0C-97E4-3EC715DDB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261A8-4242-4F2F-83D2-3DAF5D4304D3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220B7-60D2-4824-B8A2-235E24C83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B278E-18E8-44D1-922E-593FB86A85EA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1703B-B043-4EA5-B11D-12BB7C812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CF32C-67C6-4525-B099-C59321354704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84512-4FD0-4E66-96BC-5BC901B6B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000A3-D1DD-402A-95B1-B53AAE5604A1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9A6BE-11F7-4485-9743-A0AB9E480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43956-1933-4437-8DF0-688E716DDC64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0E6A5-0441-4743-ACEE-B0C01A7C6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2B8F-BDC9-4DD5-BE57-3B89F188B3CF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82CE5-4645-4926-9C7D-E5A2721F0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564844B-AA63-4DB5-8688-4440507C92A3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333EF9-32D8-41CF-86D2-EA65B5B83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0563" y="2349500"/>
            <a:ext cx="3990975" cy="1008063"/>
          </a:xfrm>
        </p:spPr>
        <p:txBody>
          <a:bodyPr/>
          <a:lstStyle/>
          <a:p>
            <a:pPr eaLnBrk="1" hangingPunct="1"/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365625"/>
            <a:ext cx="5616575" cy="1079500"/>
          </a:xfrm>
        </p:spPr>
        <p:txBody>
          <a:bodyPr/>
          <a:lstStyle/>
          <a:p>
            <a:pPr eaLnBrk="1" hangingPunct="1"/>
            <a:r>
              <a:rPr lang="en-US" sz="4800">
                <a:solidFill>
                  <a:srgbClr val="008000"/>
                </a:solidFill>
              </a:rPr>
              <a:t>Lecture 8</a:t>
            </a:r>
            <a:endParaRPr lang="en-US" sz="4800" dirty="0">
              <a:solidFill>
                <a:srgbClr val="008000"/>
              </a:solidFill>
            </a:endParaRPr>
          </a:p>
        </p:txBody>
      </p:sp>
      <p:sp>
        <p:nvSpPr>
          <p:cNvPr id="3076" name="Line 16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17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Text Box 18"/>
          <p:cNvSpPr txBox="1">
            <a:spLocks noChangeArrowheads="1"/>
          </p:cNvSpPr>
          <p:nvPr/>
        </p:nvSpPr>
        <p:spPr bwMode="auto">
          <a:xfrm>
            <a:off x="971550" y="2511425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Discrete Structures</a:t>
            </a:r>
          </a:p>
        </p:txBody>
      </p:sp>
      <p:sp>
        <p:nvSpPr>
          <p:cNvPr id="3079" name="Line 19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20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Line 23"/>
          <p:cNvSpPr>
            <a:spLocks noChangeShapeType="1"/>
          </p:cNvSpPr>
          <p:nvPr/>
        </p:nvSpPr>
        <p:spPr bwMode="auto">
          <a:xfrm>
            <a:off x="828675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9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0" name="Line 22"/>
          <p:cNvSpPr>
            <a:spLocks noChangeShapeType="1"/>
          </p:cNvSpPr>
          <p:nvPr/>
        </p:nvSpPr>
        <p:spPr bwMode="auto">
          <a:xfrm>
            <a:off x="393700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620688"/>
            <a:ext cx="6048375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CA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522994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99592" y="1412776"/>
            <a:ext cx="7630022" cy="465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300" dirty="0">
                <a:solidFill>
                  <a:srgbClr val="3333FF"/>
                </a:solidFill>
              </a:rPr>
              <a:t>Translate into English the statement </a:t>
            </a:r>
          </a:p>
          <a:p>
            <a:pPr algn="just"/>
            <a:r>
              <a:rPr lang="en-US" sz="2300" i="1" dirty="0">
                <a:solidFill>
                  <a:srgbClr val="3333FF"/>
                </a:solidFill>
              </a:rPr>
              <a:t> </a:t>
            </a:r>
            <a:r>
              <a:rPr lang="en-US" sz="2800" i="1" dirty="0">
                <a:solidFill>
                  <a:srgbClr val="C00000"/>
                </a:solidFill>
              </a:rPr>
              <a:t>∀ </a:t>
            </a:r>
            <a:r>
              <a:rPr lang="en-US" sz="2800" dirty="0">
                <a:solidFill>
                  <a:srgbClr val="C00000"/>
                </a:solidFill>
              </a:rPr>
              <a:t>x</a:t>
            </a:r>
            <a:r>
              <a:rPr lang="en-US" sz="2800" i="1" dirty="0">
                <a:solidFill>
                  <a:srgbClr val="C00000"/>
                </a:solidFill>
              </a:rPr>
              <a:t> ∀ </a:t>
            </a:r>
            <a:r>
              <a:rPr lang="en-US" sz="2800" dirty="0">
                <a:solidFill>
                  <a:srgbClr val="C00000"/>
                </a:solidFill>
              </a:rPr>
              <a:t>y {(x &gt; 0) </a:t>
            </a:r>
            <a:r>
              <a:rPr lang="en-US" sz="2800" i="1" dirty="0">
                <a:solidFill>
                  <a:srgbClr val="C00000"/>
                </a:solidFill>
              </a:rPr>
              <a:t>∧</a:t>
            </a:r>
            <a:r>
              <a:rPr lang="en-US" sz="2800" dirty="0">
                <a:solidFill>
                  <a:srgbClr val="C00000"/>
                </a:solidFill>
              </a:rPr>
              <a:t> (y &lt; 0) </a:t>
            </a:r>
            <a:r>
              <a:rPr lang="en-US" sz="2800" i="1" dirty="0">
                <a:solidFill>
                  <a:srgbClr val="C00000"/>
                </a:solidFill>
              </a:rPr>
              <a:t>→ </a:t>
            </a:r>
            <a:r>
              <a:rPr lang="en-US" sz="2800" dirty="0">
                <a:solidFill>
                  <a:srgbClr val="C00000"/>
                </a:solidFill>
              </a:rPr>
              <a:t> (</a:t>
            </a:r>
            <a:r>
              <a:rPr lang="en-US" sz="2800" dirty="0" err="1">
                <a:solidFill>
                  <a:srgbClr val="C00000"/>
                </a:solidFill>
              </a:rPr>
              <a:t>x·y</a:t>
            </a:r>
            <a:r>
              <a:rPr lang="en-US" sz="2800" dirty="0">
                <a:solidFill>
                  <a:srgbClr val="C00000"/>
                </a:solidFill>
              </a:rPr>
              <a:t> &lt; 0)},</a:t>
            </a:r>
          </a:p>
          <a:p>
            <a:pPr algn="just"/>
            <a:r>
              <a:rPr lang="en-US" sz="2300" dirty="0">
                <a:solidFill>
                  <a:srgbClr val="3333FF"/>
                </a:solidFill>
              </a:rPr>
              <a:t>where the domain for both variables consists of all real numbers. </a:t>
            </a:r>
          </a:p>
          <a:p>
            <a:pPr algn="just">
              <a:lnSpc>
                <a:spcPct val="150000"/>
              </a:lnSpc>
            </a:pPr>
            <a:r>
              <a:rPr lang="en-US" sz="2300" dirty="0">
                <a:solidFill>
                  <a:srgbClr val="3333FF"/>
                </a:solidFill>
              </a:rPr>
              <a:t>Solution</a:t>
            </a:r>
            <a:r>
              <a:rPr lang="en-US" sz="2300" dirty="0"/>
              <a:t>: </a:t>
            </a:r>
            <a:r>
              <a:rPr lang="en-US" sz="2200" dirty="0"/>
              <a:t>This statement says that for every real number x and for every real number y, </a:t>
            </a:r>
            <a:r>
              <a:rPr lang="en-US" sz="2200" dirty="0">
                <a:solidFill>
                  <a:srgbClr val="3333FF"/>
                </a:solidFill>
              </a:rPr>
              <a:t>if x &gt; 0 and y &lt; 0, then </a:t>
            </a:r>
            <a:r>
              <a:rPr lang="en-US" sz="2200" dirty="0" err="1">
                <a:solidFill>
                  <a:srgbClr val="3333FF"/>
                </a:solidFill>
              </a:rPr>
              <a:t>x·y</a:t>
            </a:r>
            <a:r>
              <a:rPr lang="en-US" sz="2200" dirty="0">
                <a:solidFill>
                  <a:srgbClr val="3333FF"/>
                </a:solidFill>
              </a:rPr>
              <a:t> &lt; 0</a:t>
            </a:r>
            <a:r>
              <a:rPr lang="en-US" sz="2200" dirty="0"/>
              <a:t>. That is, this statement says that for real numbers x and y. This can be stated more succinctly as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rgbClr val="3333FF"/>
                </a:solidFill>
              </a:rPr>
              <a:t>"The product of a positive real number and a negative real number is always a negative real number”</a:t>
            </a:r>
            <a:r>
              <a:rPr lang="en-US" sz="2200" dirty="0"/>
              <a:t>.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95288" y="1268413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395288" y="1268413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55576" y="692696"/>
            <a:ext cx="7991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3333FF"/>
                </a:solidFill>
              </a:rPr>
              <a:t>Cont….</a:t>
            </a:r>
          </a:p>
        </p:txBody>
      </p:sp>
      <p:sp>
        <p:nvSpPr>
          <p:cNvPr id="12291" name="Line 4"/>
          <p:cNvSpPr>
            <a:spLocks noChangeShapeType="1"/>
          </p:cNvSpPr>
          <p:nvPr/>
        </p:nvSpPr>
        <p:spPr bwMode="auto">
          <a:xfrm>
            <a:off x="684213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2" name="Line 5"/>
          <p:cNvSpPr>
            <a:spLocks noChangeShapeType="1"/>
          </p:cNvSpPr>
          <p:nvPr/>
        </p:nvSpPr>
        <p:spPr bwMode="auto">
          <a:xfrm>
            <a:off x="323850" y="1268413"/>
            <a:ext cx="835183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9481" y="1388670"/>
            <a:ext cx="7754967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3333FF"/>
                </a:solidFill>
              </a:rPr>
              <a:t>Write the following statements in English, using the predicate </a:t>
            </a:r>
            <a:r>
              <a:rPr lang="en-US" sz="2400" i="1" dirty="0"/>
              <a:t>S(x, y): “x shops in y”, </a:t>
            </a:r>
            <a:r>
              <a:rPr lang="en-US" sz="2400" i="1" dirty="0">
                <a:solidFill>
                  <a:srgbClr val="3333FF"/>
                </a:solidFill>
              </a:rPr>
              <a:t>where x </a:t>
            </a:r>
            <a:r>
              <a:rPr lang="en-US" sz="2400" dirty="0">
                <a:solidFill>
                  <a:srgbClr val="3333FF"/>
                </a:solidFill>
              </a:rPr>
              <a:t>represents people and </a:t>
            </a:r>
            <a:r>
              <a:rPr lang="en-US" sz="2400" i="1" dirty="0">
                <a:solidFill>
                  <a:srgbClr val="3333FF"/>
                </a:solidFill>
              </a:rPr>
              <a:t>y represents stores:</a:t>
            </a:r>
          </a:p>
          <a:p>
            <a:r>
              <a:rPr lang="en-US" sz="2400" dirty="0">
                <a:solidFill>
                  <a:srgbClr val="3333FF"/>
                </a:solidFill>
              </a:rPr>
              <a:t>(a) </a:t>
            </a:r>
            <a:r>
              <a:rPr lang="en-US" sz="2400" i="1" dirty="0">
                <a:solidFill>
                  <a:srgbClr val="3333FF"/>
                </a:solidFill>
              </a:rPr>
              <a:t>∀ y S(john, y).</a:t>
            </a:r>
          </a:p>
          <a:p>
            <a:r>
              <a:rPr lang="es-ES" sz="2400" dirty="0">
                <a:solidFill>
                  <a:srgbClr val="3333FF"/>
                </a:solidFill>
              </a:rPr>
              <a:t>(b) </a:t>
            </a:r>
            <a:r>
              <a:rPr lang="es-ES" sz="2400" i="1" dirty="0">
                <a:solidFill>
                  <a:srgbClr val="3333FF"/>
                </a:solidFill>
              </a:rPr>
              <a:t>∃ x∀ y S(x, y).</a:t>
            </a:r>
            <a:r>
              <a:rPr lang="en-US" sz="3200" b="1" dirty="0">
                <a:solidFill>
                  <a:srgbClr val="3333FF"/>
                </a:solidFill>
              </a:rPr>
              <a:t> </a:t>
            </a:r>
          </a:p>
          <a:p>
            <a:endParaRPr lang="en-US" sz="900" b="1" dirty="0">
              <a:solidFill>
                <a:srgbClr val="3333FF"/>
              </a:solidFill>
            </a:endParaRPr>
          </a:p>
          <a:p>
            <a:pPr algn="ctr"/>
            <a:r>
              <a:rPr lang="en-US" sz="2400" dirty="0">
                <a:solidFill>
                  <a:srgbClr val="008000"/>
                </a:solidFill>
              </a:rPr>
              <a:t>Sol: (a) </a:t>
            </a:r>
            <a:r>
              <a:rPr lang="en-US" sz="2400" dirty="0"/>
              <a:t>The predicate states that if </a:t>
            </a:r>
            <a:r>
              <a:rPr lang="en-US" sz="2400" i="1" dirty="0"/>
              <a:t>y is a store, then john shops there. i.e., 						</a:t>
            </a:r>
            <a:r>
              <a:rPr lang="en-US" sz="2400" i="1" dirty="0">
                <a:solidFill>
                  <a:srgbClr val="3333FF"/>
                </a:solidFill>
              </a:rPr>
              <a:t>“john shops in every </a:t>
            </a:r>
            <a:r>
              <a:rPr lang="en-US" sz="2400" dirty="0">
                <a:solidFill>
                  <a:srgbClr val="3333FF"/>
                </a:solidFill>
              </a:rPr>
              <a:t>store.”</a:t>
            </a:r>
          </a:p>
          <a:p>
            <a:pPr algn="just"/>
            <a:r>
              <a:rPr lang="en-US" sz="2400" dirty="0">
                <a:solidFill>
                  <a:srgbClr val="008000"/>
                </a:solidFill>
              </a:rPr>
              <a:t>(b)</a:t>
            </a:r>
            <a:r>
              <a:rPr lang="en-US" sz="2400" dirty="0"/>
              <a:t> The predicate states that there is a person </a:t>
            </a:r>
            <a:r>
              <a:rPr lang="en-US" sz="2400" i="1" dirty="0"/>
              <a:t>x with the property that x shops in every store y. That is,</a:t>
            </a:r>
          </a:p>
          <a:p>
            <a:pPr algn="ctr"/>
            <a:r>
              <a:rPr lang="en-US" sz="2400" dirty="0">
                <a:solidFill>
                  <a:srgbClr val="3333FF"/>
                </a:solidFill>
              </a:rPr>
              <a:t>“There is a person who shops in every store.”</a:t>
            </a:r>
          </a:p>
        </p:txBody>
      </p:sp>
      <p:sp>
        <p:nvSpPr>
          <p:cNvPr id="12294" name="Line 4"/>
          <p:cNvSpPr>
            <a:spLocks noChangeShapeType="1"/>
          </p:cNvSpPr>
          <p:nvPr/>
        </p:nvSpPr>
        <p:spPr bwMode="auto">
          <a:xfrm>
            <a:off x="684213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5"/>
          <p:cNvSpPr>
            <a:spLocks noChangeShapeType="1"/>
          </p:cNvSpPr>
          <p:nvPr/>
        </p:nvSpPr>
        <p:spPr bwMode="auto">
          <a:xfrm>
            <a:off x="323850" y="1268413"/>
            <a:ext cx="8351838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90284" y="745540"/>
            <a:ext cx="78581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/>
            <a:r>
              <a:rPr lang="en-US" sz="2800" dirty="0">
                <a:solidFill>
                  <a:srgbClr val="3333FF"/>
                </a:solidFill>
              </a:rPr>
              <a:t>Table for the Quantification of two variables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468313" y="1268413"/>
            <a:ext cx="8135937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4"/>
          <p:cNvSpPr>
            <a:spLocks noChangeShapeType="1"/>
          </p:cNvSpPr>
          <p:nvPr/>
        </p:nvSpPr>
        <p:spPr bwMode="auto">
          <a:xfrm>
            <a:off x="468313" y="1268413"/>
            <a:ext cx="8135937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325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700808"/>
            <a:ext cx="7992814" cy="367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901700" y="655638"/>
            <a:ext cx="7242175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b="1" dirty="0">
                <a:solidFill>
                  <a:srgbClr val="3333FF"/>
                </a:solidFill>
              </a:rPr>
              <a:t>Example </a:t>
            </a:r>
            <a:endParaRPr lang="en-CA" sz="32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920472" y="1436939"/>
            <a:ext cx="7683778" cy="480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300" dirty="0">
                <a:solidFill>
                  <a:srgbClr val="3333FF"/>
                </a:solidFill>
              </a:rPr>
              <a:t>Write the following statement in English, using the predicates</a:t>
            </a:r>
          </a:p>
          <a:p>
            <a:r>
              <a:rPr lang="en-US" sz="2400" i="1" dirty="0">
                <a:solidFill>
                  <a:srgbClr val="3333FF"/>
                </a:solidFill>
              </a:rPr>
              <a:t>C(x):     </a:t>
            </a:r>
            <a:r>
              <a:rPr lang="en-US" sz="2400" i="1" dirty="0"/>
              <a:t>“x is a Computer Science major”</a:t>
            </a:r>
          </a:p>
          <a:p>
            <a:r>
              <a:rPr lang="en-US" sz="2400" i="1" dirty="0">
                <a:solidFill>
                  <a:srgbClr val="3333FF"/>
                </a:solidFill>
              </a:rPr>
              <a:t>T (x, y): </a:t>
            </a:r>
            <a:r>
              <a:rPr lang="en-US" sz="2400" i="1" dirty="0"/>
              <a:t>“x is taking y”</a:t>
            </a:r>
          </a:p>
          <a:p>
            <a:r>
              <a:rPr lang="en-US" sz="2400" dirty="0">
                <a:solidFill>
                  <a:srgbClr val="3333FF"/>
                </a:solidFill>
              </a:rPr>
              <a:t>where </a:t>
            </a:r>
            <a:r>
              <a:rPr lang="en-US" sz="2400" i="1" dirty="0">
                <a:solidFill>
                  <a:srgbClr val="3333FF"/>
                </a:solidFill>
              </a:rPr>
              <a:t>x represents students and y represents courses:</a:t>
            </a:r>
          </a:p>
          <a:p>
            <a:pPr algn="ctr"/>
            <a:r>
              <a:rPr lang="fr-FR" sz="2800" i="1" dirty="0"/>
              <a:t>∀y ∃x (~C(x) ∧ T (x, y)).</a:t>
            </a:r>
          </a:p>
          <a:p>
            <a:r>
              <a:rPr lang="en-US" sz="2400" b="1" dirty="0">
                <a:solidFill>
                  <a:srgbClr val="3333FF"/>
                </a:solidFill>
              </a:rPr>
              <a:t>Solution:</a:t>
            </a:r>
          </a:p>
          <a:p>
            <a:pPr algn="just"/>
            <a:r>
              <a:rPr lang="en-US" sz="2400" dirty="0"/>
              <a:t>The statement </a:t>
            </a:r>
            <a:r>
              <a:rPr lang="en-US" sz="2400" i="1" dirty="0"/>
              <a:t>∀y ∃x (~C(x) ∧ T (x, y)) says that for every course y there is a student x such that x is not a</a:t>
            </a:r>
          </a:p>
          <a:p>
            <a:pPr algn="just"/>
            <a:r>
              <a:rPr lang="en-US" sz="2400" dirty="0"/>
              <a:t>Computer Science major and </a:t>
            </a:r>
            <a:r>
              <a:rPr lang="en-US" sz="2400" i="1" dirty="0"/>
              <a:t>x is taking y. That is,      </a:t>
            </a:r>
            <a:r>
              <a:rPr lang="en-US" sz="2400" i="1" dirty="0">
                <a:solidFill>
                  <a:srgbClr val="3333FF"/>
                </a:solidFill>
              </a:rPr>
              <a:t>“In every course there is a student who is not a Computer </a:t>
            </a:r>
            <a:r>
              <a:rPr lang="en-US" sz="2400" dirty="0">
                <a:solidFill>
                  <a:srgbClr val="3333FF"/>
                </a:solidFill>
              </a:rPr>
              <a:t>Science major.”</a:t>
            </a:r>
          </a:p>
        </p:txBody>
      </p:sp>
      <p:sp>
        <p:nvSpPr>
          <p:cNvPr id="14340" name="Line 21"/>
          <p:cNvSpPr>
            <a:spLocks noChangeShapeType="1"/>
          </p:cNvSpPr>
          <p:nvPr/>
        </p:nvSpPr>
        <p:spPr bwMode="auto">
          <a:xfrm>
            <a:off x="395288" y="1268413"/>
            <a:ext cx="8208962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Line 2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21"/>
          <p:cNvSpPr>
            <a:spLocks noChangeShapeType="1"/>
          </p:cNvSpPr>
          <p:nvPr/>
        </p:nvSpPr>
        <p:spPr bwMode="auto">
          <a:xfrm>
            <a:off x="395288" y="1268413"/>
            <a:ext cx="8208962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2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62086" y="620688"/>
            <a:ext cx="7526338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</a:rPr>
              <a:t>Relations among </a:t>
            </a:r>
            <a:r>
              <a:rPr lang="en-US" sz="3200" i="1" dirty="0">
                <a:solidFill>
                  <a:srgbClr val="3333FF"/>
                </a:solidFill>
              </a:rPr>
              <a:t>∀ </a:t>
            </a:r>
            <a:r>
              <a:rPr lang="fr-FR" sz="3200" i="1" dirty="0">
                <a:solidFill>
                  <a:srgbClr val="3333FF"/>
                </a:solidFill>
              </a:rPr>
              <a:t>∃</a:t>
            </a:r>
            <a:r>
              <a:rPr lang="en-US" sz="3200" dirty="0">
                <a:solidFill>
                  <a:srgbClr val="3333FF"/>
                </a:solidFill>
              </a:rPr>
              <a:t>,</a:t>
            </a:r>
            <a:r>
              <a:rPr lang="fr-FR" sz="3200" i="1" dirty="0">
                <a:solidFill>
                  <a:srgbClr val="3333FF"/>
                </a:solidFill>
              </a:rPr>
              <a:t>∧, and </a:t>
            </a:r>
            <a:r>
              <a:rPr lang="en-US" sz="3200" i="1" dirty="0">
                <a:solidFill>
                  <a:srgbClr val="3333FF"/>
                </a:solidFill>
              </a:rPr>
              <a:t>∨</a:t>
            </a:r>
            <a:r>
              <a:rPr lang="fr-FR" sz="3200" i="1" dirty="0">
                <a:solidFill>
                  <a:srgbClr val="3333FF"/>
                </a:solidFill>
              </a:rPr>
              <a:t> </a:t>
            </a:r>
            <a:r>
              <a:rPr lang="en-US" sz="3200" dirty="0">
                <a:solidFill>
                  <a:srgbClr val="3333FF"/>
                </a:solidFill>
              </a:rPr>
              <a:t>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9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827585" y="1445870"/>
            <a:ext cx="7848104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If Q(x) is a predicate and the domain D of x is the set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                 then the statements  </a:t>
            </a:r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i="1" dirty="0"/>
          </a:p>
          <a:p>
            <a:r>
              <a:rPr lang="en-US" sz="2400" i="1" dirty="0"/>
              <a:t>are logically equivalent.</a:t>
            </a:r>
          </a:p>
          <a:p>
            <a:endParaRPr lang="en-US" sz="900" i="1" dirty="0"/>
          </a:p>
          <a:p>
            <a:r>
              <a:rPr lang="en-US" sz="3200" dirty="0">
                <a:solidFill>
                  <a:srgbClr val="3333FF"/>
                </a:solidFill>
              </a:rPr>
              <a:t>Example</a:t>
            </a:r>
          </a:p>
          <a:p>
            <a:endParaRPr lang="en-US" sz="800" i="1" dirty="0">
              <a:solidFill>
                <a:srgbClr val="3333FF"/>
              </a:solidFill>
            </a:endParaRPr>
          </a:p>
          <a:p>
            <a:pPr algn="just"/>
            <a:r>
              <a:rPr lang="en-US" sz="2400" dirty="0"/>
              <a:t>Let Q(x) be </a:t>
            </a:r>
            <a:r>
              <a:rPr lang="en-US" sz="2400" dirty="0">
                <a:solidFill>
                  <a:srgbClr val="FF0000"/>
                </a:solidFill>
              </a:rPr>
              <a:t>“ x ˄ x = x” </a:t>
            </a:r>
            <a:r>
              <a:rPr lang="en-US" sz="2400" dirty="0"/>
              <a:t>and suppose D ={ 0,1} the </a:t>
            </a:r>
            <a:r>
              <a:rPr lang="en-US" sz="2400" i="1" dirty="0"/>
              <a:t>∀ x belongs to D, Q(x), can be written as ∀ binary digits x, </a:t>
            </a:r>
            <a:r>
              <a:rPr lang="en-US" sz="2400" i="1" dirty="0" err="1"/>
              <a:t>x˄x</a:t>
            </a:r>
            <a:r>
              <a:rPr lang="en-US" sz="2400" i="1" dirty="0"/>
              <a:t>=x. This is equivalent to </a:t>
            </a:r>
            <a:r>
              <a:rPr lang="en-US" sz="2400" i="1" dirty="0">
                <a:solidFill>
                  <a:srgbClr val="FF0000"/>
                </a:solidFill>
              </a:rPr>
              <a:t> 0˄0=0 </a:t>
            </a:r>
            <a:r>
              <a:rPr lang="en-US" sz="2400" i="1" dirty="0"/>
              <a:t>and </a:t>
            </a:r>
            <a:r>
              <a:rPr lang="en-US" sz="2400" i="1" dirty="0">
                <a:solidFill>
                  <a:srgbClr val="FF0000"/>
                </a:solidFill>
              </a:rPr>
              <a:t>1˄1=1.</a:t>
            </a:r>
            <a:endParaRPr lang="en-US" sz="3200" dirty="0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066585"/>
              </p:ext>
            </p:extLst>
          </p:nvPr>
        </p:nvGraphicFramePr>
        <p:xfrm>
          <a:off x="928662" y="1843209"/>
          <a:ext cx="1571636" cy="361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4" name="Equation" r:id="rId3" imgW="812447" imgH="228501" progId="">
                  <p:embed/>
                </p:oleObj>
              </mc:Choice>
              <mc:Fallback>
                <p:oleObj name="Equation" r:id="rId3" imgW="812447" imgH="228501" progId="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843209"/>
                        <a:ext cx="1571636" cy="3616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6926"/>
              </p:ext>
            </p:extLst>
          </p:nvPr>
        </p:nvGraphicFramePr>
        <p:xfrm>
          <a:off x="2915816" y="2358000"/>
          <a:ext cx="2738906" cy="1143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5" name="Equation" r:id="rId5" imgW="1612900" imgH="673100" progId="">
                  <p:embed/>
                </p:oleObj>
              </mc:Choice>
              <mc:Fallback>
                <p:oleObj name="Equation" r:id="rId5" imgW="1612900" imgH="673100" progId="">
                  <p:embed/>
                  <p:pic>
                    <p:nvPicPr>
                      <p:cNvPr id="0" name="Picture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358000"/>
                        <a:ext cx="2738906" cy="11430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827584" y="692696"/>
            <a:ext cx="807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3333FF"/>
                </a:solidFill>
              </a:rPr>
              <a:t>Example </a:t>
            </a:r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888600" y="1484784"/>
            <a:ext cx="764384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FF"/>
                </a:solidFill>
              </a:rPr>
              <a:t>If Q(x) is a predicate and the domain D of x is the set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                   then the statements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400" dirty="0"/>
              <a:t>are logically equivalent.</a:t>
            </a:r>
          </a:p>
          <a:p>
            <a:endParaRPr lang="en-US" sz="800" dirty="0"/>
          </a:p>
          <a:p>
            <a:r>
              <a:rPr lang="en-US" sz="3200" dirty="0">
                <a:solidFill>
                  <a:srgbClr val="3333FF"/>
                </a:solidFill>
              </a:rPr>
              <a:t>Example</a:t>
            </a:r>
          </a:p>
          <a:p>
            <a:endParaRPr lang="en-US" sz="800" dirty="0">
              <a:solidFill>
                <a:srgbClr val="3333FF"/>
              </a:solidFill>
            </a:endParaRPr>
          </a:p>
          <a:p>
            <a:pPr algn="just"/>
            <a:r>
              <a:rPr lang="en-US" sz="2400" dirty="0"/>
              <a:t>Let Q(x) be </a:t>
            </a:r>
            <a:r>
              <a:rPr lang="en-US" sz="2400" dirty="0">
                <a:solidFill>
                  <a:srgbClr val="3333FF"/>
                </a:solidFill>
              </a:rPr>
              <a:t>“ x ˅ x = x” </a:t>
            </a:r>
            <a:r>
              <a:rPr lang="en-US" sz="2400" dirty="0"/>
              <a:t>and suppose D ={ 0,1} the </a:t>
            </a:r>
            <a:r>
              <a:rPr lang="en-US" sz="2400" i="1" dirty="0"/>
              <a:t>x belongs to D, Q(x), can be written as ∀ binary digits x, </a:t>
            </a:r>
            <a:r>
              <a:rPr lang="en-US" sz="2400" i="1" dirty="0">
                <a:solidFill>
                  <a:srgbClr val="3333FF"/>
                </a:solidFill>
              </a:rPr>
              <a:t>x ˅ x = x</a:t>
            </a:r>
            <a:r>
              <a:rPr lang="en-US" sz="2400" i="1" dirty="0"/>
              <a:t>.</a:t>
            </a:r>
          </a:p>
          <a:p>
            <a:r>
              <a:rPr lang="en-US" sz="2400" i="1" dirty="0"/>
              <a:t>This is equivalent to  </a:t>
            </a:r>
            <a:r>
              <a:rPr lang="en-US" sz="2400" i="1" dirty="0">
                <a:solidFill>
                  <a:srgbClr val="FF0000"/>
                </a:solidFill>
              </a:rPr>
              <a:t>0 ˅ 0 = 0 </a:t>
            </a:r>
            <a:r>
              <a:rPr lang="en-US" sz="2400" i="1" dirty="0"/>
              <a:t>and </a:t>
            </a:r>
            <a:r>
              <a:rPr lang="en-US" sz="2400" i="1" dirty="0">
                <a:solidFill>
                  <a:srgbClr val="FF0000"/>
                </a:solidFill>
              </a:rPr>
              <a:t>1 ˅ 1=1</a:t>
            </a:r>
            <a:r>
              <a:rPr lang="en-US" sz="2400" i="1" dirty="0"/>
              <a:t>.</a:t>
            </a:r>
            <a:endParaRPr lang="fr-FR" sz="2400" i="1" dirty="0"/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140071"/>
              </p:ext>
            </p:extLst>
          </p:nvPr>
        </p:nvGraphicFramePr>
        <p:xfrm>
          <a:off x="1043608" y="1914922"/>
          <a:ext cx="1571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9" name="Equation" r:id="rId3" imgW="812447" imgH="228501" progId="">
                  <p:embed/>
                </p:oleObj>
              </mc:Choice>
              <mc:Fallback>
                <p:oleObj name="Equation" r:id="rId3" imgW="812447" imgH="228501" progId="">
                  <p:embed/>
                  <p:pic>
                    <p:nvPicPr>
                      <p:cNvPr id="0" name="Picture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14922"/>
                        <a:ext cx="15716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635332"/>
              </p:ext>
            </p:extLst>
          </p:nvPr>
        </p:nvGraphicFramePr>
        <p:xfrm>
          <a:off x="2857500" y="2286000"/>
          <a:ext cx="27384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0" name="Equation" r:id="rId5" imgW="1612900" imgH="673100" progId="">
                  <p:embed/>
                </p:oleObj>
              </mc:Choice>
              <mc:Fallback>
                <p:oleObj name="Equation" r:id="rId5" imgW="1612900" imgH="673100" progId="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2286000"/>
                        <a:ext cx="273843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827584" y="655638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Rule of Instantiation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921043" y="1412776"/>
            <a:ext cx="7754645" cy="5087959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The rule says:</a:t>
            </a:r>
          </a:p>
          <a:p>
            <a:pPr algn="just">
              <a:defRPr/>
            </a:pPr>
            <a:endParaRPr lang="en-US" sz="9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“if some property is true of everything in a domain, then it is true of any particular thing in the domain”</a:t>
            </a:r>
          </a:p>
          <a:p>
            <a:pPr algn="just">
              <a:defRPr/>
            </a:pPr>
            <a:endParaRPr lang="en-US" sz="24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3200" dirty="0">
                <a:solidFill>
                  <a:srgbClr val="3333FF"/>
                </a:solidFill>
              </a:rPr>
              <a:t>Example</a:t>
            </a:r>
          </a:p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All human beings are mortal,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Socrates is human being,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3333FF"/>
                </a:solidFill>
              </a:rPr>
              <a:t>Socrates is mortal.</a:t>
            </a:r>
          </a:p>
          <a:p>
            <a:endParaRPr lang="en-US" sz="2400" dirty="0"/>
          </a:p>
        </p:txBody>
      </p:sp>
      <p:sp>
        <p:nvSpPr>
          <p:cNvPr id="16388" name="Line 35"/>
          <p:cNvSpPr>
            <a:spLocks noChangeShapeType="1"/>
          </p:cNvSpPr>
          <p:nvPr/>
        </p:nvSpPr>
        <p:spPr bwMode="auto">
          <a:xfrm>
            <a:off x="755650" y="1268413"/>
            <a:ext cx="770413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Line 37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Line 4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4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Line 27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27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27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Line 27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Line 28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Line 28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3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976125"/>
              </p:ext>
            </p:extLst>
          </p:nvPr>
        </p:nvGraphicFramePr>
        <p:xfrm>
          <a:off x="683568" y="496885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6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96885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904056" y="655638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Cont….</a:t>
            </a:r>
            <a:endParaRPr lang="en-CA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887413" y="1484313"/>
            <a:ext cx="7788275" cy="4752999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Suppose you are doing a problem that requires you to simplify               where r is a particular real number and k is a particular integer. For basic algebra we know that</a:t>
            </a:r>
          </a:p>
          <a:p>
            <a:pPr algn="just">
              <a:defRPr/>
            </a:pPr>
            <a:endParaRPr lang="en-US" sz="800" dirty="0">
              <a:solidFill>
                <a:srgbClr val="3333FF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2400" dirty="0">
                <a:solidFill>
                  <a:srgbClr val="3333FF"/>
                </a:solidFill>
              </a:rPr>
              <a:t>1.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dirty="0">
                <a:solidFill>
                  <a:srgbClr val="3333FF"/>
                </a:solidFill>
              </a:rPr>
              <a:t>2.</a:t>
            </a:r>
          </a:p>
          <a:p>
            <a:pPr algn="just">
              <a:defRPr/>
            </a:pPr>
            <a:endParaRPr lang="en-US" sz="8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So we proceed as fallows</a:t>
            </a:r>
          </a:p>
          <a:p>
            <a:pPr algn="just">
              <a:defRPr/>
            </a:pPr>
            <a:endParaRPr lang="en-US" sz="12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                                                            (by 1).</a:t>
            </a: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                                                            (by 2).</a:t>
            </a:r>
          </a:p>
          <a:p>
            <a:pPr algn="just">
              <a:defRPr/>
            </a:pPr>
            <a:endParaRPr lang="en-US" sz="800" dirty="0">
              <a:solidFill>
                <a:srgbClr val="3333FF"/>
              </a:solidFill>
            </a:endParaRPr>
          </a:p>
          <a:p>
            <a:pPr algn="just">
              <a:defRPr/>
            </a:pPr>
            <a:r>
              <a:rPr lang="en-US" sz="2400" dirty="0">
                <a:solidFill>
                  <a:srgbClr val="3333FF"/>
                </a:solidFill>
              </a:rPr>
              <a:t>Both argument 1 and 2 are examples of universal instantiation.</a:t>
            </a:r>
          </a:p>
        </p:txBody>
      </p:sp>
      <p:sp>
        <p:nvSpPr>
          <p:cNvPr id="16388" name="Line 35"/>
          <p:cNvSpPr>
            <a:spLocks noChangeShapeType="1"/>
          </p:cNvSpPr>
          <p:nvPr/>
        </p:nvSpPr>
        <p:spPr bwMode="auto">
          <a:xfrm>
            <a:off x="755650" y="1268413"/>
            <a:ext cx="7704138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Line 37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Line 4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4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Line 27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27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27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Line 27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Line 280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Line 281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8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Line 283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3" name="Line 28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089150" y="1817688"/>
          <a:ext cx="11811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21" name="Equation" r:id="rId3" imgW="406224" imgH="228501" progId="">
                  <p:embed/>
                </p:oleObj>
              </mc:Choice>
              <mc:Fallback>
                <p:oleObj name="Equation" r:id="rId3" imgW="406224" imgH="228501" progId="">
                  <p:embed/>
                  <p:pic>
                    <p:nvPicPr>
                      <p:cNvPr id="0" name="Picture 3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1817688"/>
                        <a:ext cx="1181100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198423"/>
              </p:ext>
            </p:extLst>
          </p:nvPr>
        </p:nvGraphicFramePr>
        <p:xfrm>
          <a:off x="971550" y="4437112"/>
          <a:ext cx="4884738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22" name="Equation" r:id="rId5" imgW="965160" imgH="482400" progId="">
                  <p:embed/>
                </p:oleObj>
              </mc:Choice>
              <mc:Fallback>
                <p:oleObj name="Equation" r:id="rId5" imgW="965160" imgH="482400" progId="">
                  <p:embed/>
                  <p:pic>
                    <p:nvPicPr>
                      <p:cNvPr id="0" name="Picture 3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437112"/>
                        <a:ext cx="4884738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256087"/>
              </p:ext>
            </p:extLst>
          </p:nvPr>
        </p:nvGraphicFramePr>
        <p:xfrm>
          <a:off x="1441450" y="2781300"/>
          <a:ext cx="5214938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23" name="Equation" r:id="rId7" imgW="1841400" imgH="482400" progId="">
                  <p:embed/>
                </p:oleObj>
              </mc:Choice>
              <mc:Fallback>
                <p:oleObj name="Equation" r:id="rId7" imgW="1841400" imgH="482400" progId="">
                  <p:embed/>
                  <p:pic>
                    <p:nvPicPr>
                      <p:cNvPr id="0" name="Picture 3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2781300"/>
                        <a:ext cx="5214938" cy="102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741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57448" y="1444709"/>
            <a:ext cx="78182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rule of universal instantiation can be combined with modus ponens to obtain the rule of  universal Modus Ponens. 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Formal Version</a:t>
            </a:r>
            <a:r>
              <a:rPr lang="en-US" sz="2400" dirty="0"/>
              <a:t>			</a:t>
            </a:r>
            <a:r>
              <a:rPr lang="en-US" sz="2400" dirty="0">
                <a:solidFill>
                  <a:srgbClr val="FF0000"/>
                </a:solidFill>
              </a:rPr>
              <a:t>Informal Version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i="1" dirty="0"/>
              <a:t>∀ x, P(x) → Q(x),                      If x makes P(x) true, </a:t>
            </a:r>
          </a:p>
          <a:p>
            <a:r>
              <a:rPr lang="en-US" sz="2400" i="1" dirty="0"/>
              <a:t>P(a), (for a particular </a:t>
            </a:r>
            <a:r>
              <a:rPr lang="en-US" sz="2400" i="1" dirty="0">
                <a:solidFill>
                  <a:srgbClr val="3333FF"/>
                </a:solidFill>
              </a:rPr>
              <a:t>a</a:t>
            </a:r>
            <a:r>
              <a:rPr lang="en-US" sz="2400" i="1" dirty="0"/>
              <a:t>)               then x makes Q(x) true,</a:t>
            </a:r>
          </a:p>
          <a:p>
            <a:r>
              <a:rPr lang="en-US" sz="2400" dirty="0">
                <a:solidFill>
                  <a:srgbClr val="3333FF"/>
                </a:solidFill>
              </a:rPr>
              <a:t>Q(a).</a:t>
            </a:r>
            <a:r>
              <a:rPr lang="en-US" sz="2400" dirty="0"/>
              <a:t>                                         a makes P(x) true,</a:t>
            </a:r>
          </a:p>
          <a:p>
            <a:r>
              <a:rPr lang="en-US" sz="2800" dirty="0">
                <a:solidFill>
                  <a:srgbClr val="3333FF"/>
                </a:solidFill>
              </a:rPr>
              <a:t>                                          a</a:t>
            </a:r>
            <a:r>
              <a:rPr lang="en-US" sz="2400" dirty="0">
                <a:solidFill>
                  <a:srgbClr val="3333FF"/>
                </a:solidFill>
              </a:rPr>
              <a:t> makes Q(x) true.</a:t>
            </a:r>
            <a:endParaRPr lang="en-US" sz="2800" dirty="0">
              <a:solidFill>
                <a:srgbClr val="3333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7224" y="642938"/>
            <a:ext cx="7500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Universal Modus Ponens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696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982183"/>
              </p:ext>
            </p:extLst>
          </p:nvPr>
        </p:nvGraphicFramePr>
        <p:xfrm>
          <a:off x="613842" y="450912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1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42" y="450912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235774"/>
              </p:ext>
            </p:extLst>
          </p:nvPr>
        </p:nvGraphicFramePr>
        <p:xfrm>
          <a:off x="4718298" y="4896842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2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298" y="4896842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16200000" flipH="1">
            <a:off x="3283485" y="4327711"/>
            <a:ext cx="2478089" cy="449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852615" y="654968"/>
            <a:ext cx="674372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8436" name="Line 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Line 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592" y="1412776"/>
            <a:ext cx="7747000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400" dirty="0"/>
              <a:t>If a number is even, then its square is even.</a:t>
            </a:r>
          </a:p>
          <a:p>
            <a:pPr algn="just">
              <a:defRPr/>
            </a:pPr>
            <a:r>
              <a:rPr lang="en-US" sz="2400" dirty="0"/>
              <a:t>K is a particular number that is even.</a:t>
            </a:r>
          </a:p>
          <a:p>
            <a:pPr algn="just">
              <a:defRPr/>
            </a:pPr>
            <a:r>
              <a:rPr lang="en-US" sz="2400" dirty="0"/>
              <a:t>square of k is even.</a:t>
            </a:r>
          </a:p>
          <a:p>
            <a:pPr algn="just">
              <a:defRPr/>
            </a:pPr>
            <a:endParaRPr lang="en-US" sz="1200" dirty="0"/>
          </a:p>
          <a:p>
            <a:pPr algn="just">
              <a:defRPr/>
            </a:pPr>
            <a:r>
              <a:rPr lang="en-US" sz="2400" dirty="0">
                <a:solidFill>
                  <a:srgbClr val="008000"/>
                </a:solidFill>
              </a:rPr>
              <a:t>Solutions:  </a:t>
            </a:r>
            <a:r>
              <a:rPr lang="en-US" sz="2400" dirty="0"/>
              <a:t>Let </a:t>
            </a:r>
            <a:r>
              <a:rPr lang="en-US" sz="2400" dirty="0">
                <a:solidFill>
                  <a:srgbClr val="3333FF"/>
                </a:solidFill>
              </a:rPr>
              <a:t>E(x) = x is even, S(x) = square of x is even. </a:t>
            </a:r>
            <a:r>
              <a:rPr lang="en-US" sz="2400" dirty="0"/>
              <a:t>Let k stand for a particular number that is even. Then the argument is of the form</a:t>
            </a:r>
          </a:p>
          <a:p>
            <a:pPr algn="just">
              <a:defRPr/>
            </a:pPr>
            <a:endParaRPr lang="en-US" sz="1200" dirty="0"/>
          </a:p>
          <a:p>
            <a:pPr algn="ctr">
              <a:defRPr/>
            </a:pPr>
            <a:r>
              <a:rPr lang="en-US" sz="2400" i="1" dirty="0"/>
              <a:t>∀  x,     E(x) → S(x)</a:t>
            </a:r>
          </a:p>
          <a:p>
            <a:pPr algn="ctr">
              <a:defRPr/>
            </a:pPr>
            <a:r>
              <a:rPr lang="en-US" sz="2400" i="1" dirty="0"/>
              <a:t>E(k), for particular k.</a:t>
            </a:r>
          </a:p>
          <a:p>
            <a:pPr>
              <a:defRPr/>
            </a:pPr>
            <a:r>
              <a:rPr lang="en-US" sz="2400" i="1" dirty="0">
                <a:solidFill>
                  <a:srgbClr val="3333FF"/>
                </a:solidFill>
              </a:rPr>
              <a:t>		       </a:t>
            </a:r>
            <a:r>
              <a:rPr lang="en-US" sz="2400" dirty="0">
                <a:solidFill>
                  <a:srgbClr val="3333FF"/>
                </a:solidFill>
              </a:rPr>
              <a:t>S(k).</a:t>
            </a:r>
          </a:p>
          <a:p>
            <a:pPr>
              <a:defRPr/>
            </a:pPr>
            <a:endParaRPr lang="en-US" sz="1000" dirty="0">
              <a:solidFill>
                <a:srgbClr val="3333FF"/>
              </a:solidFill>
            </a:endParaRPr>
          </a:p>
          <a:p>
            <a:pPr>
              <a:defRPr/>
            </a:pPr>
            <a:r>
              <a:rPr lang="en-US" sz="2400" dirty="0"/>
              <a:t>This form of argument is valid by universal modus ponens.</a:t>
            </a:r>
            <a:endParaRPr lang="en-US" sz="2800" dirty="0"/>
          </a:p>
        </p:txBody>
      </p:sp>
      <p:graphicFrame>
        <p:nvGraphicFramePr>
          <p:cNvPr id="686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512171"/>
              </p:ext>
            </p:extLst>
          </p:nvPr>
        </p:nvGraphicFramePr>
        <p:xfrm>
          <a:off x="611560" y="230455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27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30455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086636"/>
              </p:ext>
            </p:extLst>
          </p:nvPr>
        </p:nvGraphicFramePr>
        <p:xfrm>
          <a:off x="2987824" y="482483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28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82483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200" dirty="0">
                <a:solidFill>
                  <a:srgbClr val="3333FF"/>
                </a:solidFill>
              </a:rPr>
              <a:t>Previous Lectures Summary</a:t>
            </a:r>
            <a:endParaRPr lang="en-CA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928662" y="1465614"/>
            <a:ext cx="74882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Predicates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Set Notation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Universal and Existential Statement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Translating between formal and informal language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Universal conditional Statements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Equivalence Form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Implicit Qualification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Negations</a:t>
            </a:r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5127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00113" y="620713"/>
            <a:ext cx="4392612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85786" y="1357298"/>
            <a:ext cx="7581900" cy="452596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i="1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21126" y="1357298"/>
            <a:ext cx="785456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The rule of universal instantiation can be combined with modus ponens to obtain the rule of  universal Modus Ponens.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Formal Version</a:t>
            </a:r>
            <a:r>
              <a:rPr lang="en-US" sz="2400" dirty="0"/>
              <a:t>			</a:t>
            </a:r>
            <a:r>
              <a:rPr lang="en-US" sz="2400" dirty="0">
                <a:solidFill>
                  <a:srgbClr val="FF0000"/>
                </a:solidFill>
              </a:rPr>
              <a:t>Informal Version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i="1" dirty="0"/>
              <a:t>∀ x, P(x) → Q(x).                 If x makes P(x) true, </a:t>
            </a:r>
          </a:p>
          <a:p>
            <a:r>
              <a:rPr lang="en-US" sz="2400" i="1" dirty="0"/>
              <a:t>~Q(a) for a particular a.          then x makes Q(x) true. </a:t>
            </a:r>
          </a:p>
          <a:p>
            <a:r>
              <a:rPr lang="en-US" sz="2400" dirty="0"/>
              <a:t>~</a:t>
            </a:r>
            <a:r>
              <a:rPr lang="en-US" sz="2400" dirty="0">
                <a:solidFill>
                  <a:srgbClr val="3333FF"/>
                </a:solidFill>
              </a:rPr>
              <a:t>P(a)</a:t>
            </a:r>
            <a:r>
              <a:rPr lang="en-US" sz="2400" dirty="0"/>
              <a:t>                                    a does not makes Q(x) true.</a:t>
            </a:r>
          </a:p>
          <a:p>
            <a:r>
              <a:rPr lang="en-US" sz="2800" dirty="0">
                <a:solidFill>
                  <a:srgbClr val="3333FF"/>
                </a:solidFill>
              </a:rPr>
              <a:t>                                       </a:t>
            </a:r>
            <a:r>
              <a:rPr lang="en-US" sz="2400" dirty="0">
                <a:solidFill>
                  <a:srgbClr val="3333FF"/>
                </a:solidFill>
              </a:rPr>
              <a:t>a does not makes P(x) true</a:t>
            </a:r>
            <a:endParaRPr lang="en-US" sz="2800" dirty="0">
              <a:solidFill>
                <a:srgbClr val="3333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7224" y="692696"/>
            <a:ext cx="7500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Universal Modus Tollens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145085"/>
              </p:ext>
            </p:extLst>
          </p:nvPr>
        </p:nvGraphicFramePr>
        <p:xfrm>
          <a:off x="539552" y="4786322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3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786322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928535"/>
              </p:ext>
            </p:extLst>
          </p:nvPr>
        </p:nvGraphicFramePr>
        <p:xfrm>
          <a:off x="4355976" y="518487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4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18487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rot="16200000" flipH="1">
            <a:off x="2995400" y="4502684"/>
            <a:ext cx="2478089" cy="449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827584" y="1453480"/>
            <a:ext cx="7710487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930570" y="1340768"/>
            <a:ext cx="7745118" cy="536146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All human beings are mortal,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Zeus is human being,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</a:t>
            </a:r>
            <a:r>
              <a:rPr lang="en-US" sz="2400" i="1" kern="0" dirty="0">
                <a:solidFill>
                  <a:srgbClr val="3333FF"/>
                </a:solidFill>
              </a:rPr>
              <a:t>Zeus is mortal.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008000"/>
                </a:solidFill>
              </a:rPr>
              <a:t>Sol: </a:t>
            </a:r>
            <a:r>
              <a:rPr lang="en-US" sz="2400" i="1" kern="0" dirty="0">
                <a:solidFill>
                  <a:srgbClr val="3333FF"/>
                </a:solidFill>
              </a:rPr>
              <a:t>Let H(x) = “ x is human”, M(x) = “ x is mortal”, and let Z stands for Zeus. The argument becomes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dirty="0"/>
              <a:t>               ∀ x , if H(x) then M(x)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     ~M(Z)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3333FF"/>
                </a:solidFill>
              </a:rPr>
              <a:t>               ~H(z).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This is valid by universal modus Tollens.</a:t>
            </a:r>
            <a:endParaRPr lang="en-US" sz="2800" dirty="0"/>
          </a:p>
        </p:txBody>
      </p:sp>
      <p:sp>
        <p:nvSpPr>
          <p:cNvPr id="20485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939480"/>
              </p:ext>
            </p:extLst>
          </p:nvPr>
        </p:nvGraphicFramePr>
        <p:xfrm>
          <a:off x="1475656" y="270892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6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70892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862819"/>
              </p:ext>
            </p:extLst>
          </p:nvPr>
        </p:nvGraphicFramePr>
        <p:xfrm>
          <a:off x="1835696" y="558924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7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58924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00113" y="620713"/>
            <a:ext cx="4392612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85786" y="1357298"/>
            <a:ext cx="7581900" cy="452596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i="1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65142" y="1463293"/>
            <a:ext cx="771054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following argument form is invalid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Formal Version</a:t>
            </a:r>
            <a:r>
              <a:rPr lang="en-US" sz="2400" dirty="0"/>
              <a:t>		  </a:t>
            </a:r>
            <a:r>
              <a:rPr lang="en-US" sz="2400" dirty="0">
                <a:solidFill>
                  <a:srgbClr val="FF0000"/>
                </a:solidFill>
              </a:rPr>
              <a:t>Informal Version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i="1" dirty="0"/>
              <a:t>∀ x, if P(x) then Q(x),            If x makes P(x) true </a:t>
            </a:r>
          </a:p>
          <a:p>
            <a:r>
              <a:rPr lang="en-US" sz="2400" i="1" dirty="0"/>
              <a:t>Q(a), for a particular a,             then x makes Q(x)true, </a:t>
            </a:r>
          </a:p>
          <a:p>
            <a:r>
              <a:rPr lang="en-US" sz="2400" dirty="0">
                <a:solidFill>
                  <a:srgbClr val="3333FF"/>
                </a:solidFill>
              </a:rPr>
              <a:t>P(a).</a:t>
            </a:r>
            <a:r>
              <a:rPr lang="en-US" sz="2400" dirty="0"/>
              <a:t>                                      a makes Q(x) true,</a:t>
            </a:r>
          </a:p>
          <a:p>
            <a:r>
              <a:rPr lang="en-US" sz="2800" dirty="0">
                <a:solidFill>
                  <a:srgbClr val="3333FF"/>
                </a:solidFill>
              </a:rPr>
              <a:t>                                       </a:t>
            </a:r>
            <a:r>
              <a:rPr lang="en-US" sz="2400" dirty="0">
                <a:solidFill>
                  <a:srgbClr val="3333FF"/>
                </a:solidFill>
              </a:rPr>
              <a:t>a makes P(x) true.</a:t>
            </a:r>
            <a:endParaRPr lang="en-US" sz="2800" dirty="0">
              <a:solidFill>
                <a:srgbClr val="3333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57224" y="683985"/>
            <a:ext cx="7500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Converse Error (Quantified Form)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119943"/>
              </p:ext>
            </p:extLst>
          </p:nvPr>
        </p:nvGraphicFramePr>
        <p:xfrm>
          <a:off x="685850" y="414908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5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50" y="414908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617541"/>
              </p:ext>
            </p:extLst>
          </p:nvPr>
        </p:nvGraphicFramePr>
        <p:xfrm>
          <a:off x="4502274" y="4581128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6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274" y="4581128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rot="16200000" flipH="1">
            <a:off x="3022439" y="3716867"/>
            <a:ext cx="2478089" cy="4496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99593" y="1347808"/>
            <a:ext cx="7776096" cy="453047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</a:t>
            </a:r>
            <a:r>
              <a:rPr lang="en-US" sz="2200" i="1" kern="0" dirty="0"/>
              <a:t>All healthy people eat an apple a day</a:t>
            </a:r>
          </a:p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kern="0" dirty="0"/>
              <a:t>     Alan eats an apple a day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kern="0" dirty="0"/>
              <a:t>     </a:t>
            </a:r>
            <a:r>
              <a:rPr lang="en-US" sz="2200" i="1" kern="0" dirty="0">
                <a:solidFill>
                  <a:srgbClr val="3333FF"/>
                </a:solidFill>
              </a:rPr>
              <a:t>Alan is a healthy person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endParaRPr lang="en-US" sz="800" kern="0" dirty="0">
              <a:solidFill>
                <a:srgbClr val="008000"/>
              </a:solidFill>
            </a:endParaRP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kern="0" dirty="0">
                <a:solidFill>
                  <a:srgbClr val="008000"/>
                </a:solidFill>
              </a:rPr>
              <a:t>Sol: </a:t>
            </a:r>
            <a:r>
              <a:rPr lang="en-US" sz="2200" i="1" kern="0" dirty="0">
                <a:solidFill>
                  <a:srgbClr val="3333FF"/>
                </a:solidFill>
              </a:rPr>
              <a:t>Let M(x) = “ x is healthy people”, H(x) = “ x eat apple a day”, and let A stands for Alan. The argument becomes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dirty="0"/>
              <a:t>                      ∀ x, if M(x) then H(x)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kern="0" dirty="0"/>
              <a:t>                      H(A)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200" i="1" kern="0" dirty="0">
                <a:solidFill>
                  <a:srgbClr val="3333FF"/>
                </a:solidFill>
              </a:rPr>
              <a:t>                      M(z).</a:t>
            </a:r>
            <a:endParaRPr lang="en-US" sz="2200" dirty="0">
              <a:solidFill>
                <a:srgbClr val="3333FF"/>
              </a:solidFill>
            </a:endParaRPr>
          </a:p>
        </p:txBody>
      </p:sp>
      <p:sp>
        <p:nvSpPr>
          <p:cNvPr id="20485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099733"/>
              </p:ext>
            </p:extLst>
          </p:nvPr>
        </p:nvGraphicFramePr>
        <p:xfrm>
          <a:off x="971600" y="2636912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36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636912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975246"/>
              </p:ext>
            </p:extLst>
          </p:nvPr>
        </p:nvGraphicFramePr>
        <p:xfrm>
          <a:off x="2339752" y="544522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37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44522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00113" y="620713"/>
            <a:ext cx="4392612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85786" y="1357298"/>
            <a:ext cx="7581900" cy="452596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2800" i="1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99592" y="1444709"/>
            <a:ext cx="78899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following form argument form is invalid: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Formal Version</a:t>
            </a:r>
            <a:r>
              <a:rPr lang="en-US" sz="2400" dirty="0"/>
              <a:t>			</a:t>
            </a:r>
            <a:r>
              <a:rPr lang="en-US" sz="2400" dirty="0">
                <a:solidFill>
                  <a:srgbClr val="FF0000"/>
                </a:solidFill>
              </a:rPr>
              <a:t>Informal Version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i="1" dirty="0"/>
              <a:t>∀ x, if P(x) then Q(x).                If x makes P(x) true, </a:t>
            </a:r>
          </a:p>
          <a:p>
            <a:pPr>
              <a:lnSpc>
                <a:spcPct val="150000"/>
              </a:lnSpc>
            </a:pPr>
            <a:r>
              <a:rPr lang="en-US" sz="2200" i="1" dirty="0"/>
              <a:t>~P(a), for a particular a,                  then x makes Q(x)true.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3333FF"/>
                </a:solidFill>
              </a:rPr>
              <a:t>~Q(a)</a:t>
            </a:r>
            <a:r>
              <a:rPr lang="en-US" sz="2200" dirty="0"/>
              <a:t>                                         a does not makes P(x) true.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3333FF"/>
                </a:solidFill>
              </a:rPr>
              <a:t>                                                  a does not makes Q(x) true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57224" y="683985"/>
            <a:ext cx="75009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Inverse Error (Quantified Form)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31968"/>
              </p:ext>
            </p:extLst>
          </p:nvPr>
        </p:nvGraphicFramePr>
        <p:xfrm>
          <a:off x="642911" y="4464794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88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1" y="4464794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497815"/>
              </p:ext>
            </p:extLst>
          </p:nvPr>
        </p:nvGraphicFramePr>
        <p:xfrm>
          <a:off x="4502274" y="496885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89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274" y="496885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>
            <a:off x="4211961" y="2500306"/>
            <a:ext cx="44968" cy="29147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00113" y="620713"/>
            <a:ext cx="4751387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965143" y="1421248"/>
            <a:ext cx="7710545" cy="518911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All healthy people eat an apple a day,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Smith is not a healthy person,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</a:t>
            </a:r>
            <a:r>
              <a:rPr lang="en-US" sz="2400" i="1" kern="0" dirty="0">
                <a:solidFill>
                  <a:srgbClr val="3333FF"/>
                </a:solidFill>
              </a:rPr>
              <a:t>Smith does not eat apple a day.</a:t>
            </a:r>
          </a:p>
          <a:p>
            <a:pPr marL="342900" lvl="0" indent="-342900" algn="just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3333FF"/>
                </a:solidFill>
              </a:rPr>
              <a:t>Sol: Let H(x) = “ x is healthy people”, M(x) = “ x eat apple a day”, and let S stands for Smith. The argument becomes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dirty="0"/>
              <a:t>                              ∀ x , if H(x) then M(x),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/>
              <a:t>                              ~H(S),</a:t>
            </a:r>
          </a:p>
          <a:p>
            <a:pPr marL="342900" lvl="0" indent="-342900" eaLnBrk="0" hangingPunct="0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400" i="1" kern="0" dirty="0">
                <a:solidFill>
                  <a:srgbClr val="3333FF"/>
                </a:solidFill>
              </a:rPr>
              <a:t>                              ~M(S).</a:t>
            </a:r>
          </a:p>
        </p:txBody>
      </p:sp>
      <p:sp>
        <p:nvSpPr>
          <p:cNvPr id="20485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4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799635"/>
              </p:ext>
            </p:extLst>
          </p:nvPr>
        </p:nvGraphicFramePr>
        <p:xfrm>
          <a:off x="1117898" y="2808610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60" name="Equation" r:id="rId3" imgW="139518" imgH="126835" progId="">
                  <p:embed/>
                </p:oleObj>
              </mc:Choice>
              <mc:Fallback>
                <p:oleObj name="Equation" r:id="rId3" imgW="139518" imgH="126835" progId="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898" y="2808610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128138"/>
              </p:ext>
            </p:extLst>
          </p:nvPr>
        </p:nvGraphicFramePr>
        <p:xfrm>
          <a:off x="3134122" y="6192986"/>
          <a:ext cx="28575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61" name="Equation" r:id="rId5" imgW="139518" imgH="126835" progId="">
                  <p:embed/>
                </p:oleObj>
              </mc:Choice>
              <mc:Fallback>
                <p:oleObj name="Equation" r:id="rId5" imgW="139518" imgH="126835" progId="">
                  <p:embed/>
                  <p:pic>
                    <p:nvPicPr>
                      <p:cNvPr id="0" name="Picture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4122" y="6192986"/>
                        <a:ext cx="28575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899592" y="654968"/>
            <a:ext cx="619125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CA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Lecture Summary 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Line 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1044326" y="1609630"/>
            <a:ext cx="770413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dirty="0">
                <a:solidFill>
                  <a:srgbClr val="3333FF"/>
                </a:solidFill>
              </a:rPr>
              <a:t>Statements containing  “</a:t>
            </a:r>
            <a:r>
              <a:rPr lang="en-US" sz="2600" i="1" dirty="0">
                <a:solidFill>
                  <a:srgbClr val="3333FF"/>
                </a:solidFill>
              </a:rPr>
              <a:t>∀ </a:t>
            </a:r>
            <a:r>
              <a:rPr lang="en-US" sz="2600" dirty="0">
                <a:solidFill>
                  <a:srgbClr val="3333FF"/>
                </a:solidFill>
              </a:rPr>
              <a:t>” and “</a:t>
            </a:r>
            <a:r>
              <a:rPr lang="en-US" sz="2600" i="1" dirty="0">
                <a:solidFill>
                  <a:srgbClr val="3333FF"/>
                </a:solidFill>
              </a:rPr>
              <a:t>∃”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Nested Quantifiers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Relations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 Instantiation statement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Modus Ponens 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Modus Tollens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dirty="0">
                <a:solidFill>
                  <a:srgbClr val="3333FF"/>
                </a:solidFill>
              </a:rPr>
              <a:t>Quantified form of Converse and Inverse error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6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971550" y="2564904"/>
            <a:ext cx="77438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Predicates and Quantified statements II</a:t>
            </a:r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828675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393700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901030" y="654968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200" dirty="0"/>
              <a:t>Today's Lecture</a:t>
            </a:r>
            <a:endParaRPr lang="en-CA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044202" y="1484784"/>
            <a:ext cx="748823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dirty="0">
                <a:solidFill>
                  <a:srgbClr val="3333FF"/>
                </a:solidFill>
              </a:rPr>
              <a:t>Statements containing  “</a:t>
            </a:r>
            <a:r>
              <a:rPr lang="en-US" sz="2600" i="1" dirty="0">
                <a:solidFill>
                  <a:srgbClr val="3333FF"/>
                </a:solidFill>
              </a:rPr>
              <a:t>∀ </a:t>
            </a:r>
            <a:r>
              <a:rPr lang="en-US" sz="2600" dirty="0">
                <a:solidFill>
                  <a:srgbClr val="3333FF"/>
                </a:solidFill>
              </a:rPr>
              <a:t>” and “</a:t>
            </a:r>
            <a:r>
              <a:rPr lang="en-US" sz="2600" i="1" dirty="0">
                <a:solidFill>
                  <a:srgbClr val="3333FF"/>
                </a:solidFill>
              </a:rPr>
              <a:t>∃”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Nested Quantifiers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Relations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 Instantiation statement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Modus Ponens 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i="1" dirty="0">
                <a:solidFill>
                  <a:srgbClr val="3333FF"/>
                </a:solidFill>
              </a:rPr>
              <a:t>Universal Modus Tollens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600" dirty="0">
                <a:solidFill>
                  <a:srgbClr val="3333FF"/>
                </a:solidFill>
              </a:rPr>
              <a:t>Quantified form of Converse and Inverse error</a:t>
            </a:r>
          </a:p>
        </p:txBody>
      </p:sp>
      <p:sp>
        <p:nvSpPr>
          <p:cNvPr id="5127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47300" y="620688"/>
            <a:ext cx="7885140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Multiple Quantified Statements Informally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68313" y="1268413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755575" y="1268760"/>
            <a:ext cx="786613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sz="1000" dirty="0">
              <a:solidFill>
                <a:srgbClr val="3333FF"/>
              </a:solidFill>
            </a:endParaRPr>
          </a:p>
          <a:p>
            <a:pPr marL="457200" indent="-457200" algn="just">
              <a:buAutoNum type="alphaLcPeriod"/>
            </a:pPr>
            <a:r>
              <a:rPr lang="en-US" sz="2400" i="1" dirty="0">
                <a:solidFill>
                  <a:srgbClr val="3333FF"/>
                </a:solidFill>
              </a:rPr>
              <a:t>∀ positive numbers x, ∃ a positive number y such that y &lt; x</a:t>
            </a:r>
          </a:p>
          <a:p>
            <a:pPr marL="457200" indent="-457200" algn="just">
              <a:buAutoNum type="alphaLcPeriod"/>
            </a:pPr>
            <a:r>
              <a:rPr lang="en-US" sz="2400" i="1" dirty="0">
                <a:solidFill>
                  <a:srgbClr val="3333FF"/>
                </a:solidFill>
              </a:rPr>
              <a:t>∃ a positive number x such that ∀ positive numbers y , y &lt; x</a:t>
            </a:r>
          </a:p>
          <a:p>
            <a:pPr marL="457200" indent="-457200" algn="just">
              <a:buAutoNum type="alphaLcPeriod"/>
            </a:pPr>
            <a:endParaRPr lang="en-US" sz="2400" i="1" dirty="0">
              <a:solidFill>
                <a:srgbClr val="3333FF"/>
              </a:solidFill>
            </a:endParaRPr>
          </a:p>
          <a:p>
            <a:pPr marL="457200" indent="-457200" algn="just"/>
            <a:r>
              <a:rPr lang="en-US" sz="2400" dirty="0">
                <a:solidFill>
                  <a:srgbClr val="3333FF"/>
                </a:solidFill>
              </a:rPr>
              <a:t>Sol: </a:t>
            </a:r>
            <a:r>
              <a:rPr lang="en-US" sz="2400" dirty="0">
                <a:solidFill>
                  <a:srgbClr val="00B050"/>
                </a:solidFill>
              </a:rPr>
              <a:t>a.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/>
              <a:t>Given any positive number, there is another positive number that is smaller than the given number</a:t>
            </a:r>
          </a:p>
          <a:p>
            <a:pPr marL="457200" indent="-457200" algn="just"/>
            <a:endParaRPr lang="en-US" sz="2400" dirty="0"/>
          </a:p>
          <a:p>
            <a:pPr marL="457200" indent="-457200" algn="just"/>
            <a:r>
              <a:rPr lang="en-US" sz="2400" dirty="0">
                <a:solidFill>
                  <a:srgbClr val="00B050"/>
                </a:solidFill>
              </a:rPr>
              <a:t>b.</a:t>
            </a:r>
            <a:r>
              <a:rPr lang="en-US" sz="2400" dirty="0"/>
              <a:t> There is a positive number with the property that all positive numbers are smaller than this number.</a:t>
            </a:r>
          </a:p>
          <a:p>
            <a:pPr marL="457200" indent="-457200" algn="just"/>
            <a:endParaRPr lang="en-US" sz="2400" i="1" dirty="0"/>
          </a:p>
          <a:p>
            <a:pPr marL="457200" indent="-457200" algn="just"/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dirty="0"/>
              <a:t>  </a:t>
            </a:r>
            <a:endParaRPr lang="en-US" sz="2400" dirty="0">
              <a:solidFill>
                <a:srgbClr val="3333FF"/>
              </a:solidFill>
            </a:endParaRPr>
          </a:p>
          <a:p>
            <a:pPr algn="just"/>
            <a:endParaRPr lang="en-US" sz="2200" dirty="0"/>
          </a:p>
        </p:txBody>
      </p:sp>
      <p:sp>
        <p:nvSpPr>
          <p:cNvPr id="6149" name="Line 14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5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6"/>
          <p:cNvSpPr>
            <a:spLocks noChangeShapeType="1"/>
          </p:cNvSpPr>
          <p:nvPr/>
        </p:nvSpPr>
        <p:spPr bwMode="auto">
          <a:xfrm>
            <a:off x="250825" y="1268413"/>
            <a:ext cx="82089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17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9"/>
          <p:cNvSpPr>
            <a:spLocks noChangeShapeType="1"/>
          </p:cNvSpPr>
          <p:nvPr/>
        </p:nvSpPr>
        <p:spPr bwMode="auto">
          <a:xfrm>
            <a:off x="250825" y="1268413"/>
            <a:ext cx="8424863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20"/>
          <p:cNvSpPr>
            <a:spLocks noChangeShapeType="1"/>
          </p:cNvSpPr>
          <p:nvPr/>
        </p:nvSpPr>
        <p:spPr bwMode="auto">
          <a:xfrm>
            <a:off x="5397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99592" y="1037049"/>
            <a:ext cx="774544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dirty="0">
                <a:solidFill>
                  <a:srgbClr val="3333FF"/>
                </a:solidFill>
              </a:rPr>
              <a:t>Every body loves some body</a:t>
            </a: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dirty="0">
                <a:solidFill>
                  <a:srgbClr val="3333FF"/>
                </a:solidFill>
              </a:rPr>
              <a:t>Some body loves every body</a:t>
            </a: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dirty="0">
                <a:solidFill>
                  <a:srgbClr val="3333FF"/>
                </a:solidFill>
              </a:rPr>
              <a:t>Any even integers equals twice some other integer</a:t>
            </a: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dirty="0">
                <a:solidFill>
                  <a:srgbClr val="3333FF"/>
                </a:solidFill>
              </a:rPr>
              <a:t>There is a program that gives the correct answer to every question that is posed to it.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400" dirty="0">
                <a:solidFill>
                  <a:srgbClr val="008000"/>
                </a:solidFill>
              </a:rPr>
              <a:t>Sol: a. </a:t>
            </a:r>
            <a:r>
              <a:rPr lang="en-US" sz="2400" i="1" dirty="0">
                <a:solidFill>
                  <a:srgbClr val="FF0000"/>
                </a:solidFill>
              </a:rPr>
              <a:t>∀</a:t>
            </a:r>
            <a:r>
              <a:rPr lang="en-US" sz="2400" i="1" dirty="0"/>
              <a:t>  people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FF0000"/>
                </a:solidFill>
              </a:rPr>
              <a:t>∃</a:t>
            </a:r>
            <a:r>
              <a:rPr lang="en-US" sz="2400" i="1" dirty="0"/>
              <a:t>  a person </a:t>
            </a:r>
            <a:r>
              <a:rPr lang="en-US" sz="2400" i="1" dirty="0">
                <a:solidFill>
                  <a:srgbClr val="FF0000"/>
                </a:solidFill>
              </a:rPr>
              <a:t>y </a:t>
            </a:r>
            <a:r>
              <a:rPr lang="en-US" sz="2400" i="1" dirty="0"/>
              <a:t>such that </a:t>
            </a:r>
            <a:r>
              <a:rPr lang="en-US" sz="2400" i="1" dirty="0">
                <a:solidFill>
                  <a:srgbClr val="FF0000"/>
                </a:solidFill>
              </a:rPr>
              <a:t>x loves y</a:t>
            </a:r>
            <a:r>
              <a:rPr lang="en-US" sz="2400" i="1" dirty="0"/>
              <a:t>.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400" i="1" dirty="0">
                <a:solidFill>
                  <a:srgbClr val="008000"/>
                </a:solidFill>
              </a:rPr>
              <a:t>b.</a:t>
            </a:r>
            <a:r>
              <a:rPr lang="en-US" sz="2400" i="1" dirty="0"/>
              <a:t>   </a:t>
            </a:r>
            <a:r>
              <a:rPr lang="en-US" sz="2400" i="1" dirty="0">
                <a:solidFill>
                  <a:srgbClr val="FF0000"/>
                </a:solidFill>
              </a:rPr>
              <a:t>∃</a:t>
            </a:r>
            <a:r>
              <a:rPr lang="en-US" sz="2400" i="1" dirty="0"/>
              <a:t>  a person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FF0000"/>
                </a:solidFill>
              </a:rPr>
              <a:t>∀</a:t>
            </a:r>
            <a:r>
              <a:rPr lang="en-US" sz="2400" i="1" dirty="0">
                <a:solidFill>
                  <a:srgbClr val="008000"/>
                </a:solidFill>
              </a:rPr>
              <a:t> </a:t>
            </a:r>
            <a:r>
              <a:rPr lang="en-US" sz="2400" i="1" dirty="0"/>
              <a:t> people </a:t>
            </a:r>
            <a:r>
              <a:rPr lang="en-US" sz="2400" i="1" dirty="0">
                <a:solidFill>
                  <a:srgbClr val="FF0000"/>
                </a:solidFill>
              </a:rPr>
              <a:t>y</a:t>
            </a:r>
            <a:r>
              <a:rPr lang="en-US" sz="2400" i="1" dirty="0"/>
              <a:t> , </a:t>
            </a:r>
            <a:r>
              <a:rPr lang="en-US" sz="2400" i="1" dirty="0">
                <a:solidFill>
                  <a:srgbClr val="FF0000"/>
                </a:solidFill>
              </a:rPr>
              <a:t>x loves y</a:t>
            </a:r>
            <a:r>
              <a:rPr lang="en-US" sz="2400" i="1" dirty="0"/>
              <a:t>.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400" i="1" dirty="0">
                <a:solidFill>
                  <a:srgbClr val="008000"/>
                </a:solidFill>
              </a:rPr>
              <a:t>c.   </a:t>
            </a:r>
            <a:r>
              <a:rPr lang="en-US" sz="2400" i="1" dirty="0">
                <a:solidFill>
                  <a:srgbClr val="FF0000"/>
                </a:solidFill>
              </a:rPr>
              <a:t>∀</a:t>
            </a:r>
            <a:r>
              <a:rPr lang="en-US" sz="2400" i="1" dirty="0"/>
              <a:t>  even integers </a:t>
            </a:r>
            <a:r>
              <a:rPr lang="en-US" sz="2400" i="1" dirty="0">
                <a:solidFill>
                  <a:srgbClr val="FF0000"/>
                </a:solidFill>
              </a:rPr>
              <a:t>m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FF0000"/>
                </a:solidFill>
              </a:rPr>
              <a:t>∃</a:t>
            </a:r>
            <a:r>
              <a:rPr lang="en-US" sz="2400" i="1" dirty="0"/>
              <a:t> integers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FF0000"/>
                </a:solidFill>
              </a:rPr>
              <a:t>n = 2m</a:t>
            </a:r>
            <a:r>
              <a:rPr lang="en-US" sz="2400" i="1" dirty="0"/>
              <a:t>.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400" i="1" dirty="0">
                <a:solidFill>
                  <a:srgbClr val="008000"/>
                </a:solidFill>
              </a:rPr>
              <a:t>d.</a:t>
            </a:r>
            <a:r>
              <a:rPr lang="en-US" sz="2400" i="1" dirty="0"/>
              <a:t>  </a:t>
            </a:r>
            <a:r>
              <a:rPr lang="en-US" sz="2400" i="1" dirty="0">
                <a:solidFill>
                  <a:srgbClr val="FF0000"/>
                </a:solidFill>
              </a:rPr>
              <a:t>∃</a:t>
            </a:r>
            <a:r>
              <a:rPr lang="en-US" sz="2400" i="1" dirty="0"/>
              <a:t> a program </a:t>
            </a:r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FF0000"/>
                </a:solidFill>
              </a:rPr>
              <a:t>∀</a:t>
            </a:r>
            <a:r>
              <a:rPr lang="en-US" sz="2400" i="1" dirty="0"/>
              <a:t> questions it gives correct answer.</a:t>
            </a:r>
            <a:endParaRPr lang="en-US" sz="2800" dirty="0">
              <a:solidFill>
                <a:srgbClr val="3333FF"/>
              </a:solidFill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95288" y="1000108"/>
            <a:ext cx="8208962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755650" y="357166"/>
            <a:ext cx="30136" cy="98903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888574" y="404664"/>
            <a:ext cx="76438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Multiple Quantified Statements formally</a:t>
            </a:r>
            <a:endParaRPr lang="en-CA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972195" y="1487681"/>
            <a:ext cx="748823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>
                <a:solidFill>
                  <a:srgbClr val="3333FF"/>
                </a:solidFill>
              </a:rPr>
              <a:t>The negation of</a:t>
            </a:r>
          </a:p>
          <a:p>
            <a:pPr algn="ctr"/>
            <a:r>
              <a:rPr lang="en-US" sz="2400" i="1" dirty="0"/>
              <a:t>∀ x, ∃ y such that P(x ,y)</a:t>
            </a:r>
          </a:p>
          <a:p>
            <a:r>
              <a:rPr lang="en-US" sz="2400" i="1" dirty="0"/>
              <a:t> </a:t>
            </a:r>
            <a:r>
              <a:rPr lang="en-US" sz="2400" dirty="0">
                <a:solidFill>
                  <a:srgbClr val="3333FF"/>
                </a:solidFill>
              </a:rPr>
              <a:t> is logically equivalent to </a:t>
            </a:r>
          </a:p>
          <a:p>
            <a:pPr algn="ctr"/>
            <a:r>
              <a:rPr lang="en-US" sz="2400" i="1" dirty="0"/>
              <a:t>∃ x such that ∀ y, ~P(x, y).</a:t>
            </a:r>
          </a:p>
          <a:p>
            <a:pPr algn="ctr"/>
            <a:endParaRPr lang="en-US" sz="2400" i="1" dirty="0"/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A similar sequence of reasoning can be used to derive the following:</a:t>
            </a:r>
          </a:p>
          <a:p>
            <a:endParaRPr lang="en-US" sz="2400" i="1" dirty="0">
              <a:solidFill>
                <a:srgbClr val="FF0000"/>
              </a:solidFill>
            </a:endParaRPr>
          </a:p>
          <a:p>
            <a:pPr algn="just"/>
            <a:r>
              <a:rPr lang="en-US" sz="2400" dirty="0">
                <a:solidFill>
                  <a:srgbClr val="3333FF"/>
                </a:solidFill>
              </a:rPr>
              <a:t>The negation of</a:t>
            </a:r>
          </a:p>
          <a:p>
            <a:pPr algn="ctr"/>
            <a:r>
              <a:rPr lang="en-US" sz="2400" i="1" dirty="0"/>
              <a:t>∃ x such that ∀ y, Q(x, y).</a:t>
            </a:r>
          </a:p>
          <a:p>
            <a:r>
              <a:rPr lang="en-US" sz="2400" dirty="0">
                <a:solidFill>
                  <a:srgbClr val="3333FF"/>
                </a:solidFill>
              </a:rPr>
              <a:t>is logically equivalent to</a:t>
            </a:r>
          </a:p>
          <a:p>
            <a:pPr algn="ctr"/>
            <a:r>
              <a:rPr lang="en-US" sz="2400" i="1" dirty="0"/>
              <a:t>∀ x, ∃ y such that ~Q(x ,y)</a:t>
            </a:r>
            <a:r>
              <a:rPr lang="en-US" sz="2400" i="1" dirty="0">
                <a:solidFill>
                  <a:srgbClr val="3333FF"/>
                </a:solidFill>
              </a:rPr>
              <a:t>.</a:t>
            </a:r>
          </a:p>
          <a:p>
            <a:endParaRPr lang="en-US" sz="2400" dirty="0">
              <a:solidFill>
                <a:srgbClr val="3333FF"/>
              </a:solidFill>
            </a:endParaRP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395288" y="1268413"/>
            <a:ext cx="80645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827584" y="688975"/>
            <a:ext cx="75295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just"/>
            <a:r>
              <a:rPr lang="en-US" sz="3200" dirty="0">
                <a:solidFill>
                  <a:srgbClr val="3333FF"/>
                </a:solidFill>
              </a:rPr>
              <a:t>Negations of Multiple Statements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7584" y="697256"/>
            <a:ext cx="7429553" cy="5715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51879" y="1412776"/>
            <a:ext cx="7796585" cy="4800620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US" sz="2400" i="1" dirty="0">
                <a:solidFill>
                  <a:srgbClr val="3333FF"/>
                </a:solidFill>
              </a:rPr>
              <a:t>∀</a:t>
            </a:r>
            <a:r>
              <a:rPr lang="en-US" sz="2400" i="1" dirty="0"/>
              <a:t> integers </a:t>
            </a:r>
            <a:r>
              <a:rPr lang="en-US" sz="2400" i="1" dirty="0">
                <a:solidFill>
                  <a:srgbClr val="3333FF"/>
                </a:solidFill>
              </a:rPr>
              <a:t>n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3333FF"/>
                </a:solidFill>
              </a:rPr>
              <a:t>∃</a:t>
            </a:r>
            <a:r>
              <a:rPr lang="en-US" sz="2400" i="1" dirty="0"/>
              <a:t> an integer </a:t>
            </a:r>
            <a:r>
              <a:rPr lang="en-US" sz="2400" i="1" dirty="0">
                <a:solidFill>
                  <a:srgbClr val="3333FF"/>
                </a:solidFill>
              </a:rPr>
              <a:t>k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3333FF"/>
                </a:solidFill>
              </a:rPr>
              <a:t>n = 2k.</a:t>
            </a:r>
            <a:br>
              <a:rPr lang="en-US" sz="2400" i="1" dirty="0">
                <a:solidFill>
                  <a:srgbClr val="3333FF"/>
                </a:solidFill>
              </a:rPr>
            </a:br>
            <a:endParaRPr lang="en-US" sz="2400" i="1" dirty="0">
              <a:solidFill>
                <a:srgbClr val="3333FF"/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400" i="1" dirty="0">
                <a:solidFill>
                  <a:srgbClr val="3333FF"/>
                </a:solidFill>
              </a:rPr>
              <a:t>∃</a:t>
            </a:r>
            <a:r>
              <a:rPr lang="en-US" sz="2400" i="1" dirty="0"/>
              <a:t> a person </a:t>
            </a:r>
            <a:r>
              <a:rPr lang="en-US" sz="2400" i="1" dirty="0">
                <a:solidFill>
                  <a:srgbClr val="3333FF"/>
                </a:solidFill>
              </a:rPr>
              <a:t>x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3333FF"/>
                </a:solidFill>
              </a:rPr>
              <a:t>∀</a:t>
            </a:r>
            <a:r>
              <a:rPr lang="en-US" sz="2400" i="1" dirty="0"/>
              <a:t> people </a:t>
            </a:r>
            <a:r>
              <a:rPr lang="en-US" sz="2400" i="1" dirty="0">
                <a:solidFill>
                  <a:srgbClr val="3333FF"/>
                </a:solidFill>
              </a:rPr>
              <a:t>y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3333FF"/>
                </a:solidFill>
              </a:rPr>
              <a:t>x loves y</a:t>
            </a:r>
            <a:r>
              <a:rPr lang="en-US" sz="2400" i="1" dirty="0"/>
              <a:t>. </a:t>
            </a:r>
            <a:r>
              <a:rPr kumimoji="0" lang="en-US" sz="2400" b="1" u="none" strike="noStrike" kern="0" cap="none" spc="0" normalizeH="0" noProof="0" dirty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08000"/>
                </a:solidFill>
                <a:latin typeface="+mn-lt"/>
                <a:cs typeface="+mn-cs"/>
              </a:rPr>
              <a:t>Sol: a.</a:t>
            </a:r>
            <a:r>
              <a:rPr lang="en-US" sz="2400" kern="0" dirty="0">
                <a:latin typeface="+mn-lt"/>
                <a:cs typeface="+mn-cs"/>
              </a:rPr>
              <a:t> </a:t>
            </a:r>
            <a:r>
              <a:rPr lang="en-US" sz="2400" i="1" dirty="0">
                <a:solidFill>
                  <a:srgbClr val="3333FF"/>
                </a:solidFill>
              </a:rPr>
              <a:t>∃</a:t>
            </a:r>
            <a:r>
              <a:rPr lang="en-US" sz="2400" i="1" dirty="0"/>
              <a:t> an integer </a:t>
            </a:r>
            <a:r>
              <a:rPr lang="en-US" sz="2400" i="1" dirty="0">
                <a:solidFill>
                  <a:srgbClr val="3333FF"/>
                </a:solidFill>
              </a:rPr>
              <a:t>n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3333FF"/>
                </a:solidFill>
              </a:rPr>
              <a:t>∀</a:t>
            </a:r>
            <a:r>
              <a:rPr lang="en-US" sz="2400" i="1" dirty="0"/>
              <a:t>  integers </a:t>
            </a:r>
            <a:r>
              <a:rPr lang="en-US" sz="2400" i="1" dirty="0">
                <a:solidFill>
                  <a:srgbClr val="3333FF"/>
                </a:solidFill>
              </a:rPr>
              <a:t>k</a:t>
            </a:r>
            <a:r>
              <a:rPr lang="en-US" sz="2400" i="1" dirty="0"/>
              <a:t>, 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Or we can say 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 there is a some integer</a:t>
            </a:r>
            <a:r>
              <a:rPr kumimoji="0" lang="en-US" sz="2400" b="0" i="1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is not even”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lang="en-US" sz="2400" i="1" kern="0" baseline="0" dirty="0">
                <a:solidFill>
                  <a:srgbClr val="008000"/>
                </a:solidFill>
                <a:latin typeface="+mn-lt"/>
                <a:cs typeface="+mn-cs"/>
              </a:rPr>
              <a:t>b.</a:t>
            </a:r>
            <a:r>
              <a:rPr lang="en-US" sz="2400" i="1" kern="0" baseline="0" dirty="0">
                <a:latin typeface="+mn-lt"/>
                <a:cs typeface="+mn-cs"/>
              </a:rPr>
              <a:t> </a:t>
            </a:r>
            <a:r>
              <a:rPr lang="en-US" sz="2400" i="1" dirty="0">
                <a:solidFill>
                  <a:srgbClr val="3333FF"/>
                </a:solidFill>
              </a:rPr>
              <a:t>∀</a:t>
            </a:r>
            <a:r>
              <a:rPr lang="en-US" sz="2400" i="1" dirty="0"/>
              <a:t>  people </a:t>
            </a:r>
            <a:r>
              <a:rPr lang="en-US" sz="2400" i="1" dirty="0">
                <a:solidFill>
                  <a:srgbClr val="3333FF"/>
                </a:solidFill>
              </a:rPr>
              <a:t>x</a:t>
            </a:r>
            <a:r>
              <a:rPr lang="en-US" sz="2400" i="1" dirty="0"/>
              <a:t>, </a:t>
            </a:r>
            <a:r>
              <a:rPr lang="en-US" sz="2400" i="1" dirty="0">
                <a:solidFill>
                  <a:srgbClr val="3333FF"/>
                </a:solidFill>
              </a:rPr>
              <a:t>∃ </a:t>
            </a:r>
            <a:r>
              <a:rPr lang="en-US" sz="2400" i="1" dirty="0"/>
              <a:t> a person </a:t>
            </a:r>
            <a:r>
              <a:rPr lang="en-US" sz="2400" i="1" dirty="0">
                <a:solidFill>
                  <a:srgbClr val="3333FF"/>
                </a:solidFill>
              </a:rPr>
              <a:t>y</a:t>
            </a:r>
            <a:r>
              <a:rPr lang="en-US" sz="2400" i="1" dirty="0"/>
              <a:t> such that </a:t>
            </a:r>
            <a:r>
              <a:rPr lang="en-US" sz="2400" i="1" dirty="0">
                <a:solidFill>
                  <a:srgbClr val="3333FF"/>
                </a:solidFill>
              </a:rPr>
              <a:t>x does not love y</a:t>
            </a:r>
            <a:r>
              <a:rPr lang="en-US" sz="2400" i="1" dirty="0"/>
              <a:t>. 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Or</a:t>
            </a:r>
            <a:r>
              <a:rPr kumimoji="0" lang="en-US" sz="2400" b="0" i="1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we can say</a:t>
            </a:r>
          </a:p>
          <a:p>
            <a:pPr lvl="0" algn="just" eaLnBrk="0" hangingPunct="0">
              <a:spcBef>
                <a:spcPct val="20000"/>
              </a:spcBef>
              <a:defRPr/>
            </a:pPr>
            <a:r>
              <a:rPr kumimoji="0" lang="en-US" sz="2400" b="0" i="1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 Nobody Loves everybody”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CC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26010"/>
              </p:ext>
            </p:extLst>
          </p:nvPr>
        </p:nvGraphicFramePr>
        <p:xfrm>
          <a:off x="7020272" y="3068960"/>
          <a:ext cx="892975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14" name="Equation" r:id="rId3" imgW="444114" imgH="177646" progId="">
                  <p:embed/>
                </p:oleObj>
              </mc:Choice>
              <mc:Fallback>
                <p:oleObj name="Equation" r:id="rId3" imgW="444114" imgH="177646" progId="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3068960"/>
                        <a:ext cx="892975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27584" y="654968"/>
            <a:ext cx="6048375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r>
              <a:rPr lang="en-US" sz="3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Nested Quantifiers</a:t>
            </a:r>
            <a:endParaRPr lang="en-CA" sz="3200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929654" y="1412776"/>
            <a:ext cx="7603159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dirty="0"/>
              <a:t>Two quantifiers are </a:t>
            </a:r>
            <a:r>
              <a:rPr lang="en-US" sz="2400" dirty="0">
                <a:solidFill>
                  <a:srgbClr val="3333FF"/>
                </a:solidFill>
              </a:rPr>
              <a:t>nested</a:t>
            </a:r>
            <a:r>
              <a:rPr lang="en-US" sz="2400" dirty="0"/>
              <a:t> if one is within the scope of the other, such as </a:t>
            </a:r>
            <a:r>
              <a:rPr lang="en-US" sz="2400" i="1" dirty="0"/>
              <a:t>∀ </a:t>
            </a:r>
            <a:r>
              <a:rPr lang="en-US" sz="2400" dirty="0"/>
              <a:t>x </a:t>
            </a:r>
            <a:r>
              <a:rPr lang="en-US" sz="2400" i="1" dirty="0"/>
              <a:t>∃ </a:t>
            </a:r>
            <a:r>
              <a:rPr lang="en-US" sz="2400" dirty="0"/>
              <a:t>y such that (x + y = 0). 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 dirty="0"/>
              <a:t>Note that everything within the scope of a quantifier can be thought of as a propositional function. 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 dirty="0"/>
              <a:t>For example, </a:t>
            </a:r>
            <a:r>
              <a:rPr lang="en-US" sz="2400" i="1" dirty="0">
                <a:solidFill>
                  <a:srgbClr val="3333FF"/>
                </a:solidFill>
              </a:rPr>
              <a:t>∀ </a:t>
            </a:r>
            <a:r>
              <a:rPr lang="en-US" sz="2400" dirty="0">
                <a:solidFill>
                  <a:srgbClr val="3333FF"/>
                </a:solidFill>
              </a:rPr>
              <a:t>x </a:t>
            </a:r>
            <a:r>
              <a:rPr lang="en-US" sz="2400" i="1" dirty="0">
                <a:solidFill>
                  <a:srgbClr val="3333FF"/>
                </a:solidFill>
              </a:rPr>
              <a:t>∃ </a:t>
            </a:r>
            <a:r>
              <a:rPr lang="en-US" sz="2400" dirty="0">
                <a:solidFill>
                  <a:srgbClr val="3333FF"/>
                </a:solidFill>
              </a:rPr>
              <a:t>y such that (x + y = 0), </a:t>
            </a:r>
            <a:r>
              <a:rPr lang="en-US" sz="2400" dirty="0"/>
              <a:t>is the same thing as </a:t>
            </a:r>
            <a:r>
              <a:rPr lang="en-US" sz="2400" i="1" dirty="0">
                <a:solidFill>
                  <a:srgbClr val="3333FF"/>
                </a:solidFill>
              </a:rPr>
              <a:t>∀  </a:t>
            </a:r>
            <a:r>
              <a:rPr lang="en-US" sz="2400" dirty="0">
                <a:solidFill>
                  <a:srgbClr val="3333FF"/>
                </a:solidFill>
              </a:rPr>
              <a:t>x, Q(x), where Q(x) is </a:t>
            </a:r>
            <a:r>
              <a:rPr lang="en-US" sz="2400" i="1" dirty="0">
                <a:solidFill>
                  <a:srgbClr val="3333FF"/>
                </a:solidFill>
              </a:rPr>
              <a:t>∃ </a:t>
            </a:r>
            <a:r>
              <a:rPr lang="en-US" sz="2400" dirty="0">
                <a:solidFill>
                  <a:srgbClr val="3333FF"/>
                </a:solidFill>
              </a:rPr>
              <a:t>y P(x, y), </a:t>
            </a:r>
            <a:r>
              <a:rPr lang="en-US" sz="2400" dirty="0"/>
              <a:t>where  </a:t>
            </a:r>
            <a:r>
              <a:rPr lang="en-US" sz="2400" dirty="0">
                <a:solidFill>
                  <a:srgbClr val="3333FF"/>
                </a:solidFill>
              </a:rPr>
              <a:t>P(x, y) </a:t>
            </a:r>
            <a:r>
              <a:rPr lang="en-US" sz="2400" dirty="0"/>
              <a:t>is </a:t>
            </a:r>
            <a:r>
              <a:rPr lang="en-US" sz="2400" dirty="0">
                <a:solidFill>
                  <a:srgbClr val="3333FF"/>
                </a:solidFill>
              </a:rPr>
              <a:t>x + y = 0</a:t>
            </a:r>
            <a:r>
              <a:rPr lang="en-US" sz="2400" dirty="0"/>
              <a:t>. Nested quantifiers commonly occur in mathematics and computer science.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 dirty="0"/>
              <a:t>To understand these statements involving many quantifiers, we need to unravel what the quantifiers and predicates that appear mean. </a:t>
            </a:r>
            <a:endParaRPr lang="en-US" sz="1200" dirty="0">
              <a:solidFill>
                <a:srgbClr val="3333FF"/>
              </a:solidFill>
              <a:sym typeface="Symbol" pitchFamily="18" charset="2"/>
            </a:endParaRPr>
          </a:p>
        </p:txBody>
      </p:sp>
      <p:sp>
        <p:nvSpPr>
          <p:cNvPr id="10245" name="Line 15"/>
          <p:cNvSpPr>
            <a:spLocks noChangeShapeType="1"/>
          </p:cNvSpPr>
          <p:nvPr/>
        </p:nvSpPr>
        <p:spPr bwMode="auto">
          <a:xfrm>
            <a:off x="395288" y="1268413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1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7" name="Line 15"/>
          <p:cNvSpPr>
            <a:spLocks noChangeShapeType="1"/>
          </p:cNvSpPr>
          <p:nvPr/>
        </p:nvSpPr>
        <p:spPr bwMode="auto">
          <a:xfrm>
            <a:off x="395288" y="1268413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8" name="Line 16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3349</TotalTime>
  <Words>1972</Words>
  <Application>Microsoft Office PowerPoint</Application>
  <PresentationFormat>On-screen Show (4:3)</PresentationFormat>
  <Paragraphs>218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Structures CSC 102</dc:title>
  <dc:creator>Rasheed</dc:creator>
  <cp:lastModifiedBy>noman.uos1@gmail.com</cp:lastModifiedBy>
  <cp:revision>792</cp:revision>
  <dcterms:created xsi:type="dcterms:W3CDTF">2012-03-24T09:18:04Z</dcterms:created>
  <dcterms:modified xsi:type="dcterms:W3CDTF">2020-11-30T15:57:51Z</dcterms:modified>
</cp:coreProperties>
</file>