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  <p:sldMasterId id="2147483731" r:id="rId3"/>
    <p:sldMasterId id="2147483733" r:id="rId4"/>
    <p:sldMasterId id="2147483735" r:id="rId5"/>
    <p:sldMasterId id="2147483841" r:id="rId6"/>
  </p:sldMasterIdLst>
  <p:notesMasterIdLst>
    <p:notesMasterId r:id="rId17"/>
  </p:notesMasterIdLst>
  <p:sldIdLst>
    <p:sldId id="395" r:id="rId7"/>
    <p:sldId id="333" r:id="rId8"/>
    <p:sldId id="389" r:id="rId9"/>
    <p:sldId id="429" r:id="rId10"/>
    <p:sldId id="300" r:id="rId11"/>
    <p:sldId id="356" r:id="rId12"/>
    <p:sldId id="358" r:id="rId13"/>
    <p:sldId id="302" r:id="rId14"/>
    <p:sldId id="340" r:id="rId15"/>
    <p:sldId id="3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608" autoAdjust="0"/>
  </p:normalViewPr>
  <p:slideViewPr>
    <p:cSldViewPr snapToGrid="0">
      <p:cViewPr varScale="1">
        <p:scale>
          <a:sx n="99" d="100"/>
          <a:sy n="99" d="100"/>
        </p:scale>
        <p:origin x="8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B5A5D-3DAC-4CF4-A3AA-12FA3B8CEC51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426E-C2D5-469F-AB56-841895D7F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426E-C2D5-469F-AB56-841895D7F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2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426E-C2D5-469F-AB56-841895D7FA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a-IR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FF0F6-251E-4289-A1D1-C41F67C91E4F}" type="slidenum">
              <a:rPr lang="ar-SA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29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a-IR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296FE8-887F-4C71-943D-C24BC8892ADC}" type="slidenum">
              <a:rPr lang="ar-SA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3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a-IR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BB5D3-EC8A-4AD5-B85E-1F14A5DDACE7}" type="slidenum">
              <a:rPr lang="ar-SA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a-IR" dirty="0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EA8AF-B29E-4FB7-A5E8-A4D9EED1CBDA}" type="slidenum">
              <a:rPr lang="ar-SA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5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18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06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5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1E638-C669-4BEA-8235-1933AD61714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60440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</p:spTree>
    <p:extLst>
      <p:ext uri="{BB962C8B-B14F-4D97-AF65-F5344CB8AC3E}">
        <p14:creationId xmlns:p14="http://schemas.microsoft.com/office/powerpoint/2010/main" val="3666156798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</p:spTree>
    <p:extLst>
      <p:ext uri="{BB962C8B-B14F-4D97-AF65-F5344CB8AC3E}">
        <p14:creationId xmlns:p14="http://schemas.microsoft.com/office/powerpoint/2010/main" val="1359005220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</p:spTree>
    <p:extLst>
      <p:ext uri="{BB962C8B-B14F-4D97-AF65-F5344CB8AC3E}">
        <p14:creationId xmlns:p14="http://schemas.microsoft.com/office/powerpoint/2010/main" val="1898071765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31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60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5FADC5DF-1ADD-48C2-957C-050093C6EC0B}" type="datetimeFigureOut">
              <a:rPr lang="en-US" smtClean="0">
                <a:solidFill>
                  <a:srgbClr val="FFF39D"/>
                </a:solidFill>
              </a:rPr>
              <a:pPr/>
              <a:t>2/24/2021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1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9097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026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16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74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1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67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5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06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94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5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9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9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1B93-7B86-41F9-ADC3-119A4221262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9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DB965-C3FD-4B23-98C6-757D83AC5E9C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18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9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9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7067" y="6578600"/>
            <a:ext cx="242146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29600" y="6578600"/>
            <a:ext cx="3860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752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</p:sldLayoutIdLst>
  <p:transition spd="slow"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18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9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9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7067" y="6578600"/>
            <a:ext cx="242146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29600" y="6578600"/>
            <a:ext cx="3860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564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</p:sldLayoutIdLst>
  <p:transition spd="slow"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18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9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9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7067" y="6578600"/>
            <a:ext cx="242146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29600" y="6578600"/>
            <a:ext cx="3860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551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</p:sldLayoutIdLst>
  <p:transition spd="slow"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ADC5DF-1ADD-48C2-957C-050093C6EC0B}" type="datetimeFigureOut">
              <a:rPr lang="en-US" smtClean="0">
                <a:solidFill>
                  <a:srgbClr val="575F6D"/>
                </a:solidFill>
              </a:rPr>
              <a:pPr/>
              <a:t>2/24/2021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9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692E6E7-383B-467E-AAF6-9143B69700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2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----------------------------</a:t>
            </a:r>
            <a:endParaRPr lang="en-US" dirty="0"/>
          </a:p>
        </p:txBody>
      </p:sp>
      <p:pic>
        <p:nvPicPr>
          <p:cNvPr id="4" name="Content Placeholder 3" descr="Beautiful-Bismillah-hd-Wallpaper-Images-Download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356682" y="-6933"/>
            <a:ext cx="11160868" cy="6864933"/>
          </a:xfrm>
        </p:spPr>
      </p:pic>
    </p:spTree>
    <p:extLst>
      <p:ext uri="{BB962C8B-B14F-4D97-AF65-F5344CB8AC3E}">
        <p14:creationId xmlns:p14="http://schemas.microsoft.com/office/powerpoint/2010/main" val="197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3186" y="305309"/>
            <a:ext cx="93952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34770"/>
                </a:solidFill>
                <a:latin typeface="Helvetica-Bold"/>
              </a:rPr>
              <a:t>Total body clearance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The total body (systemic) clearance, </a:t>
            </a:r>
            <a:r>
              <a:rPr lang="en-US" sz="2400" dirty="0" err="1">
                <a:solidFill>
                  <a:schemeClr val="bg1"/>
                </a:solidFill>
                <a:latin typeface="Helvetica" panose="020B0604020202020204" pitchFamily="34" charset="0"/>
              </a:rPr>
              <a:t>CL</a:t>
            </a:r>
            <a:r>
              <a:rPr lang="en-US" sz="1400" dirty="0" err="1">
                <a:solidFill>
                  <a:schemeClr val="bg1"/>
                </a:solidFill>
                <a:latin typeface="Helvetica" panose="020B0604020202020204" pitchFamily="34" charset="0"/>
              </a:rPr>
              <a:t>total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, is the sum of all </a:t>
            </a: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clearances from 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the drug-metabolizing and drug-eliminating organs. </a:t>
            </a: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The kidney 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is often the major organ of elimination. </a:t>
            </a:r>
            <a:endParaRPr lang="en-US" sz="2400" dirty="0" smtClean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liver also </a:t>
            </a: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contributes to 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drug clearance through metabolism and/or excretion into </a:t>
            </a: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the bile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. </a:t>
            </a:r>
            <a:endParaRPr lang="en-US" sz="2400" dirty="0" smtClean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Total 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clearance is calculated using the following equation:</a:t>
            </a:r>
          </a:p>
          <a:p>
            <a:endParaRPr lang="en-US" sz="48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035" y="3416968"/>
            <a:ext cx="4155472" cy="1814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744" y="3416968"/>
            <a:ext cx="56412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CL </a:t>
            </a:r>
            <a:r>
              <a:rPr lang="en-US" sz="2400" b="1" baseline="-24000" dirty="0" smtClean="0">
                <a:solidFill>
                  <a:schemeClr val="bg1"/>
                </a:solidFill>
              </a:rPr>
              <a:t>total </a:t>
            </a:r>
            <a:r>
              <a:rPr lang="en-US" sz="2400" b="1" dirty="0" smtClean="0">
                <a:solidFill>
                  <a:schemeClr val="bg1"/>
                </a:solidFill>
              </a:rPr>
              <a:t>= CL </a:t>
            </a:r>
            <a:r>
              <a:rPr lang="en-US" sz="2400" b="1" baseline="-28000" dirty="0" smtClean="0">
                <a:solidFill>
                  <a:schemeClr val="bg1"/>
                </a:solidFill>
              </a:rPr>
              <a:t>hepatic</a:t>
            </a:r>
            <a:r>
              <a:rPr lang="en-US" sz="2400" b="1" dirty="0" smtClean="0">
                <a:solidFill>
                  <a:schemeClr val="bg1"/>
                </a:solidFill>
              </a:rPr>
              <a:t> + CL </a:t>
            </a:r>
            <a:r>
              <a:rPr lang="en-US" sz="2400" b="1" baseline="-30000" dirty="0" smtClean="0">
                <a:solidFill>
                  <a:schemeClr val="bg1"/>
                </a:solidFill>
              </a:rPr>
              <a:t>renal</a:t>
            </a:r>
            <a:r>
              <a:rPr lang="en-US" sz="2400" b="1" dirty="0" smtClean="0">
                <a:solidFill>
                  <a:schemeClr val="bg1"/>
                </a:solidFill>
              </a:rPr>
              <a:t> + CL </a:t>
            </a:r>
            <a:r>
              <a:rPr lang="en-US" sz="2400" b="1" baseline="-28000" dirty="0" smtClean="0">
                <a:solidFill>
                  <a:schemeClr val="bg1"/>
                </a:solidFill>
              </a:rPr>
              <a:t>other</a:t>
            </a:r>
          </a:p>
          <a:p>
            <a:endParaRPr lang="en-US" sz="2400" b="1" baseline="-280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Where </a:t>
            </a:r>
            <a:r>
              <a:rPr lang="en-US" sz="2400" dirty="0">
                <a:solidFill>
                  <a:prstClr val="black"/>
                </a:solidFill>
              </a:rPr>
              <a:t>CL </a:t>
            </a:r>
            <a:r>
              <a:rPr lang="en-US" sz="2400" baseline="-26000" dirty="0" smtClean="0">
                <a:solidFill>
                  <a:schemeClr val="bg1"/>
                </a:solidFill>
              </a:rPr>
              <a:t>hepatic </a:t>
            </a:r>
            <a:r>
              <a:rPr lang="en-US" sz="2400" dirty="0" smtClean="0">
                <a:solidFill>
                  <a:schemeClr val="bg1"/>
                </a:solidFill>
              </a:rPr>
              <a:t>and CL </a:t>
            </a:r>
            <a:r>
              <a:rPr lang="en-US" sz="2400" baseline="-28000" dirty="0" smtClean="0">
                <a:solidFill>
                  <a:schemeClr val="bg1"/>
                </a:solidFill>
              </a:rPr>
              <a:t>renal</a:t>
            </a:r>
            <a:r>
              <a:rPr lang="en-US" sz="2400" dirty="0" smtClean="0">
                <a:solidFill>
                  <a:schemeClr val="bg1"/>
                </a:solidFill>
              </a:rPr>
              <a:t> are typically the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most important</a:t>
            </a:r>
            <a:endParaRPr lang="en-US" sz="2400" baseline="-28000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944" y="2013469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708" y="0"/>
            <a:ext cx="6369803" cy="6726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60741"/>
            <a:ext cx="2665708" cy="8223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794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0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31" y="0"/>
            <a:ext cx="8161506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1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9937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CC"/>
                </a:solidFill>
                <a:latin typeface="Helvetica-Bold"/>
              </a:rPr>
              <a:t/>
            </a:r>
            <a:br>
              <a:rPr lang="en-US" sz="3600" dirty="0" smtClean="0">
                <a:solidFill>
                  <a:srgbClr val="FFFFCC"/>
                </a:solidFill>
                <a:latin typeface="Helvetica-Bold"/>
              </a:rPr>
            </a:br>
            <a:r>
              <a:rPr lang="en-US" sz="3600" dirty="0" smtClean="0">
                <a:latin typeface="Helvetica-Bold"/>
              </a:rPr>
              <a:t>DRUG </a:t>
            </a:r>
            <a:r>
              <a:rPr lang="en-US" sz="3600" dirty="0">
                <a:latin typeface="Helvetica-Bold"/>
              </a:rPr>
              <a:t>CLEARANCE THROUGH </a:t>
            </a:r>
            <a:r>
              <a:rPr lang="en-US" sz="3600" dirty="0" smtClean="0">
                <a:latin typeface="Helvetica-Bold"/>
              </a:rPr>
              <a:t>METABOLISM</a:t>
            </a:r>
            <a:r>
              <a:rPr lang="en-US" dirty="0" smtClean="0">
                <a:latin typeface="Helvetica-Bold"/>
              </a:rPr>
              <a:t/>
            </a:r>
            <a:br>
              <a:rPr lang="en-US" dirty="0" smtClean="0">
                <a:latin typeface="Helvetica-Bold"/>
              </a:rPr>
            </a:br>
            <a:r>
              <a:rPr lang="en-US" dirty="0" smtClean="0"/>
              <a:t>Clearance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519448" y="2047875"/>
            <a:ext cx="10972800" cy="45307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Clearance is a </a:t>
            </a:r>
            <a:r>
              <a:rPr lang="en-US" sz="2800" dirty="0">
                <a:latin typeface="Calibri" panose="020F0502020204030204" pitchFamily="34" charset="0"/>
              </a:rPr>
              <a:t>measure of the body’s efficiency in eliminating drug.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Clearance </a:t>
            </a:r>
            <a:r>
              <a:rPr lang="en-US" sz="2800" dirty="0">
                <a:latin typeface="Calibri" panose="020F0502020204030204" pitchFamily="34" charset="0"/>
              </a:rPr>
              <a:t>is the most important concept to consider for long term drug administration. 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>
                <a:latin typeface="Calibri" panose="020F0502020204030204" pitchFamily="34" charset="0"/>
              </a:rPr>
              <a:t>The clinician usually wants to maintain steady-state concentrations of a drug and a minimum of toxicity.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>
                <a:latin typeface="Calibri" panose="020F0502020204030204" pitchFamily="34" charset="0"/>
              </a:rPr>
              <a:t>Clearance is the measure of the ability of the body to eliminate the drug.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dirty="0">
                <a:latin typeface="Calibri" panose="020F0502020204030204" pitchFamily="34" charset="0"/>
              </a:rPr>
              <a:t>It is the single most important factor determining drug concentrations</a:t>
            </a:r>
            <a:r>
              <a:rPr lang="en-US" sz="2800" dirty="0"/>
              <a:t>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713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6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395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Clearance </a:t>
            </a:r>
            <a:r>
              <a:rPr lang="en-US" sz="2400" dirty="0"/>
              <a:t>(</a:t>
            </a:r>
            <a:r>
              <a:rPr lang="en-US" sz="2400" dirty="0" err="1"/>
              <a:t>Cont,d</a:t>
            </a:r>
            <a:r>
              <a:rPr lang="en-US" sz="2400" dirty="0"/>
              <a:t>)</a:t>
            </a:r>
            <a:endParaRPr lang="en-US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5596" y="1420813"/>
            <a:ext cx="10972800" cy="45307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latin typeface="Calibri" panose="020F0502020204030204" pitchFamily="34" charset="0"/>
              </a:rPr>
              <a:t>The two major sites of drug elimination are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kidneys and the liver</a:t>
            </a:r>
            <a:r>
              <a:rPr lang="en-US" sz="3600" dirty="0">
                <a:latin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latin typeface="Calibri" panose="020F0502020204030204" pitchFamily="34" charset="0"/>
              </a:rPr>
              <a:t>In the liver, drug is eliminated by metabolization,  or excretion of unchanged drug into the bile, or both. 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latin typeface="Calibri" panose="020F0502020204030204" pitchFamily="34" charset="0"/>
              </a:rPr>
              <a:t>3 factors influence clearance: the dose, the organ blood flow, and the intrinsic function of the liver or kidneys.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latin typeface="Calibri" panose="020F0502020204030204" pitchFamily="34" charset="0"/>
              </a:rPr>
              <a:t>Abnormal clearance may be anticipated when there is major malfunction of the kidney, liver, or heart</a:t>
            </a:r>
            <a:r>
              <a:rPr lang="en-US" dirty="0"/>
              <a:t>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900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6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395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Clearance </a:t>
            </a:r>
            <a:r>
              <a:rPr lang="en-US" sz="2400" dirty="0"/>
              <a:t>(</a:t>
            </a:r>
            <a:r>
              <a:rPr lang="en-US" sz="2400" dirty="0" err="1"/>
              <a:t>Cont,d</a:t>
            </a:r>
            <a:r>
              <a:rPr lang="en-US" sz="2400" dirty="0"/>
              <a:t>)</a:t>
            </a:r>
            <a:endParaRPr lang="en-US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07075" y="1137678"/>
            <a:ext cx="10972800" cy="4530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latin typeface="Calibri" panose="020F0502020204030204" pitchFamily="34" charset="0"/>
              </a:rPr>
              <a:t>For many drugs eliminated by the liver, no changes in clearance have been noted with hepatic disease. 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latin typeface="Calibri" panose="020F0502020204030204" pitchFamily="34" charset="0"/>
              </a:rPr>
              <a:t>This shows that hepatic disease does not always affect the hepatic intrinsic clearance. 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latin typeface="Calibri" panose="020F0502020204030204" pitchFamily="34" charset="0"/>
              </a:rPr>
              <a:t>Creatinine clearance is a useful indicator of renal function.</a:t>
            </a:r>
          </a:p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latin typeface="Calibri" panose="020F0502020204030204" pitchFamily="34" charset="0"/>
              </a:rPr>
              <a:t>But there is no reliable marker of hepatic drug-metabolizing function to predict liver clearance</a:t>
            </a:r>
            <a:r>
              <a:rPr lang="en-US" sz="2800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M.H.Farjoo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075" y="5385267"/>
            <a:ext cx="8967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(</a:t>
            </a: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Creatinine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 is a chemical waste molecule that is generated from muscle metabolism</a:t>
            </a:r>
            <a:r>
              <a:rPr lang="en-U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.)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609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395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Clearance </a:t>
            </a:r>
            <a:r>
              <a:rPr lang="en-US" sz="2400" dirty="0"/>
              <a:t>(</a:t>
            </a:r>
            <a:r>
              <a:rPr lang="en-US" sz="2400" dirty="0" err="1"/>
              <a:t>Cont,d</a:t>
            </a:r>
            <a:r>
              <a:rPr lang="en-US" sz="2400" dirty="0"/>
              <a:t>)</a:t>
            </a:r>
            <a:endParaRPr lang="en-US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37067" y="1201738"/>
            <a:ext cx="9391048" cy="5247188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dirty="0"/>
              <a:t>The steady-state concentration will be achieved when the rate of drug elimination equals the rate of drug administration.</a:t>
            </a:r>
          </a:p>
          <a:p>
            <a:pPr>
              <a:defRPr/>
            </a:pPr>
            <a:r>
              <a:rPr lang="en-US" sz="2800" dirty="0"/>
              <a:t>Thus:</a:t>
            </a:r>
          </a:p>
          <a:p>
            <a:pPr lvl="1">
              <a:defRPr/>
            </a:pPr>
            <a:r>
              <a:rPr lang="en-US" dirty="0" err="1" smtClean="0"/>
              <a:t>Css</a:t>
            </a:r>
            <a:r>
              <a:rPr lang="en-US" dirty="0" smtClean="0"/>
              <a:t> = Dosing rate / CL </a:t>
            </a:r>
          </a:p>
          <a:p>
            <a:pPr lvl="1">
              <a:defRPr/>
            </a:pPr>
            <a:r>
              <a:rPr lang="en-US" dirty="0" smtClean="0"/>
              <a:t>CL = Dosing rate / </a:t>
            </a:r>
            <a:r>
              <a:rPr lang="en-US" dirty="0" err="1" smtClean="0"/>
              <a:t>Css</a:t>
            </a:r>
            <a:endParaRPr lang="en-US" dirty="0" smtClean="0"/>
          </a:p>
          <a:p>
            <a:pPr lvl="1">
              <a:spcAft>
                <a:spcPts val="1800"/>
              </a:spcAft>
              <a:defRPr/>
            </a:pPr>
            <a:r>
              <a:rPr lang="en-US" dirty="0" smtClean="0"/>
              <a:t>Since in steady state dosing rate equals rate of elimination we have: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sz="2800" dirty="0"/>
              <a:t>Clearance predicts the rate of elimination in relation to the drug concentration.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762" y="3571704"/>
            <a:ext cx="4357437" cy="21615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5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395" grpId="0" build="p"/>
      <p:bldP spid="59395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boomer.org/c/p3/c04/Fig20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489397"/>
            <a:ext cx="7609134" cy="569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ple">
  <a:themeElements>
    <a:clrScheme name="Maple 11">
      <a:dk1>
        <a:srgbClr val="008000"/>
      </a:dk1>
      <a:lt1>
        <a:srgbClr val="FFFFFF"/>
      </a:lt1>
      <a:dk2>
        <a:srgbClr val="005800"/>
      </a:dk2>
      <a:lt2>
        <a:srgbClr val="FFFFCC"/>
      </a:lt2>
      <a:accent1>
        <a:srgbClr val="006600"/>
      </a:accent1>
      <a:accent2>
        <a:srgbClr val="007825"/>
      </a:accent2>
      <a:accent3>
        <a:srgbClr val="AAB4AA"/>
      </a:accent3>
      <a:accent4>
        <a:srgbClr val="DADADA"/>
      </a:accent4>
      <a:accent5>
        <a:srgbClr val="AAB8AA"/>
      </a:accent5>
      <a:accent6>
        <a:srgbClr val="006C20"/>
      </a:accent6>
      <a:hlink>
        <a:srgbClr val="FFFFFF"/>
      </a:hlink>
      <a:folHlink>
        <a:srgbClr val="99CCFF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10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11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aple">
  <a:themeElements>
    <a:clrScheme name="Maple 11">
      <a:dk1>
        <a:srgbClr val="008000"/>
      </a:dk1>
      <a:lt1>
        <a:srgbClr val="FFFFFF"/>
      </a:lt1>
      <a:dk2>
        <a:srgbClr val="005800"/>
      </a:dk2>
      <a:lt2>
        <a:srgbClr val="FFFFCC"/>
      </a:lt2>
      <a:accent1>
        <a:srgbClr val="006600"/>
      </a:accent1>
      <a:accent2>
        <a:srgbClr val="007825"/>
      </a:accent2>
      <a:accent3>
        <a:srgbClr val="AAB4AA"/>
      </a:accent3>
      <a:accent4>
        <a:srgbClr val="DADADA"/>
      </a:accent4>
      <a:accent5>
        <a:srgbClr val="AAB8AA"/>
      </a:accent5>
      <a:accent6>
        <a:srgbClr val="006C20"/>
      </a:accent6>
      <a:hlink>
        <a:srgbClr val="FFFFFF"/>
      </a:hlink>
      <a:folHlink>
        <a:srgbClr val="99CCFF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10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11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aple">
  <a:themeElements>
    <a:clrScheme name="Maple 11">
      <a:dk1>
        <a:srgbClr val="008000"/>
      </a:dk1>
      <a:lt1>
        <a:srgbClr val="FFFFFF"/>
      </a:lt1>
      <a:dk2>
        <a:srgbClr val="005800"/>
      </a:dk2>
      <a:lt2>
        <a:srgbClr val="FFFFCC"/>
      </a:lt2>
      <a:accent1>
        <a:srgbClr val="006600"/>
      </a:accent1>
      <a:accent2>
        <a:srgbClr val="007825"/>
      </a:accent2>
      <a:accent3>
        <a:srgbClr val="AAB4AA"/>
      </a:accent3>
      <a:accent4>
        <a:srgbClr val="DADADA"/>
      </a:accent4>
      <a:accent5>
        <a:srgbClr val="AAB8AA"/>
      </a:accent5>
      <a:accent6>
        <a:srgbClr val="006C20"/>
      </a:accent6>
      <a:hlink>
        <a:srgbClr val="FFFFFF"/>
      </a:hlink>
      <a:folHlink>
        <a:srgbClr val="99CCFF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10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11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10078</TotalTime>
  <Words>370</Words>
  <Application>Microsoft Office PowerPoint</Application>
  <PresentationFormat>Widescreen</PresentationFormat>
  <Paragraphs>49</Paragraphs>
  <Slides>10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arial</vt:lpstr>
      <vt:lpstr>arial</vt:lpstr>
      <vt:lpstr>Calibri</vt:lpstr>
      <vt:lpstr>Century Schoolbook</vt:lpstr>
      <vt:lpstr>Helvetica</vt:lpstr>
      <vt:lpstr>Helvetica-Bold</vt:lpstr>
      <vt:lpstr>Times New Roman</vt:lpstr>
      <vt:lpstr>Trebuchet MS</vt:lpstr>
      <vt:lpstr>Tw Cen MT</vt:lpstr>
      <vt:lpstr>Wingdings</vt:lpstr>
      <vt:lpstr>Wingdings 2</vt:lpstr>
      <vt:lpstr>Circuit</vt:lpstr>
      <vt:lpstr>1_Default Design</vt:lpstr>
      <vt:lpstr>Maple</vt:lpstr>
      <vt:lpstr>1_Maple</vt:lpstr>
      <vt:lpstr>2_Maple</vt:lpstr>
      <vt:lpstr>Oriel</vt:lpstr>
      <vt:lpstr>----------------------------</vt:lpstr>
      <vt:lpstr>PowerPoint Presentation</vt:lpstr>
      <vt:lpstr>PowerPoint Presentation</vt:lpstr>
      <vt:lpstr>PowerPoint Presentation</vt:lpstr>
      <vt:lpstr> DRUG CLEARANCE THROUGH METABOLISM Clearance</vt:lpstr>
      <vt:lpstr>Clearance (Cont,d)</vt:lpstr>
      <vt:lpstr>Clearance (Cont,d)</vt:lpstr>
      <vt:lpstr>Clearance (Cont,d)</vt:lpstr>
      <vt:lpstr>PowerPoint Presentation</vt:lpstr>
      <vt:lpstr>PowerPoint Presentation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254</cp:revision>
  <dcterms:created xsi:type="dcterms:W3CDTF">2015-03-15T18:25:27Z</dcterms:created>
  <dcterms:modified xsi:type="dcterms:W3CDTF">2021-02-24T06:05:48Z</dcterms:modified>
</cp:coreProperties>
</file>