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79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0C6BF-4F95-47FD-AC37-E402F9465F9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C21C1C-A270-4B8C-8FAA-6BC803214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49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press.com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kistan.gov.pk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ucit.edu.pk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azon.com/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u="sng" smtClean="0"/>
              <a:t>Introduction to ICT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286000"/>
            <a:ext cx="6400800" cy="35814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Internet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Services of Internet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</a:t>
            </a:r>
            <a:r>
              <a:rPr lang="en-US" dirty="0" smtClean="0">
                <a:solidFill>
                  <a:schemeClr val="tx1"/>
                </a:solidFill>
              </a:rPr>
              <a:t>asic terminologies of internet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Web browsers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Search engines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Types of websites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Cookies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807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Services of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Every email account has a unique email address.</a:t>
            </a:r>
          </a:p>
          <a:p>
            <a:pPr algn="just"/>
            <a:r>
              <a:rPr lang="en-US" dirty="0" smtClean="0"/>
              <a:t>An email address usually has two parts</a:t>
            </a:r>
          </a:p>
          <a:p>
            <a:pPr lvl="1" algn="just"/>
            <a:r>
              <a:rPr lang="en-US" dirty="0" smtClean="0"/>
              <a:t>User ID</a:t>
            </a:r>
          </a:p>
          <a:p>
            <a:pPr lvl="1" algn="just"/>
            <a:r>
              <a:rPr lang="en-US" dirty="0" smtClean="0"/>
              <a:t>Identity of email service</a:t>
            </a:r>
          </a:p>
          <a:p>
            <a:pPr algn="just"/>
            <a:r>
              <a:rPr lang="en-US" dirty="0" smtClean="0"/>
              <a:t>These two parts are separated by the symbol @.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262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Services of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Some advantages of Email are</a:t>
            </a:r>
          </a:p>
          <a:p>
            <a:pPr lvl="1" algn="just"/>
            <a:r>
              <a:rPr lang="en-US" dirty="0" smtClean="0"/>
              <a:t>It </a:t>
            </a:r>
            <a:r>
              <a:rPr lang="en-US" dirty="0" smtClean="0"/>
              <a:t>is very fast and cheap.</a:t>
            </a:r>
          </a:p>
          <a:p>
            <a:pPr lvl="1" algn="just"/>
            <a:r>
              <a:rPr lang="en-US" dirty="0" smtClean="0"/>
              <a:t>The users can send and receive messages anywhere in the world.</a:t>
            </a:r>
          </a:p>
          <a:p>
            <a:pPr lvl="1" algn="just"/>
            <a:r>
              <a:rPr lang="en-US" dirty="0" smtClean="0"/>
              <a:t>The user can share any information with different people.</a:t>
            </a:r>
          </a:p>
          <a:p>
            <a:pPr lvl="1" algn="just"/>
            <a:r>
              <a:rPr lang="en-US" dirty="0" smtClean="0"/>
              <a:t>It is possible to send and receive email through mobile phones.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407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Services of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limitations of Email are</a:t>
            </a:r>
            <a:endParaRPr lang="en-US" dirty="0" smtClean="0"/>
          </a:p>
          <a:p>
            <a:pPr lvl="1"/>
            <a:r>
              <a:rPr lang="en-US" dirty="0" smtClean="0"/>
              <a:t>Lack of privacy</a:t>
            </a:r>
          </a:p>
          <a:p>
            <a:pPr lvl="1"/>
            <a:r>
              <a:rPr lang="en-US" dirty="0" smtClean="0"/>
              <a:t>Junk email</a:t>
            </a:r>
          </a:p>
          <a:p>
            <a:pPr lvl="1"/>
            <a:r>
              <a:rPr lang="en-US" dirty="0" smtClean="0"/>
              <a:t>Possible delay</a:t>
            </a:r>
          </a:p>
          <a:p>
            <a:pPr lvl="1"/>
            <a:r>
              <a:rPr lang="en-US" dirty="0" smtClean="0"/>
              <a:t>Communication problems</a:t>
            </a:r>
          </a:p>
          <a:p>
            <a:pPr lvl="1"/>
            <a:r>
              <a:rPr lang="en-US" dirty="0" smtClean="0"/>
              <a:t>Spreading of viruses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917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Services of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A </a:t>
            </a:r>
            <a:r>
              <a:rPr lang="en-US" b="1" dirty="0" smtClean="0"/>
              <a:t>mailing list </a:t>
            </a:r>
            <a:r>
              <a:rPr lang="en-US" dirty="0" smtClean="0"/>
              <a:t>is a group of email addresses.</a:t>
            </a:r>
          </a:p>
          <a:p>
            <a:pPr algn="just"/>
            <a:r>
              <a:rPr lang="en-US" dirty="0" smtClean="0"/>
              <a:t>An email sent to a mailing list is received by everyone in the mailing list.</a:t>
            </a:r>
          </a:p>
          <a:p>
            <a:pPr algn="just"/>
            <a:r>
              <a:rPr lang="en-US" dirty="0" smtClean="0"/>
              <a:t>The users can subscribe to a mailing list to receive emails.</a:t>
            </a:r>
          </a:p>
          <a:p>
            <a:pPr algn="just"/>
            <a:r>
              <a:rPr lang="en-US" dirty="0" smtClean="0"/>
              <a:t>The users can unsubscribe from the mailing list at any time to stop receiving mails.</a:t>
            </a:r>
          </a:p>
          <a:p>
            <a:pPr algn="just"/>
            <a:r>
              <a:rPr lang="en-US" dirty="0" smtClean="0"/>
              <a:t>Thousands of mailing lists exist on a variety of topics in the areas of business, computers, society, culture, health, recreation and education.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123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Services of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</a:t>
            </a:r>
            <a:r>
              <a:rPr lang="en-US" b="1" dirty="0" smtClean="0"/>
              <a:t>newsgroup</a:t>
            </a:r>
            <a:r>
              <a:rPr lang="en-US" dirty="0" smtClean="0"/>
              <a:t> is an online area where the users conduct written discussions about a particular subject.</a:t>
            </a:r>
          </a:p>
          <a:p>
            <a:pPr algn="just"/>
            <a:r>
              <a:rPr lang="en-US" dirty="0" smtClean="0"/>
              <a:t>A user sends a message to newsgroup to participate in a discussion.</a:t>
            </a:r>
          </a:p>
          <a:p>
            <a:pPr algn="just"/>
            <a:r>
              <a:rPr lang="en-US" dirty="0" smtClean="0"/>
              <a:t>Other users in the newsgroup read and reply to the message.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298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Services of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entire collection of internet newsgroups is called </a:t>
            </a:r>
            <a:r>
              <a:rPr lang="en-US" b="1" dirty="0" smtClean="0"/>
              <a:t>Usenet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It contains thousands of newsgroups on different topics.</a:t>
            </a:r>
          </a:p>
          <a:p>
            <a:pPr algn="just"/>
            <a:r>
              <a:rPr lang="en-US" dirty="0" smtClean="0"/>
              <a:t>Some major topic areas include education, news, recreation, business and computers.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6774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Services of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user must use a program called a newsreader to participate in a newsgroup.</a:t>
            </a:r>
          </a:p>
          <a:p>
            <a:pPr algn="just"/>
            <a:r>
              <a:rPr lang="en-US" dirty="0" smtClean="0"/>
              <a:t>It is included in most of the browsers and is used to access a newsgroup to read an article.</a:t>
            </a:r>
          </a:p>
          <a:p>
            <a:pPr algn="just"/>
            <a:r>
              <a:rPr lang="en-US" dirty="0" smtClean="0"/>
              <a:t>Users can also add any article related to the type of newsgroup and this procedure is called </a:t>
            </a:r>
            <a:r>
              <a:rPr lang="en-US" b="1" dirty="0" smtClean="0"/>
              <a:t>posting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5418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Services of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Message board </a:t>
            </a:r>
            <a:r>
              <a:rPr lang="en-US" dirty="0" smtClean="0"/>
              <a:t>is a web based discussion group.</a:t>
            </a:r>
          </a:p>
          <a:p>
            <a:pPr algn="just"/>
            <a:r>
              <a:rPr lang="en-US" dirty="0" smtClean="0"/>
              <a:t>Message boards are also called discussion boards and are easier to use than news groups.</a:t>
            </a:r>
          </a:p>
          <a:p>
            <a:pPr algn="just"/>
            <a:r>
              <a:rPr lang="en-US" dirty="0" smtClean="0"/>
              <a:t>They do not require a news reader.</a:t>
            </a:r>
          </a:p>
          <a:p>
            <a:pPr algn="just"/>
            <a:r>
              <a:rPr lang="en-US" dirty="0" smtClean="0"/>
              <a:t>Many websites provide message boards for their users.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6650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Services of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Social networking is a way of building online communities.</a:t>
            </a:r>
          </a:p>
          <a:p>
            <a:pPr algn="just"/>
            <a:r>
              <a:rPr lang="en-US" dirty="0" smtClean="0"/>
              <a:t>People use social networking websites to interact with one another.</a:t>
            </a:r>
          </a:p>
          <a:p>
            <a:pPr algn="just"/>
            <a:r>
              <a:rPr lang="en-US" dirty="0" smtClean="0"/>
              <a:t>Facebook and LinkedIn are popular social networking websites.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6771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Basic Terminologies of Internet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b="1" dirty="0" smtClean="0"/>
              <a:t>Website:</a:t>
            </a:r>
          </a:p>
          <a:p>
            <a:pPr lvl="1" algn="just"/>
            <a:r>
              <a:rPr lang="en-US" dirty="0" smtClean="0"/>
              <a:t>A collection of related web pages is called website.</a:t>
            </a:r>
          </a:p>
          <a:p>
            <a:pPr lvl="1" algn="just"/>
            <a:r>
              <a:rPr lang="en-US" dirty="0" smtClean="0"/>
              <a:t>Each website has a unique address and it must be stored on a web server to be accessible all over the world.</a:t>
            </a:r>
          </a:p>
          <a:p>
            <a:pPr algn="just"/>
            <a:r>
              <a:rPr lang="en-US" b="1" dirty="0" smtClean="0"/>
              <a:t>Home Page:</a:t>
            </a:r>
          </a:p>
          <a:p>
            <a:pPr lvl="1" algn="just"/>
            <a:r>
              <a:rPr lang="en-US" dirty="0" smtClean="0"/>
              <a:t>Most websites have a starting point called a home page.</a:t>
            </a:r>
          </a:p>
          <a:p>
            <a:pPr lvl="1" algn="just"/>
            <a:r>
              <a:rPr lang="en-US" dirty="0" smtClean="0"/>
              <a:t>It is similar to a book cover or table of contents as it provides information about the site’s purpose and content.</a:t>
            </a:r>
          </a:p>
        </p:txBody>
      </p:sp>
    </p:spTree>
    <p:extLst>
      <p:ext uri="{BB962C8B-B14F-4D97-AF65-F5344CB8AC3E}">
        <p14:creationId xmlns:p14="http://schemas.microsoft.com/office/powerpoint/2010/main" val="1399464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Internet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Internet is the largest computer network that connects millions of computers all over the world.</a:t>
            </a:r>
          </a:p>
          <a:p>
            <a:pPr algn="just"/>
            <a:r>
              <a:rPr lang="en-US" dirty="0" smtClean="0"/>
              <a:t>Computers connected to the internet can exchange information with each other.</a:t>
            </a:r>
          </a:p>
          <a:p>
            <a:pPr algn="just"/>
            <a:r>
              <a:rPr lang="en-US" dirty="0" smtClean="0"/>
              <a:t>These computers are connected through different telecommunication links like</a:t>
            </a:r>
          </a:p>
          <a:p>
            <a:pPr lvl="1" algn="just"/>
            <a:r>
              <a:rPr lang="en-US" dirty="0" smtClean="0"/>
              <a:t>Phone Lines</a:t>
            </a:r>
          </a:p>
          <a:p>
            <a:pPr lvl="1" algn="just"/>
            <a:r>
              <a:rPr lang="en-US" dirty="0" smtClean="0"/>
              <a:t>Fiber Optics Lines</a:t>
            </a:r>
          </a:p>
          <a:p>
            <a:pPr lvl="1" algn="just"/>
            <a:r>
              <a:rPr lang="en-US" dirty="0" smtClean="0"/>
              <a:t>Satellites and Wireless Connections</a:t>
            </a:r>
          </a:p>
        </p:txBody>
      </p:sp>
    </p:spTree>
    <p:extLst>
      <p:ext uri="{BB962C8B-B14F-4D97-AF65-F5344CB8AC3E}">
        <p14:creationId xmlns:p14="http://schemas.microsoft.com/office/powerpoint/2010/main" val="37615374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Basic Terminologies of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Hyperlink:</a:t>
            </a:r>
          </a:p>
          <a:p>
            <a:pPr lvl="1" algn="just"/>
            <a:r>
              <a:rPr lang="en-US" dirty="0" smtClean="0"/>
              <a:t>A hyperlink is simply part of the text or graphics on a webpage.</a:t>
            </a:r>
          </a:p>
          <a:p>
            <a:pPr lvl="1" algn="just"/>
            <a:r>
              <a:rPr lang="en-US" dirty="0" smtClean="0"/>
              <a:t>When user clicks on it, it automatically </a:t>
            </a:r>
          </a:p>
          <a:p>
            <a:pPr lvl="2" algn="just"/>
            <a:r>
              <a:rPr lang="en-US" dirty="0" smtClean="0"/>
              <a:t>Takes user to a different part of the same page.</a:t>
            </a:r>
          </a:p>
          <a:p>
            <a:pPr lvl="2" algn="just"/>
            <a:r>
              <a:rPr lang="en-US" dirty="0" smtClean="0"/>
              <a:t>Takes user to a different page of the same website.</a:t>
            </a:r>
          </a:p>
          <a:p>
            <a:pPr lvl="2" algn="just"/>
            <a:r>
              <a:rPr lang="en-US" dirty="0" smtClean="0"/>
              <a:t>Takes user to another website.</a:t>
            </a:r>
          </a:p>
          <a:p>
            <a:pPr lvl="2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5214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Basic Terminologies of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URL:</a:t>
            </a:r>
          </a:p>
          <a:p>
            <a:pPr lvl="1" algn="just"/>
            <a:r>
              <a:rPr lang="en-US" dirty="0" smtClean="0"/>
              <a:t>URL stands for Uniform Resource Locator.</a:t>
            </a:r>
          </a:p>
          <a:p>
            <a:pPr lvl="1" algn="just"/>
            <a:r>
              <a:rPr lang="en-US" dirty="0" smtClean="0"/>
              <a:t>URL is the web address for any given website and each website has a unique URL</a:t>
            </a:r>
          </a:p>
          <a:p>
            <a:pPr lvl="1" algn="just"/>
            <a:r>
              <a:rPr lang="en-US" dirty="0" smtClean="0"/>
              <a:t>http://www.google.com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308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Basic Terminologies of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Web server:</a:t>
            </a:r>
          </a:p>
          <a:p>
            <a:pPr lvl="1" algn="just"/>
            <a:r>
              <a:rPr lang="en-US" dirty="0" smtClean="0"/>
              <a:t>A web server is a computer that is used to store information for the users on the internet.</a:t>
            </a:r>
          </a:p>
          <a:p>
            <a:pPr lvl="1" algn="just"/>
            <a:r>
              <a:rPr lang="en-US" dirty="0" smtClean="0"/>
              <a:t>It may be located anywhere in the world and is much powerful than ordinary computer.</a:t>
            </a:r>
          </a:p>
          <a:p>
            <a:pPr lvl="1" algn="just"/>
            <a:r>
              <a:rPr lang="en-US" dirty="0" smtClean="0"/>
              <a:t>Servers are connected to the internet 24 hours a day.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444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Basic Terminologies of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Web Apps:</a:t>
            </a:r>
          </a:p>
          <a:p>
            <a:pPr lvl="1" algn="just"/>
            <a:r>
              <a:rPr lang="en-US" dirty="0" smtClean="0"/>
              <a:t>Web app is a type of application software that is accessed with a web browser.</a:t>
            </a:r>
          </a:p>
          <a:p>
            <a:pPr lvl="1" algn="just"/>
            <a:r>
              <a:rPr lang="en-US" dirty="0" smtClean="0"/>
              <a:t>Most web apps do not require any installation on local computer or handheld device.</a:t>
            </a:r>
          </a:p>
          <a:p>
            <a:pPr lvl="1" algn="just"/>
            <a:r>
              <a:rPr lang="en-US" dirty="0" smtClean="0"/>
              <a:t>The software typically runs on a remote computer connected to the internet.</a:t>
            </a:r>
          </a:p>
          <a:p>
            <a:pPr lvl="1" algn="just"/>
            <a:r>
              <a:rPr lang="en-US" dirty="0" smtClean="0"/>
              <a:t>Computer requires a web browser and an internet connection to use the web app.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3386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Web Browser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is a software used to view web pages.</a:t>
            </a:r>
          </a:p>
          <a:p>
            <a:pPr algn="just"/>
            <a:r>
              <a:rPr lang="en-US" dirty="0" smtClean="0"/>
              <a:t>It acts as an interface between the user and the internet and can display text and graphics.</a:t>
            </a:r>
          </a:p>
          <a:p>
            <a:pPr algn="just"/>
            <a:r>
              <a:rPr lang="en-US" dirty="0" smtClean="0"/>
              <a:t>A browser is often included in the operating system of a computer or a mobile device.</a:t>
            </a:r>
          </a:p>
          <a:p>
            <a:pPr algn="just"/>
            <a:r>
              <a:rPr lang="en-US" dirty="0" smtClean="0"/>
              <a:t>Some popular web browsers are Mozilla Firefox, internet explorer, safari, Google chrome and opera.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3882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Search engine is a website that provides the facility to find the required websites on a particular topic.</a:t>
            </a:r>
          </a:p>
          <a:p>
            <a:pPr algn="just"/>
            <a:r>
              <a:rPr lang="en-US" dirty="0" smtClean="0"/>
              <a:t>A user can search any topic on internet using search engines.</a:t>
            </a:r>
          </a:p>
          <a:p>
            <a:pPr algn="just"/>
            <a:r>
              <a:rPr lang="en-US" dirty="0" smtClean="0"/>
              <a:t>Search engines contains the record of many websites, it searches the required websites and display them to the users.</a:t>
            </a:r>
          </a:p>
          <a:p>
            <a:pPr algn="just"/>
            <a:r>
              <a:rPr lang="en-US" dirty="0" smtClean="0"/>
              <a:t>They are very powerful tools for finding information. Some popular search engines are </a:t>
            </a:r>
            <a:r>
              <a:rPr lang="en-US" dirty="0" err="1" smtClean="0"/>
              <a:t>google</a:t>
            </a:r>
            <a:r>
              <a:rPr lang="en-US" smtClean="0"/>
              <a:t>, yahoo and ask.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Search Engines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4606917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Types of websites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 </a:t>
            </a:r>
            <a:r>
              <a:rPr lang="en-US" dirty="0" smtClean="0"/>
              <a:t>website is </a:t>
            </a:r>
            <a:r>
              <a:rPr lang="en-US" dirty="0"/>
              <a:t>a collection of related web pages, including multimedia content, typically identified with a common domain </a:t>
            </a:r>
            <a:r>
              <a:rPr lang="en-US" dirty="0" smtClean="0"/>
              <a:t>name.</a:t>
            </a:r>
          </a:p>
          <a:p>
            <a:pPr algn="just"/>
            <a:r>
              <a:rPr lang="en-US" dirty="0" smtClean="0"/>
              <a:t>There are many different types of websites e.g. portal, news, social news sites, social networking sites, social media sharing sites, informational sites, educational sites and entertainment sites.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4923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Types of websites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Portal</a:t>
            </a:r>
            <a:r>
              <a:rPr lang="en-US" dirty="0" smtClean="0"/>
              <a:t> is a website that provides different types of internet services such as  search engine, news, sports and weather, auctions, emails etc.</a:t>
            </a:r>
          </a:p>
          <a:p>
            <a:pPr algn="just"/>
            <a:r>
              <a:rPr lang="en-US" dirty="0" smtClean="0"/>
              <a:t>Some popular portals are yahoo, AltaVista and </a:t>
            </a:r>
            <a:r>
              <a:rPr lang="en-US" dirty="0" err="1" smtClean="0"/>
              <a:t>iGoogle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097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Types of websites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i="1" dirty="0" smtClean="0"/>
              <a:t>News website</a:t>
            </a:r>
            <a:r>
              <a:rPr lang="en-US" dirty="0" smtClean="0"/>
              <a:t> provides different types of news related to current affairs, politics, sports, weather etc.</a:t>
            </a:r>
          </a:p>
          <a:p>
            <a:pPr algn="just"/>
            <a:r>
              <a:rPr lang="en-US" dirty="0" smtClean="0"/>
              <a:t>They provide stories, articles and other related material.</a:t>
            </a:r>
          </a:p>
          <a:p>
            <a:pPr algn="just"/>
            <a:r>
              <a:rPr lang="en-US" dirty="0" smtClean="0"/>
              <a:t>Popular magazines and newspapers provide the news on websites.</a:t>
            </a:r>
          </a:p>
          <a:p>
            <a:pPr algn="just"/>
            <a:r>
              <a:rPr lang="en-US" dirty="0" smtClean="0"/>
              <a:t>Some examples are </a:t>
            </a:r>
            <a:r>
              <a:rPr lang="en-US" dirty="0" smtClean="0">
                <a:hlinkClick r:id="rId2"/>
              </a:rPr>
              <a:t>www.express.com</a:t>
            </a:r>
            <a:r>
              <a:rPr lang="en-US" dirty="0" smtClean="0"/>
              <a:t> and www.bbcurdu.com.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9371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Types of websites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Social news sites</a:t>
            </a:r>
            <a:r>
              <a:rPr lang="en-US" dirty="0" smtClean="0"/>
              <a:t> are interactive and allow the users to share their findings.</a:t>
            </a:r>
          </a:p>
          <a:p>
            <a:pPr algn="just"/>
            <a:r>
              <a:rPr lang="en-US" dirty="0" smtClean="0"/>
              <a:t>They are different form traditional media news sites as some of the content is submitted by the users.</a:t>
            </a:r>
          </a:p>
          <a:p>
            <a:pPr algn="just"/>
            <a:r>
              <a:rPr lang="en-US" dirty="0" smtClean="0"/>
              <a:t>The content gets the most votes is promoted to the front page.</a:t>
            </a:r>
          </a:p>
          <a:p>
            <a:pPr algn="just"/>
            <a:r>
              <a:rPr lang="en-US" dirty="0" smtClean="0"/>
              <a:t>Some common examples are </a:t>
            </a:r>
            <a:r>
              <a:rPr lang="en-US" dirty="0" err="1" smtClean="0"/>
              <a:t>reddit</a:t>
            </a:r>
            <a:r>
              <a:rPr lang="en-US" dirty="0" smtClean="0"/>
              <a:t> and </a:t>
            </a:r>
            <a:r>
              <a:rPr lang="en-US" dirty="0" err="1" smtClean="0"/>
              <a:t>Digg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175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important advantages of internet are</a:t>
            </a:r>
          </a:p>
          <a:p>
            <a:pPr lvl="1"/>
            <a:r>
              <a:rPr lang="en-US" dirty="0" smtClean="0"/>
              <a:t>Information search</a:t>
            </a:r>
          </a:p>
          <a:p>
            <a:pPr lvl="1"/>
            <a:r>
              <a:rPr lang="en-US" dirty="0" smtClean="0"/>
              <a:t>Email</a:t>
            </a:r>
          </a:p>
          <a:p>
            <a:pPr lvl="1"/>
            <a:r>
              <a:rPr lang="en-US" dirty="0" smtClean="0"/>
              <a:t>E-Commerce</a:t>
            </a:r>
          </a:p>
          <a:p>
            <a:pPr lvl="1"/>
            <a:r>
              <a:rPr lang="en-US" dirty="0" smtClean="0"/>
              <a:t>Fast Communication</a:t>
            </a:r>
          </a:p>
          <a:p>
            <a:pPr lvl="1"/>
            <a:r>
              <a:rPr lang="en-US" dirty="0" smtClean="0"/>
              <a:t>Online education</a:t>
            </a:r>
          </a:p>
          <a:p>
            <a:pPr lvl="1"/>
            <a:r>
              <a:rPr lang="en-US" dirty="0" smtClean="0"/>
              <a:t>Job search</a:t>
            </a:r>
          </a:p>
          <a:p>
            <a:pPr lvl="1"/>
            <a:r>
              <a:rPr lang="en-US" dirty="0" smtClean="0"/>
              <a:t>Research advertisement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7872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Types of websites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Social networking sites</a:t>
            </a:r>
            <a:r>
              <a:rPr lang="en-US" dirty="0" smtClean="0"/>
              <a:t> such as </a:t>
            </a:r>
            <a:r>
              <a:rPr lang="en-US" dirty="0" smtClean="0"/>
              <a:t>Facebook </a:t>
            </a:r>
            <a:r>
              <a:rPr lang="en-US" dirty="0" smtClean="0"/>
              <a:t>and </a:t>
            </a:r>
            <a:r>
              <a:rPr lang="en-US" dirty="0" smtClean="0"/>
              <a:t>LinkedIn </a:t>
            </a:r>
            <a:r>
              <a:rPr lang="en-US" dirty="0" smtClean="0"/>
              <a:t>are online communities that combine many features.</a:t>
            </a:r>
          </a:p>
          <a:p>
            <a:pPr algn="just"/>
            <a:r>
              <a:rPr lang="en-US" dirty="0" smtClean="0"/>
              <a:t>Social networks are used to chat in real time, post messages for all and send a personal message.</a:t>
            </a:r>
          </a:p>
          <a:p>
            <a:pPr algn="just"/>
            <a:r>
              <a:rPr lang="en-US" dirty="0" smtClean="0"/>
              <a:t>Social networking allows the users to keep in touch with friends and make new one.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7754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Types of websites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Social media sharing sites</a:t>
            </a:r>
            <a:r>
              <a:rPr lang="en-US" dirty="0" smtClean="0"/>
              <a:t> </a:t>
            </a:r>
            <a:r>
              <a:rPr lang="en-US" dirty="0"/>
              <a:t>s</a:t>
            </a:r>
            <a:r>
              <a:rPr lang="en-US" dirty="0" smtClean="0"/>
              <a:t>uch as </a:t>
            </a:r>
            <a:r>
              <a:rPr lang="en-US" dirty="0" err="1" smtClean="0"/>
              <a:t>youtube</a:t>
            </a:r>
            <a:r>
              <a:rPr lang="en-US" dirty="0" smtClean="0"/>
              <a:t> and </a:t>
            </a:r>
            <a:r>
              <a:rPr lang="en-US" dirty="0" err="1" smtClean="0"/>
              <a:t>flickr</a:t>
            </a:r>
            <a:r>
              <a:rPr lang="en-US" dirty="0" smtClean="0"/>
              <a:t> are used to </a:t>
            </a:r>
            <a:r>
              <a:rPr lang="en-US" dirty="0"/>
              <a:t>s</a:t>
            </a:r>
            <a:r>
              <a:rPr lang="en-US" dirty="0" smtClean="0"/>
              <a:t>hare media.</a:t>
            </a:r>
          </a:p>
          <a:p>
            <a:pPr algn="just"/>
            <a:r>
              <a:rPr lang="en-US" dirty="0" err="1" smtClean="0"/>
              <a:t>Youtube</a:t>
            </a:r>
            <a:r>
              <a:rPr lang="en-US" dirty="0" smtClean="0"/>
              <a:t> is the largest online video hosting website in the world.</a:t>
            </a:r>
          </a:p>
          <a:p>
            <a:pPr algn="just"/>
            <a:r>
              <a:rPr lang="en-US" dirty="0" smtClean="0"/>
              <a:t>It allows the users to subscribe to other user’s channels, send messages and recommend videos.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9908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Types of websites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Informational website</a:t>
            </a:r>
            <a:r>
              <a:rPr lang="en-US" dirty="0" smtClean="0"/>
              <a:t> provides information with facts and figures.</a:t>
            </a:r>
          </a:p>
          <a:p>
            <a:pPr algn="just"/>
            <a:r>
              <a:rPr lang="en-US" dirty="0" smtClean="0"/>
              <a:t>Governments provide information about different departments and policies for general public.</a:t>
            </a:r>
          </a:p>
          <a:p>
            <a:pPr algn="just"/>
            <a:r>
              <a:rPr lang="en-US" dirty="0" smtClean="0"/>
              <a:t>Some examples are </a:t>
            </a:r>
            <a:r>
              <a:rPr lang="en-US" dirty="0" smtClean="0">
                <a:hlinkClick r:id="rId2"/>
              </a:rPr>
              <a:t>www.pakistan.gov.pk</a:t>
            </a:r>
            <a:r>
              <a:rPr lang="en-US" dirty="0" smtClean="0"/>
              <a:t> and www.punjab.gov.pk.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8288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Types of websites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Educational websites </a:t>
            </a:r>
            <a:r>
              <a:rPr lang="en-US" dirty="0" smtClean="0"/>
              <a:t>provide educational material related to teaching and learning.</a:t>
            </a:r>
          </a:p>
          <a:p>
            <a:pPr algn="just"/>
            <a:r>
              <a:rPr lang="en-US" dirty="0" smtClean="0"/>
              <a:t>Many website provide online training classes where people can learn different skills.</a:t>
            </a:r>
          </a:p>
          <a:p>
            <a:pPr algn="just"/>
            <a:r>
              <a:rPr lang="en-US" dirty="0" smtClean="0"/>
              <a:t>Educational institutes also display results and course material on websites.</a:t>
            </a:r>
          </a:p>
          <a:p>
            <a:pPr algn="just"/>
            <a:r>
              <a:rPr lang="en-US" dirty="0" smtClean="0"/>
              <a:t>Some examples are </a:t>
            </a:r>
            <a:r>
              <a:rPr lang="en-US" dirty="0" smtClean="0">
                <a:hlinkClick r:id="rId2"/>
              </a:rPr>
              <a:t>www.pucit.edu.pk</a:t>
            </a:r>
            <a:r>
              <a:rPr lang="en-US" dirty="0" smtClean="0"/>
              <a:t> and www.uaf.edu.pk.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8390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Types of websites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Entertainment website </a:t>
            </a:r>
            <a:r>
              <a:rPr lang="en-US" dirty="0" smtClean="0"/>
              <a:t>provide material for recreation and enjoyment.</a:t>
            </a:r>
          </a:p>
          <a:p>
            <a:pPr algn="just"/>
            <a:r>
              <a:rPr lang="en-US" dirty="0" smtClean="0"/>
              <a:t>These websites provide music, videos, sports, games and chats.</a:t>
            </a:r>
          </a:p>
          <a:p>
            <a:pPr algn="just"/>
            <a:r>
              <a:rPr lang="en-US" dirty="0" smtClean="0"/>
              <a:t>Many websites also provide online shows and live sports.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0370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Cookies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cookie is used to maintain information about a user state.</a:t>
            </a:r>
          </a:p>
          <a:p>
            <a:pPr algn="just"/>
            <a:r>
              <a:rPr lang="en-US" dirty="0" smtClean="0"/>
              <a:t>Cookies can be used to store user preferences and user information that can be used across pages in the website.</a:t>
            </a:r>
          </a:p>
          <a:p>
            <a:pPr algn="just"/>
            <a:r>
              <a:rPr lang="en-US" dirty="0" smtClean="0"/>
              <a:t>A cookie is stored as text strings on the computer.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1863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Cookies: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For example the website </a:t>
            </a:r>
            <a:r>
              <a:rPr lang="en-US" dirty="0" smtClean="0">
                <a:hlinkClick r:id="rId2"/>
              </a:rPr>
              <a:t>www.amazon.com</a:t>
            </a:r>
            <a:r>
              <a:rPr lang="en-US" dirty="0" smtClean="0"/>
              <a:t> uses cookies.</a:t>
            </a:r>
          </a:p>
          <a:p>
            <a:pPr algn="just"/>
            <a:r>
              <a:rPr lang="en-US" dirty="0" smtClean="0"/>
              <a:t>The user fills a form with the name and address to order a book.</a:t>
            </a:r>
          </a:p>
          <a:p>
            <a:pPr algn="just"/>
            <a:r>
              <a:rPr lang="en-US" dirty="0" smtClean="0"/>
              <a:t>Amazon assigns an ID, stores user's information with that ID in its database on the server.</a:t>
            </a:r>
          </a:p>
          <a:p>
            <a:pPr algn="just"/>
            <a:r>
              <a:rPr lang="en-US" dirty="0" smtClean="0"/>
              <a:t>It also sends the ID to the user’s browser as a cookie.</a:t>
            </a:r>
          </a:p>
          <a:p>
            <a:pPr algn="just"/>
            <a:r>
              <a:rPr lang="en-US" dirty="0" smtClean="0"/>
              <a:t>The browser stores ID on the hard disk.</a:t>
            </a:r>
          </a:p>
          <a:p>
            <a:pPr algn="just"/>
            <a:r>
              <a:rPr lang="en-US" dirty="0" smtClean="0"/>
              <a:t>The browser sends the ID back to the server when the user visits Amazon again.</a:t>
            </a:r>
          </a:p>
          <a:p>
            <a:pPr algn="just"/>
            <a:r>
              <a:rPr lang="en-US" dirty="0" smtClean="0"/>
              <a:t>The server customizes the web page according to the user ID.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5437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Cookies: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Cookies can be </a:t>
            </a:r>
            <a:r>
              <a:rPr lang="en-US" b="1" dirty="0" smtClean="0"/>
              <a:t>temporary</a:t>
            </a:r>
            <a:r>
              <a:rPr lang="en-US" dirty="0" smtClean="0"/>
              <a:t> and </a:t>
            </a:r>
            <a:r>
              <a:rPr lang="en-US" b="1" dirty="0" smtClean="0"/>
              <a:t>permanent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smtClean="0"/>
              <a:t>Temporary cookie</a:t>
            </a:r>
            <a:r>
              <a:rPr lang="en-US" dirty="0" smtClean="0"/>
              <a:t> also known as session cookie is temporarily stored in browser’s memory and is deleted when the browser is closed.</a:t>
            </a:r>
          </a:p>
          <a:p>
            <a:pPr algn="just"/>
            <a:r>
              <a:rPr lang="en-US" b="1" dirty="0" smtClean="0"/>
              <a:t>Permanent cookie</a:t>
            </a:r>
            <a:r>
              <a:rPr lang="en-US" dirty="0" smtClean="0"/>
              <a:t> also known as persistent cookie is permanently stored in computer’s hard drive. It </a:t>
            </a:r>
            <a:r>
              <a:rPr lang="en-US" dirty="0" err="1" smtClean="0"/>
              <a:t>it</a:t>
            </a:r>
            <a:r>
              <a:rPr lang="en-US" dirty="0" smtClean="0"/>
              <a:t> is deleted, it will be recreated when the user visits the website again.</a:t>
            </a:r>
          </a:p>
        </p:txBody>
      </p:sp>
    </p:spTree>
    <p:extLst>
      <p:ext uri="{BB962C8B-B14F-4D97-AF65-F5344CB8AC3E}">
        <p14:creationId xmlns:p14="http://schemas.microsoft.com/office/powerpoint/2010/main" val="35701709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Cookies: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Most websites use cookies for personalization of user preferences.</a:t>
            </a:r>
          </a:p>
          <a:p>
            <a:pPr algn="just"/>
            <a:r>
              <a:rPr lang="en-US" dirty="0" smtClean="0"/>
              <a:t>Some websites also use cookies to store user’s passwords. The </a:t>
            </a:r>
            <a:r>
              <a:rPr lang="en-US" dirty="0"/>
              <a:t>u</a:t>
            </a:r>
            <a:r>
              <a:rPr lang="en-US" dirty="0" smtClean="0"/>
              <a:t>ser do not need to enter the password again and again.</a:t>
            </a:r>
          </a:p>
          <a:p>
            <a:pPr algn="just"/>
            <a:r>
              <a:rPr lang="en-US" dirty="0" smtClean="0"/>
              <a:t>Some websites use cookies to track visits of users and webpages visited by the users.</a:t>
            </a:r>
          </a:p>
        </p:txBody>
      </p:sp>
    </p:spTree>
    <p:extLst>
      <p:ext uri="{BB962C8B-B14F-4D97-AF65-F5344CB8AC3E}">
        <p14:creationId xmlns:p14="http://schemas.microsoft.com/office/powerpoint/2010/main" val="897268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Cookies: Browser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browser can be set to deal with cookies as follows:</a:t>
            </a:r>
          </a:p>
          <a:p>
            <a:pPr lvl="1" algn="just"/>
            <a:r>
              <a:rPr lang="en-US" dirty="0" smtClean="0"/>
              <a:t>Browser can be set to accept cookies automatically.</a:t>
            </a:r>
          </a:p>
          <a:p>
            <a:pPr lvl="1" algn="just"/>
            <a:r>
              <a:rPr lang="en-US" dirty="0" smtClean="0"/>
              <a:t>It can be set to prompt the user to accept a cookie.</a:t>
            </a:r>
          </a:p>
          <a:p>
            <a:pPr lvl="1" algn="just"/>
            <a:r>
              <a:rPr lang="en-US" dirty="0" smtClean="0"/>
              <a:t>It can be set to disable the use of cookies altogether.</a:t>
            </a:r>
          </a:p>
          <a:p>
            <a:pPr lvl="1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294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Internet also has certain  disadvantages as</a:t>
            </a:r>
          </a:p>
          <a:p>
            <a:pPr lvl="1"/>
            <a:r>
              <a:rPr lang="en-US" dirty="0" smtClean="0"/>
              <a:t>Hacking</a:t>
            </a:r>
          </a:p>
          <a:p>
            <a:pPr lvl="1"/>
            <a:r>
              <a:rPr lang="en-US" dirty="0" smtClean="0"/>
              <a:t>Security Problems</a:t>
            </a:r>
          </a:p>
          <a:p>
            <a:pPr lvl="1"/>
            <a:r>
              <a:rPr lang="en-US" dirty="0" smtClean="0"/>
              <a:t>Viruses</a:t>
            </a:r>
          </a:p>
          <a:p>
            <a:pPr lvl="1"/>
            <a:r>
              <a:rPr lang="en-US" dirty="0" smtClean="0"/>
              <a:t>Wastage of time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781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Services of Internet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www</a:t>
            </a:r>
          </a:p>
          <a:p>
            <a:r>
              <a:rPr lang="en-US" dirty="0" smtClean="0"/>
              <a:t>Email</a:t>
            </a:r>
          </a:p>
          <a:p>
            <a:r>
              <a:rPr lang="en-US" dirty="0" smtClean="0"/>
              <a:t>Mailing List</a:t>
            </a:r>
          </a:p>
          <a:p>
            <a:r>
              <a:rPr lang="en-US" dirty="0" smtClean="0"/>
              <a:t>Newsgroups</a:t>
            </a:r>
          </a:p>
          <a:p>
            <a:r>
              <a:rPr lang="en-US" dirty="0" smtClean="0"/>
              <a:t>Message </a:t>
            </a:r>
            <a:r>
              <a:rPr lang="en-US" dirty="0" smtClean="0"/>
              <a:t>Board</a:t>
            </a:r>
          </a:p>
          <a:p>
            <a:r>
              <a:rPr lang="en-US" dirty="0" smtClean="0"/>
              <a:t>Social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456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Services of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www </a:t>
            </a:r>
            <a:r>
              <a:rPr lang="en-US" dirty="0" smtClean="0"/>
              <a:t>stands for World Wide Web.</a:t>
            </a:r>
          </a:p>
          <a:p>
            <a:pPr algn="just"/>
            <a:r>
              <a:rPr lang="en-US" dirty="0" smtClean="0"/>
              <a:t>It is also called web.</a:t>
            </a:r>
          </a:p>
          <a:p>
            <a:pPr algn="just"/>
            <a:r>
              <a:rPr lang="en-US" dirty="0" smtClean="0"/>
              <a:t>It is a collection of documents or web pages stored on web servers connected to the internet around the world.</a:t>
            </a:r>
          </a:p>
          <a:p>
            <a:pPr algn="just"/>
            <a:r>
              <a:rPr lang="en-US" dirty="0" smtClean="0"/>
              <a:t>It provides the facility to publish information on the internet.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278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Services of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webpage is a document on the world wide web.</a:t>
            </a:r>
          </a:p>
          <a:p>
            <a:pPr algn="just"/>
            <a:r>
              <a:rPr lang="en-US" dirty="0" smtClean="0"/>
              <a:t>It may contain text, graphics, audio and video.</a:t>
            </a:r>
          </a:p>
          <a:p>
            <a:pPr algn="just"/>
            <a:r>
              <a:rPr lang="en-US" dirty="0" smtClean="0"/>
              <a:t>A collection of related webpages is called a website.</a:t>
            </a:r>
          </a:p>
          <a:p>
            <a:pPr algn="just"/>
            <a:r>
              <a:rPr lang="en-US" dirty="0" smtClean="0"/>
              <a:t>Anyone can view the webpages through a web server.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91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Services of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uses of www are</a:t>
            </a:r>
          </a:p>
          <a:p>
            <a:pPr lvl="1"/>
            <a:r>
              <a:rPr lang="en-US" dirty="0" smtClean="0"/>
              <a:t>Advertisement</a:t>
            </a:r>
            <a:endParaRPr lang="en-US" dirty="0" smtClean="0"/>
          </a:p>
          <a:p>
            <a:pPr lvl="1"/>
            <a:r>
              <a:rPr lang="en-US" dirty="0" smtClean="0"/>
              <a:t>Shopping</a:t>
            </a:r>
          </a:p>
          <a:p>
            <a:pPr lvl="1"/>
            <a:r>
              <a:rPr lang="en-US" dirty="0" smtClean="0"/>
              <a:t>Flight information</a:t>
            </a:r>
          </a:p>
          <a:p>
            <a:pPr lvl="1"/>
            <a:r>
              <a:rPr lang="en-US" dirty="0" smtClean="0"/>
              <a:t>Government authorities</a:t>
            </a:r>
          </a:p>
          <a:p>
            <a:pPr lvl="1"/>
            <a:r>
              <a:rPr lang="en-US" dirty="0" smtClean="0"/>
              <a:t>News</a:t>
            </a:r>
          </a:p>
          <a:p>
            <a:pPr lvl="1"/>
            <a:r>
              <a:rPr lang="en-US" dirty="0" smtClean="0"/>
              <a:t>Search engines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709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Services of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Email</a:t>
            </a:r>
            <a:r>
              <a:rPr lang="en-US" dirty="0" smtClean="0"/>
              <a:t> stands for electronic mail.</a:t>
            </a:r>
          </a:p>
          <a:p>
            <a:pPr algn="just"/>
            <a:r>
              <a:rPr lang="en-US" dirty="0" smtClean="0"/>
              <a:t>It is the exchange of text, messages and files through internet.</a:t>
            </a:r>
          </a:p>
          <a:p>
            <a:pPr algn="just"/>
            <a:r>
              <a:rPr lang="en-US" dirty="0" smtClean="0"/>
              <a:t>Messages can be in the form of graphics, sounds, video clips or simple text.</a:t>
            </a:r>
          </a:p>
          <a:p>
            <a:pPr algn="just"/>
            <a:r>
              <a:rPr lang="en-US" dirty="0" smtClean="0"/>
              <a:t>It is a fast way if delivering messages anywhere in the world in a very short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93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2784</TotalTime>
  <Words>1828</Words>
  <Application>Microsoft Office PowerPoint</Application>
  <PresentationFormat>On-screen Show (4:3)</PresentationFormat>
  <Paragraphs>208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Introduction to ICT</vt:lpstr>
      <vt:lpstr>Internet</vt:lpstr>
      <vt:lpstr>Internet</vt:lpstr>
      <vt:lpstr>Internet</vt:lpstr>
      <vt:lpstr>Services of Internet</vt:lpstr>
      <vt:lpstr>Services of Internet</vt:lpstr>
      <vt:lpstr>Services of Internet</vt:lpstr>
      <vt:lpstr>Services of Internet</vt:lpstr>
      <vt:lpstr>Services of Internet</vt:lpstr>
      <vt:lpstr>Services of Internet</vt:lpstr>
      <vt:lpstr>Services of Internet</vt:lpstr>
      <vt:lpstr>Services of Internet</vt:lpstr>
      <vt:lpstr>Services of Internet</vt:lpstr>
      <vt:lpstr>Services of Internet</vt:lpstr>
      <vt:lpstr>Services of Internet</vt:lpstr>
      <vt:lpstr>Services of Internet</vt:lpstr>
      <vt:lpstr>Services of Internet</vt:lpstr>
      <vt:lpstr>Services of Internet</vt:lpstr>
      <vt:lpstr>Basic Terminologies of Internet</vt:lpstr>
      <vt:lpstr>Basic Terminologies of Internet</vt:lpstr>
      <vt:lpstr>Basic Terminologies of Internet</vt:lpstr>
      <vt:lpstr>Basic Terminologies of Internet</vt:lpstr>
      <vt:lpstr>Basic Terminologies of Internet</vt:lpstr>
      <vt:lpstr>Web Browser</vt:lpstr>
      <vt:lpstr>Search Engines</vt:lpstr>
      <vt:lpstr>Types of websites</vt:lpstr>
      <vt:lpstr>Types of websites</vt:lpstr>
      <vt:lpstr>Types of websites</vt:lpstr>
      <vt:lpstr>Types of websites</vt:lpstr>
      <vt:lpstr>Types of websites</vt:lpstr>
      <vt:lpstr>Types of websites</vt:lpstr>
      <vt:lpstr>Types of websites</vt:lpstr>
      <vt:lpstr>Types of websites</vt:lpstr>
      <vt:lpstr>Types of websites</vt:lpstr>
      <vt:lpstr>Cookies</vt:lpstr>
      <vt:lpstr>Cookies: Example</vt:lpstr>
      <vt:lpstr>Cookies: Types</vt:lpstr>
      <vt:lpstr>Cookies: Uses</vt:lpstr>
      <vt:lpstr>Cookies: Browser Settings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AND COMMUNICATION TECHNOLOGIES (ICT)</dc:title>
  <dc:creator>IBRAHIM</dc:creator>
  <cp:lastModifiedBy>aisha</cp:lastModifiedBy>
  <cp:revision>379</cp:revision>
  <dcterms:created xsi:type="dcterms:W3CDTF">2006-08-16T00:00:00Z</dcterms:created>
  <dcterms:modified xsi:type="dcterms:W3CDTF">2020-09-27T17:35:48Z</dcterms:modified>
</cp:coreProperties>
</file>