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1140" y="374345"/>
            <a:ext cx="868171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Figure</a:t>
            </a:r>
            <a:r>
              <a:rPr spc="-70" dirty="0"/>
              <a:t> </a:t>
            </a:r>
            <a:r>
              <a:rPr dirty="0"/>
              <a:t>6-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5F497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Figure</a:t>
            </a:r>
            <a:r>
              <a:rPr spc="-70" dirty="0"/>
              <a:t> </a:t>
            </a:r>
            <a:r>
              <a:rPr dirty="0"/>
              <a:t>6-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5F497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Figure</a:t>
            </a:r>
            <a:r>
              <a:rPr spc="-70" dirty="0"/>
              <a:t> </a:t>
            </a:r>
            <a:r>
              <a:rPr dirty="0"/>
              <a:t>6-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5F497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Figure</a:t>
            </a:r>
            <a:r>
              <a:rPr spc="-70" dirty="0"/>
              <a:t> </a:t>
            </a:r>
            <a:r>
              <a:rPr dirty="0"/>
              <a:t>6-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217675"/>
            <a:ext cx="9144000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234171" y="6640066"/>
            <a:ext cx="909827" cy="2179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534400" y="624839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609600" y="0"/>
                </a:moveTo>
                <a:lnTo>
                  <a:pt x="0" y="0"/>
                </a:lnTo>
                <a:lnTo>
                  <a:pt x="0" y="609600"/>
                </a:lnTo>
                <a:lnTo>
                  <a:pt x="609600" y="609600"/>
                </a:lnTo>
                <a:lnTo>
                  <a:pt x="609600" y="0"/>
                </a:lnTo>
                <a:close/>
              </a:path>
            </a:pathLst>
          </a:custGeom>
          <a:solidFill>
            <a:srgbClr val="DB7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105400" y="3201034"/>
            <a:ext cx="4038600" cy="36569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0"/>
            <a:ext cx="9144000" cy="3619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0"/>
            <a:ext cx="9144000" cy="32263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Figure</a:t>
            </a:r>
            <a:r>
              <a:rPr spc="-70" dirty="0"/>
              <a:t> </a:t>
            </a:r>
            <a:r>
              <a:rPr dirty="0"/>
              <a:t>6-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217675"/>
            <a:ext cx="9144000" cy="4602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234171" y="6640066"/>
            <a:ext cx="909827" cy="2179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534400" y="624839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609600" y="0"/>
                </a:moveTo>
                <a:lnTo>
                  <a:pt x="0" y="0"/>
                </a:lnTo>
                <a:lnTo>
                  <a:pt x="0" y="609600"/>
                </a:lnTo>
                <a:lnTo>
                  <a:pt x="609600" y="609600"/>
                </a:lnTo>
                <a:lnTo>
                  <a:pt x="609600" y="0"/>
                </a:lnTo>
                <a:close/>
              </a:path>
            </a:pathLst>
          </a:custGeom>
          <a:solidFill>
            <a:srgbClr val="DB7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140" y="374345"/>
            <a:ext cx="868171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5F497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10613"/>
            <a:ext cx="8072119" cy="352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31140" y="6646874"/>
            <a:ext cx="74739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Figure</a:t>
            </a:r>
            <a:r>
              <a:rPr spc="-70" dirty="0"/>
              <a:t> </a:t>
            </a:r>
            <a:r>
              <a:rPr dirty="0"/>
              <a:t>6-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5988" y="5496255"/>
            <a:ext cx="3148965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31775" marR="5080" indent="-219710">
              <a:lnSpc>
                <a:spcPts val="2160"/>
              </a:lnSpc>
              <a:spcBef>
                <a:spcPts val="375"/>
              </a:spcBef>
            </a:pPr>
            <a:r>
              <a:rPr sz="2000" spc="-45" dirty="0">
                <a:latin typeface="Arial Black"/>
                <a:cs typeface="Arial Black"/>
              </a:rPr>
              <a:t>Your </a:t>
            </a:r>
            <a:r>
              <a:rPr sz="2000" spc="-5" dirty="0">
                <a:latin typeface="Arial Black"/>
                <a:cs typeface="Arial Black"/>
              </a:rPr>
              <a:t>Interactive </a:t>
            </a:r>
            <a:r>
              <a:rPr sz="2000" dirty="0">
                <a:latin typeface="Arial Black"/>
                <a:cs typeface="Arial Black"/>
              </a:rPr>
              <a:t>Guide  to </a:t>
            </a:r>
            <a:r>
              <a:rPr sz="2000" spc="-5" dirty="0">
                <a:latin typeface="Arial Black"/>
                <a:cs typeface="Arial Black"/>
              </a:rPr>
              <a:t>the </a:t>
            </a:r>
            <a:r>
              <a:rPr sz="2000" dirty="0">
                <a:latin typeface="Arial Black"/>
                <a:cs typeface="Arial Black"/>
              </a:rPr>
              <a:t>Digital</a:t>
            </a:r>
            <a:r>
              <a:rPr sz="2000" spc="-6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World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4275201"/>
            <a:ext cx="458787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56435" algn="ctr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latin typeface="Arial Black"/>
                <a:cs typeface="Arial Black"/>
              </a:rPr>
              <a:t>Discovering</a:t>
            </a:r>
            <a:endParaRPr sz="3200" dirty="0">
              <a:latin typeface="Arial Black"/>
              <a:cs typeface="Arial Black"/>
            </a:endParaRPr>
          </a:p>
          <a:p>
            <a:pPr marL="914400" algn="ctr">
              <a:lnSpc>
                <a:spcPct val="100000"/>
              </a:lnSpc>
              <a:spcBef>
                <a:spcPts val="5"/>
              </a:spcBef>
            </a:pPr>
            <a:r>
              <a:rPr sz="3200" spc="10" dirty="0">
                <a:latin typeface="Arial Black"/>
                <a:cs typeface="Arial Black"/>
              </a:rPr>
              <a:t>Computers</a:t>
            </a:r>
            <a:r>
              <a:rPr sz="3200" spc="-95" dirty="0">
                <a:latin typeface="Arial Black"/>
                <a:cs typeface="Arial Black"/>
              </a:rPr>
              <a:t> </a:t>
            </a:r>
            <a:r>
              <a:rPr lang="en-US" sz="3200" spc="-5" dirty="0">
                <a:latin typeface="Arial Black"/>
                <a:cs typeface="Arial Black"/>
              </a:rPr>
              <a:t> </a:t>
            </a:r>
            <a:endParaRPr sz="32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2759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Display</a:t>
            </a:r>
            <a:r>
              <a:rPr spc="-35" dirty="0"/>
              <a:t> </a:t>
            </a:r>
            <a:r>
              <a:rPr spc="-10" dirty="0"/>
              <a:t>Devices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10613"/>
            <a:ext cx="8442960" cy="1818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graphics processing </a:t>
            </a:r>
            <a:r>
              <a:rPr sz="2800" spc="-10" dirty="0">
                <a:latin typeface="Carlito"/>
                <a:cs typeface="Carlito"/>
              </a:rPr>
              <a:t>unit (GPU) </a:t>
            </a:r>
            <a:r>
              <a:rPr sz="2800" spc="-20" dirty="0">
                <a:latin typeface="Carlito"/>
                <a:cs typeface="Carlito"/>
              </a:rPr>
              <a:t>controls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0" dirty="0">
                <a:latin typeface="Carlito"/>
                <a:cs typeface="Carlito"/>
              </a:rPr>
              <a:t>manipulation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display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5" dirty="0">
                <a:latin typeface="Carlito"/>
                <a:cs typeface="Carlito"/>
              </a:rPr>
              <a:t>graphics </a:t>
            </a:r>
            <a:r>
              <a:rPr sz="2800" spc="-5" dirty="0">
                <a:latin typeface="Carlito"/>
                <a:cs typeface="Carlito"/>
              </a:rPr>
              <a:t>on a </a:t>
            </a:r>
            <a:r>
              <a:rPr sz="2800" spc="-15" dirty="0">
                <a:latin typeface="Carlito"/>
                <a:cs typeface="Carlito"/>
              </a:rPr>
              <a:t>display</a:t>
            </a:r>
            <a:r>
              <a:rPr sz="2800" spc="16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device</a:t>
            </a:r>
            <a:endParaRPr sz="2800">
              <a:latin typeface="Carlito"/>
              <a:cs typeface="Carlito"/>
            </a:endParaRPr>
          </a:p>
          <a:p>
            <a:pPr marL="355600" marR="168275" indent="-342900">
              <a:lnSpc>
                <a:spcPct val="100000"/>
              </a:lnSpc>
              <a:spcBef>
                <a:spcPts val="67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rlito"/>
                <a:cs typeface="Carlito"/>
              </a:rPr>
              <a:t>LCD monitors </a:t>
            </a:r>
            <a:r>
              <a:rPr sz="2800" spc="-10" dirty="0">
                <a:latin typeface="Carlito"/>
                <a:cs typeface="Carlito"/>
              </a:rPr>
              <a:t>use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5" dirty="0">
                <a:latin typeface="Carlito"/>
                <a:cs typeface="Carlito"/>
              </a:rPr>
              <a:t>digital </a:t>
            </a:r>
            <a:r>
              <a:rPr sz="2800" spc="-10" dirty="0">
                <a:latin typeface="Carlito"/>
                <a:cs typeface="Carlito"/>
              </a:rPr>
              <a:t>signal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should plug </a:t>
            </a:r>
            <a:r>
              <a:rPr sz="2800" spc="-20" dirty="0">
                <a:latin typeface="Carlito"/>
                <a:cs typeface="Carlito"/>
              </a:rPr>
              <a:t>into </a:t>
            </a:r>
            <a:r>
              <a:rPr sz="2800" spc="-5" dirty="0">
                <a:latin typeface="Carlito"/>
                <a:cs typeface="Carlito"/>
              </a:rPr>
              <a:t>a  </a:t>
            </a:r>
            <a:r>
              <a:rPr sz="2800" spc="-20" dirty="0">
                <a:latin typeface="Carlito"/>
                <a:cs typeface="Carlito"/>
              </a:rPr>
              <a:t>DVI </a:t>
            </a:r>
            <a:r>
              <a:rPr sz="2800" spc="-10" dirty="0">
                <a:latin typeface="Carlito"/>
                <a:cs typeface="Carlito"/>
              </a:rPr>
              <a:t>port, </a:t>
            </a:r>
            <a:r>
              <a:rPr sz="2800" spc="-5" dirty="0">
                <a:latin typeface="Carlito"/>
                <a:cs typeface="Carlito"/>
              </a:rPr>
              <a:t>an </a:t>
            </a:r>
            <a:r>
              <a:rPr sz="2800" spc="-10" dirty="0">
                <a:latin typeface="Carlito"/>
                <a:cs typeface="Carlito"/>
              </a:rPr>
              <a:t>HDMI port, </a:t>
            </a:r>
            <a:r>
              <a:rPr sz="2800" spc="-5" dirty="0">
                <a:latin typeface="Carlito"/>
                <a:cs typeface="Carlito"/>
              </a:rPr>
              <a:t>or a</a:t>
            </a:r>
            <a:r>
              <a:rPr sz="2800" spc="14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DisplayPort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600" y="3581336"/>
            <a:ext cx="4191000" cy="2671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64389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4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310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6-6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9950" y="64792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10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2759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Display</a:t>
            </a:r>
            <a:r>
              <a:rPr spc="-35" dirty="0"/>
              <a:t> </a:t>
            </a:r>
            <a:r>
              <a:rPr spc="-10" dirty="0"/>
              <a:t>Devices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43724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DB7530"/>
                </a:solidFill>
                <a:latin typeface="Carlito"/>
                <a:cs typeface="Carlito"/>
              </a:rPr>
              <a:t>Plasma </a:t>
            </a:r>
            <a:r>
              <a:rPr sz="3200" b="1" spc="-10" dirty="0">
                <a:solidFill>
                  <a:srgbClr val="DB7530"/>
                </a:solidFill>
                <a:latin typeface="Carlito"/>
                <a:cs typeface="Carlito"/>
              </a:rPr>
              <a:t>monitors </a:t>
            </a:r>
            <a:r>
              <a:rPr sz="3200" spc="-15" dirty="0">
                <a:latin typeface="Carlito"/>
                <a:cs typeface="Carlito"/>
              </a:rPr>
              <a:t>are display </a:t>
            </a:r>
            <a:r>
              <a:rPr sz="3200" spc="-5" dirty="0">
                <a:latin typeface="Carlito"/>
                <a:cs typeface="Carlito"/>
              </a:rPr>
              <a:t>devices </a:t>
            </a:r>
            <a:r>
              <a:rPr sz="3200" spc="-10" dirty="0">
                <a:latin typeface="Carlito"/>
                <a:cs typeface="Carlito"/>
              </a:rPr>
              <a:t>that </a:t>
            </a:r>
            <a:r>
              <a:rPr sz="3200" spc="-5" dirty="0">
                <a:latin typeface="Carlito"/>
                <a:cs typeface="Carlito"/>
              </a:rPr>
              <a:t>use </a:t>
            </a:r>
            <a:r>
              <a:rPr sz="3200" spc="-20" dirty="0">
                <a:latin typeface="Carlito"/>
                <a:cs typeface="Carlito"/>
              </a:rPr>
              <a:t>gas  </a:t>
            </a:r>
            <a:r>
              <a:rPr sz="3200" spc="-5" dirty="0">
                <a:latin typeface="Carlito"/>
                <a:cs typeface="Carlito"/>
              </a:rPr>
              <a:t>plasma technology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30" dirty="0">
                <a:latin typeface="Carlito"/>
                <a:cs typeface="Carlito"/>
              </a:rPr>
              <a:t>offer </a:t>
            </a:r>
            <a:r>
              <a:rPr sz="3200" spc="-10" dirty="0">
                <a:latin typeface="Carlito"/>
                <a:cs typeface="Carlito"/>
              </a:rPr>
              <a:t>screen </a:t>
            </a:r>
            <a:r>
              <a:rPr sz="3200" spc="-20" dirty="0">
                <a:latin typeface="Carlito"/>
                <a:cs typeface="Carlito"/>
              </a:rPr>
              <a:t>sizes </a:t>
            </a:r>
            <a:r>
              <a:rPr sz="3200" dirty="0">
                <a:latin typeface="Carlito"/>
                <a:cs typeface="Carlito"/>
              </a:rPr>
              <a:t>up </a:t>
            </a:r>
            <a:r>
              <a:rPr sz="3200" spc="-20" dirty="0">
                <a:latin typeface="Carlito"/>
                <a:cs typeface="Carlito"/>
              </a:rPr>
              <a:t>to  </a:t>
            </a:r>
            <a:r>
              <a:rPr sz="3200" dirty="0">
                <a:latin typeface="Carlito"/>
                <a:cs typeface="Carlito"/>
              </a:rPr>
              <a:t>150</a:t>
            </a:r>
            <a:r>
              <a:rPr sz="3200" spc="-2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inches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800" y="2743250"/>
            <a:ext cx="3962400" cy="3575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64389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4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311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6-8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9950" y="64792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11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2759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Display</a:t>
            </a:r>
            <a:r>
              <a:rPr spc="-35" dirty="0"/>
              <a:t> </a:t>
            </a:r>
            <a:r>
              <a:rPr spc="-10" dirty="0"/>
              <a:t>Devices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2513"/>
            <a:ext cx="3688715" cy="435229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5600" marR="532765" indent="-342900">
              <a:lnSpc>
                <a:spcPts val="2810"/>
              </a:lnSpc>
              <a:spcBef>
                <a:spcPts val="45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25" dirty="0">
                <a:latin typeface="Carlito"/>
                <a:cs typeface="Carlito"/>
              </a:rPr>
              <a:t>Televisions </a:t>
            </a:r>
            <a:r>
              <a:rPr sz="2600" dirty="0">
                <a:latin typeface="Carlito"/>
                <a:cs typeface="Carlito"/>
              </a:rPr>
              <a:t>also </a:t>
            </a:r>
            <a:r>
              <a:rPr sz="2600" spc="-10" dirty="0">
                <a:latin typeface="Carlito"/>
                <a:cs typeface="Carlito"/>
              </a:rPr>
              <a:t>are</a:t>
            </a:r>
            <a:r>
              <a:rPr sz="2600" spc="-75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a  </a:t>
            </a:r>
            <a:r>
              <a:rPr sz="2600" spc="-10" dirty="0">
                <a:latin typeface="Carlito"/>
                <a:cs typeface="Carlito"/>
              </a:rPr>
              <a:t>good </a:t>
            </a:r>
            <a:r>
              <a:rPr sz="2600" spc="-5" dirty="0">
                <a:latin typeface="Carlito"/>
                <a:cs typeface="Carlito"/>
              </a:rPr>
              <a:t>output</a:t>
            </a:r>
            <a:r>
              <a:rPr sz="2600" spc="-4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device</a:t>
            </a:r>
            <a:endParaRPr sz="2600">
              <a:latin typeface="Carlito"/>
              <a:cs typeface="Carlito"/>
            </a:endParaRPr>
          </a:p>
          <a:p>
            <a:pPr marL="756285" marR="5080" indent="-287020">
              <a:lnSpc>
                <a:spcPts val="2380"/>
              </a:lnSpc>
              <a:spcBef>
                <a:spcPts val="545"/>
              </a:spcBef>
              <a:tabLst>
                <a:tab pos="756285" algn="l"/>
              </a:tabLst>
            </a:pPr>
            <a:r>
              <a:rPr sz="2200" spc="-5" dirty="0">
                <a:solidFill>
                  <a:srgbClr val="5F497A"/>
                </a:solidFill>
                <a:latin typeface="Arial"/>
                <a:cs typeface="Arial"/>
              </a:rPr>
              <a:t>–	</a:t>
            </a:r>
            <a:r>
              <a:rPr sz="2200" spc="-15" dirty="0">
                <a:latin typeface="Carlito"/>
                <a:cs typeface="Carlito"/>
              </a:rPr>
              <a:t>Require </a:t>
            </a:r>
            <a:r>
              <a:rPr sz="2200" spc="-5" dirty="0">
                <a:latin typeface="Carlito"/>
                <a:cs typeface="Carlito"/>
              </a:rPr>
              <a:t>a </a:t>
            </a:r>
            <a:r>
              <a:rPr sz="2200" spc="-20" dirty="0">
                <a:latin typeface="Carlito"/>
                <a:cs typeface="Carlito"/>
              </a:rPr>
              <a:t>converter </a:t>
            </a:r>
            <a:r>
              <a:rPr sz="2200" spc="-5" dirty="0">
                <a:latin typeface="Carlito"/>
                <a:cs typeface="Carlito"/>
              </a:rPr>
              <a:t>if </a:t>
            </a:r>
            <a:r>
              <a:rPr sz="2200" spc="-15" dirty="0">
                <a:latin typeface="Carlito"/>
                <a:cs typeface="Carlito"/>
              </a:rPr>
              <a:t>you  </a:t>
            </a:r>
            <a:r>
              <a:rPr sz="2200" spc="-10" dirty="0">
                <a:latin typeface="Carlito"/>
                <a:cs typeface="Carlito"/>
              </a:rPr>
              <a:t>are connecting </a:t>
            </a:r>
            <a:r>
              <a:rPr sz="2200" spc="-15" dirty="0">
                <a:latin typeface="Carlito"/>
                <a:cs typeface="Carlito"/>
              </a:rPr>
              <a:t>your  computer </a:t>
            </a:r>
            <a:r>
              <a:rPr sz="2200" spc="-20" dirty="0">
                <a:latin typeface="Carlito"/>
                <a:cs typeface="Carlito"/>
              </a:rPr>
              <a:t>to </a:t>
            </a:r>
            <a:r>
              <a:rPr sz="2200" spc="-5" dirty="0">
                <a:latin typeface="Carlito"/>
                <a:cs typeface="Carlito"/>
              </a:rPr>
              <a:t>an analog  </a:t>
            </a:r>
            <a:r>
              <a:rPr sz="2200" spc="-10" dirty="0">
                <a:latin typeface="Carlito"/>
                <a:cs typeface="Carlito"/>
              </a:rPr>
              <a:t>television</a:t>
            </a:r>
            <a:endParaRPr sz="2200">
              <a:latin typeface="Carlito"/>
              <a:cs typeface="Carlito"/>
            </a:endParaRPr>
          </a:p>
          <a:p>
            <a:pPr marL="355600" marR="250190" indent="-342900" algn="just">
              <a:lnSpc>
                <a:spcPts val="2810"/>
              </a:lnSpc>
              <a:spcBef>
                <a:spcPts val="590"/>
              </a:spcBef>
              <a:buClr>
                <a:srgbClr val="5F497A"/>
              </a:buClr>
              <a:buFont typeface="Arial"/>
              <a:buChar char="•"/>
              <a:tabLst>
                <a:tab pos="355600" algn="l"/>
              </a:tabLst>
            </a:pPr>
            <a:r>
              <a:rPr sz="2600" spc="-10" dirty="0">
                <a:latin typeface="Carlito"/>
                <a:cs typeface="Carlito"/>
              </a:rPr>
              <a:t>Digital </a:t>
            </a:r>
            <a:r>
              <a:rPr sz="2600" spc="-5" dirty="0">
                <a:latin typeface="Carlito"/>
                <a:cs typeface="Carlito"/>
              </a:rPr>
              <a:t>television </a:t>
            </a:r>
            <a:r>
              <a:rPr sz="2600" spc="-10" dirty="0">
                <a:latin typeface="Carlito"/>
                <a:cs typeface="Carlito"/>
              </a:rPr>
              <a:t>(DTV)  </a:t>
            </a:r>
            <a:r>
              <a:rPr sz="2600" spc="-25" dirty="0">
                <a:latin typeface="Carlito"/>
                <a:cs typeface="Carlito"/>
              </a:rPr>
              <a:t>offers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30" dirty="0">
                <a:latin typeface="Carlito"/>
                <a:cs typeface="Carlito"/>
              </a:rPr>
              <a:t>crisper,</a:t>
            </a:r>
            <a:r>
              <a:rPr sz="2600" spc="-90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higher-  </a:t>
            </a:r>
            <a:r>
              <a:rPr sz="2600" spc="-5" dirty="0">
                <a:latin typeface="Carlito"/>
                <a:cs typeface="Carlito"/>
              </a:rPr>
              <a:t>quality</a:t>
            </a:r>
            <a:r>
              <a:rPr sz="2600" spc="-35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output</a:t>
            </a:r>
            <a:endParaRPr sz="2600">
              <a:latin typeface="Carlito"/>
              <a:cs typeface="Carlito"/>
            </a:endParaRPr>
          </a:p>
          <a:p>
            <a:pPr marL="355600" marR="76200" indent="-342900">
              <a:lnSpc>
                <a:spcPct val="90000"/>
              </a:lnSpc>
              <a:spcBef>
                <a:spcPts val="58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spc="-10" dirty="0">
                <a:solidFill>
                  <a:srgbClr val="DB7530"/>
                </a:solidFill>
                <a:latin typeface="Carlito"/>
                <a:cs typeface="Carlito"/>
              </a:rPr>
              <a:t>HDTV </a:t>
            </a:r>
            <a:r>
              <a:rPr sz="2600" dirty="0">
                <a:latin typeface="Carlito"/>
                <a:cs typeface="Carlito"/>
              </a:rPr>
              <a:t>is the </a:t>
            </a:r>
            <a:r>
              <a:rPr sz="2600" spc="-10" dirty="0">
                <a:latin typeface="Carlito"/>
                <a:cs typeface="Carlito"/>
              </a:rPr>
              <a:t>most  </a:t>
            </a:r>
            <a:r>
              <a:rPr sz="2600" spc="-5" dirty="0">
                <a:latin typeface="Carlito"/>
                <a:cs typeface="Carlito"/>
              </a:rPr>
              <a:t>advanced </a:t>
            </a:r>
            <a:r>
              <a:rPr sz="2600" spc="-20" dirty="0">
                <a:latin typeface="Carlito"/>
                <a:cs typeface="Carlito"/>
              </a:rPr>
              <a:t>form </a:t>
            </a:r>
            <a:r>
              <a:rPr sz="2600" dirty="0">
                <a:latin typeface="Carlito"/>
                <a:cs typeface="Carlito"/>
              </a:rPr>
              <a:t>of</a:t>
            </a:r>
            <a:r>
              <a:rPr sz="2600" spc="-75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digital  </a:t>
            </a:r>
            <a:r>
              <a:rPr sz="2600" spc="-5" dirty="0">
                <a:latin typeface="Carlito"/>
                <a:cs typeface="Carlito"/>
              </a:rPr>
              <a:t>television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39944" y="1600263"/>
            <a:ext cx="3054984" cy="4525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64389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4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312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6-9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9950" y="64792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12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2759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Display</a:t>
            </a:r>
            <a:r>
              <a:rPr spc="-35" dirty="0"/>
              <a:t> </a:t>
            </a:r>
            <a:r>
              <a:rPr spc="-10" dirty="0"/>
              <a:t>Devices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514715" cy="1515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A </a:t>
            </a:r>
            <a:r>
              <a:rPr sz="3200" b="1" spc="-15" dirty="0">
                <a:solidFill>
                  <a:srgbClr val="DB7530"/>
                </a:solidFill>
                <a:latin typeface="Carlito"/>
                <a:cs typeface="Carlito"/>
              </a:rPr>
              <a:t>CRT </a:t>
            </a:r>
            <a:r>
              <a:rPr sz="3200" b="1" spc="-5" dirty="0">
                <a:solidFill>
                  <a:srgbClr val="DB7530"/>
                </a:solidFill>
                <a:latin typeface="Carlito"/>
                <a:cs typeface="Carlito"/>
              </a:rPr>
              <a:t>monitor </a:t>
            </a:r>
            <a:r>
              <a:rPr sz="3200" dirty="0">
                <a:latin typeface="Carlito"/>
                <a:cs typeface="Carlito"/>
              </a:rPr>
              <a:t>is a </a:t>
            </a:r>
            <a:r>
              <a:rPr sz="3200" spc="-15" dirty="0">
                <a:latin typeface="Carlito"/>
                <a:cs typeface="Carlito"/>
              </a:rPr>
              <a:t>desktop </a:t>
            </a:r>
            <a:r>
              <a:rPr sz="3200" spc="-5" dirty="0">
                <a:latin typeface="Carlito"/>
                <a:cs typeface="Carlito"/>
              </a:rPr>
              <a:t>monitor </a:t>
            </a:r>
            <a:r>
              <a:rPr sz="3200" spc="-10" dirty="0">
                <a:latin typeface="Carlito"/>
                <a:cs typeface="Carlito"/>
              </a:rPr>
              <a:t>that </a:t>
            </a:r>
            <a:r>
              <a:rPr sz="3200" spc="-15" dirty="0">
                <a:latin typeface="Carlito"/>
                <a:cs typeface="Carlito"/>
              </a:rPr>
              <a:t>contains 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20" dirty="0">
                <a:latin typeface="Carlito"/>
                <a:cs typeface="Carlito"/>
              </a:rPr>
              <a:t>cathode-ray</a:t>
            </a:r>
            <a:r>
              <a:rPr sz="3200" spc="-3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tube</a:t>
            </a:r>
            <a:endParaRPr sz="3200">
              <a:latin typeface="Carlito"/>
              <a:cs typeface="Carlito"/>
            </a:endParaRPr>
          </a:p>
          <a:p>
            <a:pPr marL="46990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solidFill>
                  <a:srgbClr val="5F497A"/>
                </a:solidFill>
                <a:latin typeface="Arial"/>
                <a:cs typeface="Arial"/>
              </a:rPr>
              <a:t>– </a:t>
            </a:r>
            <a:r>
              <a:rPr sz="2800" spc="-25" dirty="0">
                <a:latin typeface="Carlito"/>
                <a:cs typeface="Carlito"/>
              </a:rPr>
              <a:t>Have </a:t>
            </a:r>
            <a:r>
              <a:rPr sz="2800" spc="-5" dirty="0">
                <a:latin typeface="Carlito"/>
                <a:cs typeface="Carlito"/>
              </a:rPr>
              <a:t>a much </a:t>
            </a:r>
            <a:r>
              <a:rPr sz="2800" spc="-15" dirty="0">
                <a:latin typeface="Carlito"/>
                <a:cs typeface="Carlito"/>
              </a:rPr>
              <a:t>larger </a:t>
            </a:r>
            <a:r>
              <a:rPr sz="2800" spc="-20" dirty="0">
                <a:latin typeface="Carlito"/>
                <a:cs typeface="Carlito"/>
              </a:rPr>
              <a:t>footprint </a:t>
            </a:r>
            <a:r>
              <a:rPr sz="2800" spc="-5" dirty="0">
                <a:latin typeface="Carlito"/>
                <a:cs typeface="Carlito"/>
              </a:rPr>
              <a:t>than do </a:t>
            </a:r>
            <a:r>
              <a:rPr sz="2800" spc="-15" dirty="0">
                <a:latin typeface="Carlito"/>
                <a:cs typeface="Carlito"/>
              </a:rPr>
              <a:t>LCD</a:t>
            </a:r>
            <a:r>
              <a:rPr sz="2800" spc="4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monitors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0" y="3276637"/>
            <a:ext cx="3024124" cy="2975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313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6-10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9950" y="64792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13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166941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Printers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3855085" cy="3796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5113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A </a:t>
            </a:r>
            <a:r>
              <a:rPr sz="3200" b="1" spc="-10" dirty="0">
                <a:solidFill>
                  <a:srgbClr val="DB7530"/>
                </a:solidFill>
                <a:latin typeface="Carlito"/>
                <a:cs typeface="Carlito"/>
              </a:rPr>
              <a:t>printer </a:t>
            </a:r>
            <a:r>
              <a:rPr sz="3200" spc="-10" dirty="0">
                <a:latin typeface="Carlito"/>
                <a:cs typeface="Carlito"/>
              </a:rPr>
              <a:t>produces  </a:t>
            </a:r>
            <a:r>
              <a:rPr sz="3200" spc="-20" dirty="0">
                <a:latin typeface="Carlito"/>
                <a:cs typeface="Carlito"/>
              </a:rPr>
              <a:t>text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0" dirty="0">
                <a:latin typeface="Carlito"/>
                <a:cs typeface="Carlito"/>
              </a:rPr>
              <a:t>graphics</a:t>
            </a:r>
            <a:r>
              <a:rPr sz="3200" spc="-5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on 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20" dirty="0">
                <a:latin typeface="Carlito"/>
                <a:cs typeface="Carlito"/>
              </a:rPr>
              <a:t>physical</a:t>
            </a:r>
            <a:r>
              <a:rPr sz="3200" spc="-2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medium</a:t>
            </a:r>
            <a:endParaRPr sz="3200">
              <a:latin typeface="Carlito"/>
              <a:cs typeface="Carlito"/>
            </a:endParaRPr>
          </a:p>
          <a:p>
            <a:pPr marL="756285" marR="129539" lvl="1" indent="-287020">
              <a:lnSpc>
                <a:spcPct val="100000"/>
              </a:lnSpc>
              <a:spcBef>
                <a:spcPts val="690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rlito"/>
                <a:cs typeface="Carlito"/>
              </a:rPr>
              <a:t>Printed information 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called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5" dirty="0">
                <a:latin typeface="Carlito"/>
                <a:cs typeface="Carlito"/>
              </a:rPr>
              <a:t>hard </a:t>
            </a:r>
            <a:r>
              <a:rPr sz="2800" spc="-55" dirty="0">
                <a:latin typeface="Carlito"/>
                <a:cs typeface="Carlito"/>
              </a:rPr>
              <a:t>copy,  </a:t>
            </a:r>
            <a:r>
              <a:rPr sz="2800" spc="-5" dirty="0">
                <a:latin typeface="Carlito"/>
                <a:cs typeface="Carlito"/>
              </a:rPr>
              <a:t>or</a:t>
            </a:r>
            <a:r>
              <a:rPr sz="2800" spc="-2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printout</a:t>
            </a:r>
            <a:endParaRPr sz="2800">
              <a:latin typeface="Carlito"/>
              <a:cs typeface="Carlito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5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rlito"/>
                <a:cs typeface="Carlito"/>
              </a:rPr>
              <a:t>Landscape </a:t>
            </a:r>
            <a:r>
              <a:rPr sz="2800" spc="-5" dirty="0">
                <a:latin typeface="Carlito"/>
                <a:cs typeface="Carlito"/>
              </a:rPr>
              <a:t>or </a:t>
            </a:r>
            <a:r>
              <a:rPr sz="2800" spc="-15" dirty="0">
                <a:latin typeface="Carlito"/>
                <a:cs typeface="Carlito"/>
              </a:rPr>
              <a:t>portrait  orientation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95800" y="1600200"/>
            <a:ext cx="4648200" cy="4608830"/>
            <a:chOff x="4495800" y="1600200"/>
            <a:chExt cx="4648200" cy="4608830"/>
          </a:xfrm>
        </p:grpSpPr>
        <p:sp>
          <p:nvSpPr>
            <p:cNvPr id="5" name="object 5"/>
            <p:cNvSpPr/>
            <p:nvPr/>
          </p:nvSpPr>
          <p:spPr>
            <a:xfrm>
              <a:off x="4495800" y="1600200"/>
              <a:ext cx="1803273" cy="23520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84012" y="3733825"/>
              <a:ext cx="3959986" cy="24749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313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6-11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09950" y="64792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14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374345"/>
            <a:ext cx="166941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5" dirty="0">
                <a:solidFill>
                  <a:srgbClr val="5F497A"/>
                </a:solidFill>
                <a:latin typeface="Carlito"/>
                <a:cs typeface="Carlito"/>
              </a:rPr>
              <a:t>Printers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7157" y="1618234"/>
            <a:ext cx="5867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rlito"/>
                <a:cs typeface="Carlito"/>
              </a:rPr>
              <a:t>Before </a:t>
            </a:r>
            <a:r>
              <a:rPr sz="1800" b="1" spc="-5" dirty="0">
                <a:latin typeface="Carlito"/>
                <a:cs typeface="Carlito"/>
              </a:rPr>
              <a:t>purchasing </a:t>
            </a:r>
            <a:r>
              <a:rPr sz="1800" b="1" dirty="0">
                <a:latin typeface="Carlito"/>
                <a:cs typeface="Carlito"/>
              </a:rPr>
              <a:t>a </a:t>
            </a:r>
            <a:r>
              <a:rPr sz="1800" b="1" spc="-25" dirty="0">
                <a:latin typeface="Carlito"/>
                <a:cs typeface="Carlito"/>
              </a:rPr>
              <a:t>printer, </a:t>
            </a:r>
            <a:r>
              <a:rPr sz="1800" b="1" dirty="0">
                <a:latin typeface="Carlito"/>
                <a:cs typeface="Carlito"/>
              </a:rPr>
              <a:t>ask </a:t>
            </a:r>
            <a:r>
              <a:rPr sz="1800" b="1" spc="-10" dirty="0">
                <a:latin typeface="Carlito"/>
                <a:cs typeface="Carlito"/>
              </a:rPr>
              <a:t>yourself </a:t>
            </a:r>
            <a:r>
              <a:rPr sz="1800" b="1" dirty="0">
                <a:latin typeface="Carlito"/>
                <a:cs typeface="Carlito"/>
              </a:rPr>
              <a:t>a </a:t>
            </a:r>
            <a:r>
              <a:rPr sz="1800" b="1" spc="-5" dirty="0">
                <a:latin typeface="Carlito"/>
                <a:cs typeface="Carlito"/>
              </a:rPr>
              <a:t>series </a:t>
            </a:r>
            <a:r>
              <a:rPr sz="1800" b="1" dirty="0">
                <a:latin typeface="Carlito"/>
                <a:cs typeface="Carlito"/>
              </a:rPr>
              <a:t>of</a:t>
            </a:r>
            <a:r>
              <a:rPr sz="1800" b="1" spc="-85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questions: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38400" y="1981200"/>
            <a:ext cx="4559554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314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6-12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9950" y="64792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15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166941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Printers</a:t>
            </a:r>
          </a:p>
        </p:txBody>
      </p:sp>
      <p:sp>
        <p:nvSpPr>
          <p:cNvPr id="3" name="object 3"/>
          <p:cNvSpPr/>
          <p:nvPr/>
        </p:nvSpPr>
        <p:spPr>
          <a:xfrm>
            <a:off x="1681988" y="1600200"/>
            <a:ext cx="5780023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315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6-13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09950" y="64792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16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166941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Printers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777494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A </a:t>
            </a:r>
            <a:r>
              <a:rPr sz="3200" b="1" dirty="0">
                <a:solidFill>
                  <a:srgbClr val="DB7530"/>
                </a:solidFill>
                <a:latin typeface="Carlito"/>
                <a:cs typeface="Carlito"/>
              </a:rPr>
              <a:t>nonimpact </a:t>
            </a:r>
            <a:r>
              <a:rPr sz="3200" b="1" spc="-10" dirty="0">
                <a:solidFill>
                  <a:srgbClr val="DB7530"/>
                </a:solidFill>
                <a:latin typeface="Carlito"/>
                <a:cs typeface="Carlito"/>
              </a:rPr>
              <a:t>printer </a:t>
            </a:r>
            <a:r>
              <a:rPr sz="3200" spc="-20" dirty="0">
                <a:latin typeface="Carlito"/>
                <a:cs typeface="Carlito"/>
              </a:rPr>
              <a:t>forms </a:t>
            </a:r>
            <a:r>
              <a:rPr sz="3200" spc="-15" dirty="0">
                <a:latin typeface="Carlito"/>
                <a:cs typeface="Carlito"/>
              </a:rPr>
              <a:t>characters </a:t>
            </a:r>
            <a:r>
              <a:rPr sz="3200" spc="-5" dirty="0">
                <a:latin typeface="Carlito"/>
                <a:cs typeface="Carlito"/>
              </a:rPr>
              <a:t>and  </a:t>
            </a:r>
            <a:r>
              <a:rPr sz="3200" spc="-10" dirty="0">
                <a:latin typeface="Carlito"/>
                <a:cs typeface="Carlito"/>
              </a:rPr>
              <a:t>graphics </a:t>
            </a:r>
            <a:r>
              <a:rPr sz="3200" dirty="0">
                <a:latin typeface="Carlito"/>
                <a:cs typeface="Carlito"/>
              </a:rPr>
              <a:t>on a </a:t>
            </a:r>
            <a:r>
              <a:rPr sz="3200" spc="-5" dirty="0">
                <a:latin typeface="Carlito"/>
                <a:cs typeface="Carlito"/>
              </a:rPr>
              <a:t>piece </a:t>
            </a:r>
            <a:r>
              <a:rPr sz="3200" dirty="0">
                <a:latin typeface="Carlito"/>
                <a:cs typeface="Carlito"/>
              </a:rPr>
              <a:t>of paper </a:t>
            </a:r>
            <a:r>
              <a:rPr sz="3200" spc="-5" dirty="0">
                <a:latin typeface="Carlito"/>
                <a:cs typeface="Carlito"/>
              </a:rPr>
              <a:t>without </a:t>
            </a:r>
            <a:r>
              <a:rPr sz="3200" dirty="0">
                <a:latin typeface="Carlito"/>
                <a:cs typeface="Carlito"/>
              </a:rPr>
              <a:t>actually  </a:t>
            </a:r>
            <a:r>
              <a:rPr sz="3200" spc="-10" dirty="0">
                <a:latin typeface="Carlito"/>
                <a:cs typeface="Carlito"/>
              </a:rPr>
              <a:t>striking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paper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441135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17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588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315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725" y="3267075"/>
            <a:ext cx="2181225" cy="1362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0395" y="3530600"/>
            <a:ext cx="1014730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85090">
              <a:lnSpc>
                <a:spcPts val="2640"/>
              </a:lnSpc>
              <a:spcBef>
                <a:spcPts val="385"/>
              </a:spcBef>
            </a:pP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Ink-jet 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pr</a:t>
            </a:r>
            <a:r>
              <a:rPr sz="2400" b="1" spc="-10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2400" b="1" spc="-30" dirty="0">
                <a:solidFill>
                  <a:srgbClr val="FFFFFF"/>
                </a:solidFill>
                <a:latin typeface="Carlito"/>
                <a:cs typeface="Carlito"/>
              </a:rPr>
              <a:t>nt</a:t>
            </a: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400" b="1" spc="-2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43150" y="3267075"/>
            <a:ext cx="2181225" cy="1362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92729" y="3530600"/>
            <a:ext cx="991869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114300">
              <a:lnSpc>
                <a:spcPts val="2640"/>
              </a:lnSpc>
              <a:spcBef>
                <a:spcPts val="385"/>
              </a:spcBef>
            </a:pP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Photo 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pri</a:t>
            </a:r>
            <a:r>
              <a:rPr sz="2400" spc="-25" dirty="0">
                <a:solidFill>
                  <a:srgbClr val="FFFFFF"/>
                </a:solidFill>
                <a:latin typeface="Carlito"/>
                <a:cs typeface="Carlito"/>
              </a:rPr>
              <a:t>nt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400" spc="-3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10100" y="3267075"/>
            <a:ext cx="2181225" cy="1362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52821" y="3530600"/>
            <a:ext cx="991869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156845">
              <a:lnSpc>
                <a:spcPts val="2640"/>
              </a:lnSpc>
              <a:spcBef>
                <a:spcPts val="385"/>
              </a:spcBef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Laser  pri</a:t>
            </a:r>
            <a:r>
              <a:rPr sz="2400" spc="-25" dirty="0">
                <a:solidFill>
                  <a:srgbClr val="FFFFFF"/>
                </a:solidFill>
                <a:latin typeface="Carlito"/>
                <a:cs typeface="Carlito"/>
              </a:rPr>
              <a:t>nt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400" spc="-3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67525" y="3267075"/>
            <a:ext cx="2181225" cy="1362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282688" y="3530600"/>
            <a:ext cx="1051560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42545" marR="5080" indent="-30480">
              <a:lnSpc>
                <a:spcPts val="2640"/>
              </a:lnSpc>
              <a:spcBef>
                <a:spcPts val="385"/>
              </a:spcBef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Therm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al 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printers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5725" y="4705350"/>
            <a:ext cx="2181225" cy="1362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32587" y="4969002"/>
            <a:ext cx="991869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45720">
              <a:lnSpc>
                <a:spcPts val="2640"/>
              </a:lnSpc>
              <a:spcBef>
                <a:spcPts val="385"/>
              </a:spcBef>
            </a:pP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Mobile 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pri</a:t>
            </a:r>
            <a:r>
              <a:rPr sz="2400" spc="-25" dirty="0">
                <a:solidFill>
                  <a:srgbClr val="FFFFFF"/>
                </a:solidFill>
                <a:latin typeface="Carlito"/>
                <a:cs typeface="Carlito"/>
              </a:rPr>
              <a:t>nt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400" spc="-3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343150" y="4686300"/>
            <a:ext cx="2181225" cy="1381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679954" y="4801311"/>
            <a:ext cx="1215390" cy="106108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0650" marR="5080" indent="-108585">
              <a:lnSpc>
                <a:spcPct val="91500"/>
              </a:lnSpc>
              <a:spcBef>
                <a:spcPts val="345"/>
              </a:spcBef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Label</a:t>
            </a:r>
            <a:r>
              <a:rPr sz="2400" spc="-1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and 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postage  printers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610100" y="4705350"/>
            <a:ext cx="2181225" cy="1362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57647" y="5136260"/>
            <a:ext cx="984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Plo</a:t>
            </a:r>
            <a:r>
              <a:rPr sz="2400" spc="-40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400" spc="-2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400" spc="-3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867525" y="4686300"/>
            <a:ext cx="2181225" cy="1381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313168" y="4801311"/>
            <a:ext cx="991869" cy="106108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101600" algn="just">
              <a:lnSpc>
                <a:spcPct val="91500"/>
              </a:lnSpc>
              <a:spcBef>
                <a:spcPts val="345"/>
              </a:spcBef>
            </a:pP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Large-  format 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pri</a:t>
            </a:r>
            <a:r>
              <a:rPr sz="2400" spc="-25" dirty="0">
                <a:solidFill>
                  <a:srgbClr val="FFFFFF"/>
                </a:solidFill>
                <a:latin typeface="Carlito"/>
                <a:cs typeface="Carlito"/>
              </a:rPr>
              <a:t>nt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400" spc="-3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166941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Printers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10613"/>
            <a:ext cx="8018780" cy="2125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An </a:t>
            </a:r>
            <a:r>
              <a:rPr sz="2800" b="1" spc="-10" dirty="0">
                <a:solidFill>
                  <a:srgbClr val="DB7530"/>
                </a:solidFill>
                <a:latin typeface="Carlito"/>
                <a:cs typeface="Carlito"/>
              </a:rPr>
              <a:t>ink-jet </a:t>
            </a:r>
            <a:r>
              <a:rPr sz="2800" b="1" spc="-15" dirty="0">
                <a:solidFill>
                  <a:srgbClr val="DB7530"/>
                </a:solidFill>
                <a:latin typeface="Carlito"/>
                <a:cs typeface="Carlito"/>
              </a:rPr>
              <a:t>printer </a:t>
            </a:r>
            <a:r>
              <a:rPr sz="2800" spc="-20" dirty="0">
                <a:latin typeface="Carlito"/>
                <a:cs typeface="Carlito"/>
              </a:rPr>
              <a:t>forms characters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graphics by  </a:t>
            </a:r>
            <a:r>
              <a:rPr sz="2800" spc="-20" dirty="0">
                <a:latin typeface="Carlito"/>
                <a:cs typeface="Carlito"/>
              </a:rPr>
              <a:t>spraying tiny drops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liquid ink </a:t>
            </a:r>
            <a:r>
              <a:rPr sz="2800" spc="-20" dirty="0">
                <a:latin typeface="Carlito"/>
                <a:cs typeface="Carlito"/>
              </a:rPr>
              <a:t>onto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piece </a:t>
            </a:r>
            <a:r>
              <a:rPr sz="2800" spc="-5" dirty="0">
                <a:latin typeface="Carlito"/>
                <a:cs typeface="Carlito"/>
              </a:rPr>
              <a:t>of</a:t>
            </a:r>
            <a:r>
              <a:rPr sz="2800" spc="21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paper</a:t>
            </a:r>
            <a:endParaRPr sz="2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05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Color or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black-and-white</a:t>
            </a:r>
            <a:endParaRPr sz="2400">
              <a:latin typeface="Carlito"/>
              <a:cs typeface="Carlito"/>
            </a:endParaRPr>
          </a:p>
          <a:p>
            <a:pPr marL="756285" marR="112395" lvl="1" indent="-287020">
              <a:lnSpc>
                <a:spcPct val="100000"/>
              </a:lnSpc>
              <a:spcBef>
                <a:spcPts val="575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rlito"/>
                <a:cs typeface="Carlito"/>
              </a:rPr>
              <a:t>Printers </a:t>
            </a:r>
            <a:r>
              <a:rPr sz="2400" dirty="0">
                <a:latin typeface="Carlito"/>
                <a:cs typeface="Carlito"/>
              </a:rPr>
              <a:t>with a </a:t>
            </a:r>
            <a:r>
              <a:rPr sz="2400" spc="-5" dirty="0">
                <a:latin typeface="Carlito"/>
                <a:cs typeface="Carlito"/>
              </a:rPr>
              <a:t>higher dpi (dots per </a:t>
            </a:r>
            <a:r>
              <a:rPr sz="2400" dirty="0">
                <a:latin typeface="Carlito"/>
                <a:cs typeface="Carlito"/>
              </a:rPr>
              <a:t>inch) </a:t>
            </a:r>
            <a:r>
              <a:rPr sz="2400" spc="-10" dirty="0">
                <a:latin typeface="Carlito"/>
                <a:cs typeface="Carlito"/>
              </a:rPr>
              <a:t>produce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5" dirty="0">
                <a:latin typeface="Carlito"/>
                <a:cs typeface="Carlito"/>
              </a:rPr>
              <a:t>higher  quality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output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441135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18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07607"/>
            <a:ext cx="10267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316 </a:t>
            </a:r>
            <a:r>
              <a:rPr sz="1200" spc="-70" dirty="0">
                <a:latin typeface="Arial"/>
                <a:cs typeface="Arial"/>
              </a:rPr>
              <a:t>–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dirty="0">
                <a:latin typeface="Carlito"/>
                <a:cs typeface="Carlito"/>
              </a:rPr>
              <a:t>317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86200" y="3505200"/>
            <a:ext cx="3920490" cy="2705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Figure</a:t>
            </a:r>
            <a:r>
              <a:rPr spc="-70" dirty="0"/>
              <a:t> </a:t>
            </a:r>
            <a:r>
              <a:rPr dirty="0"/>
              <a:t>6-15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166941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Printers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09950" y="64411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19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407607"/>
            <a:ext cx="587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317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0629" y="1600212"/>
            <a:ext cx="8502396" cy="4583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Figure</a:t>
            </a:r>
            <a:r>
              <a:rPr spc="-70" dirty="0"/>
              <a:t> </a:t>
            </a:r>
            <a:r>
              <a:rPr dirty="0"/>
              <a:t>6-16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3624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Objectives</a:t>
            </a:r>
            <a:r>
              <a:rPr spc="-60" dirty="0"/>
              <a:t> </a:t>
            </a:r>
            <a:r>
              <a:rPr spc="-10" dirty="0"/>
              <a:t>Overview</a:t>
            </a:r>
          </a:p>
        </p:txBody>
      </p:sp>
      <p:sp>
        <p:nvSpPr>
          <p:cNvPr id="3" name="object 3"/>
          <p:cNvSpPr/>
          <p:nvPr/>
        </p:nvSpPr>
        <p:spPr>
          <a:xfrm>
            <a:off x="28575" y="2085975"/>
            <a:ext cx="3067050" cy="1781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5582" y="2574163"/>
            <a:ext cx="2535555" cy="6985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862965" marR="5080" indent="-850900">
              <a:lnSpc>
                <a:spcPts val="2530"/>
              </a:lnSpc>
              <a:spcBef>
                <a:spcPts val="380"/>
              </a:spcBef>
            </a:pPr>
            <a:r>
              <a:rPr sz="2300" spc="-5" dirty="0">
                <a:solidFill>
                  <a:srgbClr val="FFFFFF"/>
                </a:solidFill>
                <a:latin typeface="Carlito"/>
                <a:cs typeface="Carlito"/>
              </a:rPr>
              <a:t>Describe </a:t>
            </a:r>
            <a:r>
              <a:rPr sz="2300" dirty="0">
                <a:solidFill>
                  <a:srgbClr val="FFFFFF"/>
                </a:solidFill>
                <a:latin typeface="Carlito"/>
                <a:cs typeface="Carlito"/>
              </a:rPr>
              <a:t>the types</a:t>
            </a:r>
            <a:r>
              <a:rPr sz="2300" spc="-1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rlito"/>
                <a:cs typeface="Carlito"/>
              </a:rPr>
              <a:t>of  output</a:t>
            </a:r>
            <a:endParaRPr sz="23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24200" y="2085975"/>
            <a:ext cx="2886075" cy="1781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55872" y="2253233"/>
            <a:ext cx="2032000" cy="134048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-635" algn="ctr">
              <a:lnSpc>
                <a:spcPct val="91600"/>
              </a:lnSpc>
              <a:spcBef>
                <a:spcPts val="335"/>
              </a:spcBef>
            </a:pPr>
            <a:r>
              <a:rPr sz="2300" spc="-5" dirty="0">
                <a:solidFill>
                  <a:srgbClr val="FFFFFF"/>
                </a:solidFill>
                <a:latin typeface="Carlito"/>
                <a:cs typeface="Carlito"/>
              </a:rPr>
              <a:t>Explain </a:t>
            </a:r>
            <a:r>
              <a:rPr sz="2300" dirty="0">
                <a:solidFill>
                  <a:srgbClr val="FFFFFF"/>
                </a:solidFill>
                <a:latin typeface="Carlito"/>
                <a:cs typeface="Carlito"/>
              </a:rPr>
              <a:t>the  </a:t>
            </a:r>
            <a:r>
              <a:rPr sz="2300" spc="-10" dirty="0">
                <a:solidFill>
                  <a:srgbClr val="FFFFFF"/>
                </a:solidFill>
                <a:latin typeface="Carlito"/>
                <a:cs typeface="Carlito"/>
              </a:rPr>
              <a:t>characteristics</a:t>
            </a:r>
            <a:r>
              <a:rPr sz="2300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rlito"/>
                <a:cs typeface="Carlito"/>
              </a:rPr>
              <a:t>of  various </a:t>
            </a:r>
            <a:r>
              <a:rPr sz="2300" spc="-10" dirty="0">
                <a:solidFill>
                  <a:srgbClr val="FFFFFF"/>
                </a:solidFill>
                <a:latin typeface="Carlito"/>
                <a:cs typeface="Carlito"/>
              </a:rPr>
              <a:t>display  </a:t>
            </a:r>
            <a:r>
              <a:rPr sz="2300" dirty="0">
                <a:solidFill>
                  <a:srgbClr val="FFFFFF"/>
                </a:solidFill>
                <a:latin typeface="Carlito"/>
                <a:cs typeface="Carlito"/>
              </a:rPr>
              <a:t>devices</a:t>
            </a:r>
            <a:endParaRPr sz="23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76950" y="2085975"/>
            <a:ext cx="3067050" cy="1781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15836" y="2253233"/>
            <a:ext cx="2590165" cy="134048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algn="ctr">
              <a:lnSpc>
                <a:spcPct val="91600"/>
              </a:lnSpc>
              <a:spcBef>
                <a:spcPts val="335"/>
              </a:spcBef>
            </a:pPr>
            <a:r>
              <a:rPr sz="2300" spc="-5" dirty="0">
                <a:solidFill>
                  <a:srgbClr val="FFFFFF"/>
                </a:solidFill>
                <a:latin typeface="Carlito"/>
                <a:cs typeface="Carlito"/>
              </a:rPr>
              <a:t>Describe </a:t>
            </a:r>
            <a:r>
              <a:rPr sz="23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300" spc="-20" dirty="0">
                <a:solidFill>
                  <a:srgbClr val="FFFFFF"/>
                </a:solidFill>
                <a:latin typeface="Carlito"/>
                <a:cs typeface="Carlito"/>
              </a:rPr>
              <a:t>factors  </a:t>
            </a:r>
            <a:r>
              <a:rPr sz="2300" spc="-10" dirty="0">
                <a:solidFill>
                  <a:srgbClr val="FFFFFF"/>
                </a:solidFill>
                <a:latin typeface="Carlito"/>
                <a:cs typeface="Carlito"/>
              </a:rPr>
              <a:t>that </a:t>
            </a:r>
            <a:r>
              <a:rPr sz="2300" spc="-15" dirty="0">
                <a:solidFill>
                  <a:srgbClr val="FFFFFF"/>
                </a:solidFill>
                <a:latin typeface="Carlito"/>
                <a:cs typeface="Carlito"/>
              </a:rPr>
              <a:t>affect </a:t>
            </a:r>
            <a:r>
              <a:rPr sz="23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300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rlito"/>
                <a:cs typeface="Carlito"/>
              </a:rPr>
              <a:t>quality  of </a:t>
            </a:r>
            <a:r>
              <a:rPr sz="2300" dirty="0">
                <a:solidFill>
                  <a:srgbClr val="FFFFFF"/>
                </a:solidFill>
                <a:latin typeface="Carlito"/>
                <a:cs typeface="Carlito"/>
              </a:rPr>
              <a:t>an </a:t>
            </a:r>
            <a:r>
              <a:rPr sz="2300" spc="-10" dirty="0">
                <a:solidFill>
                  <a:srgbClr val="FFFFFF"/>
                </a:solidFill>
                <a:latin typeface="Carlito"/>
                <a:cs typeface="Carlito"/>
              </a:rPr>
              <a:t>LCD monitor </a:t>
            </a:r>
            <a:r>
              <a:rPr sz="2300" spc="-5" dirty="0">
                <a:solidFill>
                  <a:srgbClr val="FFFFFF"/>
                </a:solidFill>
                <a:latin typeface="Carlito"/>
                <a:cs typeface="Carlito"/>
              </a:rPr>
              <a:t>or  </a:t>
            </a:r>
            <a:r>
              <a:rPr sz="2300" spc="-10" dirty="0">
                <a:solidFill>
                  <a:srgbClr val="FFFFFF"/>
                </a:solidFill>
                <a:latin typeface="Carlito"/>
                <a:cs typeface="Carlito"/>
              </a:rPr>
              <a:t>LCD</a:t>
            </a:r>
            <a:r>
              <a:rPr sz="23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rlito"/>
                <a:cs typeface="Carlito"/>
              </a:rPr>
              <a:t>screen</a:t>
            </a:r>
            <a:endParaRPr sz="23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00200" y="4019550"/>
            <a:ext cx="2895600" cy="1781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62352" y="4508119"/>
            <a:ext cx="1979930" cy="6985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22885" marR="5080" indent="-210820">
              <a:lnSpc>
                <a:spcPts val="2530"/>
              </a:lnSpc>
              <a:spcBef>
                <a:spcPts val="380"/>
              </a:spcBef>
            </a:pPr>
            <a:r>
              <a:rPr sz="2300" spc="-5" dirty="0">
                <a:solidFill>
                  <a:srgbClr val="FFFFFF"/>
                </a:solidFill>
                <a:latin typeface="Carlito"/>
                <a:cs typeface="Carlito"/>
              </a:rPr>
              <a:t>Describe</a:t>
            </a:r>
            <a:r>
              <a:rPr sz="2300" spc="-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rlito"/>
                <a:cs typeface="Carlito"/>
              </a:rPr>
              <a:t>various  </a:t>
            </a:r>
            <a:r>
              <a:rPr sz="2300" spc="-25" dirty="0">
                <a:solidFill>
                  <a:srgbClr val="FFFFFF"/>
                </a:solidFill>
                <a:latin typeface="Carlito"/>
                <a:cs typeface="Carlito"/>
              </a:rPr>
              <a:t>ways </a:t>
            </a:r>
            <a:r>
              <a:rPr sz="2300" spc="-15" dirty="0">
                <a:solidFill>
                  <a:srgbClr val="FFFFFF"/>
                </a:solidFill>
                <a:latin typeface="Carlito"/>
                <a:cs typeface="Carlito"/>
              </a:rPr>
              <a:t>to</a:t>
            </a:r>
            <a:r>
              <a:rPr sz="23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rlito"/>
                <a:cs typeface="Carlito"/>
              </a:rPr>
              <a:t>print</a:t>
            </a:r>
            <a:endParaRPr sz="23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62475" y="4019550"/>
            <a:ext cx="3048000" cy="1781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94884" y="4187190"/>
            <a:ext cx="2595245" cy="134048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-1270" algn="ctr">
              <a:lnSpc>
                <a:spcPct val="91600"/>
              </a:lnSpc>
              <a:spcBef>
                <a:spcPts val="335"/>
              </a:spcBef>
            </a:pPr>
            <a:r>
              <a:rPr sz="2300" spc="-15" dirty="0">
                <a:solidFill>
                  <a:srgbClr val="FFFFFF"/>
                </a:solidFill>
                <a:latin typeface="Carlito"/>
                <a:cs typeface="Carlito"/>
              </a:rPr>
              <a:t>Differentiate  </a:t>
            </a:r>
            <a:r>
              <a:rPr sz="2300" spc="-10" dirty="0">
                <a:solidFill>
                  <a:srgbClr val="FFFFFF"/>
                </a:solidFill>
                <a:latin typeface="Carlito"/>
                <a:cs typeface="Carlito"/>
              </a:rPr>
              <a:t>between </a:t>
            </a:r>
            <a:r>
              <a:rPr sz="2300" dirty="0">
                <a:solidFill>
                  <a:srgbClr val="FFFFFF"/>
                </a:solidFill>
                <a:latin typeface="Carlito"/>
                <a:cs typeface="Carlito"/>
              </a:rPr>
              <a:t>a  </a:t>
            </a:r>
            <a:r>
              <a:rPr sz="2300" spc="-5" dirty="0">
                <a:solidFill>
                  <a:srgbClr val="FFFFFF"/>
                </a:solidFill>
                <a:latin typeface="Carlito"/>
                <a:cs typeface="Carlito"/>
              </a:rPr>
              <a:t>nonimpact </a:t>
            </a:r>
            <a:r>
              <a:rPr sz="2300" spc="-10" dirty="0">
                <a:solidFill>
                  <a:srgbClr val="FFFFFF"/>
                </a:solidFill>
                <a:latin typeface="Carlito"/>
                <a:cs typeface="Carlito"/>
              </a:rPr>
              <a:t>printer  </a:t>
            </a:r>
            <a:r>
              <a:rPr sz="2300" dirty="0">
                <a:solidFill>
                  <a:srgbClr val="FFFFFF"/>
                </a:solidFill>
                <a:latin typeface="Carlito"/>
                <a:cs typeface="Carlito"/>
              </a:rPr>
              <a:t>and an </a:t>
            </a:r>
            <a:r>
              <a:rPr sz="2300" spc="-5" dirty="0">
                <a:solidFill>
                  <a:srgbClr val="FFFFFF"/>
                </a:solidFill>
                <a:latin typeface="Carlito"/>
                <a:cs typeface="Carlito"/>
              </a:rPr>
              <a:t>impact</a:t>
            </a:r>
            <a:r>
              <a:rPr sz="2300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rlito"/>
                <a:cs typeface="Carlito"/>
              </a:rPr>
              <a:t>printer</a:t>
            </a:r>
            <a:endParaRPr sz="23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1140" y="6444183"/>
            <a:ext cx="1323340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" dirty="0">
                <a:latin typeface="Carlito"/>
                <a:cs typeface="Carlito"/>
              </a:rPr>
              <a:t>See </a:t>
            </a:r>
            <a:r>
              <a:rPr sz="1100" dirty="0">
                <a:latin typeface="Carlito"/>
                <a:cs typeface="Carlito"/>
              </a:rPr>
              <a:t>Page</a:t>
            </a:r>
            <a:r>
              <a:rPr sz="1100" spc="-5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303</a:t>
            </a:r>
            <a:endParaRPr sz="11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5" dirty="0">
                <a:latin typeface="Carlito"/>
                <a:cs typeface="Carlito"/>
              </a:rPr>
              <a:t>for </a:t>
            </a:r>
            <a:r>
              <a:rPr sz="1100" dirty="0">
                <a:latin typeface="Carlito"/>
                <a:cs typeface="Carlito"/>
              </a:rPr>
              <a:t>Detailed</a:t>
            </a:r>
            <a:r>
              <a:rPr sz="1100" spc="-8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Objectives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09950" y="64792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763254" y="6479235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2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166941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Printers</a:t>
            </a:r>
          </a:p>
        </p:txBody>
      </p:sp>
      <p:sp>
        <p:nvSpPr>
          <p:cNvPr id="3" name="object 3"/>
          <p:cNvSpPr/>
          <p:nvPr/>
        </p:nvSpPr>
        <p:spPr>
          <a:xfrm>
            <a:off x="66675" y="1666875"/>
            <a:ext cx="8829675" cy="1914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4675" y="1865452"/>
            <a:ext cx="7304405" cy="433197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68580">
              <a:lnSpc>
                <a:spcPts val="4940"/>
              </a:lnSpc>
              <a:spcBef>
                <a:spcPts val="650"/>
              </a:spcBef>
            </a:pPr>
            <a:r>
              <a:rPr sz="45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4500" b="1" spc="-10" dirty="0">
                <a:solidFill>
                  <a:srgbClr val="FFFFFF"/>
                </a:solidFill>
                <a:latin typeface="Carlito"/>
                <a:cs typeface="Carlito"/>
              </a:rPr>
              <a:t>photo </a:t>
            </a:r>
            <a:r>
              <a:rPr sz="4500" b="1" spc="-15" dirty="0">
                <a:solidFill>
                  <a:srgbClr val="FFFFFF"/>
                </a:solidFill>
                <a:latin typeface="Carlito"/>
                <a:cs typeface="Carlito"/>
              </a:rPr>
              <a:t>printer </a:t>
            </a:r>
            <a:r>
              <a:rPr sz="4500" spc="-10" dirty="0">
                <a:solidFill>
                  <a:srgbClr val="FFFFFF"/>
                </a:solidFill>
                <a:latin typeface="Carlito"/>
                <a:cs typeface="Carlito"/>
              </a:rPr>
              <a:t>produces</a:t>
            </a:r>
            <a:r>
              <a:rPr sz="4500" spc="-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500" spc="-10" dirty="0">
                <a:solidFill>
                  <a:srgbClr val="FFFFFF"/>
                </a:solidFill>
                <a:latin typeface="Carlito"/>
                <a:cs typeface="Carlito"/>
              </a:rPr>
              <a:t>color  </a:t>
            </a:r>
            <a:r>
              <a:rPr sz="4500" spc="-5" dirty="0">
                <a:solidFill>
                  <a:srgbClr val="FFFFFF"/>
                </a:solidFill>
                <a:latin typeface="Carlito"/>
                <a:cs typeface="Carlito"/>
              </a:rPr>
              <a:t>photo-lab-quality</a:t>
            </a:r>
            <a:r>
              <a:rPr sz="45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500" spc="-10" dirty="0">
                <a:solidFill>
                  <a:srgbClr val="FFFFFF"/>
                </a:solidFill>
                <a:latin typeface="Carlito"/>
                <a:cs typeface="Carlito"/>
              </a:rPr>
              <a:t>pictures</a:t>
            </a:r>
            <a:endParaRPr sz="4500">
              <a:latin typeface="Carlito"/>
              <a:cs typeface="Carlito"/>
            </a:endParaRPr>
          </a:p>
          <a:p>
            <a:pPr marL="313690" indent="-287020">
              <a:lnSpc>
                <a:spcPct val="100000"/>
              </a:lnSpc>
              <a:spcBef>
                <a:spcPts val="2185"/>
              </a:spcBef>
              <a:buFont typeface="Arial"/>
              <a:buChar char="•"/>
              <a:tabLst>
                <a:tab pos="314325" algn="l"/>
              </a:tabLst>
            </a:pPr>
            <a:r>
              <a:rPr sz="3500" spc="-10" dirty="0">
                <a:latin typeface="Carlito"/>
                <a:cs typeface="Carlito"/>
              </a:rPr>
              <a:t>Most </a:t>
            </a:r>
            <a:r>
              <a:rPr sz="3500" spc="-5" dirty="0">
                <a:latin typeface="Carlito"/>
                <a:cs typeface="Carlito"/>
              </a:rPr>
              <a:t>use ink-jet</a:t>
            </a:r>
            <a:r>
              <a:rPr sz="3500" spc="-35" dirty="0">
                <a:latin typeface="Carlito"/>
                <a:cs typeface="Carlito"/>
              </a:rPr>
              <a:t> </a:t>
            </a:r>
            <a:r>
              <a:rPr sz="3500" spc="-10" dirty="0">
                <a:latin typeface="Carlito"/>
                <a:cs typeface="Carlito"/>
              </a:rPr>
              <a:t>technology</a:t>
            </a:r>
            <a:endParaRPr sz="3500">
              <a:latin typeface="Carlito"/>
              <a:cs typeface="Carlito"/>
            </a:endParaRPr>
          </a:p>
          <a:p>
            <a:pPr marL="313690" marR="351790" indent="-287020">
              <a:lnSpc>
                <a:spcPts val="3840"/>
              </a:lnSpc>
              <a:spcBef>
                <a:spcPts val="935"/>
              </a:spcBef>
              <a:buFont typeface="Arial"/>
              <a:buChar char="•"/>
              <a:tabLst>
                <a:tab pos="314325" algn="l"/>
              </a:tabLst>
            </a:pPr>
            <a:r>
              <a:rPr sz="3500" spc="-5" dirty="0">
                <a:latin typeface="Carlito"/>
                <a:cs typeface="Carlito"/>
              </a:rPr>
              <a:t>PictBridge </a:t>
            </a:r>
            <a:r>
              <a:rPr sz="3500" spc="-10" dirty="0">
                <a:latin typeface="Carlito"/>
                <a:cs typeface="Carlito"/>
              </a:rPr>
              <a:t>allows </a:t>
            </a:r>
            <a:r>
              <a:rPr sz="3500" spc="-15" dirty="0">
                <a:latin typeface="Carlito"/>
                <a:cs typeface="Carlito"/>
              </a:rPr>
              <a:t>you </a:t>
            </a:r>
            <a:r>
              <a:rPr sz="3500" spc="-20" dirty="0">
                <a:latin typeface="Carlito"/>
                <a:cs typeface="Carlito"/>
              </a:rPr>
              <a:t>to </a:t>
            </a:r>
            <a:r>
              <a:rPr sz="3500" spc="-15" dirty="0">
                <a:latin typeface="Carlito"/>
                <a:cs typeface="Carlito"/>
              </a:rPr>
              <a:t>print </a:t>
            </a:r>
            <a:r>
              <a:rPr sz="3500" spc="-10" dirty="0">
                <a:latin typeface="Carlito"/>
                <a:cs typeface="Carlito"/>
              </a:rPr>
              <a:t>photos  directly </a:t>
            </a:r>
            <a:r>
              <a:rPr sz="3500" spc="-20" dirty="0">
                <a:latin typeface="Carlito"/>
                <a:cs typeface="Carlito"/>
              </a:rPr>
              <a:t>from </a:t>
            </a:r>
            <a:r>
              <a:rPr sz="3500" dirty="0">
                <a:latin typeface="Carlito"/>
                <a:cs typeface="Carlito"/>
              </a:rPr>
              <a:t>a </a:t>
            </a:r>
            <a:r>
              <a:rPr sz="3500" spc="-10" dirty="0">
                <a:latin typeface="Carlito"/>
                <a:cs typeface="Carlito"/>
              </a:rPr>
              <a:t>digital</a:t>
            </a:r>
            <a:r>
              <a:rPr sz="3500" spc="-15" dirty="0">
                <a:latin typeface="Carlito"/>
                <a:cs typeface="Carlito"/>
              </a:rPr>
              <a:t> </a:t>
            </a:r>
            <a:r>
              <a:rPr sz="3500" spc="-20" dirty="0">
                <a:latin typeface="Carlito"/>
                <a:cs typeface="Carlito"/>
              </a:rPr>
              <a:t>camera</a:t>
            </a:r>
            <a:endParaRPr sz="3500">
              <a:latin typeface="Carlito"/>
              <a:cs typeface="Carlito"/>
            </a:endParaRPr>
          </a:p>
          <a:p>
            <a:pPr marL="313690" marR="5080" indent="-287020">
              <a:lnSpc>
                <a:spcPts val="3840"/>
              </a:lnSpc>
              <a:spcBef>
                <a:spcPts val="865"/>
              </a:spcBef>
              <a:buFont typeface="Arial"/>
              <a:buChar char="•"/>
              <a:tabLst>
                <a:tab pos="314325" algn="l"/>
              </a:tabLst>
            </a:pPr>
            <a:r>
              <a:rPr sz="3500" spc="-10" dirty="0">
                <a:latin typeface="Carlito"/>
                <a:cs typeface="Carlito"/>
              </a:rPr>
              <a:t>Print </a:t>
            </a:r>
            <a:r>
              <a:rPr sz="3500" spc="-20" dirty="0">
                <a:latin typeface="Carlito"/>
                <a:cs typeface="Carlito"/>
              </a:rPr>
              <a:t>from </a:t>
            </a:r>
            <a:r>
              <a:rPr sz="3500" dirty="0">
                <a:latin typeface="Carlito"/>
                <a:cs typeface="Carlito"/>
              </a:rPr>
              <a:t>a memory </a:t>
            </a:r>
            <a:r>
              <a:rPr sz="3500" spc="-20" dirty="0">
                <a:latin typeface="Carlito"/>
                <a:cs typeface="Carlito"/>
              </a:rPr>
              <a:t>card </a:t>
            </a:r>
            <a:r>
              <a:rPr sz="3500" dirty="0">
                <a:latin typeface="Carlito"/>
                <a:cs typeface="Carlito"/>
              </a:rPr>
              <a:t>and </a:t>
            </a:r>
            <a:r>
              <a:rPr sz="3500" spc="-15" dirty="0">
                <a:latin typeface="Carlito"/>
                <a:cs typeface="Carlito"/>
              </a:rPr>
              <a:t>preview  </a:t>
            </a:r>
            <a:r>
              <a:rPr sz="3500" spc="-10" dirty="0">
                <a:latin typeface="Carlito"/>
                <a:cs typeface="Carlito"/>
              </a:rPr>
              <a:t>photos </a:t>
            </a:r>
            <a:r>
              <a:rPr sz="3500" spc="-5" dirty="0">
                <a:latin typeface="Carlito"/>
                <a:cs typeface="Carlito"/>
              </a:rPr>
              <a:t>on </a:t>
            </a:r>
            <a:r>
              <a:rPr sz="3500" dirty="0">
                <a:latin typeface="Carlito"/>
                <a:cs typeface="Carlito"/>
              </a:rPr>
              <a:t>a </a:t>
            </a:r>
            <a:r>
              <a:rPr sz="3500" spc="-5" dirty="0">
                <a:latin typeface="Carlito"/>
                <a:cs typeface="Carlito"/>
              </a:rPr>
              <a:t>built-in </a:t>
            </a:r>
            <a:r>
              <a:rPr sz="3500" spc="-15" dirty="0">
                <a:latin typeface="Carlito"/>
                <a:cs typeface="Carlito"/>
              </a:rPr>
              <a:t>LCD</a:t>
            </a:r>
            <a:r>
              <a:rPr sz="3500" spc="-20" dirty="0">
                <a:latin typeface="Carlito"/>
                <a:cs typeface="Carlito"/>
              </a:rPr>
              <a:t> </a:t>
            </a:r>
            <a:r>
              <a:rPr sz="3500" spc="-10" dirty="0">
                <a:latin typeface="Carlito"/>
                <a:cs typeface="Carlito"/>
              </a:rPr>
              <a:t>screen</a:t>
            </a:r>
            <a:endParaRPr sz="35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09950" y="64411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20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140" y="6425895"/>
            <a:ext cx="587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318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166941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Printers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09950" y="64411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21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389319"/>
            <a:ext cx="721995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318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6-17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16504" y="1600200"/>
            <a:ext cx="3110865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166941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Printers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647950" y="2095500"/>
            <a:ext cx="3771900" cy="3733800"/>
            <a:chOff x="2647950" y="2095500"/>
            <a:chExt cx="3771900" cy="3733800"/>
          </a:xfrm>
        </p:grpSpPr>
        <p:sp>
          <p:nvSpPr>
            <p:cNvPr id="4" name="object 4"/>
            <p:cNvSpPr/>
            <p:nvPr/>
          </p:nvSpPr>
          <p:spPr>
            <a:xfrm>
              <a:off x="2714625" y="2095500"/>
              <a:ext cx="1914525" cy="19145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47950" y="3876675"/>
              <a:ext cx="1981200" cy="19526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05325" y="3876675"/>
              <a:ext cx="1914525" cy="19145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05325" y="2095500"/>
              <a:ext cx="1914525" cy="19145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76650" y="3057525"/>
              <a:ext cx="1781175" cy="17716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032884" y="3445255"/>
            <a:ext cx="1080135" cy="8718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126364">
              <a:lnSpc>
                <a:spcPts val="3180"/>
              </a:lnSpc>
              <a:spcBef>
                <a:spcPts val="459"/>
              </a:spcBef>
            </a:pPr>
            <a:r>
              <a:rPr sz="2900" b="1" spc="-5" dirty="0">
                <a:solidFill>
                  <a:srgbClr val="FFFFFF"/>
                </a:solidFill>
                <a:latin typeface="Carlito"/>
                <a:cs typeface="Carlito"/>
              </a:rPr>
              <a:t>Laser  </a:t>
            </a:r>
            <a:r>
              <a:rPr sz="2900" b="1" dirty="0">
                <a:solidFill>
                  <a:srgbClr val="FFFFFF"/>
                </a:solidFill>
                <a:latin typeface="Carlito"/>
                <a:cs typeface="Carlito"/>
              </a:rPr>
              <a:t>pri</a:t>
            </a:r>
            <a:r>
              <a:rPr sz="2900" b="1" spc="-30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2900" b="1" spc="-3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900" b="1" spc="-5" dirty="0">
                <a:solidFill>
                  <a:srgbClr val="FFFFFF"/>
                </a:solidFill>
                <a:latin typeface="Carlito"/>
                <a:cs typeface="Carlito"/>
              </a:rPr>
              <a:t>er</a:t>
            </a:r>
            <a:endParaRPr sz="29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24300" y="1552575"/>
            <a:ext cx="1285875" cy="12858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80408" y="1876805"/>
            <a:ext cx="584200" cy="5499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33020">
              <a:lnSpc>
                <a:spcPts val="1970"/>
              </a:lnSpc>
              <a:spcBef>
                <a:spcPts val="325"/>
              </a:spcBef>
            </a:pP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High-  s</a:t>
            </a:r>
            <a:r>
              <a:rPr sz="1800" spc="5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676900" y="3305175"/>
            <a:ext cx="1276350" cy="12763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988558" y="3622929"/>
            <a:ext cx="659765" cy="549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>
              <a:lnSpc>
                <a:spcPts val="2065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High-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ts val="2065"/>
              </a:lnSpc>
            </a:pP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qual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ty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24300" y="5048250"/>
            <a:ext cx="1285875" cy="12763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312411" y="5495035"/>
            <a:ext cx="520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Color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181225" y="3305175"/>
            <a:ext cx="1276350" cy="12763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35682" y="3497326"/>
            <a:ext cx="581660" cy="8013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algn="ctr">
              <a:lnSpc>
                <a:spcPct val="91400"/>
              </a:lnSpc>
              <a:spcBef>
                <a:spcPts val="285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Blac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k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-  and- 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white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09950" y="6441135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22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1140" y="6425895"/>
            <a:ext cx="998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319 -</a:t>
            </a:r>
            <a:r>
              <a:rPr sz="1200" spc="-6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320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166941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Printers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09950" y="6441135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23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407607"/>
            <a:ext cx="588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320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" y="1900135"/>
            <a:ext cx="8839200" cy="4048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Figure</a:t>
            </a:r>
            <a:r>
              <a:rPr spc="-70" dirty="0"/>
              <a:t> </a:t>
            </a:r>
            <a:r>
              <a:rPr dirty="0"/>
              <a:t>6-19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166941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Printers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7792720" cy="2003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A </a:t>
            </a:r>
            <a:r>
              <a:rPr sz="3200" b="1" spc="-5" dirty="0">
                <a:solidFill>
                  <a:srgbClr val="DB7530"/>
                </a:solidFill>
                <a:latin typeface="Carlito"/>
                <a:cs typeface="Carlito"/>
              </a:rPr>
              <a:t>multifunction </a:t>
            </a:r>
            <a:r>
              <a:rPr sz="3200" b="1" spc="-10" dirty="0">
                <a:solidFill>
                  <a:srgbClr val="DB7530"/>
                </a:solidFill>
                <a:latin typeface="Carlito"/>
                <a:cs typeface="Carlito"/>
              </a:rPr>
              <a:t>peripheral </a:t>
            </a:r>
            <a:r>
              <a:rPr sz="3200" spc="-5" dirty="0">
                <a:latin typeface="Carlito"/>
                <a:cs typeface="Carlito"/>
              </a:rPr>
              <a:t>(MFP) </a:t>
            </a:r>
            <a:r>
              <a:rPr sz="3200" dirty="0">
                <a:latin typeface="Carlito"/>
                <a:cs typeface="Carlito"/>
              </a:rPr>
              <a:t>is a </a:t>
            </a:r>
            <a:r>
              <a:rPr sz="3200" spc="-5" dirty="0">
                <a:latin typeface="Carlito"/>
                <a:cs typeface="Carlito"/>
              </a:rPr>
              <a:t>single  device </a:t>
            </a:r>
            <a:r>
              <a:rPr sz="3200" spc="-10" dirty="0">
                <a:latin typeface="Carlito"/>
                <a:cs typeface="Carlito"/>
              </a:rPr>
              <a:t>that prints, </a:t>
            </a:r>
            <a:r>
              <a:rPr sz="3200" spc="-5" dirty="0">
                <a:latin typeface="Carlito"/>
                <a:cs typeface="Carlito"/>
              </a:rPr>
              <a:t>scans, </a:t>
            </a:r>
            <a:r>
              <a:rPr sz="3200" spc="-10" dirty="0">
                <a:latin typeface="Carlito"/>
                <a:cs typeface="Carlito"/>
              </a:rPr>
              <a:t>copies, </a:t>
            </a:r>
            <a:r>
              <a:rPr sz="3200" dirty="0">
                <a:latin typeface="Carlito"/>
                <a:cs typeface="Carlito"/>
              </a:rPr>
              <a:t>and in </a:t>
            </a:r>
            <a:r>
              <a:rPr sz="3200" spc="-5" dirty="0">
                <a:latin typeface="Carlito"/>
                <a:cs typeface="Carlito"/>
              </a:rPr>
              <a:t>some  cases,</a:t>
            </a:r>
            <a:r>
              <a:rPr sz="3200" spc="-40" dirty="0">
                <a:latin typeface="Carlito"/>
                <a:cs typeface="Carlito"/>
              </a:rPr>
              <a:t> </a:t>
            </a:r>
            <a:r>
              <a:rPr sz="3200" spc="-35" dirty="0">
                <a:latin typeface="Carlito"/>
                <a:cs typeface="Carlito"/>
              </a:rPr>
              <a:t>faxes</a:t>
            </a:r>
            <a:endParaRPr sz="3200">
              <a:latin typeface="Carlito"/>
              <a:cs typeface="Carlito"/>
            </a:endParaRPr>
          </a:p>
          <a:p>
            <a:pPr marL="46990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solidFill>
                  <a:srgbClr val="5F497A"/>
                </a:solidFill>
                <a:latin typeface="Arial"/>
                <a:cs typeface="Arial"/>
              </a:rPr>
              <a:t>– </a:t>
            </a:r>
            <a:r>
              <a:rPr sz="2800" spc="-10" dirty="0">
                <a:latin typeface="Carlito"/>
                <a:cs typeface="Carlito"/>
              </a:rPr>
              <a:t>Sometimes called </a:t>
            </a:r>
            <a:r>
              <a:rPr sz="2800" spc="-5" dirty="0">
                <a:latin typeface="Carlito"/>
                <a:cs typeface="Carlito"/>
              </a:rPr>
              <a:t>an all-in-one</a:t>
            </a:r>
            <a:r>
              <a:rPr sz="2800" spc="-3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device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4411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24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07607"/>
            <a:ext cx="10267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320 </a:t>
            </a:r>
            <a:r>
              <a:rPr sz="1200" spc="-70" dirty="0">
                <a:latin typeface="Arial"/>
                <a:cs typeface="Arial"/>
              </a:rPr>
              <a:t>–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dirty="0">
                <a:latin typeface="Carlito"/>
                <a:cs typeface="Carlito"/>
              </a:rPr>
              <a:t>321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71800" y="3657574"/>
            <a:ext cx="3248025" cy="2557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Figure</a:t>
            </a:r>
            <a:r>
              <a:rPr spc="-70" dirty="0"/>
              <a:t> </a:t>
            </a:r>
            <a:r>
              <a:rPr dirty="0"/>
              <a:t>6-20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166941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Printers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38125" y="3114675"/>
            <a:ext cx="4772025" cy="3095625"/>
            <a:chOff x="238125" y="3114675"/>
            <a:chExt cx="4772025" cy="3095625"/>
          </a:xfrm>
        </p:grpSpPr>
        <p:sp>
          <p:nvSpPr>
            <p:cNvPr id="4" name="object 4"/>
            <p:cNvSpPr/>
            <p:nvPr/>
          </p:nvSpPr>
          <p:spPr>
            <a:xfrm>
              <a:off x="238125" y="3114675"/>
              <a:ext cx="4772025" cy="15621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8125" y="4648200"/>
              <a:ext cx="4695825" cy="15621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31140" y="1607565"/>
            <a:ext cx="8470900" cy="429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A </a:t>
            </a:r>
            <a:r>
              <a:rPr sz="3200" b="1" dirty="0">
                <a:solidFill>
                  <a:srgbClr val="DB7530"/>
                </a:solidFill>
                <a:latin typeface="Carlito"/>
                <a:cs typeface="Carlito"/>
              </a:rPr>
              <a:t>thermal </a:t>
            </a:r>
            <a:r>
              <a:rPr sz="3200" b="1" spc="-10" dirty="0">
                <a:solidFill>
                  <a:srgbClr val="DB7530"/>
                </a:solidFill>
                <a:latin typeface="Carlito"/>
                <a:cs typeface="Carlito"/>
              </a:rPr>
              <a:t>printer </a:t>
            </a:r>
            <a:r>
              <a:rPr sz="3200" spc="-20" dirty="0">
                <a:latin typeface="Carlito"/>
                <a:cs typeface="Carlito"/>
              </a:rPr>
              <a:t>generates </a:t>
            </a:r>
            <a:r>
              <a:rPr sz="3200" spc="-5" dirty="0">
                <a:latin typeface="Carlito"/>
                <a:cs typeface="Carlito"/>
              </a:rPr>
              <a:t>images </a:t>
            </a:r>
            <a:r>
              <a:rPr sz="3200" spc="-10" dirty="0">
                <a:latin typeface="Carlito"/>
                <a:cs typeface="Carlito"/>
              </a:rPr>
              <a:t>by </a:t>
            </a:r>
            <a:r>
              <a:rPr sz="3200" spc="-5" dirty="0">
                <a:latin typeface="Carlito"/>
                <a:cs typeface="Carlito"/>
              </a:rPr>
              <a:t>pushing  electrically </a:t>
            </a:r>
            <a:r>
              <a:rPr sz="3200" spc="-15" dirty="0">
                <a:latin typeface="Carlito"/>
                <a:cs typeface="Carlito"/>
              </a:rPr>
              <a:t>heated </a:t>
            </a:r>
            <a:r>
              <a:rPr sz="3200" spc="-5" dirty="0">
                <a:latin typeface="Carlito"/>
                <a:cs typeface="Carlito"/>
              </a:rPr>
              <a:t>pins </a:t>
            </a:r>
            <a:r>
              <a:rPr sz="3200" spc="-15" dirty="0">
                <a:latin typeface="Carlito"/>
                <a:cs typeface="Carlito"/>
              </a:rPr>
              <a:t>against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heat-sensitive  paper</a:t>
            </a:r>
            <a:endParaRPr sz="3200">
              <a:latin typeface="Carlito"/>
              <a:cs typeface="Carlito"/>
            </a:endParaRPr>
          </a:p>
          <a:p>
            <a:pPr marL="373380" marR="4116070" algn="ctr">
              <a:lnSpc>
                <a:spcPts val="3960"/>
              </a:lnSpc>
              <a:spcBef>
                <a:spcPts val="2140"/>
              </a:spcBef>
            </a:pPr>
            <a:r>
              <a:rPr sz="3600" spc="-5" dirty="0">
                <a:latin typeface="Carlito"/>
                <a:cs typeface="Carlito"/>
              </a:rPr>
              <a:t>Thermal</a:t>
            </a:r>
            <a:r>
              <a:rPr sz="3600" spc="-50" dirty="0">
                <a:latin typeface="Carlito"/>
                <a:cs typeface="Carlito"/>
              </a:rPr>
              <a:t> </a:t>
            </a:r>
            <a:r>
              <a:rPr sz="3600" spc="-25" dirty="0">
                <a:latin typeface="Carlito"/>
                <a:cs typeface="Carlito"/>
              </a:rPr>
              <a:t>wax-transfer  </a:t>
            </a:r>
            <a:r>
              <a:rPr sz="3600" spc="-10" dirty="0">
                <a:latin typeface="Carlito"/>
                <a:cs typeface="Carlito"/>
              </a:rPr>
              <a:t>printer</a:t>
            </a:r>
            <a:endParaRPr sz="3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400">
              <a:latin typeface="Carlito"/>
              <a:cs typeface="Carlito"/>
            </a:endParaRPr>
          </a:p>
          <a:p>
            <a:pPr marL="838200" marR="4584700" algn="ctr">
              <a:lnSpc>
                <a:spcPts val="3960"/>
              </a:lnSpc>
            </a:pPr>
            <a:r>
              <a:rPr sz="3600" spc="-5" dirty="0">
                <a:latin typeface="Carlito"/>
                <a:cs typeface="Carlito"/>
              </a:rPr>
              <a:t>D</a:t>
            </a:r>
            <a:r>
              <a:rPr sz="3600" spc="-45" dirty="0">
                <a:latin typeface="Carlito"/>
                <a:cs typeface="Carlito"/>
              </a:rPr>
              <a:t>y</a:t>
            </a:r>
            <a:r>
              <a:rPr sz="3600" spc="-5" dirty="0">
                <a:latin typeface="Carlito"/>
                <a:cs typeface="Carlito"/>
              </a:rPr>
              <a:t>e</a:t>
            </a:r>
            <a:r>
              <a:rPr sz="3600" dirty="0">
                <a:latin typeface="Carlito"/>
                <a:cs typeface="Carlito"/>
              </a:rPr>
              <a:t>-</a:t>
            </a:r>
            <a:r>
              <a:rPr sz="3600" spc="-5" dirty="0">
                <a:latin typeface="Carlito"/>
                <a:cs typeface="Carlito"/>
              </a:rPr>
              <a:t>subli</a:t>
            </a:r>
            <a:r>
              <a:rPr sz="3600" spc="5" dirty="0">
                <a:latin typeface="Carlito"/>
                <a:cs typeface="Carlito"/>
              </a:rPr>
              <a:t>m</a:t>
            </a:r>
            <a:r>
              <a:rPr sz="3600" spc="-35" dirty="0">
                <a:latin typeface="Carlito"/>
                <a:cs typeface="Carlito"/>
              </a:rPr>
              <a:t>a</a:t>
            </a:r>
            <a:r>
              <a:rPr sz="3600" dirty="0">
                <a:latin typeface="Carlito"/>
                <a:cs typeface="Carlito"/>
              </a:rPr>
              <a:t>tion  </a:t>
            </a:r>
            <a:r>
              <a:rPr sz="3600" spc="-15" dirty="0">
                <a:latin typeface="Carlito"/>
                <a:cs typeface="Carlito"/>
              </a:rPr>
              <a:t>printer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34000" y="3200349"/>
            <a:ext cx="3200400" cy="2901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321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6-21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09950" y="64792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723630" y="6479235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25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166941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Printers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3876040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b="1" spc="-10" dirty="0">
                <a:solidFill>
                  <a:srgbClr val="DB7530"/>
                </a:solidFill>
                <a:latin typeface="Carlito"/>
                <a:cs typeface="Carlito"/>
              </a:rPr>
              <a:t>mobile </a:t>
            </a:r>
            <a:r>
              <a:rPr sz="2800" b="1" spc="-15" dirty="0">
                <a:solidFill>
                  <a:srgbClr val="DB7530"/>
                </a:solidFill>
                <a:latin typeface="Carlito"/>
                <a:cs typeface="Carlito"/>
              </a:rPr>
              <a:t>printer </a:t>
            </a:r>
            <a:r>
              <a:rPr sz="2800" spc="-5" dirty="0">
                <a:latin typeface="Carlito"/>
                <a:cs typeface="Carlito"/>
              </a:rPr>
              <a:t>is a  </a:t>
            </a:r>
            <a:r>
              <a:rPr sz="2800" spc="-10" dirty="0">
                <a:latin typeface="Carlito"/>
                <a:cs typeface="Carlito"/>
              </a:rPr>
              <a:t>small, lightweight,  </a:t>
            </a:r>
            <a:r>
              <a:rPr sz="2800" spc="-15" dirty="0">
                <a:latin typeface="Carlito"/>
                <a:cs typeface="Carlito"/>
              </a:rPr>
              <a:t>battery-powered</a:t>
            </a:r>
            <a:r>
              <a:rPr sz="2800" spc="-7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printer  </a:t>
            </a:r>
            <a:r>
              <a:rPr sz="2800" spc="-10" dirty="0">
                <a:latin typeface="Carlito"/>
                <a:cs typeface="Carlito"/>
              </a:rPr>
              <a:t>that allows </a:t>
            </a:r>
            <a:r>
              <a:rPr sz="2800" spc="-5" dirty="0">
                <a:latin typeface="Carlito"/>
                <a:cs typeface="Carlito"/>
              </a:rPr>
              <a:t>a mobile  </a:t>
            </a:r>
            <a:r>
              <a:rPr sz="2800" spc="-10" dirty="0">
                <a:latin typeface="Carlito"/>
                <a:cs typeface="Carlito"/>
              </a:rPr>
              <a:t>user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5" dirty="0">
                <a:latin typeface="Carlito"/>
                <a:cs typeface="Carlito"/>
              </a:rPr>
              <a:t>print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a  </a:t>
            </a:r>
            <a:r>
              <a:rPr sz="2800" spc="-10" dirty="0">
                <a:latin typeface="Carlito"/>
                <a:cs typeface="Carlito"/>
              </a:rPr>
              <a:t>notebook </a:t>
            </a:r>
            <a:r>
              <a:rPr sz="2800" spc="-40" dirty="0">
                <a:latin typeface="Carlito"/>
                <a:cs typeface="Carlito"/>
              </a:rPr>
              <a:t>computer,  </a:t>
            </a:r>
            <a:r>
              <a:rPr sz="2800" spc="-10" dirty="0">
                <a:latin typeface="Carlito"/>
                <a:cs typeface="Carlito"/>
              </a:rPr>
              <a:t>smart phone, </a:t>
            </a:r>
            <a:r>
              <a:rPr sz="2800" spc="-5" dirty="0">
                <a:latin typeface="Carlito"/>
                <a:cs typeface="Carlito"/>
              </a:rPr>
              <a:t>or </a:t>
            </a:r>
            <a:r>
              <a:rPr sz="2800" spc="-10" dirty="0">
                <a:latin typeface="Carlito"/>
                <a:cs typeface="Carlito"/>
              </a:rPr>
              <a:t>other  </a:t>
            </a:r>
            <a:r>
              <a:rPr sz="2800" spc="-5" dirty="0">
                <a:latin typeface="Carlito"/>
                <a:cs typeface="Carlito"/>
              </a:rPr>
              <a:t>mobile </a:t>
            </a:r>
            <a:r>
              <a:rPr sz="2800" spc="-10" dirty="0">
                <a:latin typeface="Carlito"/>
                <a:cs typeface="Carlito"/>
              </a:rPr>
              <a:t>device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36465" y="1600263"/>
            <a:ext cx="3862196" cy="4525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321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6-22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9950" y="64792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26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166941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Printers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486775" cy="2101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6769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A </a:t>
            </a:r>
            <a:r>
              <a:rPr sz="3200" b="1" dirty="0">
                <a:solidFill>
                  <a:srgbClr val="DB7530"/>
                </a:solidFill>
                <a:latin typeface="Carlito"/>
                <a:cs typeface="Carlito"/>
              </a:rPr>
              <a:t>label </a:t>
            </a:r>
            <a:r>
              <a:rPr sz="3200" b="1" spc="-10" dirty="0">
                <a:solidFill>
                  <a:srgbClr val="DB7530"/>
                </a:solidFill>
                <a:latin typeface="Carlito"/>
                <a:cs typeface="Carlito"/>
              </a:rPr>
              <a:t>printer </a:t>
            </a:r>
            <a:r>
              <a:rPr sz="3200" dirty="0">
                <a:latin typeface="Carlito"/>
                <a:cs typeface="Carlito"/>
              </a:rPr>
              <a:t>is a </a:t>
            </a:r>
            <a:r>
              <a:rPr sz="3200" spc="-5" dirty="0">
                <a:latin typeface="Carlito"/>
                <a:cs typeface="Carlito"/>
              </a:rPr>
              <a:t>small </a:t>
            </a:r>
            <a:r>
              <a:rPr sz="3200" spc="-15" dirty="0">
                <a:latin typeface="Carlito"/>
                <a:cs typeface="Carlito"/>
              </a:rPr>
              <a:t>printer </a:t>
            </a:r>
            <a:r>
              <a:rPr sz="3200" spc="-10" dirty="0">
                <a:latin typeface="Carlito"/>
                <a:cs typeface="Carlito"/>
              </a:rPr>
              <a:t>that prints </a:t>
            </a:r>
            <a:r>
              <a:rPr sz="3200" spc="-5" dirty="0">
                <a:latin typeface="Carlito"/>
                <a:cs typeface="Carlito"/>
              </a:rPr>
              <a:t>on  adhesive-type </a:t>
            </a:r>
            <a:r>
              <a:rPr sz="3200" spc="-10" dirty="0">
                <a:latin typeface="Carlito"/>
                <a:cs typeface="Carlito"/>
              </a:rPr>
              <a:t>material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A </a:t>
            </a:r>
            <a:r>
              <a:rPr sz="3200" spc="-15" dirty="0">
                <a:latin typeface="Carlito"/>
                <a:cs typeface="Carlito"/>
              </a:rPr>
              <a:t>postage printer </a:t>
            </a:r>
            <a:r>
              <a:rPr sz="3200" spc="-10" dirty="0">
                <a:latin typeface="Carlito"/>
                <a:cs typeface="Carlito"/>
              </a:rPr>
              <a:t>prints </a:t>
            </a:r>
            <a:r>
              <a:rPr sz="3200" spc="-15" dirty="0">
                <a:latin typeface="Carlito"/>
                <a:cs typeface="Carlito"/>
              </a:rPr>
              <a:t>postage</a:t>
            </a:r>
            <a:r>
              <a:rPr sz="3200" spc="2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stamps</a:t>
            </a:r>
            <a:endParaRPr sz="3200">
              <a:latin typeface="Carlito"/>
              <a:cs typeface="Carlito"/>
            </a:endParaRPr>
          </a:p>
          <a:p>
            <a:pPr marL="469900">
              <a:lnSpc>
                <a:spcPct val="100000"/>
              </a:lnSpc>
              <a:spcBef>
                <a:spcPts val="685"/>
              </a:spcBef>
            </a:pPr>
            <a:r>
              <a:rPr sz="2800" spc="-5" dirty="0">
                <a:solidFill>
                  <a:srgbClr val="5F497A"/>
                </a:solidFill>
                <a:latin typeface="Arial"/>
                <a:cs typeface="Arial"/>
              </a:rPr>
              <a:t>– </a:t>
            </a:r>
            <a:r>
              <a:rPr sz="2800" spc="-30" dirty="0">
                <a:latin typeface="Carlito"/>
                <a:cs typeface="Carlito"/>
              </a:rPr>
              <a:t>Postage </a:t>
            </a:r>
            <a:r>
              <a:rPr sz="2800" spc="-5" dirty="0">
                <a:latin typeface="Carlito"/>
                <a:cs typeface="Carlito"/>
              </a:rPr>
              <a:t>also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5" dirty="0">
                <a:latin typeface="Carlito"/>
                <a:cs typeface="Carlito"/>
              </a:rPr>
              <a:t>be </a:t>
            </a:r>
            <a:r>
              <a:rPr sz="2800" spc="-15" dirty="0">
                <a:latin typeface="Carlito"/>
                <a:cs typeface="Carlito"/>
              </a:rPr>
              <a:t>printed </a:t>
            </a:r>
            <a:r>
              <a:rPr sz="2800" spc="-5" dirty="0">
                <a:latin typeface="Carlito"/>
                <a:cs typeface="Carlito"/>
              </a:rPr>
              <a:t>on </a:t>
            </a:r>
            <a:r>
              <a:rPr sz="2800" spc="-10" dirty="0">
                <a:latin typeface="Carlito"/>
                <a:cs typeface="Carlito"/>
              </a:rPr>
              <a:t>other </a:t>
            </a:r>
            <a:r>
              <a:rPr sz="2800" spc="-5" dirty="0">
                <a:latin typeface="Carlito"/>
                <a:cs typeface="Carlito"/>
              </a:rPr>
              <a:t>types of</a:t>
            </a:r>
            <a:r>
              <a:rPr sz="2800" spc="5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printers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29000" y="3962336"/>
            <a:ext cx="2281301" cy="2204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322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6-23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9950" y="64792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27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166941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Printers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7566025" cy="2075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3053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5" dirty="0">
                <a:solidFill>
                  <a:srgbClr val="DB7530"/>
                </a:solidFill>
                <a:latin typeface="Carlito"/>
                <a:cs typeface="Carlito"/>
              </a:rPr>
              <a:t>Plotters </a:t>
            </a:r>
            <a:r>
              <a:rPr sz="3200" spc="-15" dirty="0">
                <a:latin typeface="Carlito"/>
                <a:cs typeface="Carlito"/>
              </a:rPr>
              <a:t>are </a:t>
            </a:r>
            <a:r>
              <a:rPr sz="3200" spc="-5" dirty="0">
                <a:latin typeface="Carlito"/>
                <a:cs typeface="Carlito"/>
              </a:rPr>
              <a:t>used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spc="-10" dirty="0">
                <a:latin typeface="Carlito"/>
                <a:cs typeface="Carlito"/>
              </a:rPr>
              <a:t>produce </a:t>
            </a:r>
            <a:r>
              <a:rPr sz="3200" spc="-5" dirty="0">
                <a:latin typeface="Carlito"/>
                <a:cs typeface="Carlito"/>
              </a:rPr>
              <a:t>high-quality  </a:t>
            </a:r>
            <a:r>
              <a:rPr sz="3200" spc="-10" dirty="0">
                <a:latin typeface="Carlito"/>
                <a:cs typeface="Carlito"/>
              </a:rPr>
              <a:t>drawings</a:t>
            </a:r>
            <a:endParaRPr sz="32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5" dirty="0">
                <a:solidFill>
                  <a:srgbClr val="DB7530"/>
                </a:solidFill>
                <a:latin typeface="Carlito"/>
                <a:cs typeface="Carlito"/>
              </a:rPr>
              <a:t>Large-format printers </a:t>
            </a:r>
            <a:r>
              <a:rPr sz="3200" spc="-20" dirty="0">
                <a:latin typeface="Carlito"/>
                <a:cs typeface="Carlito"/>
              </a:rPr>
              <a:t>create </a:t>
            </a:r>
            <a:r>
              <a:rPr sz="3200" spc="-10" dirty="0">
                <a:latin typeface="Carlito"/>
                <a:cs typeface="Carlito"/>
              </a:rPr>
              <a:t>photo-realistic  </a:t>
            </a:r>
            <a:r>
              <a:rPr sz="3200" spc="-5" dirty="0">
                <a:latin typeface="Carlito"/>
                <a:cs typeface="Carlito"/>
              </a:rPr>
              <a:t>quality </a:t>
            </a:r>
            <a:r>
              <a:rPr sz="3200" spc="-10" dirty="0">
                <a:latin typeface="Carlito"/>
                <a:cs typeface="Carlito"/>
              </a:rPr>
              <a:t>color prints </a:t>
            </a:r>
            <a:r>
              <a:rPr sz="3200" spc="-5" dirty="0">
                <a:latin typeface="Carlito"/>
                <a:cs typeface="Carlito"/>
              </a:rPr>
              <a:t>on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15" dirty="0">
                <a:latin typeface="Carlito"/>
                <a:cs typeface="Carlito"/>
              </a:rPr>
              <a:t>larger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scale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19400" y="3886200"/>
            <a:ext cx="3505200" cy="22959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322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6-24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9950" y="64792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28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166941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Printers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61949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5600" algn="l"/>
              </a:tabLst>
            </a:pPr>
            <a:r>
              <a:rPr sz="3200" b="1" dirty="0">
                <a:solidFill>
                  <a:srgbClr val="DB7530"/>
                </a:solidFill>
                <a:latin typeface="Carlito"/>
                <a:cs typeface="Carlito"/>
              </a:rPr>
              <a:t>Impact </a:t>
            </a:r>
            <a:r>
              <a:rPr sz="3200" b="1" spc="-15" dirty="0">
                <a:solidFill>
                  <a:srgbClr val="DB7530"/>
                </a:solidFill>
                <a:latin typeface="Carlito"/>
                <a:cs typeface="Carlito"/>
              </a:rPr>
              <a:t>printers </a:t>
            </a:r>
            <a:r>
              <a:rPr sz="3200" spc="-25" dirty="0">
                <a:latin typeface="Carlito"/>
                <a:cs typeface="Carlito"/>
              </a:rPr>
              <a:t>form </a:t>
            </a:r>
            <a:r>
              <a:rPr sz="3200" spc="-15" dirty="0">
                <a:latin typeface="Carlito"/>
                <a:cs typeface="Carlito"/>
              </a:rPr>
              <a:t>characters </a:t>
            </a:r>
            <a:r>
              <a:rPr sz="3200" spc="-5" dirty="0">
                <a:latin typeface="Carlito"/>
                <a:cs typeface="Carlito"/>
              </a:rPr>
              <a:t>and </a:t>
            </a:r>
            <a:r>
              <a:rPr sz="3200" spc="-10" dirty="0">
                <a:latin typeface="Carlito"/>
                <a:cs typeface="Carlito"/>
              </a:rPr>
              <a:t>graphics </a:t>
            </a:r>
            <a:r>
              <a:rPr sz="3200" dirty="0">
                <a:latin typeface="Carlito"/>
                <a:cs typeface="Carlito"/>
              </a:rPr>
              <a:t>on a  </a:t>
            </a:r>
            <a:r>
              <a:rPr sz="3200" spc="-5" dirty="0">
                <a:latin typeface="Carlito"/>
                <a:cs typeface="Carlito"/>
              </a:rPr>
              <a:t>piece </a:t>
            </a:r>
            <a:r>
              <a:rPr sz="3200" dirty="0">
                <a:latin typeface="Carlito"/>
                <a:cs typeface="Carlito"/>
              </a:rPr>
              <a:t>of paper </a:t>
            </a:r>
            <a:r>
              <a:rPr sz="3200" spc="-10" dirty="0">
                <a:latin typeface="Carlito"/>
                <a:cs typeface="Carlito"/>
              </a:rPr>
              <a:t>by striking </a:t>
            </a:r>
            <a:r>
              <a:rPr sz="3200" dirty="0">
                <a:latin typeface="Carlito"/>
                <a:cs typeface="Carlito"/>
              </a:rPr>
              <a:t>a mechanism </a:t>
            </a:r>
            <a:r>
              <a:rPr sz="3200" spc="-15" dirty="0">
                <a:latin typeface="Carlito"/>
                <a:cs typeface="Carlito"/>
              </a:rPr>
              <a:t>against </a:t>
            </a:r>
            <a:r>
              <a:rPr sz="3200" dirty="0">
                <a:latin typeface="Carlito"/>
                <a:cs typeface="Carlito"/>
              </a:rPr>
              <a:t>an  </a:t>
            </a:r>
            <a:r>
              <a:rPr sz="3200" spc="-25" dirty="0">
                <a:latin typeface="Carlito"/>
                <a:cs typeface="Carlito"/>
              </a:rPr>
              <a:t>inked </a:t>
            </a:r>
            <a:r>
              <a:rPr sz="3200" dirty="0">
                <a:latin typeface="Carlito"/>
                <a:cs typeface="Carlito"/>
              </a:rPr>
              <a:t>ribbon </a:t>
            </a:r>
            <a:r>
              <a:rPr sz="3200" spc="-10" dirty="0">
                <a:latin typeface="Carlito"/>
                <a:cs typeface="Carlito"/>
              </a:rPr>
              <a:t>that </a:t>
            </a:r>
            <a:r>
              <a:rPr sz="3200" spc="-15" dirty="0">
                <a:latin typeface="Carlito"/>
                <a:cs typeface="Carlito"/>
              </a:rPr>
              <a:t>physically contacts </a:t>
            </a:r>
            <a:r>
              <a:rPr sz="3200" dirty="0">
                <a:latin typeface="Carlito"/>
                <a:cs typeface="Carlito"/>
              </a:rPr>
              <a:t>the</a:t>
            </a:r>
            <a:r>
              <a:rPr sz="3200" spc="9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paper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4411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29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998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322 -</a:t>
            </a:r>
            <a:r>
              <a:rPr sz="1200" spc="-5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323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050" y="3409950"/>
            <a:ext cx="4829175" cy="2581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9714" y="3675075"/>
            <a:ext cx="3594100" cy="183705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669290" marR="5080" indent="-657225">
              <a:lnSpc>
                <a:spcPts val="6820"/>
              </a:lnSpc>
              <a:spcBef>
                <a:spcPts val="850"/>
              </a:spcBef>
            </a:pPr>
            <a:r>
              <a:rPr sz="6200" b="1" spc="-5" dirty="0">
                <a:solidFill>
                  <a:srgbClr val="DB7530"/>
                </a:solidFill>
                <a:latin typeface="Carlito"/>
                <a:cs typeface="Carlito"/>
              </a:rPr>
              <a:t>Do</a:t>
            </a:r>
            <a:r>
              <a:rPr sz="6200" b="1" dirty="0">
                <a:solidFill>
                  <a:srgbClr val="DB7530"/>
                </a:solidFill>
                <a:latin typeface="Carlito"/>
                <a:cs typeface="Carlito"/>
              </a:rPr>
              <a:t>t</a:t>
            </a:r>
            <a:r>
              <a:rPr sz="6200" b="1" spc="-5" dirty="0">
                <a:solidFill>
                  <a:srgbClr val="DB7530"/>
                </a:solidFill>
                <a:latin typeface="Carlito"/>
                <a:cs typeface="Carlito"/>
              </a:rPr>
              <a:t>-m</a:t>
            </a:r>
            <a:r>
              <a:rPr sz="6200" b="1" spc="-60" dirty="0">
                <a:solidFill>
                  <a:srgbClr val="DB7530"/>
                </a:solidFill>
                <a:latin typeface="Carlito"/>
                <a:cs typeface="Carlito"/>
              </a:rPr>
              <a:t>a</a:t>
            </a:r>
            <a:r>
              <a:rPr sz="6200" b="1" dirty="0">
                <a:solidFill>
                  <a:srgbClr val="DB7530"/>
                </a:solidFill>
                <a:latin typeface="Carlito"/>
                <a:cs typeface="Carlito"/>
              </a:rPr>
              <a:t>trix  </a:t>
            </a:r>
            <a:r>
              <a:rPr sz="6200" b="1" spc="-20" dirty="0">
                <a:solidFill>
                  <a:srgbClr val="DB7530"/>
                </a:solidFill>
                <a:latin typeface="Carlito"/>
                <a:cs typeface="Carlito"/>
              </a:rPr>
              <a:t>printer</a:t>
            </a:r>
            <a:endParaRPr sz="62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43450" y="3409950"/>
            <a:ext cx="4229100" cy="2581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726684" y="3675075"/>
            <a:ext cx="2276475" cy="183705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 marR="5080" indent="452120">
              <a:lnSpc>
                <a:spcPts val="6820"/>
              </a:lnSpc>
              <a:spcBef>
                <a:spcPts val="850"/>
              </a:spcBef>
            </a:pPr>
            <a:r>
              <a:rPr sz="6200" b="1" dirty="0">
                <a:solidFill>
                  <a:srgbClr val="DB7530"/>
                </a:solidFill>
                <a:latin typeface="Carlito"/>
                <a:cs typeface="Carlito"/>
              </a:rPr>
              <a:t>Line  pri</a:t>
            </a:r>
            <a:r>
              <a:rPr sz="6200" b="1" spc="-75" dirty="0">
                <a:solidFill>
                  <a:srgbClr val="DB7530"/>
                </a:solidFill>
                <a:latin typeface="Carlito"/>
                <a:cs typeface="Carlito"/>
              </a:rPr>
              <a:t>nt</a:t>
            </a:r>
            <a:r>
              <a:rPr sz="6200" b="1" spc="-5" dirty="0">
                <a:solidFill>
                  <a:srgbClr val="DB7530"/>
                </a:solidFill>
                <a:latin typeface="Carlito"/>
                <a:cs typeface="Carlito"/>
              </a:rPr>
              <a:t>er</a:t>
            </a:r>
            <a:endParaRPr sz="6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3624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Objectives</a:t>
            </a:r>
            <a:r>
              <a:rPr spc="-60" dirty="0"/>
              <a:t> </a:t>
            </a:r>
            <a:r>
              <a:rPr spc="-10" dirty="0"/>
              <a:t>Overview</a:t>
            </a:r>
          </a:p>
        </p:txBody>
      </p:sp>
      <p:sp>
        <p:nvSpPr>
          <p:cNvPr id="3" name="object 3"/>
          <p:cNvSpPr/>
          <p:nvPr/>
        </p:nvSpPr>
        <p:spPr>
          <a:xfrm>
            <a:off x="704850" y="1543050"/>
            <a:ext cx="38481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8159" y="1640205"/>
            <a:ext cx="3374390" cy="200660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065" marR="5080" algn="ctr">
              <a:lnSpc>
                <a:spcPct val="91600"/>
              </a:lnSpc>
              <a:spcBef>
                <a:spcPts val="305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Summarize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characteristics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 ink-jet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printers,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photo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printers, 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laser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printers,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multifunction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peripherals,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thermal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printers, 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mobile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printers,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label and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postage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printers,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plotters 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large-format</a:t>
            </a:r>
            <a:r>
              <a:rPr sz="20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printers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86300" y="1552575"/>
            <a:ext cx="3695700" cy="2276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42738" y="2198319"/>
            <a:ext cx="2788920" cy="89090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1905" algn="ctr">
              <a:lnSpc>
                <a:spcPct val="91800"/>
              </a:lnSpc>
              <a:spcBef>
                <a:spcPts val="30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Describe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uses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characteristics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20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speakers, 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headphones, and</a:t>
            </a:r>
            <a:r>
              <a:rPr sz="2000" spc="-1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earbuds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3900" y="4057650"/>
            <a:ext cx="3810000" cy="2266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35227" y="4421200"/>
            <a:ext cx="3344545" cy="144843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065" marR="5080" indent="-3175" algn="ctr">
              <a:lnSpc>
                <a:spcPct val="91600"/>
              </a:lnSpc>
              <a:spcBef>
                <a:spcPts val="30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Identify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purpose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 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features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data projectors,  interactive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whiteboards,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force-feedback game</a:t>
            </a:r>
            <a:r>
              <a:rPr sz="2000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controllers 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tactile</a:t>
            </a:r>
            <a:r>
              <a:rPr sz="20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output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86300" y="4057650"/>
            <a:ext cx="3695700" cy="2266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44261" y="4839970"/>
            <a:ext cx="278828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10160">
              <a:lnSpc>
                <a:spcPts val="2210"/>
              </a:lnSpc>
              <a:spcBef>
                <a:spcPts val="33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Identify output options 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for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physically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challenged</a:t>
            </a:r>
            <a:r>
              <a:rPr sz="2000" spc="-1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users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1140" y="6444183"/>
            <a:ext cx="1323340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" dirty="0">
                <a:latin typeface="Carlito"/>
                <a:cs typeface="Carlito"/>
              </a:rPr>
              <a:t>See </a:t>
            </a:r>
            <a:r>
              <a:rPr sz="1100" dirty="0">
                <a:latin typeface="Carlito"/>
                <a:cs typeface="Carlito"/>
              </a:rPr>
              <a:t>Page</a:t>
            </a:r>
            <a:r>
              <a:rPr sz="1100" spc="-5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303</a:t>
            </a:r>
            <a:endParaRPr sz="11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5" dirty="0">
                <a:latin typeface="Carlito"/>
                <a:cs typeface="Carlito"/>
              </a:rPr>
              <a:t>for </a:t>
            </a:r>
            <a:r>
              <a:rPr sz="1100" dirty="0">
                <a:latin typeface="Carlito"/>
                <a:cs typeface="Carlito"/>
              </a:rPr>
              <a:t>Detailed</a:t>
            </a:r>
            <a:r>
              <a:rPr sz="1100" spc="-8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Objectives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09950" y="64792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763254" y="6479235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3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166941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Printers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3651250" cy="3524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3975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b="1" spc="-10" dirty="0">
                <a:solidFill>
                  <a:srgbClr val="DB7530"/>
                </a:solidFill>
                <a:latin typeface="Carlito"/>
                <a:cs typeface="Carlito"/>
              </a:rPr>
              <a:t>dot-matrix </a:t>
            </a:r>
            <a:r>
              <a:rPr sz="2800" b="1" spc="-15" dirty="0">
                <a:solidFill>
                  <a:srgbClr val="DB7530"/>
                </a:solidFill>
                <a:latin typeface="Carlito"/>
                <a:cs typeface="Carlito"/>
              </a:rPr>
              <a:t>printer </a:t>
            </a:r>
            <a:r>
              <a:rPr sz="2800" b="1" spc="-1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produces printed  </a:t>
            </a:r>
            <a:r>
              <a:rPr sz="2800" spc="-10" dirty="0">
                <a:latin typeface="Carlito"/>
                <a:cs typeface="Carlito"/>
              </a:rPr>
              <a:t>images </a:t>
            </a:r>
            <a:r>
              <a:rPr sz="2800" spc="-5" dirty="0">
                <a:latin typeface="Carlito"/>
                <a:cs typeface="Carlito"/>
              </a:rPr>
              <a:t>when </a:t>
            </a:r>
            <a:r>
              <a:rPr sz="2800" spc="-20" dirty="0">
                <a:latin typeface="Carlito"/>
                <a:cs typeface="Carlito"/>
              </a:rPr>
              <a:t>tiny </a:t>
            </a:r>
            <a:r>
              <a:rPr sz="2800" spc="-15" dirty="0">
                <a:latin typeface="Carlito"/>
                <a:cs typeface="Carlito"/>
              </a:rPr>
              <a:t>wire  </a:t>
            </a:r>
            <a:r>
              <a:rPr sz="2800" spc="-10" dirty="0">
                <a:latin typeface="Carlito"/>
                <a:cs typeface="Carlito"/>
              </a:rPr>
              <a:t>pins </a:t>
            </a:r>
            <a:r>
              <a:rPr sz="2800" spc="-5" dirty="0">
                <a:latin typeface="Carlito"/>
                <a:cs typeface="Carlito"/>
              </a:rPr>
              <a:t>on a </a:t>
            </a:r>
            <a:r>
              <a:rPr sz="2800" spc="-15" dirty="0">
                <a:latin typeface="Carlito"/>
                <a:cs typeface="Carlito"/>
              </a:rPr>
              <a:t>print </a:t>
            </a:r>
            <a:r>
              <a:rPr sz="2800" spc="-10" dirty="0">
                <a:latin typeface="Carlito"/>
                <a:cs typeface="Carlito"/>
              </a:rPr>
              <a:t>head  </a:t>
            </a:r>
            <a:r>
              <a:rPr sz="2800" spc="-5" dirty="0">
                <a:latin typeface="Carlito"/>
                <a:cs typeface="Carlito"/>
              </a:rPr>
              <a:t>mechanism </a:t>
            </a:r>
            <a:r>
              <a:rPr sz="2800" spc="-25" dirty="0">
                <a:latin typeface="Carlito"/>
                <a:cs typeface="Carlito"/>
              </a:rPr>
              <a:t>strike </a:t>
            </a:r>
            <a:r>
              <a:rPr sz="2800" spc="-5" dirty="0">
                <a:latin typeface="Carlito"/>
                <a:cs typeface="Carlito"/>
              </a:rPr>
              <a:t>an  </a:t>
            </a:r>
            <a:r>
              <a:rPr sz="2800" spc="-25" dirty="0">
                <a:latin typeface="Carlito"/>
                <a:cs typeface="Carlito"/>
              </a:rPr>
              <a:t>inked</a:t>
            </a:r>
            <a:r>
              <a:rPr sz="2800" spc="-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ribbon</a:t>
            </a:r>
            <a:endParaRPr sz="28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b="1" spc="-5" dirty="0">
                <a:solidFill>
                  <a:srgbClr val="DB7530"/>
                </a:solidFill>
                <a:latin typeface="Carlito"/>
                <a:cs typeface="Carlito"/>
              </a:rPr>
              <a:t>line </a:t>
            </a:r>
            <a:r>
              <a:rPr sz="2800" b="1" spc="-15" dirty="0">
                <a:solidFill>
                  <a:srgbClr val="DB7530"/>
                </a:solidFill>
                <a:latin typeface="Carlito"/>
                <a:cs typeface="Carlito"/>
              </a:rPr>
              <a:t>printer </a:t>
            </a:r>
            <a:r>
              <a:rPr sz="2800" spc="-15" dirty="0">
                <a:latin typeface="Carlito"/>
                <a:cs typeface="Carlito"/>
              </a:rPr>
              <a:t>prints </a:t>
            </a:r>
            <a:r>
              <a:rPr sz="2800" spc="-5" dirty="0">
                <a:latin typeface="Carlito"/>
                <a:cs typeface="Carlito"/>
              </a:rPr>
              <a:t>an  </a:t>
            </a:r>
            <a:r>
              <a:rPr sz="2800" spc="-15" dirty="0">
                <a:latin typeface="Carlito"/>
                <a:cs typeface="Carlito"/>
              </a:rPr>
              <a:t>entire </a:t>
            </a:r>
            <a:r>
              <a:rPr sz="2800" spc="-10" dirty="0">
                <a:latin typeface="Carlito"/>
                <a:cs typeface="Carlito"/>
              </a:rPr>
              <a:t>line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a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time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2192020"/>
            <a:ext cx="4038600" cy="3342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09950" y="64411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Figure</a:t>
            </a:r>
            <a:r>
              <a:rPr spc="-70" dirty="0"/>
              <a:t> </a:t>
            </a:r>
            <a:r>
              <a:rPr dirty="0"/>
              <a:t>6-25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30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140" y="6407607"/>
            <a:ext cx="587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323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76555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Speakers, </a:t>
            </a:r>
            <a:r>
              <a:rPr spc="-5" dirty="0"/>
              <a:t>Headphones, and</a:t>
            </a:r>
            <a:r>
              <a:rPr spc="15" dirty="0"/>
              <a:t> </a:t>
            </a:r>
            <a:r>
              <a:rPr spc="-10" dirty="0"/>
              <a:t>Earbuds</a:t>
            </a:r>
          </a:p>
        </p:txBody>
      </p:sp>
      <p:sp>
        <p:nvSpPr>
          <p:cNvPr id="3" name="object 3"/>
          <p:cNvSpPr/>
          <p:nvPr/>
        </p:nvSpPr>
        <p:spPr>
          <a:xfrm>
            <a:off x="85725" y="2571750"/>
            <a:ext cx="8734425" cy="3533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1607565"/>
            <a:ext cx="8415655" cy="4272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An </a:t>
            </a:r>
            <a:r>
              <a:rPr sz="3200" b="1" dirty="0">
                <a:solidFill>
                  <a:srgbClr val="DB7530"/>
                </a:solidFill>
                <a:latin typeface="Carlito"/>
                <a:cs typeface="Carlito"/>
              </a:rPr>
              <a:t>audio output </a:t>
            </a:r>
            <a:r>
              <a:rPr sz="3200" b="1" spc="-5" dirty="0">
                <a:solidFill>
                  <a:srgbClr val="DB7530"/>
                </a:solidFill>
                <a:latin typeface="Carlito"/>
                <a:cs typeface="Carlito"/>
              </a:rPr>
              <a:t>device </a:t>
            </a:r>
            <a:r>
              <a:rPr sz="3200" spc="-10" dirty="0">
                <a:latin typeface="Carlito"/>
                <a:cs typeface="Carlito"/>
              </a:rPr>
              <a:t>produces </a:t>
            </a:r>
            <a:r>
              <a:rPr sz="3200" spc="-5" dirty="0">
                <a:latin typeface="Carlito"/>
                <a:cs typeface="Carlito"/>
              </a:rPr>
              <a:t>music, speech,  </a:t>
            </a:r>
            <a:r>
              <a:rPr sz="3200" dirty="0">
                <a:latin typeface="Carlito"/>
                <a:cs typeface="Carlito"/>
              </a:rPr>
              <a:t>or </a:t>
            </a:r>
            <a:r>
              <a:rPr sz="3200" spc="-5" dirty="0">
                <a:latin typeface="Carlito"/>
                <a:cs typeface="Carlito"/>
              </a:rPr>
              <a:t>other</a:t>
            </a:r>
            <a:r>
              <a:rPr sz="3200" spc="-3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sounds</a:t>
            </a:r>
            <a:endParaRPr sz="3200">
              <a:latin typeface="Carlito"/>
              <a:cs typeface="Carlito"/>
            </a:endParaRPr>
          </a:p>
          <a:p>
            <a:pPr marL="2104390">
              <a:lnSpc>
                <a:spcPts val="3790"/>
              </a:lnSpc>
              <a:spcBef>
                <a:spcPts val="990"/>
              </a:spcBef>
            </a:pPr>
            <a:r>
              <a:rPr sz="3300" spc="-10" dirty="0">
                <a:solidFill>
                  <a:srgbClr val="FFFFFF"/>
                </a:solidFill>
                <a:latin typeface="Carlito"/>
                <a:cs typeface="Carlito"/>
              </a:rPr>
              <a:t>Most </a:t>
            </a:r>
            <a:r>
              <a:rPr sz="3300" spc="-15" dirty="0">
                <a:solidFill>
                  <a:srgbClr val="FFFFFF"/>
                </a:solidFill>
                <a:latin typeface="Carlito"/>
                <a:cs typeface="Carlito"/>
              </a:rPr>
              <a:t>computer users</a:t>
            </a:r>
            <a:r>
              <a:rPr sz="3300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300" spc="-25" dirty="0">
                <a:solidFill>
                  <a:srgbClr val="FFFFFF"/>
                </a:solidFill>
                <a:latin typeface="Carlito"/>
                <a:cs typeface="Carlito"/>
              </a:rPr>
              <a:t>attach</a:t>
            </a:r>
            <a:endParaRPr sz="3300">
              <a:latin typeface="Carlito"/>
              <a:cs typeface="Carlito"/>
            </a:endParaRPr>
          </a:p>
          <a:p>
            <a:pPr marL="2104390">
              <a:lnSpc>
                <a:spcPts val="3790"/>
              </a:lnSpc>
            </a:pPr>
            <a:r>
              <a:rPr sz="3300" b="1" spc="-20" dirty="0">
                <a:solidFill>
                  <a:srgbClr val="FFFFFF"/>
                </a:solidFill>
                <a:latin typeface="Carlito"/>
                <a:cs typeface="Carlito"/>
              </a:rPr>
              <a:t>speakers </a:t>
            </a:r>
            <a:r>
              <a:rPr sz="3300" spc="-2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3300" dirty="0">
                <a:solidFill>
                  <a:srgbClr val="FFFFFF"/>
                </a:solidFill>
                <a:latin typeface="Carlito"/>
                <a:cs typeface="Carlito"/>
              </a:rPr>
              <a:t>their </a:t>
            </a:r>
            <a:r>
              <a:rPr sz="3300" spc="-20" dirty="0">
                <a:solidFill>
                  <a:srgbClr val="FFFFFF"/>
                </a:solidFill>
                <a:latin typeface="Carlito"/>
                <a:cs typeface="Carlito"/>
              </a:rPr>
              <a:t>computers</a:t>
            </a:r>
            <a:r>
              <a:rPr sz="3300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300" spc="-20" dirty="0">
                <a:solidFill>
                  <a:srgbClr val="FFFFFF"/>
                </a:solidFill>
                <a:latin typeface="Carlito"/>
                <a:cs typeface="Carlito"/>
              </a:rPr>
              <a:t>to:</a:t>
            </a:r>
            <a:endParaRPr sz="3300">
              <a:latin typeface="Carlito"/>
              <a:cs typeface="Carlito"/>
            </a:endParaRPr>
          </a:p>
          <a:p>
            <a:pPr marL="2332990" marR="364490" lvl="1" indent="-228600">
              <a:lnSpc>
                <a:spcPts val="2860"/>
              </a:lnSpc>
              <a:spcBef>
                <a:spcPts val="1515"/>
              </a:spcBef>
              <a:buFont typeface="Arial"/>
              <a:buChar char="•"/>
              <a:tabLst>
                <a:tab pos="2333625" algn="l"/>
              </a:tabLst>
            </a:pP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Generate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higher-quality sounds </a:t>
            </a:r>
            <a:r>
              <a:rPr sz="2600" spc="-2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playing  games</a:t>
            </a:r>
            <a:endParaRPr sz="2600">
              <a:latin typeface="Carlito"/>
              <a:cs typeface="Carlito"/>
            </a:endParaRPr>
          </a:p>
          <a:p>
            <a:pPr marL="2332990" lvl="1" indent="-229235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2333625" algn="l"/>
              </a:tabLst>
            </a:pP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Interact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with multimedia</a:t>
            </a:r>
            <a:r>
              <a:rPr sz="2600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presentations</a:t>
            </a:r>
            <a:endParaRPr sz="2600">
              <a:latin typeface="Carlito"/>
              <a:cs typeface="Carlito"/>
            </a:endParaRPr>
          </a:p>
          <a:p>
            <a:pPr marL="2332990" lvl="1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2333625" algn="l"/>
              </a:tabLst>
            </a:pP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Listen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to</a:t>
            </a:r>
            <a:r>
              <a:rPr sz="26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music</a:t>
            </a:r>
            <a:endParaRPr sz="2600">
              <a:latin typeface="Carlito"/>
              <a:cs typeface="Carlito"/>
            </a:endParaRPr>
          </a:p>
          <a:p>
            <a:pPr marL="2332990" lvl="1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2333625" algn="l"/>
              </a:tabLst>
            </a:pP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View</a:t>
            </a:r>
            <a:r>
              <a:rPr sz="26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movies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9100" y="2952750"/>
            <a:ext cx="1847850" cy="2809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323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6-26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09950" y="64792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31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76555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Speakers, </a:t>
            </a:r>
            <a:r>
              <a:rPr spc="-5" dirty="0"/>
              <a:t>Headphones, and</a:t>
            </a:r>
            <a:r>
              <a:rPr spc="15" dirty="0"/>
              <a:t> </a:t>
            </a:r>
            <a:r>
              <a:rPr spc="-10" dirty="0"/>
              <a:t>Earbuds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3573145" cy="3098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524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DB7530"/>
                </a:solidFill>
                <a:latin typeface="Carlito"/>
                <a:cs typeface="Carlito"/>
              </a:rPr>
              <a:t>Headphones </a:t>
            </a:r>
            <a:r>
              <a:rPr sz="2800" spc="-20" dirty="0">
                <a:latin typeface="Carlito"/>
                <a:cs typeface="Carlito"/>
              </a:rPr>
              <a:t>are  </a:t>
            </a:r>
            <a:r>
              <a:rPr sz="2800" spc="-25" dirty="0">
                <a:latin typeface="Carlito"/>
                <a:cs typeface="Carlito"/>
              </a:rPr>
              <a:t>speakers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15" dirty="0">
                <a:latin typeface="Carlito"/>
                <a:cs typeface="Carlito"/>
              </a:rPr>
              <a:t>cover </a:t>
            </a:r>
            <a:r>
              <a:rPr sz="2800" spc="-10" dirty="0">
                <a:latin typeface="Carlito"/>
                <a:cs typeface="Carlito"/>
              </a:rPr>
              <a:t>or  </a:t>
            </a:r>
            <a:r>
              <a:rPr sz="2800" spc="-20" dirty="0">
                <a:latin typeface="Carlito"/>
                <a:cs typeface="Carlito"/>
              </a:rPr>
              <a:t>are </a:t>
            </a:r>
            <a:r>
              <a:rPr sz="2800" spc="-5" dirty="0">
                <a:latin typeface="Carlito"/>
                <a:cs typeface="Carlito"/>
              </a:rPr>
              <a:t>placed </a:t>
            </a:r>
            <a:r>
              <a:rPr sz="2800" spc="-10" dirty="0">
                <a:latin typeface="Carlito"/>
                <a:cs typeface="Carlito"/>
              </a:rPr>
              <a:t>outside of 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-1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ear</a:t>
            </a:r>
            <a:endParaRPr sz="28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solidFill>
                  <a:srgbClr val="DB7530"/>
                </a:solidFill>
                <a:latin typeface="Carlito"/>
                <a:cs typeface="Carlito"/>
              </a:rPr>
              <a:t>Earbuds </a:t>
            </a:r>
            <a:r>
              <a:rPr sz="2800" spc="-5" dirty="0">
                <a:latin typeface="Carlito"/>
                <a:cs typeface="Carlito"/>
              </a:rPr>
              <a:t>(also </a:t>
            </a:r>
            <a:r>
              <a:rPr sz="2800" spc="-10" dirty="0">
                <a:latin typeface="Carlito"/>
                <a:cs typeface="Carlito"/>
              </a:rPr>
              <a:t>called  </a:t>
            </a:r>
            <a:r>
              <a:rPr sz="2800" spc="-5" dirty="0">
                <a:latin typeface="Carlito"/>
                <a:cs typeface="Carlito"/>
              </a:rPr>
              <a:t>earphones) </a:t>
            </a:r>
            <a:r>
              <a:rPr sz="2800" spc="-25" dirty="0">
                <a:latin typeface="Carlito"/>
                <a:cs typeface="Carlito"/>
              </a:rPr>
              <a:t>rest </a:t>
            </a:r>
            <a:r>
              <a:rPr sz="2800" spc="-10" dirty="0">
                <a:latin typeface="Carlito"/>
                <a:cs typeface="Carlito"/>
              </a:rPr>
              <a:t>inside  </a:t>
            </a:r>
            <a:r>
              <a:rPr sz="2800" spc="-5" dirty="0">
                <a:latin typeface="Carlito"/>
                <a:cs typeface="Carlito"/>
              </a:rPr>
              <a:t>the ear</a:t>
            </a:r>
            <a:r>
              <a:rPr sz="2800" spc="-10" dirty="0">
                <a:latin typeface="Carlito"/>
                <a:cs typeface="Carlito"/>
              </a:rPr>
              <a:t> canal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2313813"/>
            <a:ext cx="4038600" cy="3098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324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6-27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9950" y="64792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32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76555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Speakers, </a:t>
            </a:r>
            <a:r>
              <a:rPr spc="-5" dirty="0"/>
              <a:t>Headphones, and</a:t>
            </a:r>
            <a:r>
              <a:rPr spc="15" dirty="0"/>
              <a:t> </a:t>
            </a:r>
            <a:r>
              <a:rPr spc="-10" dirty="0"/>
              <a:t>Earbuds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120380" cy="1515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Some </a:t>
            </a:r>
            <a:r>
              <a:rPr sz="3200" spc="-25" dirty="0">
                <a:latin typeface="Carlito"/>
                <a:cs typeface="Carlito"/>
              </a:rPr>
              <a:t>speakers </a:t>
            </a:r>
            <a:r>
              <a:rPr sz="3200" spc="-15" dirty="0">
                <a:latin typeface="Carlito"/>
                <a:cs typeface="Carlito"/>
              </a:rPr>
              <a:t>are </a:t>
            </a:r>
            <a:r>
              <a:rPr sz="3200" spc="-5" dirty="0">
                <a:latin typeface="Carlito"/>
                <a:cs typeface="Carlito"/>
              </a:rPr>
              <a:t>specifically designed </a:t>
            </a:r>
            <a:r>
              <a:rPr sz="3200" spc="-20" dirty="0">
                <a:latin typeface="Carlito"/>
                <a:cs typeface="Carlito"/>
              </a:rPr>
              <a:t>to play  </a:t>
            </a:r>
            <a:r>
              <a:rPr sz="3200" spc="-5" dirty="0">
                <a:latin typeface="Carlito"/>
                <a:cs typeface="Carlito"/>
              </a:rPr>
              <a:t>audio </a:t>
            </a:r>
            <a:r>
              <a:rPr sz="3200" spc="-15" dirty="0">
                <a:latin typeface="Carlito"/>
                <a:cs typeface="Carlito"/>
              </a:rPr>
              <a:t>from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10" dirty="0">
                <a:latin typeface="Carlito"/>
                <a:cs typeface="Carlito"/>
              </a:rPr>
              <a:t>portable </a:t>
            </a:r>
            <a:r>
              <a:rPr sz="3200" dirty="0">
                <a:latin typeface="Carlito"/>
                <a:cs typeface="Carlito"/>
              </a:rPr>
              <a:t>media</a:t>
            </a:r>
            <a:r>
              <a:rPr sz="3200" spc="20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player</a:t>
            </a:r>
            <a:endParaRPr sz="3200">
              <a:latin typeface="Carlito"/>
              <a:cs typeface="Carlito"/>
            </a:endParaRPr>
          </a:p>
          <a:p>
            <a:pPr marL="46990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solidFill>
                  <a:srgbClr val="5F497A"/>
                </a:solidFill>
                <a:latin typeface="Arial"/>
                <a:cs typeface="Arial"/>
              </a:rPr>
              <a:t>– </a:t>
            </a:r>
            <a:r>
              <a:rPr sz="2800" spc="-10" dirty="0">
                <a:latin typeface="Carlito"/>
                <a:cs typeface="Carlito"/>
              </a:rPr>
              <a:t>Wireless</a:t>
            </a:r>
            <a:r>
              <a:rPr sz="2800" spc="-85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speakers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81200" y="3200400"/>
            <a:ext cx="5156454" cy="3209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324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6-28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9950" y="64792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33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76555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Speakers, </a:t>
            </a:r>
            <a:r>
              <a:rPr spc="-5" dirty="0"/>
              <a:t>Headphones, and</a:t>
            </a:r>
            <a:r>
              <a:rPr spc="15" dirty="0"/>
              <a:t> </a:t>
            </a:r>
            <a:r>
              <a:rPr spc="-10" dirty="0"/>
              <a:t>Earbuds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9700" y="1616710"/>
            <a:ext cx="8864600" cy="2390140"/>
            <a:chOff x="139700" y="1616710"/>
            <a:chExt cx="8864600" cy="2390140"/>
          </a:xfrm>
        </p:grpSpPr>
        <p:sp>
          <p:nvSpPr>
            <p:cNvPr id="4" name="object 4"/>
            <p:cNvSpPr/>
            <p:nvPr/>
          </p:nvSpPr>
          <p:spPr>
            <a:xfrm>
              <a:off x="152400" y="1629410"/>
              <a:ext cx="8839200" cy="2364740"/>
            </a:xfrm>
            <a:custGeom>
              <a:avLst/>
              <a:gdLst/>
              <a:ahLst/>
              <a:cxnLst/>
              <a:rect l="l" t="t" r="r" b="b"/>
              <a:pathLst>
                <a:path w="8839200" h="2364740">
                  <a:moveTo>
                    <a:pt x="8445119" y="0"/>
                  </a:moveTo>
                  <a:lnTo>
                    <a:pt x="394106" y="0"/>
                  </a:lnTo>
                  <a:lnTo>
                    <a:pt x="344669" y="3069"/>
                  </a:lnTo>
                  <a:lnTo>
                    <a:pt x="297065" y="12033"/>
                  </a:lnTo>
                  <a:lnTo>
                    <a:pt x="251662" y="26522"/>
                  </a:lnTo>
                  <a:lnTo>
                    <a:pt x="208832" y="46166"/>
                  </a:lnTo>
                  <a:lnTo>
                    <a:pt x="168942" y="70597"/>
                  </a:lnTo>
                  <a:lnTo>
                    <a:pt x="132362" y="99445"/>
                  </a:lnTo>
                  <a:lnTo>
                    <a:pt x="99461" y="132342"/>
                  </a:lnTo>
                  <a:lnTo>
                    <a:pt x="70608" y="168919"/>
                  </a:lnTo>
                  <a:lnTo>
                    <a:pt x="46174" y="208806"/>
                  </a:lnTo>
                  <a:lnTo>
                    <a:pt x="26527" y="251635"/>
                  </a:lnTo>
                  <a:lnTo>
                    <a:pt x="12035" y="297037"/>
                  </a:lnTo>
                  <a:lnTo>
                    <a:pt x="3070" y="344641"/>
                  </a:lnTo>
                  <a:lnTo>
                    <a:pt x="0" y="394080"/>
                  </a:lnTo>
                  <a:lnTo>
                    <a:pt x="0" y="1970404"/>
                  </a:lnTo>
                  <a:lnTo>
                    <a:pt x="3070" y="2019844"/>
                  </a:lnTo>
                  <a:lnTo>
                    <a:pt x="12035" y="2067448"/>
                  </a:lnTo>
                  <a:lnTo>
                    <a:pt x="26527" y="2112850"/>
                  </a:lnTo>
                  <a:lnTo>
                    <a:pt x="46174" y="2155679"/>
                  </a:lnTo>
                  <a:lnTo>
                    <a:pt x="70608" y="2195566"/>
                  </a:lnTo>
                  <a:lnTo>
                    <a:pt x="99461" y="2232143"/>
                  </a:lnTo>
                  <a:lnTo>
                    <a:pt x="132362" y="2265040"/>
                  </a:lnTo>
                  <a:lnTo>
                    <a:pt x="168942" y="2293888"/>
                  </a:lnTo>
                  <a:lnTo>
                    <a:pt x="208832" y="2318319"/>
                  </a:lnTo>
                  <a:lnTo>
                    <a:pt x="251662" y="2337963"/>
                  </a:lnTo>
                  <a:lnTo>
                    <a:pt x="297065" y="2352452"/>
                  </a:lnTo>
                  <a:lnTo>
                    <a:pt x="344669" y="2361416"/>
                  </a:lnTo>
                  <a:lnTo>
                    <a:pt x="394106" y="2364485"/>
                  </a:lnTo>
                  <a:lnTo>
                    <a:pt x="8445119" y="2364485"/>
                  </a:lnTo>
                  <a:lnTo>
                    <a:pt x="8494558" y="2361416"/>
                  </a:lnTo>
                  <a:lnTo>
                    <a:pt x="8542162" y="2352452"/>
                  </a:lnTo>
                  <a:lnTo>
                    <a:pt x="8587564" y="2337963"/>
                  </a:lnTo>
                  <a:lnTo>
                    <a:pt x="8630393" y="2318319"/>
                  </a:lnTo>
                  <a:lnTo>
                    <a:pt x="8670280" y="2293888"/>
                  </a:lnTo>
                  <a:lnTo>
                    <a:pt x="8706857" y="2265040"/>
                  </a:lnTo>
                  <a:lnTo>
                    <a:pt x="8739754" y="2232143"/>
                  </a:lnTo>
                  <a:lnTo>
                    <a:pt x="8768602" y="2195566"/>
                  </a:lnTo>
                  <a:lnTo>
                    <a:pt x="8793033" y="2155679"/>
                  </a:lnTo>
                  <a:lnTo>
                    <a:pt x="8812677" y="2112850"/>
                  </a:lnTo>
                  <a:lnTo>
                    <a:pt x="8827166" y="2067448"/>
                  </a:lnTo>
                  <a:lnTo>
                    <a:pt x="8836130" y="2019844"/>
                  </a:lnTo>
                  <a:lnTo>
                    <a:pt x="8839200" y="1970404"/>
                  </a:lnTo>
                  <a:lnTo>
                    <a:pt x="8839200" y="394080"/>
                  </a:lnTo>
                  <a:lnTo>
                    <a:pt x="8836130" y="344641"/>
                  </a:lnTo>
                  <a:lnTo>
                    <a:pt x="8827166" y="297037"/>
                  </a:lnTo>
                  <a:lnTo>
                    <a:pt x="8812677" y="251635"/>
                  </a:lnTo>
                  <a:lnTo>
                    <a:pt x="8793033" y="208806"/>
                  </a:lnTo>
                  <a:lnTo>
                    <a:pt x="8768602" y="168919"/>
                  </a:lnTo>
                  <a:lnTo>
                    <a:pt x="8739754" y="132342"/>
                  </a:lnTo>
                  <a:lnTo>
                    <a:pt x="8706857" y="99445"/>
                  </a:lnTo>
                  <a:lnTo>
                    <a:pt x="8670280" y="70597"/>
                  </a:lnTo>
                  <a:lnTo>
                    <a:pt x="8630393" y="46166"/>
                  </a:lnTo>
                  <a:lnTo>
                    <a:pt x="8587564" y="26522"/>
                  </a:lnTo>
                  <a:lnTo>
                    <a:pt x="8542162" y="12033"/>
                  </a:lnTo>
                  <a:lnTo>
                    <a:pt x="8494558" y="3069"/>
                  </a:lnTo>
                  <a:lnTo>
                    <a:pt x="8445119" y="0"/>
                  </a:lnTo>
                  <a:close/>
                </a:path>
              </a:pathLst>
            </a:custGeom>
            <a:solidFill>
              <a:srgbClr val="DF8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00" y="1629410"/>
              <a:ext cx="8839200" cy="2364740"/>
            </a:xfrm>
            <a:custGeom>
              <a:avLst/>
              <a:gdLst/>
              <a:ahLst/>
              <a:cxnLst/>
              <a:rect l="l" t="t" r="r" b="b"/>
              <a:pathLst>
                <a:path w="8839200" h="2364740">
                  <a:moveTo>
                    <a:pt x="0" y="394080"/>
                  </a:moveTo>
                  <a:lnTo>
                    <a:pt x="3070" y="344641"/>
                  </a:lnTo>
                  <a:lnTo>
                    <a:pt x="12035" y="297037"/>
                  </a:lnTo>
                  <a:lnTo>
                    <a:pt x="26527" y="251635"/>
                  </a:lnTo>
                  <a:lnTo>
                    <a:pt x="46174" y="208806"/>
                  </a:lnTo>
                  <a:lnTo>
                    <a:pt x="70608" y="168919"/>
                  </a:lnTo>
                  <a:lnTo>
                    <a:pt x="99461" y="132342"/>
                  </a:lnTo>
                  <a:lnTo>
                    <a:pt x="132362" y="99445"/>
                  </a:lnTo>
                  <a:lnTo>
                    <a:pt x="168942" y="70597"/>
                  </a:lnTo>
                  <a:lnTo>
                    <a:pt x="208832" y="46166"/>
                  </a:lnTo>
                  <a:lnTo>
                    <a:pt x="251662" y="26522"/>
                  </a:lnTo>
                  <a:lnTo>
                    <a:pt x="297065" y="12033"/>
                  </a:lnTo>
                  <a:lnTo>
                    <a:pt x="344669" y="3069"/>
                  </a:lnTo>
                  <a:lnTo>
                    <a:pt x="394106" y="0"/>
                  </a:lnTo>
                  <a:lnTo>
                    <a:pt x="8445119" y="0"/>
                  </a:lnTo>
                  <a:lnTo>
                    <a:pt x="8494558" y="3069"/>
                  </a:lnTo>
                  <a:lnTo>
                    <a:pt x="8542162" y="12033"/>
                  </a:lnTo>
                  <a:lnTo>
                    <a:pt x="8587564" y="26522"/>
                  </a:lnTo>
                  <a:lnTo>
                    <a:pt x="8630393" y="46166"/>
                  </a:lnTo>
                  <a:lnTo>
                    <a:pt x="8670280" y="70597"/>
                  </a:lnTo>
                  <a:lnTo>
                    <a:pt x="8706857" y="99445"/>
                  </a:lnTo>
                  <a:lnTo>
                    <a:pt x="8739754" y="132342"/>
                  </a:lnTo>
                  <a:lnTo>
                    <a:pt x="8768602" y="168919"/>
                  </a:lnTo>
                  <a:lnTo>
                    <a:pt x="8793033" y="208806"/>
                  </a:lnTo>
                  <a:lnTo>
                    <a:pt x="8812677" y="251635"/>
                  </a:lnTo>
                  <a:lnTo>
                    <a:pt x="8827166" y="297037"/>
                  </a:lnTo>
                  <a:lnTo>
                    <a:pt x="8836130" y="344641"/>
                  </a:lnTo>
                  <a:lnTo>
                    <a:pt x="8839200" y="394080"/>
                  </a:lnTo>
                  <a:lnTo>
                    <a:pt x="8839200" y="1970404"/>
                  </a:lnTo>
                  <a:lnTo>
                    <a:pt x="8836130" y="2019844"/>
                  </a:lnTo>
                  <a:lnTo>
                    <a:pt x="8827166" y="2067448"/>
                  </a:lnTo>
                  <a:lnTo>
                    <a:pt x="8812677" y="2112850"/>
                  </a:lnTo>
                  <a:lnTo>
                    <a:pt x="8793033" y="2155679"/>
                  </a:lnTo>
                  <a:lnTo>
                    <a:pt x="8768602" y="2195566"/>
                  </a:lnTo>
                  <a:lnTo>
                    <a:pt x="8739754" y="2232143"/>
                  </a:lnTo>
                  <a:lnTo>
                    <a:pt x="8706857" y="2265040"/>
                  </a:lnTo>
                  <a:lnTo>
                    <a:pt x="8670280" y="2293888"/>
                  </a:lnTo>
                  <a:lnTo>
                    <a:pt x="8630393" y="2318319"/>
                  </a:lnTo>
                  <a:lnTo>
                    <a:pt x="8587564" y="2337963"/>
                  </a:lnTo>
                  <a:lnTo>
                    <a:pt x="8542162" y="2352452"/>
                  </a:lnTo>
                  <a:lnTo>
                    <a:pt x="8494558" y="2361416"/>
                  </a:lnTo>
                  <a:lnTo>
                    <a:pt x="8445119" y="2364485"/>
                  </a:lnTo>
                  <a:lnTo>
                    <a:pt x="394106" y="2364485"/>
                  </a:lnTo>
                  <a:lnTo>
                    <a:pt x="344669" y="2361416"/>
                  </a:lnTo>
                  <a:lnTo>
                    <a:pt x="297065" y="2352452"/>
                  </a:lnTo>
                  <a:lnTo>
                    <a:pt x="251662" y="2337963"/>
                  </a:lnTo>
                  <a:lnTo>
                    <a:pt x="208832" y="2318319"/>
                  </a:lnTo>
                  <a:lnTo>
                    <a:pt x="168942" y="2293888"/>
                  </a:lnTo>
                  <a:lnTo>
                    <a:pt x="132362" y="2265040"/>
                  </a:lnTo>
                  <a:lnTo>
                    <a:pt x="99461" y="2232143"/>
                  </a:lnTo>
                  <a:lnTo>
                    <a:pt x="70608" y="2195566"/>
                  </a:lnTo>
                  <a:lnTo>
                    <a:pt x="46174" y="2155679"/>
                  </a:lnTo>
                  <a:lnTo>
                    <a:pt x="26527" y="2112850"/>
                  </a:lnTo>
                  <a:lnTo>
                    <a:pt x="12035" y="2067448"/>
                  </a:lnTo>
                  <a:lnTo>
                    <a:pt x="3070" y="2019844"/>
                  </a:lnTo>
                  <a:lnTo>
                    <a:pt x="0" y="1970404"/>
                  </a:lnTo>
                  <a:lnTo>
                    <a:pt x="0" y="39408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18896" y="1806397"/>
            <a:ext cx="8301355" cy="433451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 algn="just">
              <a:lnSpc>
                <a:spcPts val="4730"/>
              </a:lnSpc>
              <a:spcBef>
                <a:spcPts val="615"/>
              </a:spcBef>
            </a:pPr>
            <a:r>
              <a:rPr sz="4300" b="1" spc="-45" dirty="0">
                <a:solidFill>
                  <a:srgbClr val="FFFFFF"/>
                </a:solidFill>
                <a:latin typeface="Carlito"/>
                <a:cs typeface="Carlito"/>
              </a:rPr>
              <a:t>Voice </a:t>
            </a:r>
            <a:r>
              <a:rPr sz="4300" b="1" spc="-5" dirty="0">
                <a:solidFill>
                  <a:srgbClr val="FFFFFF"/>
                </a:solidFill>
                <a:latin typeface="Carlito"/>
                <a:cs typeface="Carlito"/>
              </a:rPr>
              <a:t>output </a:t>
            </a:r>
            <a:r>
              <a:rPr sz="4300" spc="-20" dirty="0">
                <a:solidFill>
                  <a:srgbClr val="FFFFFF"/>
                </a:solidFill>
                <a:latin typeface="Carlito"/>
                <a:cs typeface="Carlito"/>
              </a:rPr>
              <a:t>occurs </a:t>
            </a:r>
            <a:r>
              <a:rPr sz="4300" spc="-5" dirty="0">
                <a:solidFill>
                  <a:srgbClr val="FFFFFF"/>
                </a:solidFill>
                <a:latin typeface="Carlito"/>
                <a:cs typeface="Carlito"/>
              </a:rPr>
              <a:t>when </a:t>
            </a:r>
            <a:r>
              <a:rPr sz="4300" spc="-20" dirty="0">
                <a:solidFill>
                  <a:srgbClr val="FFFFFF"/>
                </a:solidFill>
                <a:latin typeface="Carlito"/>
                <a:cs typeface="Carlito"/>
              </a:rPr>
              <a:t>you </a:t>
            </a:r>
            <a:r>
              <a:rPr sz="4300" spc="-5" dirty="0">
                <a:solidFill>
                  <a:srgbClr val="FFFFFF"/>
                </a:solidFill>
                <a:latin typeface="Carlito"/>
                <a:cs typeface="Carlito"/>
              </a:rPr>
              <a:t>hear a  </a:t>
            </a:r>
            <a:r>
              <a:rPr sz="4300" spc="-225" dirty="0">
                <a:solidFill>
                  <a:srgbClr val="FFFFFF"/>
                </a:solidFill>
                <a:latin typeface="Arial"/>
                <a:cs typeface="Arial"/>
              </a:rPr>
              <a:t>person’s </a:t>
            </a:r>
            <a:r>
              <a:rPr sz="4300" spc="-190" dirty="0">
                <a:solidFill>
                  <a:srgbClr val="FFFFFF"/>
                </a:solidFill>
                <a:latin typeface="Arial"/>
                <a:cs typeface="Arial"/>
              </a:rPr>
              <a:t>voice </a:t>
            </a:r>
            <a:r>
              <a:rPr sz="4300" spc="-3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4300" spc="-140" dirty="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sz="4300" spc="-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4300" spc="-5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spc="-114" dirty="0">
                <a:solidFill>
                  <a:srgbClr val="FFFFFF"/>
                </a:solidFill>
                <a:latin typeface="Arial"/>
                <a:cs typeface="Arial"/>
              </a:rPr>
              <a:t>computer  </a:t>
            </a:r>
            <a:r>
              <a:rPr sz="4300" spc="-20" dirty="0">
                <a:solidFill>
                  <a:srgbClr val="FFFFFF"/>
                </a:solidFill>
                <a:latin typeface="Carlito"/>
                <a:cs typeface="Carlito"/>
              </a:rPr>
              <a:t>talks </a:t>
            </a:r>
            <a:r>
              <a:rPr sz="4300" spc="-2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4300" spc="-20" dirty="0">
                <a:solidFill>
                  <a:srgbClr val="FFFFFF"/>
                </a:solidFill>
                <a:latin typeface="Carlito"/>
                <a:cs typeface="Carlito"/>
              </a:rPr>
              <a:t>you </a:t>
            </a:r>
            <a:r>
              <a:rPr sz="4300" spc="-15" dirty="0">
                <a:solidFill>
                  <a:srgbClr val="FFFFFF"/>
                </a:solidFill>
                <a:latin typeface="Carlito"/>
                <a:cs typeface="Carlito"/>
              </a:rPr>
              <a:t>through </a:t>
            </a:r>
            <a:r>
              <a:rPr sz="4300" spc="-5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4300" spc="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300" spc="-30" dirty="0">
                <a:solidFill>
                  <a:srgbClr val="FFFFFF"/>
                </a:solidFill>
                <a:latin typeface="Carlito"/>
                <a:cs typeface="Carlito"/>
              </a:rPr>
              <a:t>speakers</a:t>
            </a:r>
            <a:endParaRPr sz="4300">
              <a:latin typeface="Carlito"/>
              <a:cs typeface="Carlito"/>
            </a:endParaRPr>
          </a:p>
          <a:p>
            <a:pPr marL="300355" marR="1057910" indent="-287020">
              <a:lnSpc>
                <a:spcPts val="3740"/>
              </a:lnSpc>
              <a:spcBef>
                <a:spcPts val="2685"/>
              </a:spcBef>
              <a:buFont typeface="Arial"/>
              <a:buChar char="•"/>
              <a:tabLst>
                <a:tab pos="300990" algn="l"/>
              </a:tabLst>
            </a:pPr>
            <a:r>
              <a:rPr sz="3400" spc="-5" dirty="0">
                <a:latin typeface="Carlito"/>
                <a:cs typeface="Carlito"/>
              </a:rPr>
              <a:t>Some </a:t>
            </a:r>
            <a:r>
              <a:rPr sz="3400" spc="-45" dirty="0">
                <a:latin typeface="Carlito"/>
                <a:cs typeface="Carlito"/>
              </a:rPr>
              <a:t>Web </a:t>
            </a:r>
            <a:r>
              <a:rPr sz="3400" spc="-10" dirty="0">
                <a:latin typeface="Carlito"/>
                <a:cs typeface="Carlito"/>
              </a:rPr>
              <a:t>sites </a:t>
            </a:r>
            <a:r>
              <a:rPr sz="3400" spc="-20" dirty="0">
                <a:latin typeface="Carlito"/>
                <a:cs typeface="Carlito"/>
              </a:rPr>
              <a:t>dedicate </a:t>
            </a:r>
            <a:r>
              <a:rPr sz="3400" spc="-5" dirty="0">
                <a:latin typeface="Carlito"/>
                <a:cs typeface="Carlito"/>
              </a:rPr>
              <a:t>themselves </a:t>
            </a:r>
            <a:r>
              <a:rPr sz="3400" spc="-20" dirty="0">
                <a:latin typeface="Carlito"/>
                <a:cs typeface="Carlito"/>
              </a:rPr>
              <a:t>to  </a:t>
            </a:r>
            <a:r>
              <a:rPr sz="3400" spc="-10" dirty="0">
                <a:latin typeface="Carlito"/>
                <a:cs typeface="Carlito"/>
              </a:rPr>
              <a:t>providing </a:t>
            </a:r>
            <a:r>
              <a:rPr sz="3400" spc="-15" dirty="0">
                <a:latin typeface="Carlito"/>
                <a:cs typeface="Carlito"/>
              </a:rPr>
              <a:t>voice</a:t>
            </a:r>
            <a:r>
              <a:rPr sz="3400" spc="10" dirty="0">
                <a:latin typeface="Carlito"/>
                <a:cs typeface="Carlito"/>
              </a:rPr>
              <a:t> </a:t>
            </a:r>
            <a:r>
              <a:rPr sz="3400" spc="-10" dirty="0">
                <a:latin typeface="Carlito"/>
                <a:cs typeface="Carlito"/>
              </a:rPr>
              <a:t>output</a:t>
            </a:r>
            <a:endParaRPr sz="3400">
              <a:latin typeface="Carlito"/>
              <a:cs typeface="Carlito"/>
            </a:endParaRPr>
          </a:p>
          <a:p>
            <a:pPr marL="300355" indent="-287020">
              <a:lnSpc>
                <a:spcPct val="100000"/>
              </a:lnSpc>
              <a:spcBef>
                <a:spcPts val="415"/>
              </a:spcBef>
              <a:buFont typeface="Arial"/>
              <a:buChar char="•"/>
              <a:tabLst>
                <a:tab pos="300990" algn="l"/>
              </a:tabLst>
            </a:pPr>
            <a:r>
              <a:rPr sz="3400" spc="-15" dirty="0">
                <a:latin typeface="Carlito"/>
                <a:cs typeface="Carlito"/>
              </a:rPr>
              <a:t>Often </a:t>
            </a:r>
            <a:r>
              <a:rPr sz="3400" spc="-20" dirty="0">
                <a:latin typeface="Carlito"/>
                <a:cs typeface="Carlito"/>
              </a:rPr>
              <a:t>works </a:t>
            </a:r>
            <a:r>
              <a:rPr sz="3400" spc="-5" dirty="0">
                <a:latin typeface="Carlito"/>
                <a:cs typeface="Carlito"/>
              </a:rPr>
              <a:t>with </a:t>
            </a:r>
            <a:r>
              <a:rPr sz="3400" spc="-15" dirty="0">
                <a:latin typeface="Carlito"/>
                <a:cs typeface="Carlito"/>
              </a:rPr>
              <a:t>voice</a:t>
            </a:r>
            <a:r>
              <a:rPr sz="3400" spc="40" dirty="0">
                <a:latin typeface="Carlito"/>
                <a:cs typeface="Carlito"/>
              </a:rPr>
              <a:t> </a:t>
            </a:r>
            <a:r>
              <a:rPr sz="3400" dirty="0">
                <a:latin typeface="Carlito"/>
                <a:cs typeface="Carlito"/>
              </a:rPr>
              <a:t>input</a:t>
            </a:r>
            <a:endParaRPr sz="3400">
              <a:latin typeface="Carlito"/>
              <a:cs typeface="Carlito"/>
            </a:endParaRPr>
          </a:p>
          <a:p>
            <a:pPr marL="300355" indent="-28702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00990" algn="l"/>
              </a:tabLst>
            </a:pPr>
            <a:r>
              <a:rPr sz="3400" spc="-40" dirty="0">
                <a:latin typeface="Carlito"/>
                <a:cs typeface="Carlito"/>
              </a:rPr>
              <a:t>VoIP </a:t>
            </a:r>
            <a:r>
              <a:rPr sz="3400" spc="-5" dirty="0">
                <a:latin typeface="Carlito"/>
                <a:cs typeface="Carlito"/>
              </a:rPr>
              <a:t>uses </a:t>
            </a:r>
            <a:r>
              <a:rPr sz="3400" spc="-10" dirty="0">
                <a:latin typeface="Carlito"/>
                <a:cs typeface="Carlito"/>
              </a:rPr>
              <a:t>voice </a:t>
            </a:r>
            <a:r>
              <a:rPr sz="3400" spc="-5" dirty="0">
                <a:latin typeface="Carlito"/>
                <a:cs typeface="Carlito"/>
              </a:rPr>
              <a:t>output </a:t>
            </a:r>
            <a:r>
              <a:rPr sz="3400" dirty="0">
                <a:latin typeface="Carlito"/>
                <a:cs typeface="Carlito"/>
              </a:rPr>
              <a:t>and </a:t>
            </a:r>
            <a:r>
              <a:rPr sz="3400" spc="-10" dirty="0">
                <a:latin typeface="Carlito"/>
                <a:cs typeface="Carlito"/>
              </a:rPr>
              <a:t>voice </a:t>
            </a:r>
            <a:r>
              <a:rPr sz="3400" spc="-5" dirty="0">
                <a:latin typeface="Carlito"/>
                <a:cs typeface="Carlito"/>
              </a:rPr>
              <a:t>input</a:t>
            </a:r>
            <a:endParaRPr sz="34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140" y="6463995"/>
            <a:ext cx="587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325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09950" y="64792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23630" y="6479235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34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6024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Other Output</a:t>
            </a:r>
            <a:r>
              <a:rPr spc="-80" dirty="0"/>
              <a:t> </a:t>
            </a:r>
            <a:r>
              <a:rPr spc="-10" dirty="0"/>
              <a:t>Devices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792099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Other output devices </a:t>
            </a:r>
            <a:r>
              <a:rPr sz="3200" spc="-15" dirty="0">
                <a:latin typeface="Carlito"/>
                <a:cs typeface="Carlito"/>
              </a:rPr>
              <a:t>are available </a:t>
            </a:r>
            <a:r>
              <a:rPr sz="3200" spc="-30" dirty="0">
                <a:latin typeface="Carlito"/>
                <a:cs typeface="Carlito"/>
              </a:rPr>
              <a:t>for </a:t>
            </a:r>
            <a:r>
              <a:rPr sz="3200" spc="-5" dirty="0">
                <a:latin typeface="Carlito"/>
                <a:cs typeface="Carlito"/>
              </a:rPr>
              <a:t>specific  uses </a:t>
            </a:r>
            <a:r>
              <a:rPr sz="3200" dirty="0">
                <a:latin typeface="Carlito"/>
                <a:cs typeface="Carlito"/>
              </a:rPr>
              <a:t>and</a:t>
            </a:r>
            <a:r>
              <a:rPr sz="3200" spc="-10" dirty="0">
                <a:latin typeface="Carlito"/>
                <a:cs typeface="Carlito"/>
              </a:rPr>
              <a:t> applications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9725" y="2695575"/>
            <a:ext cx="2886075" cy="1781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34285" y="3330321"/>
            <a:ext cx="204914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20" dirty="0">
                <a:solidFill>
                  <a:srgbClr val="FFFFFF"/>
                </a:solidFill>
                <a:latin typeface="Carlito"/>
                <a:cs typeface="Carlito"/>
              </a:rPr>
              <a:t>Data</a:t>
            </a:r>
            <a:r>
              <a:rPr sz="2500" b="1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Carlito"/>
                <a:cs typeface="Carlito"/>
              </a:rPr>
              <a:t>projectors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38675" y="2695575"/>
            <a:ext cx="2886075" cy="1781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47894" y="3155949"/>
            <a:ext cx="1678305" cy="75501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123189">
              <a:lnSpc>
                <a:spcPts val="2750"/>
              </a:lnSpc>
              <a:spcBef>
                <a:spcPts val="395"/>
              </a:spcBef>
            </a:pPr>
            <a:r>
              <a:rPr sz="2500" b="1" spc="-20" dirty="0">
                <a:solidFill>
                  <a:srgbClr val="FFFFFF"/>
                </a:solidFill>
                <a:latin typeface="Carlito"/>
                <a:cs typeface="Carlito"/>
              </a:rPr>
              <a:t>Interactive  </a:t>
            </a:r>
            <a:r>
              <a:rPr sz="2500" b="1" spc="-10" dirty="0">
                <a:solidFill>
                  <a:srgbClr val="FFFFFF"/>
                </a:solidFill>
                <a:latin typeface="Carlito"/>
                <a:cs typeface="Carlito"/>
              </a:rPr>
              <a:t>whi</a:t>
            </a:r>
            <a:r>
              <a:rPr sz="2500" b="1" spc="-4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500" b="1" spc="-1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500" b="1" spc="-5" dirty="0">
                <a:solidFill>
                  <a:srgbClr val="FFFFFF"/>
                </a:solidFill>
                <a:latin typeface="Carlito"/>
                <a:cs typeface="Carlito"/>
              </a:rPr>
              <a:t>boa</a:t>
            </a:r>
            <a:r>
              <a:rPr sz="2500" b="1" spc="-3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500" b="1" spc="-5" dirty="0">
                <a:solidFill>
                  <a:srgbClr val="FFFFFF"/>
                </a:solidFill>
                <a:latin typeface="Carlito"/>
                <a:cs typeface="Carlito"/>
              </a:rPr>
              <a:t>ds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09725" y="4629150"/>
            <a:ext cx="2886075" cy="1781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57145" y="4909184"/>
            <a:ext cx="1998980" cy="11042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065" marR="5080" algn="ctr">
              <a:lnSpc>
                <a:spcPct val="91600"/>
              </a:lnSpc>
              <a:spcBef>
                <a:spcPts val="345"/>
              </a:spcBef>
            </a:pPr>
            <a:r>
              <a:rPr sz="2500" spc="-40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r>
              <a:rPr sz="2500" spc="-10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2500" spc="-3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500" spc="-5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25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500" spc="-5" dirty="0">
                <a:solidFill>
                  <a:srgbClr val="FFFFFF"/>
                </a:solidFill>
                <a:latin typeface="Carlito"/>
                <a:cs typeface="Carlito"/>
              </a:rPr>
              <a:t>-</a:t>
            </a:r>
            <a:r>
              <a:rPr sz="2500" spc="-75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r>
              <a:rPr sz="2500" spc="-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5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500" spc="-10" dirty="0">
                <a:solidFill>
                  <a:srgbClr val="FFFFFF"/>
                </a:solidFill>
                <a:latin typeface="Carlito"/>
                <a:cs typeface="Carlito"/>
              </a:rPr>
              <a:t>dback  </a:t>
            </a:r>
            <a:r>
              <a:rPr sz="2500" spc="-15" dirty="0">
                <a:solidFill>
                  <a:srgbClr val="FFFFFF"/>
                </a:solidFill>
                <a:latin typeface="Carlito"/>
                <a:cs typeface="Carlito"/>
              </a:rPr>
              <a:t>game  controllers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38675" y="4629150"/>
            <a:ext cx="2886075" cy="1781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186934" y="5258180"/>
            <a:ext cx="1799589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30" dirty="0">
                <a:solidFill>
                  <a:srgbClr val="FFFFFF"/>
                </a:solidFill>
                <a:latin typeface="Carlito"/>
                <a:cs typeface="Carlito"/>
              </a:rPr>
              <a:t>Tactile</a:t>
            </a:r>
            <a:r>
              <a:rPr sz="2500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rlito"/>
                <a:cs typeface="Carlito"/>
              </a:rPr>
              <a:t>output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1140" y="6463995"/>
            <a:ext cx="587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325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09950" y="64792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723630" y="6479235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35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6024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Other Output</a:t>
            </a:r>
            <a:r>
              <a:rPr spc="-80" dirty="0"/>
              <a:t> </a:t>
            </a:r>
            <a:r>
              <a:rPr spc="-10" dirty="0"/>
              <a:t>Devices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3542665" cy="4260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16839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b="1" spc="-20" dirty="0">
                <a:solidFill>
                  <a:srgbClr val="DB7530"/>
                </a:solidFill>
                <a:latin typeface="Carlito"/>
                <a:cs typeface="Carlito"/>
              </a:rPr>
              <a:t>data </a:t>
            </a:r>
            <a:r>
              <a:rPr sz="2800" b="1" spc="-10" dirty="0">
                <a:solidFill>
                  <a:srgbClr val="DB7530"/>
                </a:solidFill>
                <a:latin typeface="Carlito"/>
                <a:cs typeface="Carlito"/>
              </a:rPr>
              <a:t>projector </a:t>
            </a:r>
            <a:r>
              <a:rPr sz="2800" spc="-5" dirty="0">
                <a:latin typeface="Carlito"/>
                <a:cs typeface="Carlito"/>
              </a:rPr>
              <a:t>is a  </a:t>
            </a:r>
            <a:r>
              <a:rPr sz="2800" spc="-10" dirty="0">
                <a:latin typeface="Carlito"/>
                <a:cs typeface="Carlito"/>
              </a:rPr>
              <a:t>device that </a:t>
            </a:r>
            <a:r>
              <a:rPr sz="2800" spc="-30" dirty="0">
                <a:latin typeface="Carlito"/>
                <a:cs typeface="Carlito"/>
              </a:rPr>
              <a:t>takes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20" dirty="0">
                <a:latin typeface="Carlito"/>
                <a:cs typeface="Carlito"/>
              </a:rPr>
              <a:t>text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images  </a:t>
            </a:r>
            <a:r>
              <a:rPr sz="2800" spc="-15" dirty="0">
                <a:latin typeface="Carlito"/>
                <a:cs typeface="Carlito"/>
              </a:rPr>
              <a:t>displaying </a:t>
            </a:r>
            <a:r>
              <a:rPr sz="2800" spc="-5" dirty="0">
                <a:latin typeface="Carlito"/>
                <a:cs typeface="Carlito"/>
              </a:rPr>
              <a:t>on a  </a:t>
            </a:r>
            <a:r>
              <a:rPr sz="2800" spc="-15" dirty="0">
                <a:latin typeface="Carlito"/>
                <a:cs typeface="Carlito"/>
              </a:rPr>
              <a:t>computer screen </a:t>
            </a:r>
            <a:r>
              <a:rPr sz="2800" spc="-5" dirty="0">
                <a:latin typeface="Carlito"/>
                <a:cs typeface="Carlito"/>
              </a:rPr>
              <a:t>and  </a:t>
            </a:r>
            <a:r>
              <a:rPr sz="2800" spc="-15" dirty="0">
                <a:latin typeface="Carlito"/>
                <a:cs typeface="Carlito"/>
              </a:rPr>
              <a:t>projects </a:t>
            </a:r>
            <a:r>
              <a:rPr sz="2800" spc="-5" dirty="0">
                <a:latin typeface="Carlito"/>
                <a:cs typeface="Carlito"/>
              </a:rPr>
              <a:t>them on a  </a:t>
            </a:r>
            <a:r>
              <a:rPr sz="2800" spc="-15" dirty="0">
                <a:latin typeface="Carlito"/>
                <a:cs typeface="Carlito"/>
              </a:rPr>
              <a:t>larger</a:t>
            </a:r>
            <a:r>
              <a:rPr sz="2800" spc="-3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screen</a:t>
            </a:r>
            <a:endParaRPr sz="2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10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rlito"/>
                <a:cs typeface="Carlito"/>
              </a:rPr>
              <a:t>LCD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projector</a:t>
            </a:r>
            <a:endParaRPr sz="2400">
              <a:latin typeface="Carlito"/>
              <a:cs typeface="Carlito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75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rlito"/>
                <a:cs typeface="Carlito"/>
              </a:rPr>
              <a:t>Digital light</a:t>
            </a:r>
            <a:r>
              <a:rPr sz="2400" spc="-8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processing  </a:t>
            </a:r>
            <a:r>
              <a:rPr sz="2400" spc="-5" dirty="0">
                <a:latin typeface="Carlito"/>
                <a:cs typeface="Carlito"/>
              </a:rPr>
              <a:t>(DLP)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projector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2313813"/>
            <a:ext cx="4038600" cy="3098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09950" y="6441135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Figure</a:t>
            </a:r>
            <a:r>
              <a:rPr spc="-70" dirty="0"/>
              <a:t> </a:t>
            </a:r>
            <a:r>
              <a:rPr dirty="0"/>
              <a:t>6-29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36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140" y="6407607"/>
            <a:ext cx="998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325 -</a:t>
            </a:r>
            <a:r>
              <a:rPr sz="1200" spc="-5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326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6024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Other Output</a:t>
            </a:r>
            <a:r>
              <a:rPr spc="-80" dirty="0"/>
              <a:t> </a:t>
            </a:r>
            <a:r>
              <a:rPr spc="-10" dirty="0"/>
              <a:t>Devices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798131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An </a:t>
            </a:r>
            <a:r>
              <a:rPr sz="3200" b="1" spc="-15" dirty="0">
                <a:solidFill>
                  <a:srgbClr val="DB7530"/>
                </a:solidFill>
                <a:latin typeface="Carlito"/>
                <a:cs typeface="Carlito"/>
              </a:rPr>
              <a:t>interactive </a:t>
            </a:r>
            <a:r>
              <a:rPr sz="3200" b="1" spc="-10" dirty="0">
                <a:solidFill>
                  <a:srgbClr val="DB7530"/>
                </a:solidFill>
                <a:latin typeface="Carlito"/>
                <a:cs typeface="Carlito"/>
              </a:rPr>
              <a:t>whiteboard </a:t>
            </a:r>
            <a:r>
              <a:rPr sz="3200" dirty="0">
                <a:latin typeface="Carlito"/>
                <a:cs typeface="Carlito"/>
              </a:rPr>
              <a:t>is a </a:t>
            </a:r>
            <a:r>
              <a:rPr sz="3200" spc="-10" dirty="0">
                <a:latin typeface="Carlito"/>
                <a:cs typeface="Carlito"/>
              </a:rPr>
              <a:t>touch-sensitive  </a:t>
            </a:r>
            <a:r>
              <a:rPr sz="3200" spc="-5" dirty="0">
                <a:latin typeface="Carlito"/>
                <a:cs typeface="Carlito"/>
              </a:rPr>
              <a:t>device, </a:t>
            </a:r>
            <a:r>
              <a:rPr sz="3200" spc="-10" dirty="0">
                <a:latin typeface="Carlito"/>
                <a:cs typeface="Carlito"/>
              </a:rPr>
              <a:t>resembling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5" dirty="0">
                <a:latin typeface="Carlito"/>
                <a:cs typeface="Carlito"/>
              </a:rPr>
              <a:t>dry-erase </a:t>
            </a:r>
            <a:r>
              <a:rPr sz="3200" spc="-10" dirty="0">
                <a:latin typeface="Carlito"/>
                <a:cs typeface="Carlito"/>
              </a:rPr>
              <a:t>board, </a:t>
            </a:r>
            <a:r>
              <a:rPr sz="3200" spc="-5" dirty="0">
                <a:latin typeface="Carlito"/>
                <a:cs typeface="Carlito"/>
              </a:rPr>
              <a:t>that  </a:t>
            </a:r>
            <a:r>
              <a:rPr sz="3200" spc="-15" dirty="0">
                <a:latin typeface="Carlito"/>
                <a:cs typeface="Carlito"/>
              </a:rPr>
              <a:t>displays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image </a:t>
            </a:r>
            <a:r>
              <a:rPr sz="3200" dirty="0">
                <a:latin typeface="Carlito"/>
                <a:cs typeface="Carlito"/>
              </a:rPr>
              <a:t>on a </a:t>
            </a:r>
            <a:r>
              <a:rPr sz="3200" spc="-10" dirty="0">
                <a:latin typeface="Carlito"/>
                <a:cs typeface="Carlito"/>
              </a:rPr>
              <a:t>connected </a:t>
            </a:r>
            <a:r>
              <a:rPr sz="3200" spc="-15" dirty="0">
                <a:latin typeface="Carlito"/>
                <a:cs typeface="Carlito"/>
              </a:rPr>
              <a:t>computer  </a:t>
            </a:r>
            <a:r>
              <a:rPr sz="3200" spc="-10" dirty="0">
                <a:latin typeface="Carlito"/>
                <a:cs typeface="Carlito"/>
              </a:rPr>
              <a:t>screen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4411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37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07607"/>
            <a:ext cx="588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326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71800" y="3124200"/>
            <a:ext cx="4104894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Figure</a:t>
            </a:r>
            <a:r>
              <a:rPr spc="-70" dirty="0"/>
              <a:t> </a:t>
            </a:r>
            <a:r>
              <a:rPr dirty="0"/>
              <a:t>6-30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6024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Other Output</a:t>
            </a:r>
            <a:r>
              <a:rPr spc="-80" dirty="0"/>
              <a:t> </a:t>
            </a:r>
            <a:r>
              <a:rPr spc="-10" dirty="0"/>
              <a:t>Devices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3775075" cy="3524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rlito"/>
                <a:cs typeface="Carlito"/>
              </a:rPr>
              <a:t>Force-feedback </a:t>
            </a:r>
            <a:r>
              <a:rPr sz="2800" spc="-10" dirty="0">
                <a:latin typeface="Carlito"/>
                <a:cs typeface="Carlito"/>
              </a:rPr>
              <a:t>sends  </a:t>
            </a:r>
            <a:r>
              <a:rPr sz="2800" spc="-15" dirty="0">
                <a:latin typeface="Carlito"/>
                <a:cs typeface="Carlito"/>
              </a:rPr>
              <a:t>resistance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device 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0" dirty="0">
                <a:latin typeface="Carlito"/>
                <a:cs typeface="Carlito"/>
              </a:rPr>
              <a:t>response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actions  of </a:t>
            </a:r>
            <a:r>
              <a:rPr sz="2800" spc="-10" dirty="0">
                <a:latin typeface="Carlito"/>
                <a:cs typeface="Carlito"/>
              </a:rPr>
              <a:t>the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user</a:t>
            </a:r>
            <a:endParaRPr sz="2800">
              <a:latin typeface="Carlito"/>
              <a:cs typeface="Carlito"/>
            </a:endParaRPr>
          </a:p>
          <a:p>
            <a:pPr marL="355600" marR="27940" indent="-342900">
              <a:lnSpc>
                <a:spcPct val="100000"/>
              </a:lnSpc>
              <a:spcBef>
                <a:spcPts val="67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35" dirty="0">
                <a:latin typeface="Carlito"/>
                <a:cs typeface="Carlito"/>
              </a:rPr>
              <a:t>Tactile </a:t>
            </a:r>
            <a:r>
              <a:rPr sz="2800" spc="-10" dirty="0">
                <a:latin typeface="Carlito"/>
                <a:cs typeface="Carlito"/>
              </a:rPr>
              <a:t>output </a:t>
            </a:r>
            <a:r>
              <a:rPr sz="2800" spc="-15" dirty="0">
                <a:latin typeface="Carlito"/>
                <a:cs typeface="Carlito"/>
              </a:rPr>
              <a:t>provides 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user </a:t>
            </a:r>
            <a:r>
              <a:rPr sz="2800" spc="-5" dirty="0">
                <a:latin typeface="Carlito"/>
                <a:cs typeface="Carlito"/>
              </a:rPr>
              <a:t>with a </a:t>
            </a:r>
            <a:r>
              <a:rPr sz="2800" spc="-20" dirty="0">
                <a:latin typeface="Carlito"/>
                <a:cs typeface="Carlito"/>
              </a:rPr>
              <a:t>physical  </a:t>
            </a:r>
            <a:r>
              <a:rPr sz="2800" spc="-10" dirty="0">
                <a:latin typeface="Carlito"/>
                <a:cs typeface="Carlito"/>
              </a:rPr>
              <a:t>response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0" dirty="0">
                <a:latin typeface="Carlito"/>
                <a:cs typeface="Carlito"/>
              </a:rPr>
              <a:t>device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70271" y="1600136"/>
            <a:ext cx="3394455" cy="4526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1026794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326 </a:t>
            </a:r>
            <a:r>
              <a:rPr sz="1200" spc="-70" dirty="0">
                <a:latin typeface="Arial"/>
                <a:cs typeface="Arial"/>
              </a:rPr>
              <a:t>–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dirty="0">
                <a:latin typeface="Carlito"/>
                <a:cs typeface="Carlito"/>
              </a:rPr>
              <a:t>327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4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6-31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9950" y="64792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38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6196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Putting </a:t>
            </a:r>
            <a:r>
              <a:rPr spc="-5" dirty="0"/>
              <a:t>It All</a:t>
            </a:r>
            <a:r>
              <a:rPr spc="-25" dirty="0"/>
              <a:t> </a:t>
            </a:r>
            <a:r>
              <a:rPr spc="-55" dirty="0"/>
              <a:t>Together</a:t>
            </a:r>
          </a:p>
        </p:txBody>
      </p:sp>
      <p:sp>
        <p:nvSpPr>
          <p:cNvPr id="3" name="object 3"/>
          <p:cNvSpPr/>
          <p:nvPr/>
        </p:nvSpPr>
        <p:spPr>
          <a:xfrm>
            <a:off x="234657" y="1834895"/>
            <a:ext cx="8685149" cy="3880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327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6-32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09950" y="64792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23630" y="6479235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39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4918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What </a:t>
            </a:r>
            <a:r>
              <a:rPr spc="-5" dirty="0"/>
              <a:t>Is</a:t>
            </a:r>
            <a:r>
              <a:rPr spc="-65" dirty="0"/>
              <a:t> </a:t>
            </a:r>
            <a:r>
              <a:rPr spc="-10" dirty="0"/>
              <a:t>Output?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788860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DB7530"/>
                </a:solidFill>
                <a:latin typeface="Carlito"/>
                <a:cs typeface="Carlito"/>
              </a:rPr>
              <a:t>Output </a:t>
            </a:r>
            <a:r>
              <a:rPr sz="3200" dirty="0">
                <a:latin typeface="Carlito"/>
                <a:cs typeface="Carlito"/>
              </a:rPr>
              <a:t>is </a:t>
            </a:r>
            <a:r>
              <a:rPr sz="3200" spc="-20" dirty="0">
                <a:latin typeface="Carlito"/>
                <a:cs typeface="Carlito"/>
              </a:rPr>
              <a:t>data </a:t>
            </a:r>
            <a:r>
              <a:rPr sz="3200" spc="-5" dirty="0">
                <a:latin typeface="Carlito"/>
                <a:cs typeface="Carlito"/>
              </a:rPr>
              <a:t>that has been </a:t>
            </a:r>
            <a:r>
              <a:rPr sz="3200" spc="-10" dirty="0">
                <a:latin typeface="Carlito"/>
                <a:cs typeface="Carlito"/>
              </a:rPr>
              <a:t>processed </a:t>
            </a:r>
            <a:r>
              <a:rPr sz="3200" spc="-20" dirty="0">
                <a:latin typeface="Carlito"/>
                <a:cs typeface="Carlito"/>
              </a:rPr>
              <a:t>into </a:t>
            </a:r>
            <a:r>
              <a:rPr sz="3200" dirty="0">
                <a:latin typeface="Carlito"/>
                <a:cs typeface="Carlito"/>
              </a:rPr>
              <a:t>a  </a:t>
            </a:r>
            <a:r>
              <a:rPr sz="3200" spc="-10" dirty="0">
                <a:latin typeface="Carlito"/>
                <a:cs typeface="Carlito"/>
              </a:rPr>
              <a:t>useful</a:t>
            </a:r>
            <a:r>
              <a:rPr sz="3200" spc="-25" dirty="0">
                <a:latin typeface="Carlito"/>
                <a:cs typeface="Carlito"/>
              </a:rPr>
              <a:t> form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441135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88654" y="64411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389319"/>
            <a:ext cx="1026794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304 </a:t>
            </a:r>
            <a:r>
              <a:rPr sz="1200" spc="-70" dirty="0">
                <a:latin typeface="Arial"/>
                <a:cs typeface="Arial"/>
              </a:rPr>
              <a:t>–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dirty="0">
                <a:latin typeface="Carlito"/>
                <a:cs typeface="Carlito"/>
              </a:rPr>
              <a:t>305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6-1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9600" y="2756077"/>
            <a:ext cx="8076819" cy="3336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6196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Putting </a:t>
            </a:r>
            <a:r>
              <a:rPr spc="-5" dirty="0"/>
              <a:t>It All</a:t>
            </a:r>
            <a:r>
              <a:rPr spc="-25" dirty="0"/>
              <a:t> </a:t>
            </a:r>
            <a:r>
              <a:rPr spc="-55" dirty="0"/>
              <a:t>Together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" y="1828812"/>
            <a:ext cx="8839263" cy="4267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327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6-32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09950" y="64792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23630" y="6479235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40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6196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Putting </a:t>
            </a:r>
            <a:r>
              <a:rPr spc="-5" dirty="0"/>
              <a:t>It All</a:t>
            </a:r>
            <a:r>
              <a:rPr spc="-25" dirty="0"/>
              <a:t> </a:t>
            </a:r>
            <a:r>
              <a:rPr spc="-55" dirty="0"/>
              <a:t>Together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" y="2438412"/>
            <a:ext cx="8839200" cy="2560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327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6-32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09950" y="64792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23630" y="6479235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41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133603"/>
            <a:ext cx="58781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Output</a:t>
            </a:r>
            <a:r>
              <a:rPr sz="3600" dirty="0"/>
              <a:t> </a:t>
            </a:r>
            <a:r>
              <a:rPr sz="3600" spc="-5" dirty="0"/>
              <a:t>Devices</a:t>
            </a:r>
            <a:endParaRPr sz="3600"/>
          </a:p>
          <a:p>
            <a:pPr marL="12700">
              <a:lnSpc>
                <a:spcPct val="100000"/>
              </a:lnSpc>
            </a:pPr>
            <a:r>
              <a:rPr sz="3600" spc="-20" dirty="0"/>
              <a:t>for </a:t>
            </a:r>
            <a:r>
              <a:rPr sz="3600" spc="-10" dirty="0"/>
              <a:t>Physically Challenged</a:t>
            </a:r>
            <a:r>
              <a:rPr sz="3600" spc="-60" dirty="0"/>
              <a:t> </a:t>
            </a:r>
            <a:r>
              <a:rPr sz="3600" spc="-10" dirty="0"/>
              <a:t>Users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789241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Many </a:t>
            </a:r>
            <a:r>
              <a:rPr sz="3200" spc="-5" dirty="0">
                <a:latin typeface="Carlito"/>
                <a:cs typeface="Carlito"/>
              </a:rPr>
              <a:t>accessibility options </a:t>
            </a:r>
            <a:r>
              <a:rPr sz="3200" spc="-20" dirty="0">
                <a:latin typeface="Carlito"/>
                <a:cs typeface="Carlito"/>
              </a:rPr>
              <a:t>exist </a:t>
            </a:r>
            <a:r>
              <a:rPr sz="3200" spc="-30" dirty="0">
                <a:latin typeface="Carlito"/>
                <a:cs typeface="Carlito"/>
              </a:rPr>
              <a:t>for </a:t>
            </a:r>
            <a:r>
              <a:rPr sz="3200" spc="-15" dirty="0">
                <a:latin typeface="Carlito"/>
                <a:cs typeface="Carlito"/>
              </a:rPr>
              <a:t>users </a:t>
            </a:r>
            <a:r>
              <a:rPr sz="3200" dirty="0">
                <a:latin typeface="Carlito"/>
                <a:cs typeface="Carlito"/>
              </a:rPr>
              <a:t>with  </a:t>
            </a:r>
            <a:r>
              <a:rPr sz="3200" spc="-5" dirty="0">
                <a:latin typeface="Carlito"/>
                <a:cs typeface="Carlito"/>
              </a:rPr>
              <a:t>various</a:t>
            </a:r>
            <a:r>
              <a:rPr sz="3200" spc="-2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disabilities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4411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42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389319"/>
            <a:ext cx="1207135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328 -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329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rlito"/>
                <a:cs typeface="Carlito"/>
              </a:rPr>
              <a:t>Figures </a:t>
            </a:r>
            <a:r>
              <a:rPr sz="1200" dirty="0">
                <a:latin typeface="Carlito"/>
                <a:cs typeface="Carlito"/>
              </a:rPr>
              <a:t>6-33 </a:t>
            </a:r>
            <a:r>
              <a:rPr sz="1200" spc="-70" dirty="0">
                <a:latin typeface="Arial"/>
                <a:cs typeface="Arial"/>
              </a:rPr>
              <a:t>–</a:t>
            </a:r>
            <a:r>
              <a:rPr sz="1200" spc="-165" dirty="0">
                <a:latin typeface="Arial"/>
                <a:cs typeface="Arial"/>
              </a:rPr>
              <a:t> </a:t>
            </a:r>
            <a:r>
              <a:rPr sz="1200" dirty="0">
                <a:latin typeface="Carlito"/>
                <a:cs typeface="Carlito"/>
              </a:rPr>
              <a:t>6-34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34000" y="2743200"/>
            <a:ext cx="3247517" cy="346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2743200"/>
            <a:ext cx="4536694" cy="350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0370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Summary</a:t>
            </a:r>
          </a:p>
        </p:txBody>
      </p:sp>
      <p:sp>
        <p:nvSpPr>
          <p:cNvPr id="3" name="object 3"/>
          <p:cNvSpPr/>
          <p:nvPr/>
        </p:nvSpPr>
        <p:spPr>
          <a:xfrm>
            <a:off x="752475" y="1552575"/>
            <a:ext cx="3695700" cy="227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73911" y="2460447"/>
            <a:ext cx="30632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0" dirty="0">
                <a:solidFill>
                  <a:srgbClr val="FFFFFF"/>
                </a:solidFill>
                <a:latin typeface="Carlito"/>
                <a:cs typeface="Carlito"/>
              </a:rPr>
              <a:t>Various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methods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22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output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86300" y="1552575"/>
            <a:ext cx="3695700" cy="2276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86934" y="2307081"/>
            <a:ext cx="2701925" cy="66802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512445" marR="5080" indent="-500380">
              <a:lnSpc>
                <a:spcPts val="2420"/>
              </a:lnSpc>
              <a:spcBef>
                <a:spcPts val="359"/>
              </a:spcBef>
            </a:pP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Several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commonly used  output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devices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47950" y="4057650"/>
            <a:ext cx="3838575" cy="2266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73501" y="4195064"/>
            <a:ext cx="3396615" cy="18954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-1270" algn="ctr">
              <a:lnSpc>
                <a:spcPct val="91600"/>
              </a:lnSpc>
              <a:spcBef>
                <a:spcPts val="315"/>
              </a:spcBef>
            </a:pP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Display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devices,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printers,  </a:t>
            </a:r>
            <a:r>
              <a:rPr sz="2200" spc="-20" dirty="0">
                <a:solidFill>
                  <a:srgbClr val="FFFFFF"/>
                </a:solidFill>
                <a:latin typeface="Carlito"/>
                <a:cs typeface="Carlito"/>
              </a:rPr>
              <a:t>speakers,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headphones, 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earbuds, </a:t>
            </a:r>
            <a:r>
              <a:rPr sz="2200" spc="-20" dirty="0">
                <a:solidFill>
                  <a:srgbClr val="FFFFFF"/>
                </a:solidFill>
                <a:latin typeface="Carlito"/>
                <a:cs typeface="Carlito"/>
              </a:rPr>
              <a:t>data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projectors,  interactive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whiteboards, 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force-feedback game  controllers,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tactile</a:t>
            </a:r>
            <a:r>
              <a:rPr sz="2200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output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09950" y="64411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43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1140" y="6425895"/>
            <a:ext cx="587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329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275201"/>
            <a:ext cx="458787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56435" algn="ctr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latin typeface="Arial Black"/>
                <a:cs typeface="Arial Black"/>
              </a:rPr>
              <a:t>Discovering</a:t>
            </a:r>
            <a:endParaRPr sz="3200" dirty="0">
              <a:latin typeface="Arial Black"/>
              <a:cs typeface="Arial Black"/>
            </a:endParaRPr>
          </a:p>
          <a:p>
            <a:pPr marL="914400" algn="ctr">
              <a:lnSpc>
                <a:spcPct val="100000"/>
              </a:lnSpc>
              <a:spcBef>
                <a:spcPts val="5"/>
              </a:spcBef>
            </a:pPr>
            <a:r>
              <a:rPr sz="3200" spc="10" dirty="0">
                <a:latin typeface="Arial Black"/>
                <a:cs typeface="Arial Black"/>
              </a:rPr>
              <a:t>Computers</a:t>
            </a:r>
            <a:r>
              <a:rPr sz="3200" spc="-95" dirty="0">
                <a:latin typeface="Arial Black"/>
                <a:cs typeface="Arial Black"/>
              </a:rPr>
              <a:t> </a:t>
            </a:r>
            <a:r>
              <a:rPr lang="en-US" sz="3200" spc="-5" dirty="0">
                <a:latin typeface="Arial Black"/>
                <a:cs typeface="Arial Black"/>
              </a:rPr>
              <a:t> </a:t>
            </a:r>
            <a:endParaRPr sz="32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21688" y="5496255"/>
            <a:ext cx="3263265" cy="108204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46075" marR="5080" indent="-219710">
              <a:lnSpc>
                <a:spcPts val="2160"/>
              </a:lnSpc>
              <a:spcBef>
                <a:spcPts val="375"/>
              </a:spcBef>
            </a:pPr>
            <a:r>
              <a:rPr sz="2000" spc="-45" dirty="0">
                <a:latin typeface="Arial Black"/>
                <a:cs typeface="Arial Black"/>
              </a:rPr>
              <a:t>Your </a:t>
            </a:r>
            <a:r>
              <a:rPr sz="2000" spc="-5" dirty="0">
                <a:latin typeface="Arial Black"/>
                <a:cs typeface="Arial Black"/>
              </a:rPr>
              <a:t>Interactive </a:t>
            </a:r>
            <a:r>
              <a:rPr sz="2000" dirty="0">
                <a:latin typeface="Arial Black"/>
                <a:cs typeface="Arial Black"/>
              </a:rPr>
              <a:t>Guide  to </a:t>
            </a:r>
            <a:r>
              <a:rPr sz="2000" spc="-5" dirty="0">
                <a:latin typeface="Arial Black"/>
                <a:cs typeface="Arial Black"/>
              </a:rPr>
              <a:t>the </a:t>
            </a:r>
            <a:r>
              <a:rPr sz="2000" dirty="0">
                <a:latin typeface="Arial Black"/>
                <a:cs typeface="Arial Black"/>
              </a:rPr>
              <a:t>Digital</a:t>
            </a:r>
            <a:r>
              <a:rPr sz="2000" spc="-6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World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400" b="1" spc="-10" dirty="0">
                <a:solidFill>
                  <a:srgbClr val="DB7530"/>
                </a:solidFill>
                <a:latin typeface="Carlito"/>
                <a:cs typeface="Carlito"/>
              </a:rPr>
              <a:t>Chapter </a:t>
            </a:r>
            <a:r>
              <a:rPr sz="2400" b="1" dirty="0">
                <a:solidFill>
                  <a:srgbClr val="DB7530"/>
                </a:solidFill>
                <a:latin typeface="Carlito"/>
                <a:cs typeface="Carlito"/>
              </a:rPr>
              <a:t>6</a:t>
            </a:r>
            <a:r>
              <a:rPr sz="2400" b="1" spc="-10" dirty="0">
                <a:solidFill>
                  <a:srgbClr val="DB7530"/>
                </a:solidFill>
                <a:latin typeface="Carlito"/>
                <a:cs typeface="Carlito"/>
              </a:rPr>
              <a:t> Complete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4918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What </a:t>
            </a:r>
            <a:r>
              <a:rPr spc="-5" dirty="0"/>
              <a:t>Is</a:t>
            </a:r>
            <a:r>
              <a:rPr spc="-65" dirty="0"/>
              <a:t> </a:t>
            </a:r>
            <a:r>
              <a:rPr spc="-10" dirty="0"/>
              <a:t>Output?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08990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An </a:t>
            </a:r>
            <a:r>
              <a:rPr sz="3200" b="1" dirty="0">
                <a:solidFill>
                  <a:srgbClr val="DB7530"/>
                </a:solidFill>
                <a:latin typeface="Carlito"/>
                <a:cs typeface="Carlito"/>
              </a:rPr>
              <a:t>output </a:t>
            </a:r>
            <a:r>
              <a:rPr sz="3200" b="1" spc="-5" dirty="0">
                <a:solidFill>
                  <a:srgbClr val="DB7530"/>
                </a:solidFill>
                <a:latin typeface="Carlito"/>
                <a:cs typeface="Carlito"/>
              </a:rPr>
              <a:t>device </a:t>
            </a:r>
            <a:r>
              <a:rPr sz="3200" dirty="0">
                <a:latin typeface="Carlito"/>
                <a:cs typeface="Carlito"/>
              </a:rPr>
              <a:t>is </a:t>
            </a:r>
            <a:r>
              <a:rPr sz="3200" spc="-20" dirty="0">
                <a:latin typeface="Carlito"/>
                <a:cs typeface="Carlito"/>
              </a:rPr>
              <a:t>any </a:t>
            </a:r>
            <a:r>
              <a:rPr sz="3200" dirty="0">
                <a:latin typeface="Carlito"/>
                <a:cs typeface="Carlito"/>
              </a:rPr>
              <a:t>type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spc="-20" dirty="0">
                <a:latin typeface="Carlito"/>
                <a:cs typeface="Carlito"/>
              </a:rPr>
              <a:t>hardware  </a:t>
            </a:r>
            <a:r>
              <a:rPr sz="3200" spc="-10" dirty="0">
                <a:latin typeface="Carlito"/>
                <a:cs typeface="Carlito"/>
              </a:rPr>
              <a:t>component that </a:t>
            </a:r>
            <a:r>
              <a:rPr sz="3200" spc="-25" dirty="0">
                <a:latin typeface="Carlito"/>
                <a:cs typeface="Carlito"/>
              </a:rPr>
              <a:t>conveys </a:t>
            </a:r>
            <a:r>
              <a:rPr sz="3200" spc="-15" dirty="0">
                <a:latin typeface="Carlito"/>
                <a:cs typeface="Carlito"/>
              </a:rPr>
              <a:t>information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dirty="0">
                <a:latin typeface="Carlito"/>
                <a:cs typeface="Carlito"/>
              </a:rPr>
              <a:t>one </a:t>
            </a:r>
            <a:r>
              <a:rPr sz="3200" spc="-5" dirty="0">
                <a:latin typeface="Carlito"/>
                <a:cs typeface="Carlito"/>
              </a:rPr>
              <a:t>or  </a:t>
            </a:r>
            <a:r>
              <a:rPr sz="3200" spc="-10" dirty="0">
                <a:latin typeface="Carlito"/>
                <a:cs typeface="Carlito"/>
              </a:rPr>
              <a:t>more</a:t>
            </a:r>
            <a:r>
              <a:rPr sz="3200" spc="-3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people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441135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88654" y="64411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587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305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725" y="3381375"/>
            <a:ext cx="2181225" cy="1362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6912" y="3886327"/>
            <a:ext cx="1268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Display</a:t>
            </a:r>
            <a:r>
              <a:rPr sz="1600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devices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43150" y="3381375"/>
            <a:ext cx="2181225" cy="1362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108705" y="3886327"/>
            <a:ext cx="6673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Pri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nt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1600" spc="-4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10100" y="3381375"/>
            <a:ext cx="2181225" cy="1362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155438" y="3663188"/>
            <a:ext cx="1094105" cy="7156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065" marR="5080" indent="-2540" algn="ctr">
              <a:lnSpc>
                <a:spcPct val="91600"/>
              </a:lnSpc>
              <a:spcBef>
                <a:spcPts val="254"/>
              </a:spcBef>
            </a:pPr>
            <a:r>
              <a:rPr sz="1600" spc="-20" dirty="0">
                <a:solidFill>
                  <a:srgbClr val="FFFFFF"/>
                </a:solidFill>
                <a:latin typeface="Carlito"/>
                <a:cs typeface="Carlito"/>
              </a:rPr>
              <a:t>Speakers, 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hea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pho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nes,  and</a:t>
            </a:r>
            <a:r>
              <a:rPr sz="16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earbuds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67525" y="3381375"/>
            <a:ext cx="2181225" cy="1362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318375" y="3886327"/>
            <a:ext cx="1288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Data</a:t>
            </a:r>
            <a:r>
              <a:rPr sz="16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projectors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19200" y="4819650"/>
            <a:ext cx="2181225" cy="1362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83460" y="5213096"/>
            <a:ext cx="105600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76200">
              <a:lnSpc>
                <a:spcPts val="1750"/>
              </a:lnSpc>
              <a:spcBef>
                <a:spcPts val="295"/>
              </a:spcBef>
            </a:pP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Interactive 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wh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eboa</a:t>
            </a:r>
            <a:r>
              <a:rPr sz="1600" spc="-3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ds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76625" y="4819650"/>
            <a:ext cx="2181225" cy="1362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929634" y="5101590"/>
            <a:ext cx="1285240" cy="7156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065" marR="5080" algn="ctr">
              <a:lnSpc>
                <a:spcPct val="91600"/>
              </a:lnSpc>
              <a:spcBef>
                <a:spcPts val="254"/>
              </a:spcBef>
            </a:pPr>
            <a:r>
              <a:rPr sz="1600" spc="-30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1600" spc="-4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-</a:t>
            </a:r>
            <a:r>
              <a:rPr sz="1600" spc="-40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db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ck 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game 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controllers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34050" y="4819650"/>
            <a:ext cx="2181225" cy="1362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250685" y="5324297"/>
            <a:ext cx="11607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FFFFFF"/>
                </a:solidFill>
                <a:latin typeface="Carlito"/>
                <a:cs typeface="Carlito"/>
              </a:rPr>
              <a:t>Tactile</a:t>
            </a:r>
            <a:r>
              <a:rPr sz="1600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output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2759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Display</a:t>
            </a:r>
            <a:r>
              <a:rPr spc="-35" dirty="0"/>
              <a:t> </a:t>
            </a:r>
            <a:r>
              <a:rPr spc="-10" dirty="0"/>
              <a:t>Devices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3862704" cy="3126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b="1" spc="-15" dirty="0">
                <a:solidFill>
                  <a:srgbClr val="DB7530"/>
                </a:solidFill>
                <a:latin typeface="Carlito"/>
                <a:cs typeface="Carlito"/>
              </a:rPr>
              <a:t>display </a:t>
            </a:r>
            <a:r>
              <a:rPr sz="2800" b="1" spc="-10" dirty="0">
                <a:solidFill>
                  <a:srgbClr val="DB7530"/>
                </a:solidFill>
                <a:latin typeface="Carlito"/>
                <a:cs typeface="Carlito"/>
              </a:rPr>
              <a:t>device </a:t>
            </a:r>
            <a:r>
              <a:rPr sz="2800" spc="-10" dirty="0">
                <a:latin typeface="Carlito"/>
                <a:cs typeface="Carlito"/>
              </a:rPr>
              <a:t>visually  </a:t>
            </a:r>
            <a:r>
              <a:rPr sz="2800" spc="-25" dirty="0">
                <a:latin typeface="Carlito"/>
                <a:cs typeface="Carlito"/>
              </a:rPr>
              <a:t>conveys </a:t>
            </a:r>
            <a:r>
              <a:rPr sz="2800" spc="-20" dirty="0">
                <a:latin typeface="Carlito"/>
                <a:cs typeface="Carlito"/>
              </a:rPr>
              <a:t>text, </a:t>
            </a:r>
            <a:r>
              <a:rPr sz="2800" spc="-10" dirty="0">
                <a:latin typeface="Carlito"/>
                <a:cs typeface="Carlito"/>
              </a:rPr>
              <a:t>graphics, 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video</a:t>
            </a:r>
            <a:r>
              <a:rPr sz="2800" spc="-2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information</a:t>
            </a:r>
            <a:endParaRPr sz="2800">
              <a:latin typeface="Carlito"/>
              <a:cs typeface="Carlito"/>
            </a:endParaRPr>
          </a:p>
          <a:p>
            <a:pPr marL="355600" marR="48895" indent="-342900">
              <a:lnSpc>
                <a:spcPct val="100000"/>
              </a:lnSpc>
              <a:spcBef>
                <a:spcPts val="67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b="1" spc="-10" dirty="0">
                <a:solidFill>
                  <a:srgbClr val="DB7530"/>
                </a:solidFill>
                <a:latin typeface="Carlito"/>
                <a:cs typeface="Carlito"/>
              </a:rPr>
              <a:t>monitor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5" dirty="0">
                <a:latin typeface="Carlito"/>
                <a:cs typeface="Carlito"/>
              </a:rPr>
              <a:t>packaged  </a:t>
            </a:r>
            <a:r>
              <a:rPr sz="2800" spc="-5" dirty="0">
                <a:latin typeface="Carlito"/>
                <a:cs typeface="Carlito"/>
              </a:rPr>
              <a:t>as a </a:t>
            </a:r>
            <a:r>
              <a:rPr sz="2800" spc="-20" dirty="0">
                <a:latin typeface="Carlito"/>
                <a:cs typeface="Carlito"/>
              </a:rPr>
              <a:t>separate</a:t>
            </a:r>
            <a:r>
              <a:rPr sz="2800" spc="-6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peripheral</a:t>
            </a:r>
            <a:endParaRPr sz="2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05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b="1" spc="-10" dirty="0">
                <a:solidFill>
                  <a:srgbClr val="DB7530"/>
                </a:solidFill>
                <a:latin typeface="Carlito"/>
                <a:cs typeface="Carlito"/>
              </a:rPr>
              <a:t>LCD</a:t>
            </a:r>
            <a:r>
              <a:rPr sz="2400" b="1" spc="-35" dirty="0">
                <a:solidFill>
                  <a:srgbClr val="DB7530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DB7530"/>
                </a:solidFill>
                <a:latin typeface="Carlito"/>
                <a:cs typeface="Carlito"/>
              </a:rPr>
              <a:t>monitor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Widescreen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10200" y="1752600"/>
            <a:ext cx="2362200" cy="2096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09950" y="64411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88654" y="64411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140" y="6392976"/>
            <a:ext cx="967105" cy="3943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00" dirty="0">
                <a:latin typeface="Carlito"/>
                <a:cs typeface="Carlito"/>
              </a:rPr>
              <a:t>Pages 306 </a:t>
            </a:r>
            <a:r>
              <a:rPr sz="1100" spc="-65" dirty="0">
                <a:latin typeface="Arial"/>
                <a:cs typeface="Arial"/>
              </a:rPr>
              <a:t>–</a:t>
            </a:r>
            <a:r>
              <a:rPr sz="1100" spc="-180" dirty="0">
                <a:latin typeface="Arial"/>
                <a:cs typeface="Arial"/>
              </a:rPr>
              <a:t> </a:t>
            </a:r>
            <a:r>
              <a:rPr sz="1100" dirty="0">
                <a:latin typeface="Carlito"/>
                <a:cs typeface="Carlito"/>
              </a:rPr>
              <a:t>207</a:t>
            </a:r>
            <a:endParaRPr sz="11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5" dirty="0">
                <a:latin typeface="Carlito"/>
                <a:cs typeface="Carlito"/>
              </a:rPr>
              <a:t>Figures </a:t>
            </a:r>
            <a:r>
              <a:rPr sz="1100" dirty="0">
                <a:latin typeface="Carlito"/>
                <a:cs typeface="Carlito"/>
              </a:rPr>
              <a:t>6-2 </a:t>
            </a:r>
            <a:r>
              <a:rPr sz="1100" spc="-65" dirty="0">
                <a:latin typeface="Arial"/>
                <a:cs typeface="Arial"/>
              </a:rPr>
              <a:t>–</a:t>
            </a:r>
            <a:r>
              <a:rPr sz="1100" spc="-145" dirty="0">
                <a:latin typeface="Arial"/>
                <a:cs typeface="Arial"/>
              </a:rPr>
              <a:t> </a:t>
            </a:r>
            <a:r>
              <a:rPr sz="1100" dirty="0">
                <a:latin typeface="Carlito"/>
                <a:cs typeface="Carlito"/>
              </a:rPr>
              <a:t>6-3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81400" y="3962400"/>
            <a:ext cx="4267200" cy="2266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2759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Display</a:t>
            </a:r>
            <a:r>
              <a:rPr spc="-35" dirty="0"/>
              <a:t> </a:t>
            </a:r>
            <a:r>
              <a:rPr spc="-10" dirty="0"/>
              <a:t>Devices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020684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DB7530"/>
                </a:solidFill>
                <a:latin typeface="Carlito"/>
                <a:cs typeface="Carlito"/>
              </a:rPr>
              <a:t>Liquid </a:t>
            </a:r>
            <a:r>
              <a:rPr sz="3200" b="1" spc="-15" dirty="0">
                <a:solidFill>
                  <a:srgbClr val="DB7530"/>
                </a:solidFill>
                <a:latin typeface="Carlito"/>
                <a:cs typeface="Carlito"/>
              </a:rPr>
              <a:t>crystal </a:t>
            </a:r>
            <a:r>
              <a:rPr sz="3200" b="1" spc="-10" dirty="0">
                <a:solidFill>
                  <a:srgbClr val="DB7530"/>
                </a:solidFill>
                <a:latin typeface="Carlito"/>
                <a:cs typeface="Carlito"/>
              </a:rPr>
              <a:t>display </a:t>
            </a:r>
            <a:r>
              <a:rPr sz="3200" spc="-10" dirty="0">
                <a:latin typeface="Carlito"/>
                <a:cs typeface="Carlito"/>
              </a:rPr>
              <a:t>(</a:t>
            </a:r>
            <a:r>
              <a:rPr sz="3200" b="1" spc="-10" dirty="0">
                <a:solidFill>
                  <a:srgbClr val="DB7530"/>
                </a:solidFill>
                <a:latin typeface="Carlito"/>
                <a:cs typeface="Carlito"/>
              </a:rPr>
              <a:t>LCD</a:t>
            </a:r>
            <a:r>
              <a:rPr sz="3200" spc="-10" dirty="0">
                <a:latin typeface="Carlito"/>
                <a:cs typeface="Carlito"/>
              </a:rPr>
              <a:t>) </a:t>
            </a:r>
            <a:r>
              <a:rPr sz="3200" spc="-5" dirty="0">
                <a:latin typeface="Carlito"/>
                <a:cs typeface="Carlito"/>
              </a:rPr>
              <a:t>uses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5" dirty="0">
                <a:latin typeface="Carlito"/>
                <a:cs typeface="Carlito"/>
              </a:rPr>
              <a:t>liquid  </a:t>
            </a:r>
            <a:r>
              <a:rPr sz="3200" spc="-10" dirty="0">
                <a:latin typeface="Carlito"/>
                <a:cs typeface="Carlito"/>
              </a:rPr>
              <a:t>compound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10" dirty="0">
                <a:latin typeface="Carlito"/>
                <a:cs typeface="Carlito"/>
              </a:rPr>
              <a:t>present </a:t>
            </a:r>
            <a:r>
              <a:rPr sz="3200" spc="-15" dirty="0">
                <a:latin typeface="Carlito"/>
                <a:cs typeface="Carlito"/>
              </a:rPr>
              <a:t>information </a:t>
            </a:r>
            <a:r>
              <a:rPr sz="3200" dirty="0">
                <a:latin typeface="Carlito"/>
                <a:cs typeface="Carlito"/>
              </a:rPr>
              <a:t>on a </a:t>
            </a:r>
            <a:r>
              <a:rPr sz="3200" spc="-15" dirty="0">
                <a:latin typeface="Carlito"/>
                <a:cs typeface="Carlito"/>
              </a:rPr>
              <a:t>display  </a:t>
            </a:r>
            <a:r>
              <a:rPr sz="3200" spc="-5" dirty="0">
                <a:latin typeface="Carlito"/>
                <a:cs typeface="Carlito"/>
              </a:rPr>
              <a:t>device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4411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88654" y="64411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588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308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85850" y="2657475"/>
            <a:ext cx="6886575" cy="3971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2759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Display</a:t>
            </a:r>
            <a:r>
              <a:rPr spc="-35" dirty="0"/>
              <a:t> </a:t>
            </a:r>
            <a:r>
              <a:rPr spc="-10" dirty="0"/>
              <a:t>Devices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764476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The quality of </a:t>
            </a:r>
            <a:r>
              <a:rPr sz="3200" dirty="0">
                <a:latin typeface="Carlito"/>
                <a:cs typeface="Carlito"/>
              </a:rPr>
              <a:t>an </a:t>
            </a:r>
            <a:r>
              <a:rPr sz="3200" spc="-15" dirty="0">
                <a:latin typeface="Carlito"/>
                <a:cs typeface="Carlito"/>
              </a:rPr>
              <a:t>LCD </a:t>
            </a:r>
            <a:r>
              <a:rPr sz="3200" spc="-10" dirty="0">
                <a:latin typeface="Carlito"/>
                <a:cs typeface="Carlito"/>
              </a:rPr>
              <a:t>monitor </a:t>
            </a:r>
            <a:r>
              <a:rPr sz="3200" spc="-5" dirty="0">
                <a:latin typeface="Carlito"/>
                <a:cs typeface="Carlito"/>
              </a:rPr>
              <a:t>or </a:t>
            </a:r>
            <a:r>
              <a:rPr sz="3200" spc="-15" dirty="0">
                <a:latin typeface="Carlito"/>
                <a:cs typeface="Carlito"/>
              </a:rPr>
              <a:t>LCD </a:t>
            </a:r>
            <a:r>
              <a:rPr sz="3200" spc="-10" dirty="0">
                <a:latin typeface="Carlito"/>
                <a:cs typeface="Carlito"/>
              </a:rPr>
              <a:t>screen  </a:t>
            </a:r>
            <a:r>
              <a:rPr sz="3200" spc="-5" dirty="0">
                <a:latin typeface="Carlito"/>
                <a:cs typeface="Carlito"/>
              </a:rPr>
              <a:t>depends primarily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on: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654" y="64411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425895"/>
            <a:ext cx="998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308 -</a:t>
            </a:r>
            <a:r>
              <a:rPr sz="1200" spc="-5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310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1925" y="2724150"/>
            <a:ext cx="2838450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8527" y="3380359"/>
            <a:ext cx="183133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eso</a:t>
            </a:r>
            <a:r>
              <a:rPr sz="3200" b="1" spc="5" dirty="0">
                <a:solidFill>
                  <a:srgbClr val="FFFFFF"/>
                </a:solidFill>
                <a:latin typeface="Carlito"/>
                <a:cs typeface="Carlito"/>
              </a:rPr>
              <a:t>l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ution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38475" y="2724150"/>
            <a:ext cx="3048000" cy="175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47465" y="3380359"/>
            <a:ext cx="24504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Response</a:t>
            </a:r>
            <a:r>
              <a:rPr sz="3200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time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34100" y="2724150"/>
            <a:ext cx="2838450" cy="1752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682867" y="3380359"/>
            <a:ext cx="17532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Br</a:t>
            </a: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r>
              <a:rPr sz="3200" spc="-25" dirty="0">
                <a:solidFill>
                  <a:srgbClr val="FFFFFF"/>
                </a:solidFill>
                <a:latin typeface="Carlito"/>
                <a:cs typeface="Carlito"/>
              </a:rPr>
              <a:t>h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tne</a:t>
            </a:r>
            <a:r>
              <a:rPr sz="3200" spc="-15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57350" y="4619625"/>
            <a:ext cx="2838450" cy="1762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19625" y="4619625"/>
            <a:ext cx="2876550" cy="1762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309876" y="5280761"/>
            <a:ext cx="4895850" cy="1369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26995" algn="l"/>
              </a:tabLst>
            </a:pP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Dot</a:t>
            </a: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rlito"/>
                <a:cs typeface="Carlito"/>
              </a:rPr>
              <a:t>pitch	</a:t>
            </a:r>
            <a:r>
              <a:rPr sz="3200" spc="-20" dirty="0">
                <a:solidFill>
                  <a:srgbClr val="FFFFFF"/>
                </a:solidFill>
                <a:latin typeface="Carlito"/>
                <a:cs typeface="Carlito"/>
              </a:rPr>
              <a:t>Contrast</a:t>
            </a:r>
            <a:r>
              <a:rPr sz="3200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rlito"/>
                <a:cs typeface="Carlito"/>
              </a:rPr>
              <a:t>ratio</a:t>
            </a:r>
            <a:endParaRPr sz="3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300" dirty="0">
              <a:latin typeface="Carlito"/>
              <a:cs typeface="Carlito"/>
            </a:endParaRPr>
          </a:p>
          <a:p>
            <a:pPr marL="1112520">
              <a:lnSpc>
                <a:spcPct val="10000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2759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Display</a:t>
            </a:r>
            <a:r>
              <a:rPr spc="-35" dirty="0"/>
              <a:t> </a:t>
            </a:r>
            <a:r>
              <a:rPr spc="-10" dirty="0"/>
              <a:t>Devices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3039110" cy="3698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31445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solidFill>
                  <a:srgbClr val="DB7530"/>
                </a:solidFill>
                <a:latin typeface="Carlito"/>
                <a:cs typeface="Carlito"/>
              </a:rPr>
              <a:t>Resolution </a:t>
            </a:r>
            <a:r>
              <a:rPr sz="2800" spc="-5" dirty="0">
                <a:latin typeface="Carlito"/>
                <a:cs typeface="Carlito"/>
              </a:rPr>
              <a:t>is the  </a:t>
            </a:r>
            <a:r>
              <a:rPr sz="2800" spc="-10" dirty="0">
                <a:latin typeface="Carlito"/>
                <a:cs typeface="Carlito"/>
              </a:rPr>
              <a:t>number of  </a:t>
            </a:r>
            <a:r>
              <a:rPr sz="2800" spc="-20" dirty="0">
                <a:latin typeface="Carlito"/>
                <a:cs typeface="Carlito"/>
              </a:rPr>
              <a:t>horizontal </a:t>
            </a:r>
            <a:r>
              <a:rPr sz="2800" spc="-5" dirty="0">
                <a:latin typeface="Carlito"/>
                <a:cs typeface="Carlito"/>
              </a:rPr>
              <a:t>and  </a:t>
            </a:r>
            <a:r>
              <a:rPr sz="2800" spc="-10" dirty="0">
                <a:latin typeface="Carlito"/>
                <a:cs typeface="Carlito"/>
              </a:rPr>
              <a:t>vertical </a:t>
            </a:r>
            <a:r>
              <a:rPr sz="2800" spc="-20" dirty="0">
                <a:latin typeface="Carlito"/>
                <a:cs typeface="Carlito"/>
              </a:rPr>
              <a:t>pixels </a:t>
            </a:r>
            <a:r>
              <a:rPr sz="2800" spc="-5" dirty="0">
                <a:latin typeface="Carlito"/>
                <a:cs typeface="Carlito"/>
              </a:rPr>
              <a:t>in</a:t>
            </a:r>
            <a:r>
              <a:rPr sz="2800" spc="-4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a  </a:t>
            </a:r>
            <a:r>
              <a:rPr sz="2800" spc="-15" dirty="0">
                <a:latin typeface="Carlito"/>
                <a:cs typeface="Carlito"/>
              </a:rPr>
              <a:t>display</a:t>
            </a:r>
            <a:r>
              <a:rPr sz="2800" spc="-10" dirty="0">
                <a:latin typeface="Carlito"/>
                <a:cs typeface="Carlito"/>
              </a:rPr>
              <a:t> device</a:t>
            </a:r>
            <a:endParaRPr sz="2800">
              <a:latin typeface="Carlito"/>
              <a:cs typeface="Carlito"/>
            </a:endParaRPr>
          </a:p>
          <a:p>
            <a:pPr marL="756285" marR="5080" indent="-287020">
              <a:lnSpc>
                <a:spcPct val="100000"/>
              </a:lnSpc>
              <a:spcBef>
                <a:spcPts val="610"/>
              </a:spcBef>
            </a:pPr>
            <a:r>
              <a:rPr sz="2400" dirty="0">
                <a:solidFill>
                  <a:srgbClr val="5F497A"/>
                </a:solidFill>
                <a:latin typeface="Arial"/>
                <a:cs typeface="Arial"/>
              </a:rPr>
              <a:t>–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5" dirty="0">
                <a:latin typeface="Carlito"/>
                <a:cs typeface="Carlito"/>
              </a:rPr>
              <a:t>higher  resolution uses </a:t>
            </a:r>
            <a:r>
              <a:rPr sz="2400" dirty="0">
                <a:latin typeface="Carlito"/>
                <a:cs typeface="Carlito"/>
              </a:rPr>
              <a:t>a  </a:t>
            </a:r>
            <a:r>
              <a:rPr sz="2400" spc="-15" dirty="0">
                <a:latin typeface="Carlito"/>
                <a:cs typeface="Carlito"/>
              </a:rPr>
              <a:t>greater </a:t>
            </a:r>
            <a:r>
              <a:rPr sz="2400" spc="-5" dirty="0">
                <a:latin typeface="Carlito"/>
                <a:cs typeface="Carlito"/>
              </a:rPr>
              <a:t>number</a:t>
            </a:r>
            <a:r>
              <a:rPr sz="2400" spc="-7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of  </a:t>
            </a:r>
            <a:r>
              <a:rPr sz="2400" spc="-15" dirty="0">
                <a:latin typeface="Carlito"/>
                <a:cs typeface="Carlito"/>
              </a:rPr>
              <a:t>pixels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441135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88654" y="64411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07607"/>
            <a:ext cx="10267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308 </a:t>
            </a:r>
            <a:r>
              <a:rPr sz="1200" spc="-70" dirty="0">
                <a:latin typeface="Arial"/>
                <a:cs typeface="Arial"/>
              </a:rPr>
              <a:t>–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dirty="0">
                <a:latin typeface="Carlito"/>
                <a:cs typeface="Carlito"/>
              </a:rPr>
              <a:t>309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48200" y="1929472"/>
            <a:ext cx="4038600" cy="3867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1140" y="6646874"/>
            <a:ext cx="6692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6-5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1506</Words>
  <Application>Microsoft Office PowerPoint</Application>
  <PresentationFormat>On-screen Show (4:3)</PresentationFormat>
  <Paragraphs>321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Arial Black</vt:lpstr>
      <vt:lpstr>Calibri</vt:lpstr>
      <vt:lpstr>Carlito</vt:lpstr>
      <vt:lpstr>Office Theme</vt:lpstr>
      <vt:lpstr>PowerPoint Presentation</vt:lpstr>
      <vt:lpstr>Objectives Overview</vt:lpstr>
      <vt:lpstr>Objectives Overview</vt:lpstr>
      <vt:lpstr>What Is Output?</vt:lpstr>
      <vt:lpstr>What Is Output?</vt:lpstr>
      <vt:lpstr>Display Devices</vt:lpstr>
      <vt:lpstr>Display Devices</vt:lpstr>
      <vt:lpstr>Display Devices</vt:lpstr>
      <vt:lpstr>Display Devices</vt:lpstr>
      <vt:lpstr>Display Devices</vt:lpstr>
      <vt:lpstr>Display Devices</vt:lpstr>
      <vt:lpstr>Display Devices</vt:lpstr>
      <vt:lpstr>Display Devices</vt:lpstr>
      <vt:lpstr>Printers</vt:lpstr>
      <vt:lpstr>PowerPoint Presentation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Speakers, Headphones, and Earbuds</vt:lpstr>
      <vt:lpstr>Speakers, Headphones, and Earbuds</vt:lpstr>
      <vt:lpstr>Speakers, Headphones, and Earbuds</vt:lpstr>
      <vt:lpstr>Speakers, Headphones, and Earbuds</vt:lpstr>
      <vt:lpstr>Other Output Devices</vt:lpstr>
      <vt:lpstr>Other Output Devices</vt:lpstr>
      <vt:lpstr>Other Output Devices</vt:lpstr>
      <vt:lpstr>Other Output Devices</vt:lpstr>
      <vt:lpstr>Putting It All Together</vt:lpstr>
      <vt:lpstr>Putting It All Together</vt:lpstr>
      <vt:lpstr>Putting It All Together</vt:lpstr>
      <vt:lpstr>Output Devices for Physically Challenged Users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Abdul Qadeer</cp:lastModifiedBy>
  <cp:revision>1</cp:revision>
  <dcterms:created xsi:type="dcterms:W3CDTF">2020-11-29T12:51:49Z</dcterms:created>
  <dcterms:modified xsi:type="dcterms:W3CDTF">2020-11-29T13:09:31Z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2012-02-15T00:00:00Z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2020-11-29T00:00:00Z</vt:filetime>
  </property>
</Properties>
</file>