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E384-1B1B-4DF6-A819-9282B2B3C21A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B7D5-BFCA-414E-A513-3F2E10C0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725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E384-1B1B-4DF6-A819-9282B2B3C21A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B7D5-BFCA-414E-A513-3F2E10C0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32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E384-1B1B-4DF6-A819-9282B2B3C21A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B7D5-BFCA-414E-A513-3F2E10C0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047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E384-1B1B-4DF6-A819-9282B2B3C21A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B7D5-BFCA-414E-A513-3F2E10C0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306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E384-1B1B-4DF6-A819-9282B2B3C21A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B7D5-BFCA-414E-A513-3F2E10C0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967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E384-1B1B-4DF6-A819-9282B2B3C21A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B7D5-BFCA-414E-A513-3F2E10C0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256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E384-1B1B-4DF6-A819-9282B2B3C21A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B7D5-BFCA-414E-A513-3F2E10C0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857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E384-1B1B-4DF6-A819-9282B2B3C21A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B7D5-BFCA-414E-A513-3F2E10C0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368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E384-1B1B-4DF6-A819-9282B2B3C21A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B7D5-BFCA-414E-A513-3F2E10C0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E384-1B1B-4DF6-A819-9282B2B3C21A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B7D5-BFCA-414E-A513-3F2E10C0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98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AE384-1B1B-4DF6-A819-9282B2B3C21A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BB7D5-BFCA-414E-A513-3F2E10C0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93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AE384-1B1B-4DF6-A819-9282B2B3C21A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BB7D5-BFCA-414E-A513-3F2E10C0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946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2838" y="71786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5531" y="70103"/>
              <a:ext cx="9013190" cy="6692265"/>
            </a:xfrm>
            <a:custGeom>
              <a:avLst/>
              <a:gdLst/>
              <a:ahLst/>
              <a:cxnLst/>
              <a:rect l="l" t="t" r="r" b="b"/>
              <a:pathLst>
                <a:path w="9013190" h="6692265">
                  <a:moveTo>
                    <a:pt x="0" y="329819"/>
                  </a:moveTo>
                  <a:lnTo>
                    <a:pt x="3576" y="281088"/>
                  </a:lnTo>
                  <a:lnTo>
                    <a:pt x="13965" y="234576"/>
                  </a:lnTo>
                  <a:lnTo>
                    <a:pt x="30656" y="190791"/>
                  </a:lnTo>
                  <a:lnTo>
                    <a:pt x="53139" y="150245"/>
                  </a:lnTo>
                  <a:lnTo>
                    <a:pt x="80905" y="113448"/>
                  </a:lnTo>
                  <a:lnTo>
                    <a:pt x="113441" y="80911"/>
                  </a:lnTo>
                  <a:lnTo>
                    <a:pt x="150240" y="53144"/>
                  </a:lnTo>
                  <a:lnTo>
                    <a:pt x="190789" y="30660"/>
                  </a:lnTo>
                  <a:lnTo>
                    <a:pt x="234580" y="13967"/>
                  </a:lnTo>
                  <a:lnTo>
                    <a:pt x="281102" y="3576"/>
                  </a:lnTo>
                  <a:lnTo>
                    <a:pt x="329844" y="0"/>
                  </a:lnTo>
                  <a:lnTo>
                    <a:pt x="8683117" y="0"/>
                  </a:lnTo>
                  <a:lnTo>
                    <a:pt x="8731847" y="3576"/>
                  </a:lnTo>
                  <a:lnTo>
                    <a:pt x="8778359" y="13967"/>
                  </a:lnTo>
                  <a:lnTo>
                    <a:pt x="8822144" y="30660"/>
                  </a:lnTo>
                  <a:lnTo>
                    <a:pt x="8862690" y="53144"/>
                  </a:lnTo>
                  <a:lnTo>
                    <a:pt x="8899487" y="80911"/>
                  </a:lnTo>
                  <a:lnTo>
                    <a:pt x="8932024" y="113448"/>
                  </a:lnTo>
                  <a:lnTo>
                    <a:pt x="8959791" y="150245"/>
                  </a:lnTo>
                  <a:lnTo>
                    <a:pt x="8982275" y="190791"/>
                  </a:lnTo>
                  <a:lnTo>
                    <a:pt x="8998968" y="234576"/>
                  </a:lnTo>
                  <a:lnTo>
                    <a:pt x="9009359" y="281088"/>
                  </a:lnTo>
                  <a:lnTo>
                    <a:pt x="9012936" y="329819"/>
                  </a:lnTo>
                  <a:lnTo>
                    <a:pt x="9012936" y="6362026"/>
                  </a:lnTo>
                  <a:lnTo>
                    <a:pt x="9009359" y="6410769"/>
                  </a:lnTo>
                  <a:lnTo>
                    <a:pt x="8998968" y="6457290"/>
                  </a:lnTo>
                  <a:lnTo>
                    <a:pt x="8982275" y="6501081"/>
                  </a:lnTo>
                  <a:lnTo>
                    <a:pt x="8959791" y="6541631"/>
                  </a:lnTo>
                  <a:lnTo>
                    <a:pt x="8932024" y="6578430"/>
                  </a:lnTo>
                  <a:lnTo>
                    <a:pt x="8899487" y="6610967"/>
                  </a:lnTo>
                  <a:lnTo>
                    <a:pt x="8862690" y="6638733"/>
                  </a:lnTo>
                  <a:lnTo>
                    <a:pt x="8822144" y="6661216"/>
                  </a:lnTo>
                  <a:lnTo>
                    <a:pt x="8778359" y="6677908"/>
                  </a:lnTo>
                  <a:lnTo>
                    <a:pt x="8731847" y="6688297"/>
                  </a:lnTo>
                  <a:lnTo>
                    <a:pt x="8683117" y="6691873"/>
                  </a:lnTo>
                  <a:lnTo>
                    <a:pt x="329844" y="6691873"/>
                  </a:lnTo>
                  <a:lnTo>
                    <a:pt x="281102" y="6688297"/>
                  </a:lnTo>
                  <a:lnTo>
                    <a:pt x="234580" y="6677908"/>
                  </a:lnTo>
                  <a:lnTo>
                    <a:pt x="190789" y="6661216"/>
                  </a:lnTo>
                  <a:lnTo>
                    <a:pt x="150240" y="6638733"/>
                  </a:lnTo>
                  <a:lnTo>
                    <a:pt x="113441" y="6610967"/>
                  </a:lnTo>
                  <a:lnTo>
                    <a:pt x="80905" y="6578430"/>
                  </a:lnTo>
                  <a:lnTo>
                    <a:pt x="53139" y="6541631"/>
                  </a:lnTo>
                  <a:lnTo>
                    <a:pt x="30656" y="6501081"/>
                  </a:lnTo>
                  <a:lnTo>
                    <a:pt x="13965" y="6457290"/>
                  </a:lnTo>
                  <a:lnTo>
                    <a:pt x="3576" y="6410769"/>
                  </a:lnTo>
                  <a:lnTo>
                    <a:pt x="0" y="6362026"/>
                  </a:lnTo>
                  <a:lnTo>
                    <a:pt x="0" y="329819"/>
                  </a:lnTo>
                  <a:close/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2484" y="1395983"/>
              <a:ext cx="9022080" cy="121920"/>
            </a:xfrm>
            <a:custGeom>
              <a:avLst/>
              <a:gdLst/>
              <a:ahLst/>
              <a:cxnLst/>
              <a:rect l="l" t="t" r="r" b="b"/>
              <a:pathLst>
                <a:path w="9022080" h="121919">
                  <a:moveTo>
                    <a:pt x="9022080" y="0"/>
                  </a:moveTo>
                  <a:lnTo>
                    <a:pt x="0" y="0"/>
                  </a:lnTo>
                  <a:lnTo>
                    <a:pt x="0" y="121920"/>
                  </a:lnTo>
                  <a:lnTo>
                    <a:pt x="9022080" y="121920"/>
                  </a:lnTo>
                  <a:lnTo>
                    <a:pt x="9022080" y="0"/>
                  </a:lnTo>
                  <a:close/>
                </a:path>
              </a:pathLst>
            </a:custGeom>
            <a:solidFill>
              <a:srgbClr val="E6B0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2484" y="2976372"/>
              <a:ext cx="9022080" cy="111760"/>
            </a:xfrm>
            <a:custGeom>
              <a:avLst/>
              <a:gdLst/>
              <a:ahLst/>
              <a:cxnLst/>
              <a:rect l="l" t="t" r="r" b="b"/>
              <a:pathLst>
                <a:path w="9022080" h="111760">
                  <a:moveTo>
                    <a:pt x="9022080" y="0"/>
                  </a:moveTo>
                  <a:lnTo>
                    <a:pt x="0" y="0"/>
                  </a:lnTo>
                  <a:lnTo>
                    <a:pt x="0" y="111251"/>
                  </a:lnTo>
                  <a:lnTo>
                    <a:pt x="9022080" y="111251"/>
                  </a:lnTo>
                  <a:lnTo>
                    <a:pt x="9022080" y="0"/>
                  </a:lnTo>
                  <a:close/>
                </a:path>
              </a:pathLst>
            </a:custGeom>
            <a:solidFill>
              <a:srgbClr val="9184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066800" y="3159379"/>
            <a:ext cx="7086600" cy="289015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0" tIns="12065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95"/>
              </a:spcBef>
            </a:pPr>
            <a:r>
              <a:rPr sz="2200" spc="-10" dirty="0">
                <a:solidFill>
                  <a:srgbClr val="696363"/>
                </a:solidFill>
                <a:latin typeface="Arial"/>
                <a:cs typeface="Arial"/>
              </a:rPr>
              <a:t>By</a:t>
            </a:r>
            <a:endParaRPr sz="22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70"/>
              </a:spcBef>
            </a:pPr>
            <a:r>
              <a:rPr lang="en-US" sz="2800" spc="-45" dirty="0" smtClean="0">
                <a:solidFill>
                  <a:schemeClr val="tx1"/>
                </a:solidFill>
                <a:latin typeface="Arial"/>
                <a:cs typeface="Arial"/>
              </a:rPr>
              <a:t>Muhammad </a:t>
            </a:r>
            <a:r>
              <a:rPr lang="en-US" sz="2800" spc="-45" dirty="0" err="1" smtClean="0">
                <a:solidFill>
                  <a:schemeClr val="tx1"/>
                </a:solidFill>
                <a:latin typeface="Arial"/>
                <a:cs typeface="Arial"/>
              </a:rPr>
              <a:t>Iqbal</a:t>
            </a:r>
            <a:r>
              <a:rPr lang="en-US" sz="2800" spc="-45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2800" spc="-45" dirty="0" err="1" smtClean="0">
                <a:solidFill>
                  <a:schemeClr val="tx1"/>
                </a:solidFill>
                <a:latin typeface="Arial"/>
                <a:cs typeface="Arial"/>
              </a:rPr>
              <a:t>Rana</a:t>
            </a:r>
            <a:endParaRPr sz="2800" dirty="0">
              <a:solidFill>
                <a:schemeClr val="tx1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75"/>
              </a:spcBef>
            </a:pPr>
            <a:r>
              <a:rPr lang="en-US" sz="2200" spc="-5" dirty="0" smtClean="0">
                <a:solidFill>
                  <a:schemeClr val="tx1"/>
                </a:solidFill>
                <a:latin typeface="Arial"/>
                <a:cs typeface="Arial"/>
              </a:rPr>
              <a:t>Research Scholar</a:t>
            </a:r>
          </a:p>
          <a:p>
            <a:pPr algn="ctr">
              <a:lnSpc>
                <a:spcPct val="100000"/>
              </a:lnSpc>
              <a:spcBef>
                <a:spcPts val="75"/>
              </a:spcBef>
            </a:pPr>
            <a:r>
              <a:rPr lang="en-US" sz="2200" spc="-5" dirty="0" smtClean="0">
                <a:solidFill>
                  <a:schemeClr val="tx1"/>
                </a:solidFill>
                <a:latin typeface="Arial"/>
                <a:cs typeface="Arial"/>
              </a:rPr>
              <a:t>Ph.D. Education </a:t>
            </a:r>
            <a:endParaRPr sz="22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12700" marR="5080" algn="ctr">
              <a:lnSpc>
                <a:spcPct val="80000"/>
              </a:lnSpc>
              <a:spcBef>
                <a:spcPts val="600"/>
              </a:spcBef>
            </a:pPr>
            <a:r>
              <a:rPr lang="en-US" sz="2200" spc="-5" dirty="0" smtClean="0">
                <a:solidFill>
                  <a:schemeClr val="tx1"/>
                </a:solidFill>
                <a:latin typeface="Arial"/>
                <a:cs typeface="Arial"/>
              </a:rPr>
              <a:t>Visiting Faculty</a:t>
            </a:r>
            <a:r>
              <a:rPr sz="2200" dirty="0" smtClean="0">
                <a:solidFill>
                  <a:schemeClr val="tx1"/>
                </a:solidFill>
                <a:latin typeface="Arial"/>
                <a:cs typeface="Arial"/>
              </a:rPr>
              <a:t>  </a:t>
            </a:r>
            <a:r>
              <a:rPr lang="en-US" sz="2200" spc="-5" dirty="0" smtClean="0">
                <a:solidFill>
                  <a:schemeClr val="tx1"/>
                </a:solidFill>
                <a:latin typeface="Arial"/>
                <a:cs typeface="Arial"/>
              </a:rPr>
              <a:t>University of Sargodha</a:t>
            </a:r>
          </a:p>
          <a:p>
            <a:pPr marL="12700" marR="5080" algn="ctr">
              <a:lnSpc>
                <a:spcPct val="80000"/>
              </a:lnSpc>
              <a:spcBef>
                <a:spcPts val="600"/>
              </a:spcBef>
            </a:pPr>
            <a:r>
              <a:rPr lang="en-US" sz="2200" spc="-5" dirty="0" err="1" smtClean="0">
                <a:solidFill>
                  <a:schemeClr val="tx1"/>
                </a:solidFill>
                <a:latin typeface="Arial"/>
                <a:cs typeface="Arial"/>
              </a:rPr>
              <a:t>Bhakkar</a:t>
            </a:r>
            <a:r>
              <a:rPr lang="en-US" sz="2200" spc="-5" dirty="0" smtClean="0">
                <a:solidFill>
                  <a:schemeClr val="tx1"/>
                </a:solidFill>
                <a:latin typeface="Arial"/>
                <a:cs typeface="Arial"/>
              </a:rPr>
              <a:t> Campus </a:t>
            </a:r>
            <a:endParaRPr sz="22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1070610" marR="1064895" algn="ctr">
              <a:lnSpc>
                <a:spcPct val="102699"/>
              </a:lnSpc>
            </a:pPr>
            <a:r>
              <a:rPr lang="en-US" sz="2200" spc="-5" dirty="0" smtClean="0">
                <a:solidFill>
                  <a:srgbClr val="002060"/>
                </a:solidFill>
                <a:latin typeface="Arial"/>
                <a:cs typeface="Arial"/>
              </a:rPr>
              <a:t>iqbalrana101@gmail.com</a:t>
            </a:r>
          </a:p>
          <a:p>
            <a:pPr marL="1070610" marR="1064895" algn="ctr">
              <a:lnSpc>
                <a:spcPct val="102699"/>
              </a:lnSpc>
            </a:pPr>
            <a:r>
              <a:rPr sz="2200" spc="-5" dirty="0" smtClean="0">
                <a:solidFill>
                  <a:srgbClr val="696363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696363"/>
                </a:solidFill>
                <a:latin typeface="Arial"/>
                <a:cs typeface="Arial"/>
              </a:rPr>
              <a:t>Cell:+92 </a:t>
            </a:r>
            <a:r>
              <a:rPr lang="en-US" sz="2200" spc="-5" dirty="0" smtClean="0">
                <a:solidFill>
                  <a:srgbClr val="696363"/>
                </a:solidFill>
                <a:latin typeface="Arial"/>
                <a:cs typeface="Arial"/>
              </a:rPr>
              <a:t>333</a:t>
            </a:r>
            <a:r>
              <a:rPr sz="2200" spc="-15" dirty="0" smtClean="0">
                <a:solidFill>
                  <a:srgbClr val="696363"/>
                </a:solidFill>
                <a:latin typeface="Arial"/>
                <a:cs typeface="Arial"/>
              </a:rPr>
              <a:t> </a:t>
            </a:r>
            <a:r>
              <a:rPr lang="en-US" sz="2200" spc="-5" dirty="0" smtClean="0">
                <a:solidFill>
                  <a:srgbClr val="696363"/>
                </a:solidFill>
                <a:latin typeface="Arial"/>
                <a:cs typeface="Arial"/>
              </a:rPr>
              <a:t>8905098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35322" y="1589689"/>
            <a:ext cx="9022080" cy="100091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0" tIns="3816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005"/>
              </a:spcBef>
            </a:pPr>
            <a:r>
              <a:rPr sz="4000" spc="-5" dirty="0">
                <a:solidFill>
                  <a:srgbClr val="FFFFFF"/>
                </a:solidFill>
              </a:rPr>
              <a:t>Curriculum</a:t>
            </a:r>
            <a:r>
              <a:rPr sz="4000" spc="25" dirty="0">
                <a:solidFill>
                  <a:srgbClr val="FFFFFF"/>
                </a:solidFill>
              </a:rPr>
              <a:t> </a:t>
            </a:r>
            <a:r>
              <a:rPr sz="4000" spc="-5" dirty="0" smtClean="0">
                <a:solidFill>
                  <a:srgbClr val="FFFFFF"/>
                </a:solidFill>
              </a:rPr>
              <a:t>Development</a:t>
            </a:r>
            <a:r>
              <a:rPr lang="en-US" sz="4000" spc="-5" dirty="0" smtClean="0">
                <a:solidFill>
                  <a:srgbClr val="FFFFFF"/>
                </a:solidFill>
              </a:rPr>
              <a:t> (Foundation) </a:t>
            </a:r>
            <a:endParaRPr sz="4000" dirty="0"/>
          </a:p>
        </p:txBody>
      </p:sp>
    </p:spTree>
    <p:extLst>
      <p:ext uri="{BB962C8B-B14F-4D97-AF65-F5344CB8AC3E}">
        <p14:creationId xmlns:p14="http://schemas.microsoft.com/office/powerpoint/2010/main" val="245659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Difference </a:t>
            </a:r>
            <a:r>
              <a:rPr sz="4000" spc="-5" dirty="0"/>
              <a:t>between various  </a:t>
            </a:r>
            <a:r>
              <a:rPr sz="4000" spc="-95" dirty="0"/>
              <a:t>Terms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370840" y="1412494"/>
            <a:ext cx="8216900" cy="54070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Arial"/>
                <a:cs typeface="Arial"/>
              </a:rPr>
              <a:t>Curriculum</a:t>
            </a:r>
            <a:endParaRPr sz="2000">
              <a:latin typeface="Arial"/>
              <a:cs typeface="Arial"/>
            </a:endParaRPr>
          </a:p>
          <a:p>
            <a:pPr marL="25400">
              <a:lnSpc>
                <a:spcPts val="2160"/>
              </a:lnSpc>
              <a:spcBef>
                <a:spcPts val="114"/>
              </a:spcBef>
            </a:pPr>
            <a:r>
              <a:rPr sz="2000" dirty="0">
                <a:latin typeface="Arial"/>
                <a:cs typeface="Arial"/>
              </a:rPr>
              <a:t>The planned learning opportunities </a:t>
            </a:r>
            <a:r>
              <a:rPr sz="2000" spc="-5" dirty="0">
                <a:latin typeface="Arial"/>
                <a:cs typeface="Arial"/>
              </a:rPr>
              <a:t>offered </a:t>
            </a:r>
            <a:r>
              <a:rPr sz="2000" dirty="0">
                <a:latin typeface="Arial"/>
                <a:cs typeface="Arial"/>
              </a:rPr>
              <a:t>to the learners by</a:t>
            </a:r>
            <a:r>
              <a:rPr sz="2000" spc="-17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educational</a:t>
            </a:r>
            <a:endParaRPr sz="2000">
              <a:latin typeface="Arial"/>
              <a:cs typeface="Arial"/>
            </a:endParaRPr>
          </a:p>
          <a:p>
            <a:pPr marL="299085">
              <a:lnSpc>
                <a:spcPts val="2160"/>
              </a:lnSpc>
            </a:pPr>
            <a:r>
              <a:rPr sz="2000" dirty="0">
                <a:latin typeface="Arial"/>
                <a:cs typeface="Arial"/>
              </a:rPr>
              <a:t>institution.</a:t>
            </a:r>
            <a:endParaRPr sz="200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125"/>
              </a:spcBef>
            </a:pPr>
            <a:r>
              <a:rPr sz="2000" b="1" spc="-5" dirty="0">
                <a:latin typeface="Arial"/>
                <a:cs typeface="Arial"/>
              </a:rPr>
              <a:t>Syllabus</a:t>
            </a:r>
            <a:endParaRPr sz="2000">
              <a:latin typeface="Arial"/>
              <a:cs typeface="Arial"/>
            </a:endParaRPr>
          </a:p>
          <a:p>
            <a:pPr marL="25400">
              <a:lnSpc>
                <a:spcPts val="2160"/>
              </a:lnSpc>
              <a:spcBef>
                <a:spcPts val="120"/>
              </a:spcBef>
            </a:pPr>
            <a:r>
              <a:rPr sz="2000" dirty="0">
                <a:latin typeface="Arial"/>
                <a:cs typeface="Arial"/>
              </a:rPr>
              <a:t>A syllabus is </a:t>
            </a:r>
            <a:r>
              <a:rPr sz="2000" spc="-5" dirty="0">
                <a:latin typeface="Arial"/>
                <a:cs typeface="Arial"/>
              </a:rPr>
              <a:t>typically </a:t>
            </a:r>
            <a:r>
              <a:rPr sz="2000" dirty="0">
                <a:latin typeface="Arial"/>
                <a:cs typeface="Arial"/>
              </a:rPr>
              <a:t>a list of content areas which are to be</a:t>
            </a:r>
            <a:r>
              <a:rPr sz="2000" spc="-2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assessed.</a:t>
            </a:r>
            <a:endParaRPr sz="2000">
              <a:latin typeface="Arial"/>
              <a:cs typeface="Arial"/>
            </a:endParaRPr>
          </a:p>
          <a:p>
            <a:pPr marL="299085" marR="153035">
              <a:lnSpc>
                <a:spcPct val="80000"/>
              </a:lnSpc>
              <a:spcBef>
                <a:spcPts val="240"/>
              </a:spcBef>
            </a:pPr>
            <a:r>
              <a:rPr sz="2000" dirty="0">
                <a:latin typeface="Arial"/>
                <a:cs typeface="Arial"/>
              </a:rPr>
              <a:t>Syllabus is clearly intended to be a subsection of curriculum. It  includes objectives, list of subjects, list of content (topics, sub</a:t>
            </a:r>
            <a:r>
              <a:rPr sz="2000" spc="-2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topics),  list of recommended books and list of recommended teaching  methods.</a:t>
            </a:r>
            <a:endParaRPr sz="200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120"/>
              </a:spcBef>
            </a:pPr>
            <a:r>
              <a:rPr sz="2000" b="1" dirty="0">
                <a:latin typeface="Arial"/>
                <a:cs typeface="Arial"/>
              </a:rPr>
              <a:t>Course</a:t>
            </a:r>
            <a:endParaRPr sz="2000">
              <a:latin typeface="Arial"/>
              <a:cs typeface="Arial"/>
            </a:endParaRPr>
          </a:p>
          <a:p>
            <a:pPr marL="299085" marR="173355" indent="-274320">
              <a:lnSpc>
                <a:spcPts val="1920"/>
              </a:lnSpc>
              <a:spcBef>
                <a:spcPts val="585"/>
              </a:spcBef>
            </a:pPr>
            <a:r>
              <a:rPr sz="2000" dirty="0">
                <a:latin typeface="Arial"/>
                <a:cs typeface="Arial"/>
              </a:rPr>
              <a:t>It is a set of subject with detailed description of the contents e.g,</a:t>
            </a:r>
            <a:r>
              <a:rPr sz="2000" spc="-229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course  of </a:t>
            </a:r>
            <a:r>
              <a:rPr sz="2000" spc="5" dirty="0">
                <a:latin typeface="Arial"/>
                <a:cs typeface="Arial"/>
              </a:rPr>
              <a:t>8</a:t>
            </a:r>
            <a:r>
              <a:rPr sz="1950" spc="7" baseline="25641" dirty="0">
                <a:latin typeface="Arial"/>
                <a:cs typeface="Arial"/>
              </a:rPr>
              <a:t>th </a:t>
            </a:r>
            <a:r>
              <a:rPr sz="2000" dirty="0">
                <a:latin typeface="Arial"/>
                <a:cs typeface="Arial"/>
              </a:rPr>
              <a:t>class. Course of </a:t>
            </a:r>
            <a:r>
              <a:rPr sz="2000" spc="10" dirty="0">
                <a:latin typeface="Arial"/>
                <a:cs typeface="Arial"/>
              </a:rPr>
              <a:t>8</a:t>
            </a:r>
            <a:r>
              <a:rPr sz="1950" spc="15" baseline="25641" dirty="0">
                <a:latin typeface="Arial"/>
                <a:cs typeface="Arial"/>
              </a:rPr>
              <a:t>th </a:t>
            </a:r>
            <a:r>
              <a:rPr sz="2000" dirty="0">
                <a:latin typeface="Arial"/>
                <a:cs typeface="Arial"/>
              </a:rPr>
              <a:t>class include textbooks of English, urdu,  Islamiyat, Math,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etc.</a:t>
            </a:r>
            <a:endParaRPr sz="200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135"/>
              </a:spcBef>
            </a:pPr>
            <a:r>
              <a:rPr sz="2000" b="1" dirty="0">
                <a:latin typeface="Arial"/>
                <a:cs typeface="Arial"/>
              </a:rPr>
              <a:t>Instruction</a:t>
            </a:r>
            <a:endParaRPr sz="2000">
              <a:latin typeface="Arial"/>
              <a:cs typeface="Arial"/>
            </a:endParaRPr>
          </a:p>
          <a:p>
            <a:pPr marL="299085" marR="232410" indent="-274320">
              <a:lnSpc>
                <a:spcPct val="80000"/>
              </a:lnSpc>
              <a:spcBef>
                <a:spcPts val="605"/>
              </a:spcBef>
            </a:pPr>
            <a:r>
              <a:rPr sz="2000" dirty="0">
                <a:latin typeface="Arial"/>
                <a:cs typeface="Arial"/>
              </a:rPr>
              <a:t>The term instruction refers to the set of </a:t>
            </a:r>
            <a:r>
              <a:rPr sz="2000" spc="-5" dirty="0">
                <a:latin typeface="Arial"/>
                <a:cs typeface="Arial"/>
              </a:rPr>
              <a:t>activities </a:t>
            </a:r>
            <a:r>
              <a:rPr sz="2000" dirty="0">
                <a:latin typeface="Arial"/>
                <a:cs typeface="Arial"/>
              </a:rPr>
              <a:t>employed by</a:t>
            </a:r>
            <a:r>
              <a:rPr sz="2000" spc="-19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teachers  to enhance student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learning.</a:t>
            </a:r>
            <a:endParaRPr sz="200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120"/>
              </a:spcBef>
            </a:pPr>
            <a:r>
              <a:rPr sz="2000" b="1" spc="-20" dirty="0">
                <a:latin typeface="Arial"/>
                <a:cs typeface="Arial"/>
              </a:rPr>
              <a:t>Textbook</a:t>
            </a:r>
            <a:endParaRPr sz="2000">
              <a:latin typeface="Arial"/>
              <a:cs typeface="Arial"/>
            </a:endParaRPr>
          </a:p>
          <a:p>
            <a:pPr marL="299085" marR="78105" indent="-274320">
              <a:lnSpc>
                <a:spcPct val="80000"/>
              </a:lnSpc>
              <a:spcBef>
                <a:spcPts val="600"/>
              </a:spcBef>
            </a:pP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textbook </a:t>
            </a:r>
            <a:r>
              <a:rPr sz="2000" dirty="0">
                <a:latin typeface="Arial"/>
                <a:cs typeface="Arial"/>
              </a:rPr>
              <a:t>is a prescribed book for the student of a particular age</a:t>
            </a:r>
            <a:r>
              <a:rPr sz="2000" spc="-3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group.  It covers items as given in </a:t>
            </a:r>
            <a:r>
              <a:rPr sz="2000" spc="-5" dirty="0">
                <a:latin typeface="Arial"/>
                <a:cs typeface="Arial"/>
              </a:rPr>
              <a:t>the </a:t>
            </a:r>
            <a:r>
              <a:rPr sz="2000" dirty="0">
                <a:latin typeface="Arial"/>
                <a:cs typeface="Arial"/>
              </a:rPr>
              <a:t>syllabus. Such book forms the basis</a:t>
            </a:r>
            <a:r>
              <a:rPr sz="2000" spc="-2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endParaRPr sz="2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0083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90498"/>
            <a:ext cx="7493000" cy="635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z="4000" spc="-5" dirty="0" smtClean="0"/>
              <a:t>1.</a:t>
            </a:r>
            <a:r>
              <a:rPr sz="4000" spc="-45" dirty="0" smtClean="0"/>
              <a:t> </a:t>
            </a:r>
            <a:r>
              <a:rPr sz="4000" spc="-5" dirty="0"/>
              <a:t>Introduction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993444" y="1406398"/>
            <a:ext cx="7493000" cy="53022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2200" b="1" spc="-5" dirty="0" smtClean="0">
                <a:solidFill>
                  <a:srgbClr val="FF0000"/>
                </a:solidFill>
                <a:latin typeface="Arial"/>
                <a:cs typeface="Arial"/>
              </a:rPr>
              <a:t>1.1 </a:t>
            </a:r>
            <a:r>
              <a:rPr sz="2200" b="1" spc="-5" dirty="0" smtClean="0">
                <a:solidFill>
                  <a:srgbClr val="FF0000"/>
                </a:solidFill>
                <a:latin typeface="Arial"/>
                <a:cs typeface="Arial"/>
              </a:rPr>
              <a:t>The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Nature of</a:t>
            </a:r>
            <a:r>
              <a:rPr sz="2200" b="1" spc="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200" b="1" spc="-5" dirty="0">
                <a:solidFill>
                  <a:srgbClr val="FF0000"/>
                </a:solidFill>
                <a:latin typeface="Arial"/>
                <a:cs typeface="Arial"/>
              </a:rPr>
              <a:t>Curriculum</a:t>
            </a:r>
            <a:endParaRPr sz="22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286385" marR="674370" indent="-274320">
              <a:lnSpc>
                <a:spcPts val="2110"/>
              </a:lnSpc>
              <a:spcBef>
                <a:spcPts val="585"/>
              </a:spcBef>
              <a:buClr>
                <a:srgbClr val="D24717"/>
              </a:buClr>
              <a:buSzPct val="84090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200" spc="-5" dirty="0">
                <a:latin typeface="Arial"/>
                <a:cs typeface="Arial"/>
              </a:rPr>
              <a:t>Curriculum play a vital role in achieving the aims and  objectives of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education.</a:t>
            </a:r>
            <a:endParaRPr sz="2200" dirty="0">
              <a:latin typeface="Arial"/>
              <a:cs typeface="Arial"/>
            </a:endParaRPr>
          </a:p>
          <a:p>
            <a:pPr marL="286385" marR="5080" indent="-274320">
              <a:lnSpc>
                <a:spcPts val="2110"/>
              </a:lnSpc>
              <a:spcBef>
                <a:spcPts val="605"/>
              </a:spcBef>
              <a:buClr>
                <a:srgbClr val="D24717"/>
              </a:buClr>
              <a:buSzPct val="84090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200" spc="-5" dirty="0">
                <a:latin typeface="Arial"/>
                <a:cs typeface="Arial"/>
              </a:rPr>
              <a:t>It reflects the curricular and </a:t>
            </a:r>
            <a:r>
              <a:rPr sz="2200" dirty="0">
                <a:latin typeface="Arial"/>
                <a:cs typeface="Arial"/>
              </a:rPr>
              <a:t>co-curricular </a:t>
            </a:r>
            <a:r>
              <a:rPr sz="2200" spc="-5" dirty="0">
                <a:latin typeface="Arial"/>
                <a:cs typeface="Arial"/>
              </a:rPr>
              <a:t>trends in our  institutions ie the </a:t>
            </a:r>
            <a:r>
              <a:rPr sz="2200" dirty="0">
                <a:latin typeface="Arial"/>
                <a:cs typeface="Arial"/>
              </a:rPr>
              <a:t>courses </a:t>
            </a:r>
            <a:r>
              <a:rPr sz="2200" spc="-5" dirty="0">
                <a:latin typeface="Arial"/>
                <a:cs typeface="Arial"/>
              </a:rPr>
              <a:t>of </a:t>
            </a:r>
            <a:r>
              <a:rPr sz="2200" spc="-30" dirty="0">
                <a:latin typeface="Arial"/>
                <a:cs typeface="Arial"/>
              </a:rPr>
              <a:t>study, </a:t>
            </a:r>
            <a:r>
              <a:rPr sz="2200" spc="-5" dirty="0">
                <a:latin typeface="Arial"/>
                <a:cs typeface="Arial"/>
              </a:rPr>
              <a:t>the </a:t>
            </a:r>
            <a:r>
              <a:rPr sz="2200" dirty="0">
                <a:latin typeface="Arial"/>
                <a:cs typeface="Arial"/>
              </a:rPr>
              <a:t>objectives </a:t>
            </a:r>
            <a:r>
              <a:rPr sz="2200" spc="-5" dirty="0">
                <a:latin typeface="Arial"/>
                <a:cs typeface="Arial"/>
              </a:rPr>
              <a:t>of  education, the methodology of teaching including teaching  aids, and evaluation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methods.</a:t>
            </a:r>
            <a:endParaRPr sz="2200" dirty="0">
              <a:latin typeface="Arial"/>
              <a:cs typeface="Arial"/>
            </a:endParaRPr>
          </a:p>
          <a:p>
            <a:pPr marL="286385" marR="64769" indent="-274320">
              <a:lnSpc>
                <a:spcPct val="80000"/>
              </a:lnSpc>
              <a:spcBef>
                <a:spcPts val="625"/>
              </a:spcBef>
              <a:buClr>
                <a:srgbClr val="D24717"/>
              </a:buClr>
              <a:buSzPct val="84090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200" spc="-5" dirty="0">
                <a:latin typeface="Arial"/>
                <a:cs typeface="Arial"/>
              </a:rPr>
              <a:t>Curriculum is the </a:t>
            </a:r>
            <a:r>
              <a:rPr sz="2200" dirty="0">
                <a:latin typeface="Arial"/>
                <a:cs typeface="Arial"/>
              </a:rPr>
              <a:t>sum </a:t>
            </a:r>
            <a:r>
              <a:rPr sz="2200" spc="-5" dirty="0">
                <a:latin typeface="Arial"/>
                <a:cs typeface="Arial"/>
              </a:rPr>
              <a:t>total of </a:t>
            </a:r>
            <a:r>
              <a:rPr sz="2200" dirty="0">
                <a:latin typeface="Arial"/>
                <a:cs typeface="Arial"/>
              </a:rPr>
              <a:t>all learning </a:t>
            </a:r>
            <a:r>
              <a:rPr sz="2200" spc="-5" dirty="0">
                <a:latin typeface="Arial"/>
                <a:cs typeface="Arial"/>
              </a:rPr>
              <a:t>content,  experiences and resources that one purposely selected,  organized and implemented by the school in pursuit of his  peculiar mandate as a </a:t>
            </a:r>
            <a:r>
              <a:rPr sz="2200" dirty="0">
                <a:latin typeface="Arial"/>
                <a:cs typeface="Arial"/>
              </a:rPr>
              <a:t>distinct </a:t>
            </a:r>
            <a:r>
              <a:rPr sz="2200" spc="-5" dirty="0">
                <a:latin typeface="Arial"/>
                <a:cs typeface="Arial"/>
              </a:rPr>
              <a:t>institution of learning and  human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development.</a:t>
            </a:r>
            <a:endParaRPr sz="2200" dirty="0">
              <a:latin typeface="Arial"/>
              <a:cs typeface="Arial"/>
            </a:endParaRPr>
          </a:p>
          <a:p>
            <a:pPr marL="286385" marR="71120" indent="-274320">
              <a:lnSpc>
                <a:spcPct val="80000"/>
              </a:lnSpc>
              <a:spcBef>
                <a:spcPts val="600"/>
              </a:spcBef>
              <a:buClr>
                <a:srgbClr val="D24717"/>
              </a:buClr>
              <a:buSzPct val="84090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200" spc="-5" dirty="0">
                <a:latin typeface="Arial"/>
                <a:cs typeface="Arial"/>
              </a:rPr>
              <a:t>Curriculum includes: </a:t>
            </a:r>
            <a:r>
              <a:rPr sz="2200" dirty="0">
                <a:latin typeface="Arial"/>
                <a:cs typeface="Arial"/>
              </a:rPr>
              <a:t>topics, </a:t>
            </a:r>
            <a:r>
              <a:rPr sz="2200" spc="-5" dirty="0">
                <a:latin typeface="Arial"/>
                <a:cs typeface="Arial"/>
              </a:rPr>
              <a:t>syllabus, </a:t>
            </a:r>
            <a:r>
              <a:rPr sz="2200" dirty="0">
                <a:latin typeface="Arial"/>
                <a:cs typeface="Arial"/>
              </a:rPr>
              <a:t>list </a:t>
            </a:r>
            <a:r>
              <a:rPr sz="2200" spc="-5" dirty="0">
                <a:latin typeface="Arial"/>
                <a:cs typeface="Arial"/>
              </a:rPr>
              <a:t>of </a:t>
            </a:r>
            <a:r>
              <a:rPr sz="2200" dirty="0">
                <a:latin typeface="Arial"/>
                <a:cs typeface="Arial"/>
              </a:rPr>
              <a:t>subjects,  </a:t>
            </a:r>
            <a:r>
              <a:rPr sz="2200" spc="-5" dirty="0">
                <a:latin typeface="Arial"/>
                <a:cs typeface="Arial"/>
              </a:rPr>
              <a:t>course of </a:t>
            </a:r>
            <a:r>
              <a:rPr sz="2200" spc="-35" dirty="0">
                <a:latin typeface="Arial"/>
                <a:cs typeface="Arial"/>
              </a:rPr>
              <a:t>study, </a:t>
            </a:r>
            <a:r>
              <a:rPr sz="2200" spc="-5" dirty="0">
                <a:latin typeface="Arial"/>
                <a:cs typeface="Arial"/>
              </a:rPr>
              <a:t>content, method, and items of knowledge  to be covered, time table, organization of teaching and  learning.</a:t>
            </a:r>
            <a:endParaRPr sz="2200" dirty="0">
              <a:latin typeface="Arial"/>
              <a:cs typeface="Arial"/>
            </a:endParaRPr>
          </a:p>
          <a:p>
            <a:pPr marL="286385" marR="889635" indent="-274320">
              <a:lnSpc>
                <a:spcPts val="2110"/>
              </a:lnSpc>
              <a:spcBef>
                <a:spcPts val="585"/>
              </a:spcBef>
              <a:buClr>
                <a:srgbClr val="D24717"/>
              </a:buClr>
              <a:buSzPct val="84090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200" spc="-5" dirty="0">
                <a:latin typeface="Arial"/>
                <a:cs typeface="Arial"/>
              </a:rPr>
              <a:t>In short, the sum total </a:t>
            </a:r>
            <a:r>
              <a:rPr sz="2200" dirty="0">
                <a:latin typeface="Arial"/>
                <a:cs typeface="Arial"/>
              </a:rPr>
              <a:t>of all </a:t>
            </a:r>
            <a:r>
              <a:rPr sz="2200" spc="-5" dirty="0">
                <a:latin typeface="Arial"/>
                <a:cs typeface="Arial"/>
              </a:rPr>
              <a:t>the experiences a pupil  undergoes is called the</a:t>
            </a:r>
            <a:r>
              <a:rPr sz="2200" spc="3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curriculum.</a:t>
            </a:r>
            <a:endParaRPr sz="2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0631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90498"/>
            <a:ext cx="6402070" cy="63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1.2 Definitions of</a:t>
            </a:r>
            <a:r>
              <a:rPr sz="4000" spc="-10" dirty="0"/>
              <a:t> </a:t>
            </a:r>
            <a:r>
              <a:rPr sz="4000" spc="-5" dirty="0"/>
              <a:t>Curriculum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993444" y="1473453"/>
            <a:ext cx="7249795" cy="5452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73025" indent="-274320">
              <a:lnSpc>
                <a:spcPct val="100000"/>
              </a:lnSpc>
              <a:spcBef>
                <a:spcPts val="100"/>
              </a:spcBef>
              <a:buClr>
                <a:srgbClr val="D24717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word curriculum </a:t>
            </a:r>
            <a:r>
              <a:rPr sz="2400" dirty="0">
                <a:latin typeface="Arial"/>
                <a:cs typeface="Arial"/>
              </a:rPr>
              <a:t>comes from the </a:t>
            </a:r>
            <a:r>
              <a:rPr sz="2400" spc="-5" dirty="0">
                <a:latin typeface="Arial"/>
                <a:cs typeface="Arial"/>
              </a:rPr>
              <a:t>Latin </a:t>
            </a:r>
            <a:r>
              <a:rPr sz="2400" dirty="0">
                <a:latin typeface="Arial"/>
                <a:cs typeface="Arial"/>
              </a:rPr>
              <a:t>root  </a:t>
            </a:r>
            <a:r>
              <a:rPr sz="2400" spc="-5" dirty="0">
                <a:latin typeface="Arial"/>
                <a:cs typeface="Arial"/>
              </a:rPr>
              <a:t>“Currere” which means </a:t>
            </a:r>
            <a:r>
              <a:rPr sz="2400" dirty="0">
                <a:latin typeface="Arial"/>
                <a:cs typeface="Arial"/>
              </a:rPr>
              <a:t>“to run” </a:t>
            </a:r>
            <a:r>
              <a:rPr sz="2400" spc="-5" dirty="0">
                <a:latin typeface="Arial"/>
                <a:cs typeface="Arial"/>
              </a:rPr>
              <a:t>which later </a:t>
            </a:r>
            <a:r>
              <a:rPr sz="2400" dirty="0">
                <a:latin typeface="Arial"/>
                <a:cs typeface="Arial"/>
              </a:rPr>
              <a:t>come to  stand </a:t>
            </a:r>
            <a:r>
              <a:rPr sz="2400" spc="-5" dirty="0">
                <a:latin typeface="Arial"/>
                <a:cs typeface="Arial"/>
              </a:rPr>
              <a:t>as </a:t>
            </a:r>
            <a:r>
              <a:rPr sz="2400" dirty="0">
                <a:latin typeface="Arial"/>
                <a:cs typeface="Arial"/>
              </a:rPr>
              <a:t>the “course </a:t>
            </a:r>
            <a:r>
              <a:rPr sz="2400" spc="-5" dirty="0">
                <a:latin typeface="Arial"/>
                <a:cs typeface="Arial"/>
              </a:rPr>
              <a:t>of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Study”.</a:t>
            </a:r>
            <a:endParaRPr sz="2400">
              <a:latin typeface="Arial"/>
              <a:cs typeface="Arial"/>
            </a:endParaRPr>
          </a:p>
          <a:p>
            <a:pPr marL="286385" marR="59055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dirty="0">
                <a:latin typeface="Arial"/>
                <a:cs typeface="Arial"/>
              </a:rPr>
              <a:t>It </a:t>
            </a:r>
            <a:r>
              <a:rPr sz="2400" spc="-5" dirty="0">
                <a:latin typeface="Arial"/>
                <a:cs typeface="Arial"/>
              </a:rPr>
              <a:t>is a runway or course on which one </a:t>
            </a:r>
            <a:r>
              <a:rPr sz="2400" dirty="0">
                <a:latin typeface="Arial"/>
                <a:cs typeface="Arial"/>
              </a:rPr>
              <a:t>runs to </a:t>
            </a:r>
            <a:r>
              <a:rPr sz="2400" spc="-5" dirty="0">
                <a:latin typeface="Arial"/>
                <a:cs typeface="Arial"/>
              </a:rPr>
              <a:t>reach  the goals.</a:t>
            </a:r>
            <a:endParaRPr sz="2400">
              <a:latin typeface="Arial"/>
              <a:cs typeface="Arial"/>
            </a:endParaRPr>
          </a:p>
          <a:p>
            <a:pPr marL="286385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The concise oxford dictionary defined curriculum</a:t>
            </a:r>
            <a:r>
              <a:rPr sz="2400" spc="1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as</a:t>
            </a:r>
            <a:endParaRPr sz="2400">
              <a:latin typeface="Arial"/>
              <a:cs typeface="Arial"/>
            </a:endParaRPr>
          </a:p>
          <a:p>
            <a:pPr marL="286385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Arial"/>
                <a:cs typeface="Arial"/>
              </a:rPr>
              <a:t>“course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dirty="0">
                <a:latin typeface="Arial"/>
                <a:cs typeface="Arial"/>
              </a:rPr>
              <a:t>study”.</a:t>
            </a:r>
            <a:endParaRPr sz="2400">
              <a:latin typeface="Arial"/>
              <a:cs typeface="Arial"/>
            </a:endParaRPr>
          </a:p>
          <a:p>
            <a:pPr marL="286385" marR="144780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Curriculum can be defined </a:t>
            </a:r>
            <a:r>
              <a:rPr sz="2400" dirty="0">
                <a:latin typeface="Arial"/>
                <a:cs typeface="Arial"/>
              </a:rPr>
              <a:t>as, </a:t>
            </a:r>
            <a:r>
              <a:rPr sz="2400" spc="-5" dirty="0">
                <a:latin typeface="Arial"/>
                <a:cs typeface="Arial"/>
              </a:rPr>
              <a:t>a course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learning  activities </a:t>
            </a:r>
            <a:r>
              <a:rPr sz="2400" dirty="0">
                <a:latin typeface="Arial"/>
                <a:cs typeface="Arial"/>
              </a:rPr>
              <a:t>set </a:t>
            </a:r>
            <a:r>
              <a:rPr sz="2400" spc="-5" dirty="0">
                <a:latin typeface="Arial"/>
                <a:cs typeface="Arial"/>
              </a:rPr>
              <a:t>out </a:t>
            </a:r>
            <a:r>
              <a:rPr sz="2400" dirty="0">
                <a:latin typeface="Arial"/>
                <a:cs typeface="Arial"/>
              </a:rPr>
              <a:t>for </a:t>
            </a:r>
            <a:r>
              <a:rPr sz="2400" spc="-5" dirty="0">
                <a:latin typeface="Arial"/>
                <a:cs typeface="Arial"/>
              </a:rPr>
              <a:t>learner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perform </a:t>
            </a:r>
            <a:r>
              <a:rPr sz="2400" spc="-10" dirty="0">
                <a:latin typeface="Arial"/>
                <a:cs typeface="Arial"/>
              </a:rPr>
              <a:t>in </a:t>
            </a:r>
            <a:r>
              <a:rPr sz="2400" spc="-5" dirty="0">
                <a:latin typeface="Arial"/>
                <a:cs typeface="Arial"/>
              </a:rPr>
              <a:t>order </a:t>
            </a:r>
            <a:r>
              <a:rPr sz="2400" dirty="0">
                <a:latin typeface="Arial"/>
                <a:cs typeface="Arial"/>
              </a:rPr>
              <a:t>to  </a:t>
            </a:r>
            <a:r>
              <a:rPr sz="2400" spc="-5" dirty="0">
                <a:latin typeface="Arial"/>
                <a:cs typeface="Arial"/>
              </a:rPr>
              <a:t>achieve </a:t>
            </a:r>
            <a:r>
              <a:rPr sz="2400" dirty="0">
                <a:latin typeface="Arial"/>
                <a:cs typeface="Arial"/>
              </a:rPr>
              <a:t>certain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goals.</a:t>
            </a:r>
            <a:endParaRPr sz="2400">
              <a:latin typeface="Arial"/>
              <a:cs typeface="Arial"/>
            </a:endParaRPr>
          </a:p>
          <a:p>
            <a:pPr marL="286385" marR="262890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According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Ralph </a:t>
            </a:r>
            <a:r>
              <a:rPr sz="2400" spc="-30" dirty="0">
                <a:latin typeface="Arial"/>
                <a:cs typeface="Arial"/>
              </a:rPr>
              <a:t>Tyler </a:t>
            </a:r>
            <a:r>
              <a:rPr sz="2400" spc="-5" dirty="0">
                <a:latin typeface="Arial"/>
                <a:cs typeface="Arial"/>
              </a:rPr>
              <a:t>(1949) all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learning </a:t>
            </a:r>
            <a:r>
              <a:rPr sz="2400" dirty="0">
                <a:latin typeface="Arial"/>
                <a:cs typeface="Arial"/>
              </a:rPr>
              <a:t>of  students </a:t>
            </a:r>
            <a:r>
              <a:rPr sz="2400" spc="-10" dirty="0">
                <a:latin typeface="Arial"/>
                <a:cs typeface="Arial"/>
              </a:rPr>
              <a:t>which </a:t>
            </a:r>
            <a:r>
              <a:rPr sz="2400" spc="-5" dirty="0">
                <a:latin typeface="Arial"/>
                <a:cs typeface="Arial"/>
              </a:rPr>
              <a:t>is planned by and directed by the  school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attain </a:t>
            </a:r>
            <a:r>
              <a:rPr sz="2400" dirty="0">
                <a:latin typeface="Arial"/>
                <a:cs typeface="Arial"/>
              </a:rPr>
              <a:t>its </a:t>
            </a:r>
            <a:r>
              <a:rPr sz="2400" spc="-5" dirty="0">
                <a:latin typeface="Arial"/>
                <a:cs typeface="Arial"/>
              </a:rPr>
              <a:t>educational goals is called  curriculum.</a:t>
            </a:r>
            <a:endParaRPr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3939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90498"/>
            <a:ext cx="6913245" cy="63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1.3 Components of</a:t>
            </a:r>
            <a:r>
              <a:rPr sz="4000" spc="5" dirty="0"/>
              <a:t> </a:t>
            </a:r>
            <a:r>
              <a:rPr sz="4000" spc="-5" dirty="0"/>
              <a:t>Curriculum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993444" y="1395958"/>
            <a:ext cx="7612380" cy="238887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86385" indent="-274320">
              <a:lnSpc>
                <a:spcPct val="100000"/>
              </a:lnSpc>
              <a:spcBef>
                <a:spcPts val="700"/>
              </a:spcBef>
              <a:buClr>
                <a:srgbClr val="D24717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dirty="0">
                <a:latin typeface="Arial"/>
                <a:cs typeface="Arial"/>
              </a:rPr>
              <a:t>The main components of curriculum are as</a:t>
            </a:r>
            <a:r>
              <a:rPr sz="2600" spc="-7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below:</a:t>
            </a:r>
            <a:endParaRPr sz="2600">
              <a:latin typeface="Arial"/>
              <a:cs typeface="Arial"/>
            </a:endParaRPr>
          </a:p>
          <a:p>
            <a:pPr marL="286385" indent="-274320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dirty="0">
                <a:latin typeface="Arial"/>
                <a:cs typeface="Arial"/>
              </a:rPr>
              <a:t>Objectives</a:t>
            </a:r>
            <a:endParaRPr sz="2600">
              <a:latin typeface="Arial"/>
              <a:cs typeface="Arial"/>
            </a:endParaRPr>
          </a:p>
          <a:p>
            <a:pPr marL="286385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dirty="0">
                <a:latin typeface="Arial"/>
                <a:cs typeface="Arial"/>
              </a:rPr>
              <a:t>Contents</a:t>
            </a:r>
            <a:endParaRPr sz="2600">
              <a:latin typeface="Arial"/>
              <a:cs typeface="Arial"/>
            </a:endParaRPr>
          </a:p>
          <a:p>
            <a:pPr marL="286385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spc="-35" dirty="0">
                <a:latin typeface="Arial"/>
                <a:cs typeface="Arial"/>
              </a:rPr>
              <a:t>Teaching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Method</a:t>
            </a:r>
            <a:endParaRPr sz="2600">
              <a:latin typeface="Arial"/>
              <a:cs typeface="Arial"/>
            </a:endParaRPr>
          </a:p>
          <a:p>
            <a:pPr marL="286385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dirty="0">
                <a:latin typeface="Arial"/>
                <a:cs typeface="Arial"/>
              </a:rPr>
              <a:t>Evaluation</a:t>
            </a:r>
            <a:endParaRPr sz="26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0443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90498"/>
            <a:ext cx="6913245" cy="63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1.3 Components of</a:t>
            </a:r>
            <a:r>
              <a:rPr sz="4000" spc="5" dirty="0"/>
              <a:t> </a:t>
            </a:r>
            <a:r>
              <a:rPr sz="4000" spc="-5" dirty="0"/>
              <a:t>Curriculum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993444" y="1395958"/>
            <a:ext cx="7571740" cy="429450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88925" indent="-276860">
              <a:lnSpc>
                <a:spcPct val="100000"/>
              </a:lnSpc>
              <a:spcBef>
                <a:spcPts val="700"/>
              </a:spcBef>
              <a:buSzPct val="96153"/>
              <a:buAutoNum type="arabicPeriod"/>
              <a:tabLst>
                <a:tab pos="289560" algn="l"/>
              </a:tabLst>
            </a:pPr>
            <a:r>
              <a:rPr sz="2600" dirty="0">
                <a:latin typeface="Arial"/>
                <a:cs typeface="Arial"/>
              </a:rPr>
              <a:t>Objectives</a:t>
            </a:r>
            <a:endParaRPr sz="2600">
              <a:latin typeface="Arial"/>
              <a:cs typeface="Arial"/>
            </a:endParaRPr>
          </a:p>
          <a:p>
            <a:pPr marL="286385" marR="330200" indent="-274320">
              <a:lnSpc>
                <a:spcPct val="100000"/>
              </a:lnSpc>
              <a:spcBef>
                <a:spcPts val="605"/>
              </a:spcBef>
            </a:pPr>
            <a:r>
              <a:rPr sz="2600" dirty="0">
                <a:latin typeface="Arial"/>
                <a:cs typeface="Arial"/>
              </a:rPr>
              <a:t>On the basis of situation analysis, objectives are  selected. Objectives serve as the blue prints</a:t>
            </a:r>
            <a:r>
              <a:rPr sz="2600" spc="-6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for  the development of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curriculum.</a:t>
            </a:r>
            <a:endParaRPr sz="2600">
              <a:latin typeface="Arial"/>
              <a:cs typeface="Arial"/>
            </a:endParaRPr>
          </a:p>
          <a:p>
            <a:pPr marL="380365" indent="-368300">
              <a:lnSpc>
                <a:spcPct val="100000"/>
              </a:lnSpc>
              <a:spcBef>
                <a:spcPts val="600"/>
              </a:spcBef>
              <a:buSzPct val="96153"/>
              <a:buAutoNum type="arabicPeriod" startAt="2"/>
              <a:tabLst>
                <a:tab pos="381000" algn="l"/>
              </a:tabLst>
            </a:pPr>
            <a:r>
              <a:rPr sz="2600" dirty="0">
                <a:latin typeface="Arial"/>
                <a:cs typeface="Arial"/>
              </a:rPr>
              <a:t>Contents</a:t>
            </a:r>
            <a:endParaRPr sz="2600">
              <a:latin typeface="Arial"/>
              <a:cs typeface="Arial"/>
            </a:endParaRPr>
          </a:p>
          <a:p>
            <a:pPr marL="286385" marR="5080" indent="-274320">
              <a:lnSpc>
                <a:spcPct val="100000"/>
              </a:lnSpc>
              <a:spcBef>
                <a:spcPts val="600"/>
              </a:spcBef>
            </a:pPr>
            <a:r>
              <a:rPr sz="2600" dirty="0">
                <a:latin typeface="Arial"/>
                <a:cs typeface="Arial"/>
              </a:rPr>
              <a:t>Objectives provide the guidelines for </a:t>
            </a:r>
            <a:r>
              <a:rPr sz="2600" spc="-5" dirty="0">
                <a:latin typeface="Arial"/>
                <a:cs typeface="Arial"/>
              </a:rPr>
              <a:t>the </a:t>
            </a:r>
            <a:r>
              <a:rPr sz="2600" dirty="0">
                <a:latin typeface="Arial"/>
                <a:cs typeface="Arial"/>
              </a:rPr>
              <a:t>selection  of contents. If objectives are </a:t>
            </a:r>
            <a:r>
              <a:rPr sz="2600" spc="-25" dirty="0">
                <a:latin typeface="Arial"/>
                <a:cs typeface="Arial"/>
              </a:rPr>
              <a:t>clear, </a:t>
            </a:r>
            <a:r>
              <a:rPr sz="2600" dirty="0">
                <a:latin typeface="Arial"/>
                <a:cs typeface="Arial"/>
              </a:rPr>
              <a:t>selection of  contents will be </a:t>
            </a:r>
            <a:r>
              <a:rPr sz="2600" spc="-35" dirty="0">
                <a:latin typeface="Arial"/>
                <a:cs typeface="Arial"/>
              </a:rPr>
              <a:t>easy. </a:t>
            </a:r>
            <a:r>
              <a:rPr sz="2600" dirty="0">
                <a:latin typeface="Arial"/>
                <a:cs typeface="Arial"/>
              </a:rPr>
              <a:t>Contents may include facts,  concepts, theories. Contents are organized  according to scope and</a:t>
            </a:r>
            <a:r>
              <a:rPr sz="2600" spc="-4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sequence.</a:t>
            </a:r>
            <a:endParaRPr sz="26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9120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690498"/>
            <a:ext cx="6913245" cy="63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1.3 Components of</a:t>
            </a:r>
            <a:r>
              <a:rPr sz="4000" spc="5" dirty="0"/>
              <a:t> </a:t>
            </a:r>
            <a:r>
              <a:rPr sz="4000" spc="-5" dirty="0"/>
              <a:t>Curriculum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993444" y="1395958"/>
            <a:ext cx="7432675" cy="429450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375285" indent="-363220">
              <a:lnSpc>
                <a:spcPct val="100000"/>
              </a:lnSpc>
              <a:spcBef>
                <a:spcPts val="700"/>
              </a:spcBef>
              <a:buAutoNum type="arabicPeriod" startAt="3"/>
              <a:tabLst>
                <a:tab pos="375920" algn="l"/>
              </a:tabLst>
            </a:pPr>
            <a:r>
              <a:rPr sz="2600" spc="-35" dirty="0">
                <a:latin typeface="Arial"/>
                <a:cs typeface="Arial"/>
              </a:rPr>
              <a:t>Teaching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Method</a:t>
            </a:r>
            <a:endParaRPr sz="2600">
              <a:latin typeface="Arial"/>
              <a:cs typeface="Arial"/>
            </a:endParaRPr>
          </a:p>
          <a:p>
            <a:pPr marL="286385" marR="5080" indent="-274320">
              <a:lnSpc>
                <a:spcPct val="100000"/>
              </a:lnSpc>
              <a:spcBef>
                <a:spcPts val="605"/>
              </a:spcBef>
            </a:pPr>
            <a:r>
              <a:rPr sz="2600" dirty="0">
                <a:latin typeface="Arial"/>
                <a:cs typeface="Arial"/>
              </a:rPr>
              <a:t>It includes the reaching activities of the techer as  well as learning experiences of the pupil. It  constitutes a significant part. All </a:t>
            </a:r>
            <a:r>
              <a:rPr sz="2600" spc="-5" dirty="0">
                <a:latin typeface="Arial"/>
                <a:cs typeface="Arial"/>
              </a:rPr>
              <a:t>the </a:t>
            </a:r>
            <a:r>
              <a:rPr sz="2600" dirty="0">
                <a:latin typeface="Arial"/>
                <a:cs typeface="Arial"/>
              </a:rPr>
              <a:t>contents</a:t>
            </a:r>
            <a:r>
              <a:rPr sz="2600" spc="-17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can  not be taught </a:t>
            </a:r>
            <a:r>
              <a:rPr sz="2600" spc="-5" dirty="0">
                <a:latin typeface="Arial"/>
                <a:cs typeface="Arial"/>
              </a:rPr>
              <a:t>effectively </a:t>
            </a:r>
            <a:r>
              <a:rPr sz="2600" dirty="0">
                <a:latin typeface="Arial"/>
                <a:cs typeface="Arial"/>
              </a:rPr>
              <a:t>by one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method.</a:t>
            </a:r>
            <a:endParaRPr sz="2600">
              <a:latin typeface="Arial"/>
              <a:cs typeface="Arial"/>
            </a:endParaRPr>
          </a:p>
          <a:p>
            <a:pPr marL="381000" indent="-368935">
              <a:lnSpc>
                <a:spcPct val="100000"/>
              </a:lnSpc>
              <a:spcBef>
                <a:spcPts val="600"/>
              </a:spcBef>
              <a:buAutoNum type="arabicPeriod" startAt="4"/>
              <a:tabLst>
                <a:tab pos="381635" algn="l"/>
              </a:tabLst>
            </a:pPr>
            <a:r>
              <a:rPr sz="2600" dirty="0">
                <a:latin typeface="Arial"/>
                <a:cs typeface="Arial"/>
              </a:rPr>
              <a:t>Evaluation</a:t>
            </a:r>
            <a:endParaRPr sz="2600">
              <a:latin typeface="Arial"/>
              <a:cs typeface="Arial"/>
            </a:endParaRPr>
          </a:p>
          <a:p>
            <a:pPr marL="286385" marR="60325" indent="-274320">
              <a:lnSpc>
                <a:spcPct val="100000"/>
              </a:lnSpc>
              <a:spcBef>
                <a:spcPts val="600"/>
              </a:spcBef>
            </a:pPr>
            <a:r>
              <a:rPr sz="2600" dirty="0">
                <a:latin typeface="Arial"/>
                <a:cs typeface="Arial"/>
              </a:rPr>
              <a:t>It judge the value or worth of the curriculum or</a:t>
            </a:r>
            <a:r>
              <a:rPr sz="2600" spc="-5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any  components of the curriculum. Objective,  contents, method can be evaluated in </a:t>
            </a:r>
            <a:r>
              <a:rPr sz="2600" spc="-5" dirty="0">
                <a:latin typeface="Arial"/>
                <a:cs typeface="Arial"/>
              </a:rPr>
              <a:t>this  </a:t>
            </a:r>
            <a:r>
              <a:rPr sz="2600" dirty="0">
                <a:latin typeface="Arial"/>
                <a:cs typeface="Arial"/>
              </a:rPr>
              <a:t>process.</a:t>
            </a:r>
            <a:endParaRPr sz="26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9046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600" y="307790"/>
            <a:ext cx="8001000" cy="627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1.4 Need of</a:t>
            </a:r>
            <a:r>
              <a:rPr sz="4000" spc="-35" dirty="0"/>
              <a:t> </a:t>
            </a:r>
            <a:r>
              <a:rPr sz="4000" spc="-5" dirty="0"/>
              <a:t>Curriculum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993444" y="1406398"/>
            <a:ext cx="6360160" cy="4762500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286385" marR="5080" indent="-274320">
              <a:lnSpc>
                <a:spcPct val="80000"/>
              </a:lnSpc>
              <a:spcBef>
                <a:spcPts val="620"/>
              </a:spcBef>
              <a:buClr>
                <a:srgbClr val="D24717"/>
              </a:buClr>
              <a:buSzPct val="84090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200" spc="-5" dirty="0">
                <a:latin typeface="Arial"/>
                <a:cs typeface="Arial"/>
              </a:rPr>
              <a:t>The under mentioned points shows the need and  importance of</a:t>
            </a:r>
            <a:r>
              <a:rPr sz="2200" spc="2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curriculum:</a:t>
            </a:r>
            <a:endParaRPr sz="220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75"/>
              </a:spcBef>
              <a:buClr>
                <a:srgbClr val="D24717"/>
              </a:buClr>
              <a:buSzPct val="84090"/>
              <a:buAutoNum type="arabicPeriod"/>
              <a:tabLst>
                <a:tab pos="527685" algn="l"/>
                <a:tab pos="528320" algn="l"/>
              </a:tabLst>
            </a:pPr>
            <a:r>
              <a:rPr sz="2200" spc="-5" dirty="0">
                <a:latin typeface="Arial"/>
                <a:cs typeface="Arial"/>
              </a:rPr>
              <a:t>Achievement of educational</a:t>
            </a:r>
            <a:r>
              <a:rPr sz="2200" spc="2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aims</a:t>
            </a:r>
            <a:endParaRPr sz="220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75"/>
              </a:spcBef>
              <a:buClr>
                <a:srgbClr val="D24717"/>
              </a:buClr>
              <a:buSzPct val="84090"/>
              <a:buAutoNum type="arabicPeriod"/>
              <a:tabLst>
                <a:tab pos="527685" algn="l"/>
                <a:tab pos="528320" algn="l"/>
              </a:tabLst>
            </a:pPr>
            <a:r>
              <a:rPr sz="2200" spc="-5" dirty="0">
                <a:latin typeface="Arial"/>
                <a:cs typeface="Arial"/>
              </a:rPr>
              <a:t>Fixing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limits</a:t>
            </a:r>
            <a:endParaRPr sz="220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70"/>
              </a:spcBef>
              <a:buClr>
                <a:srgbClr val="D24717"/>
              </a:buClr>
              <a:buSzPct val="84090"/>
              <a:buAutoNum type="arabicPeriod"/>
              <a:tabLst>
                <a:tab pos="527685" algn="l"/>
                <a:tab pos="528320" algn="l"/>
              </a:tabLst>
            </a:pPr>
            <a:r>
              <a:rPr sz="2200" spc="-5" dirty="0">
                <a:latin typeface="Arial"/>
                <a:cs typeface="Arial"/>
              </a:rPr>
              <a:t>Development of democratic</a:t>
            </a:r>
            <a:r>
              <a:rPr sz="2200" spc="4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values</a:t>
            </a:r>
            <a:endParaRPr sz="220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75"/>
              </a:spcBef>
              <a:buClr>
                <a:srgbClr val="D24717"/>
              </a:buClr>
              <a:buSzPct val="84090"/>
              <a:buAutoNum type="arabicPeriod"/>
              <a:tabLst>
                <a:tab pos="527685" algn="l"/>
                <a:tab pos="528320" algn="l"/>
              </a:tabLst>
            </a:pPr>
            <a:r>
              <a:rPr sz="2200" spc="-5" dirty="0">
                <a:latin typeface="Arial"/>
                <a:cs typeface="Arial"/>
              </a:rPr>
              <a:t>Development of</a:t>
            </a:r>
            <a:r>
              <a:rPr sz="2200" spc="2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citizenship</a:t>
            </a:r>
            <a:endParaRPr sz="220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70"/>
              </a:spcBef>
              <a:buClr>
                <a:srgbClr val="D24717"/>
              </a:buClr>
              <a:buSzPct val="84090"/>
              <a:buAutoNum type="arabicPeriod"/>
              <a:tabLst>
                <a:tab pos="527685" algn="l"/>
                <a:tab pos="528320" algn="l"/>
              </a:tabLst>
            </a:pPr>
            <a:r>
              <a:rPr sz="2200" spc="-5" dirty="0">
                <a:latin typeface="Arial"/>
                <a:cs typeface="Arial"/>
              </a:rPr>
              <a:t>Development of</a:t>
            </a:r>
            <a:r>
              <a:rPr sz="2200" spc="1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character</a:t>
            </a:r>
            <a:endParaRPr sz="220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75"/>
              </a:spcBef>
              <a:buClr>
                <a:srgbClr val="D24717"/>
              </a:buClr>
              <a:buSzPct val="84090"/>
              <a:buAutoNum type="arabicPeriod"/>
              <a:tabLst>
                <a:tab pos="527685" algn="l"/>
                <a:tab pos="528320" algn="l"/>
              </a:tabLst>
            </a:pPr>
            <a:r>
              <a:rPr sz="2200" spc="-5" dirty="0">
                <a:latin typeface="Arial"/>
                <a:cs typeface="Arial"/>
              </a:rPr>
              <a:t>Satisfaction of</a:t>
            </a:r>
            <a:r>
              <a:rPr sz="2200" spc="-1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needs</a:t>
            </a:r>
            <a:endParaRPr sz="220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70"/>
              </a:spcBef>
              <a:buClr>
                <a:srgbClr val="D24717"/>
              </a:buClr>
              <a:buSzPct val="84090"/>
              <a:buAutoNum type="arabicPeriod"/>
              <a:tabLst>
                <a:tab pos="527685" algn="l"/>
                <a:tab pos="528320" algn="l"/>
              </a:tabLst>
            </a:pPr>
            <a:r>
              <a:rPr sz="2200" spc="-5" dirty="0">
                <a:latin typeface="Arial"/>
                <a:cs typeface="Arial"/>
              </a:rPr>
              <a:t>Criteria of suitable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teachers</a:t>
            </a:r>
            <a:endParaRPr sz="220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75"/>
              </a:spcBef>
              <a:buClr>
                <a:srgbClr val="D24717"/>
              </a:buClr>
              <a:buSzPct val="84090"/>
              <a:buAutoNum type="arabicPeriod"/>
              <a:tabLst>
                <a:tab pos="527685" algn="l"/>
                <a:tab pos="528320" algn="l"/>
              </a:tabLst>
            </a:pPr>
            <a:r>
              <a:rPr sz="2200" spc="-5" dirty="0">
                <a:latin typeface="Arial"/>
                <a:cs typeface="Arial"/>
              </a:rPr>
              <a:t>Selection of suitable methods of</a:t>
            </a:r>
            <a:r>
              <a:rPr sz="2200" spc="2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teaching</a:t>
            </a:r>
            <a:endParaRPr sz="220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70"/>
              </a:spcBef>
              <a:buClr>
                <a:srgbClr val="D24717"/>
              </a:buClr>
              <a:buSzPct val="84090"/>
              <a:buAutoNum type="arabicPeriod"/>
              <a:tabLst>
                <a:tab pos="527685" algn="l"/>
                <a:tab pos="528320" algn="l"/>
              </a:tabLst>
            </a:pPr>
            <a:r>
              <a:rPr sz="2200" spc="-5" dirty="0">
                <a:latin typeface="Arial"/>
                <a:cs typeface="Arial"/>
              </a:rPr>
              <a:t>Acquisition of</a:t>
            </a:r>
            <a:r>
              <a:rPr sz="2200" spc="-1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knowledge</a:t>
            </a:r>
            <a:endParaRPr sz="220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75"/>
              </a:spcBef>
              <a:buClr>
                <a:srgbClr val="D24717"/>
              </a:buClr>
              <a:buSzPct val="84090"/>
              <a:buAutoNum type="arabicPeriod"/>
              <a:tabLst>
                <a:tab pos="527685" algn="l"/>
                <a:tab pos="528320" algn="l"/>
              </a:tabLst>
            </a:pPr>
            <a:r>
              <a:rPr sz="2200" spc="-5" dirty="0">
                <a:latin typeface="Arial"/>
                <a:cs typeface="Arial"/>
              </a:rPr>
              <a:t>Development of</a:t>
            </a:r>
            <a:r>
              <a:rPr sz="2200" spc="2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personality</a:t>
            </a:r>
            <a:endParaRPr sz="220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70"/>
              </a:spcBef>
              <a:buClr>
                <a:srgbClr val="D24717"/>
              </a:buClr>
              <a:buSzPct val="84090"/>
              <a:buAutoNum type="arabicPeriod"/>
              <a:tabLst>
                <a:tab pos="527685" algn="l"/>
                <a:tab pos="528320" algn="l"/>
              </a:tabLst>
            </a:pPr>
            <a:r>
              <a:rPr sz="2200" spc="-5" dirty="0">
                <a:latin typeface="Arial"/>
                <a:cs typeface="Arial"/>
              </a:rPr>
              <a:t>Reflects trends in</a:t>
            </a:r>
            <a:r>
              <a:rPr sz="2200" spc="1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education</a:t>
            </a:r>
            <a:endParaRPr sz="220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75"/>
              </a:spcBef>
              <a:buClr>
                <a:srgbClr val="D24717"/>
              </a:buClr>
              <a:buSzPct val="84090"/>
              <a:buAutoNum type="arabicPeriod"/>
              <a:tabLst>
                <a:tab pos="527685" algn="l"/>
                <a:tab pos="528320" algn="l"/>
              </a:tabLst>
            </a:pPr>
            <a:r>
              <a:rPr sz="2200" spc="-5" dirty="0">
                <a:latin typeface="Arial"/>
                <a:cs typeface="Arial"/>
              </a:rPr>
              <a:t>Discoveries and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inventions</a:t>
            </a:r>
            <a:endParaRPr sz="2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259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600" y="690498"/>
            <a:ext cx="7808264" cy="63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1.5 Scope of</a:t>
            </a:r>
            <a:r>
              <a:rPr sz="4000" spc="-20" dirty="0"/>
              <a:t> </a:t>
            </a:r>
            <a:r>
              <a:rPr sz="4000" spc="-5" dirty="0"/>
              <a:t>curriculum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993444" y="1395958"/>
            <a:ext cx="7424420" cy="4919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562100">
              <a:lnSpc>
                <a:spcPct val="1193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The major scope of curriculum</a:t>
            </a:r>
            <a:r>
              <a:rPr sz="2600" spc="-9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includes:  1: Program of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Studies:</a:t>
            </a:r>
          </a:p>
          <a:p>
            <a:pPr marL="286385" marR="990600" indent="-274320">
              <a:lnSpc>
                <a:spcPct val="100000"/>
              </a:lnSpc>
              <a:spcBef>
                <a:spcPts val="600"/>
              </a:spcBef>
            </a:pPr>
            <a:r>
              <a:rPr sz="2600" dirty="0">
                <a:latin typeface="Arial"/>
                <a:cs typeface="Arial"/>
              </a:rPr>
              <a:t>It refers to various subjects like </a:t>
            </a:r>
            <a:r>
              <a:rPr sz="2600" spc="-25" dirty="0">
                <a:latin typeface="Arial"/>
                <a:cs typeface="Arial"/>
              </a:rPr>
              <a:t>history,  </a:t>
            </a:r>
            <a:r>
              <a:rPr sz="2600" dirty="0">
                <a:latin typeface="Arial"/>
                <a:cs typeface="Arial"/>
              </a:rPr>
              <a:t>Mathematics and Urdu and their</a:t>
            </a:r>
            <a:r>
              <a:rPr sz="2600" spc="-5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teaching.</a:t>
            </a:r>
          </a:p>
          <a:p>
            <a:pPr marL="380365" indent="-368300">
              <a:lnSpc>
                <a:spcPct val="100000"/>
              </a:lnSpc>
              <a:spcBef>
                <a:spcPts val="600"/>
              </a:spcBef>
              <a:buAutoNum type="arabicPeriod" startAt="2"/>
              <a:tabLst>
                <a:tab pos="381000" algn="l"/>
              </a:tabLst>
            </a:pPr>
            <a:r>
              <a:rPr sz="2600" dirty="0">
                <a:latin typeface="Arial"/>
                <a:cs typeface="Arial"/>
              </a:rPr>
              <a:t>Program of</a:t>
            </a:r>
            <a:r>
              <a:rPr sz="2600" spc="-17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Activities</a:t>
            </a:r>
          </a:p>
          <a:p>
            <a:pPr marL="286385" marR="5080" indent="-274320">
              <a:lnSpc>
                <a:spcPct val="100000"/>
              </a:lnSpc>
              <a:spcBef>
                <a:spcPts val="600"/>
              </a:spcBef>
            </a:pPr>
            <a:r>
              <a:rPr sz="2600" dirty="0">
                <a:latin typeface="Arial"/>
                <a:cs typeface="Arial"/>
              </a:rPr>
              <a:t>It includes various activities like </a:t>
            </a:r>
            <a:r>
              <a:rPr sz="2600" spc="-20" dirty="0">
                <a:latin typeface="Arial"/>
                <a:cs typeface="Arial"/>
              </a:rPr>
              <a:t>assembly, </a:t>
            </a:r>
            <a:r>
              <a:rPr sz="2600" dirty="0">
                <a:latin typeface="Arial"/>
                <a:cs typeface="Arial"/>
              </a:rPr>
              <a:t>drill,</a:t>
            </a:r>
            <a:r>
              <a:rPr sz="2600" spc="-100" dirty="0">
                <a:latin typeface="Arial"/>
                <a:cs typeface="Arial"/>
              </a:rPr>
              <a:t> </a:t>
            </a:r>
            <a:r>
              <a:rPr sz="2600" spc="15" dirty="0">
                <a:latin typeface="Arial"/>
                <a:cs typeface="Arial"/>
              </a:rPr>
              <a:t>co-  </a:t>
            </a:r>
            <a:r>
              <a:rPr sz="2600" dirty="0">
                <a:latin typeface="Arial"/>
                <a:cs typeface="Arial"/>
              </a:rPr>
              <a:t>curricular activities</a:t>
            </a:r>
            <a:r>
              <a:rPr sz="2600" spc="-4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etc.</a:t>
            </a:r>
          </a:p>
          <a:p>
            <a:pPr marL="381000" indent="-368935">
              <a:lnSpc>
                <a:spcPct val="100000"/>
              </a:lnSpc>
              <a:spcBef>
                <a:spcPts val="600"/>
              </a:spcBef>
              <a:buAutoNum type="arabicPeriod" startAt="3"/>
              <a:tabLst>
                <a:tab pos="381635" algn="l"/>
              </a:tabLst>
            </a:pPr>
            <a:r>
              <a:rPr sz="2600" dirty="0">
                <a:latin typeface="Arial"/>
                <a:cs typeface="Arial"/>
              </a:rPr>
              <a:t>Program of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Guidance:</a:t>
            </a:r>
          </a:p>
          <a:p>
            <a:pPr marL="286385" marR="697230" indent="-274320">
              <a:lnSpc>
                <a:spcPct val="100000"/>
              </a:lnSpc>
              <a:spcBef>
                <a:spcPts val="605"/>
              </a:spcBef>
            </a:pPr>
            <a:r>
              <a:rPr sz="2600" dirty="0">
                <a:latin typeface="Arial"/>
                <a:cs typeface="Arial"/>
              </a:rPr>
              <a:t>It includes helping students to solve their  educational, financial, vocational, social</a:t>
            </a:r>
            <a:r>
              <a:rPr sz="2600" spc="-6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and  personal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problems.</a:t>
            </a:r>
          </a:p>
        </p:txBody>
      </p:sp>
    </p:spTree>
    <p:extLst>
      <p:ext uri="{BB962C8B-B14F-4D97-AF65-F5344CB8AC3E}">
        <p14:creationId xmlns:p14="http://schemas.microsoft.com/office/powerpoint/2010/main" val="99237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800" y="690498"/>
            <a:ext cx="7772400" cy="63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1.5 Scope of</a:t>
            </a:r>
            <a:r>
              <a:rPr sz="4000" spc="-20" dirty="0"/>
              <a:t> </a:t>
            </a:r>
            <a:r>
              <a:rPr sz="4000" spc="-5" dirty="0"/>
              <a:t>curriculum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993444" y="1400302"/>
            <a:ext cx="7607934" cy="5379085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286385" marR="135890" indent="-274320">
              <a:lnSpc>
                <a:spcPct val="80100"/>
              </a:lnSpc>
              <a:spcBef>
                <a:spcPts val="670"/>
              </a:spcBef>
            </a:pPr>
            <a:r>
              <a:rPr sz="2400" dirty="0">
                <a:latin typeface="Arial"/>
                <a:cs typeface="Arial"/>
              </a:rPr>
              <a:t>What </a:t>
            </a:r>
            <a:r>
              <a:rPr sz="2400" spc="-5" dirty="0">
                <a:latin typeface="Arial"/>
                <a:cs typeface="Arial"/>
              </a:rPr>
              <a:t>should be included in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content? </a:t>
            </a:r>
            <a:r>
              <a:rPr sz="2400" spc="-135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answer </a:t>
            </a:r>
            <a:r>
              <a:rPr sz="2400" dirty="0">
                <a:latin typeface="Arial"/>
                <a:cs typeface="Arial"/>
              </a:rPr>
              <a:t>this  </a:t>
            </a:r>
            <a:r>
              <a:rPr sz="2400" spc="-5" dirty="0">
                <a:latin typeface="Arial"/>
                <a:cs typeface="Arial"/>
              </a:rPr>
              <a:t>question thinking </a:t>
            </a:r>
            <a:r>
              <a:rPr sz="2400" dirty="0">
                <a:latin typeface="Arial"/>
                <a:cs typeface="Arial"/>
              </a:rPr>
              <a:t>at </a:t>
            </a:r>
            <a:r>
              <a:rPr sz="2400" spc="-5" dirty="0">
                <a:latin typeface="Arial"/>
                <a:cs typeface="Arial"/>
              </a:rPr>
              <a:t>Four level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scope </a:t>
            </a:r>
            <a:r>
              <a:rPr sz="2400" dirty="0">
                <a:latin typeface="Arial"/>
                <a:cs typeface="Arial"/>
              </a:rPr>
              <a:t>is </a:t>
            </a:r>
            <a:r>
              <a:rPr sz="2400" spc="-5" dirty="0">
                <a:latin typeface="Arial"/>
                <a:cs typeface="Arial"/>
              </a:rPr>
              <a:t>also  </a:t>
            </a:r>
            <a:r>
              <a:rPr sz="2400" spc="-10" dirty="0">
                <a:latin typeface="Arial"/>
                <a:cs typeface="Arial"/>
              </a:rPr>
              <a:t>needed:</a:t>
            </a:r>
            <a:endParaRPr sz="2400">
              <a:latin typeface="Arial"/>
              <a:cs typeface="Arial"/>
            </a:endParaRPr>
          </a:p>
          <a:p>
            <a:pPr marL="527685" marR="108585" indent="-515620">
              <a:lnSpc>
                <a:spcPct val="80000"/>
              </a:lnSpc>
              <a:spcBef>
                <a:spcPts val="600"/>
              </a:spcBef>
              <a:buClr>
                <a:srgbClr val="D24717"/>
              </a:buClr>
              <a:buSzPct val="85416"/>
              <a:buAutoNum type="arabicPeriod"/>
              <a:tabLst>
                <a:tab pos="527685" algn="l"/>
                <a:tab pos="528320" algn="l"/>
              </a:tabLst>
            </a:pPr>
            <a:r>
              <a:rPr sz="2400" spc="-135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look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Subjects </a:t>
            </a:r>
            <a:r>
              <a:rPr sz="2400" dirty="0">
                <a:latin typeface="Arial"/>
                <a:cs typeface="Arial"/>
              </a:rPr>
              <a:t>that </a:t>
            </a:r>
            <a:r>
              <a:rPr sz="2400" spc="-5" dirty="0">
                <a:latin typeface="Arial"/>
                <a:cs typeface="Arial"/>
              </a:rPr>
              <a:t>are basic </a:t>
            </a:r>
            <a:r>
              <a:rPr sz="2400" dirty="0">
                <a:latin typeface="Arial"/>
                <a:cs typeface="Arial"/>
              </a:rPr>
              <a:t>to the  </a:t>
            </a:r>
            <a:r>
              <a:rPr sz="2400" spc="-5" dirty="0">
                <a:latin typeface="Arial"/>
                <a:cs typeface="Arial"/>
              </a:rPr>
              <a:t>understanding </a:t>
            </a:r>
            <a:r>
              <a:rPr sz="2400" dirty="0">
                <a:latin typeface="Arial"/>
                <a:cs typeface="Arial"/>
              </a:rPr>
              <a:t>of the </a:t>
            </a:r>
            <a:r>
              <a:rPr sz="2400" spc="-5" dirty="0">
                <a:latin typeface="Arial"/>
                <a:cs typeface="Arial"/>
              </a:rPr>
              <a:t>human caring, based on life  science, helpful </a:t>
            </a:r>
            <a:r>
              <a:rPr sz="2400" dirty="0">
                <a:latin typeface="Arial"/>
                <a:cs typeface="Arial"/>
              </a:rPr>
              <a:t>for </a:t>
            </a:r>
            <a:r>
              <a:rPr sz="2400" spc="-5" dirty="0">
                <a:latin typeface="Arial"/>
                <a:cs typeface="Arial"/>
              </a:rPr>
              <a:t>students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understand physical  </a:t>
            </a:r>
            <a:r>
              <a:rPr sz="2400" dirty="0">
                <a:latin typeface="Arial"/>
                <a:cs typeface="Arial"/>
              </a:rPr>
              <a:t>factors of care, </a:t>
            </a:r>
            <a:r>
              <a:rPr sz="2400" spc="-5" dirty="0">
                <a:latin typeface="Arial"/>
                <a:cs typeface="Arial"/>
              </a:rPr>
              <a:t>based </a:t>
            </a:r>
            <a:r>
              <a:rPr sz="2400" dirty="0">
                <a:latin typeface="Arial"/>
                <a:cs typeface="Arial"/>
              </a:rPr>
              <a:t>on </a:t>
            </a:r>
            <a:r>
              <a:rPr sz="2400" spc="-5" dirty="0">
                <a:latin typeface="Arial"/>
                <a:cs typeface="Arial"/>
              </a:rPr>
              <a:t>psychological  consideration appropriate </a:t>
            </a:r>
            <a:r>
              <a:rPr sz="2400" dirty="0">
                <a:latin typeface="Arial"/>
                <a:cs typeface="Arial"/>
              </a:rPr>
              <a:t>for the study of </a:t>
            </a:r>
            <a:r>
              <a:rPr sz="2400" spc="-5" dirty="0">
                <a:latin typeface="Arial"/>
                <a:cs typeface="Arial"/>
              </a:rPr>
              <a:t>pedagogy  </a:t>
            </a:r>
            <a:r>
              <a:rPr sz="2400" dirty="0">
                <a:latin typeface="Arial"/>
                <a:cs typeface="Arial"/>
              </a:rPr>
              <a:t>etc</a:t>
            </a:r>
            <a:endParaRPr sz="2400">
              <a:latin typeface="Arial"/>
              <a:cs typeface="Arial"/>
            </a:endParaRPr>
          </a:p>
          <a:p>
            <a:pPr marL="527685" marR="1003300" indent="-515620">
              <a:lnSpc>
                <a:spcPts val="2300"/>
              </a:lnSpc>
              <a:spcBef>
                <a:spcPts val="585"/>
              </a:spcBef>
              <a:buClr>
                <a:srgbClr val="D24717"/>
              </a:buClr>
              <a:buSzPct val="85416"/>
              <a:buAutoNum type="arabicPeriod"/>
              <a:tabLst>
                <a:tab pos="527685" algn="l"/>
                <a:tab pos="528320" algn="l"/>
              </a:tabLst>
            </a:pPr>
            <a:r>
              <a:rPr sz="2400" spc="-135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look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area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a distinctive subject and  considers what might </a:t>
            </a:r>
            <a:r>
              <a:rPr sz="2400" spc="-10" dirty="0">
                <a:latin typeface="Arial"/>
                <a:cs typeface="Arial"/>
              </a:rPr>
              <a:t>be </a:t>
            </a:r>
            <a:r>
              <a:rPr sz="2400" spc="-5" dirty="0">
                <a:latin typeface="Arial"/>
                <a:cs typeface="Arial"/>
              </a:rPr>
              <a:t>borrowed and</a:t>
            </a:r>
            <a:r>
              <a:rPr sz="2400" spc="1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used.</a:t>
            </a:r>
            <a:endParaRPr sz="2400">
              <a:latin typeface="Arial"/>
              <a:cs typeface="Arial"/>
            </a:endParaRPr>
          </a:p>
          <a:p>
            <a:pPr marL="527685" marR="189230" indent="-515620">
              <a:lnSpc>
                <a:spcPct val="80000"/>
              </a:lnSpc>
              <a:spcBef>
                <a:spcPts val="625"/>
              </a:spcBef>
              <a:buClr>
                <a:srgbClr val="D24717"/>
              </a:buClr>
              <a:buSzPct val="85416"/>
              <a:buAutoNum type="arabicPeriod"/>
              <a:tabLst>
                <a:tab pos="527685" algn="l"/>
                <a:tab pos="528320" algn="l"/>
              </a:tabLst>
            </a:pPr>
            <a:r>
              <a:rPr sz="2400" spc="-135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look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Individual teachers working </a:t>
            </a:r>
            <a:r>
              <a:rPr sz="2400" dirty="0">
                <a:latin typeface="Arial"/>
                <a:cs typeface="Arial"/>
              </a:rPr>
              <a:t>from  </a:t>
            </a:r>
            <a:r>
              <a:rPr sz="2400" spc="-5" dirty="0">
                <a:latin typeface="Arial"/>
                <a:cs typeface="Arial"/>
              </a:rPr>
              <a:t>curriculum </a:t>
            </a:r>
            <a:r>
              <a:rPr sz="2400" dirty="0">
                <a:latin typeface="Arial"/>
                <a:cs typeface="Arial"/>
              </a:rPr>
              <a:t>at </a:t>
            </a:r>
            <a:r>
              <a:rPr sz="2400" spc="-5" dirty="0">
                <a:latin typeface="Arial"/>
                <a:cs typeface="Arial"/>
              </a:rPr>
              <a:t>classroom level and involves  independent decisions about how much </a:t>
            </a:r>
            <a:r>
              <a:rPr sz="2400" dirty="0">
                <a:latin typeface="Arial"/>
                <a:cs typeface="Arial"/>
              </a:rPr>
              <a:t>material  </a:t>
            </a:r>
            <a:r>
              <a:rPr sz="2400" spc="-5" dirty="0">
                <a:latin typeface="Arial"/>
                <a:cs typeface="Arial"/>
              </a:rPr>
              <a:t>can be developed within a particular period </a:t>
            </a:r>
            <a:r>
              <a:rPr sz="2400" dirty="0">
                <a:latin typeface="Arial"/>
                <a:cs typeface="Arial"/>
              </a:rPr>
              <a:t>of</a:t>
            </a:r>
            <a:r>
              <a:rPr sz="2400" spc="114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time.</a:t>
            </a:r>
            <a:endParaRPr sz="2400">
              <a:latin typeface="Arial"/>
              <a:cs typeface="Arial"/>
            </a:endParaRPr>
          </a:p>
          <a:p>
            <a:pPr marL="527685" marR="5080" indent="-515620">
              <a:lnSpc>
                <a:spcPct val="80000"/>
              </a:lnSpc>
              <a:spcBef>
                <a:spcPts val="600"/>
              </a:spcBef>
              <a:buClr>
                <a:srgbClr val="D24717"/>
              </a:buClr>
              <a:buSzPct val="85416"/>
              <a:buAutoNum type="arabicPeriod"/>
              <a:tabLst>
                <a:tab pos="527685" algn="l"/>
                <a:tab pos="528320" algn="l"/>
              </a:tabLst>
            </a:pPr>
            <a:r>
              <a:rPr sz="2400" spc="-135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look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Relation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individual lessons concerning  </a:t>
            </a:r>
            <a:r>
              <a:rPr sz="2400" dirty="0">
                <a:latin typeface="Arial"/>
                <a:cs typeface="Arial"/>
              </a:rPr>
              <a:t>the areas to be </a:t>
            </a:r>
            <a:r>
              <a:rPr sz="2400" spc="-5" dirty="0">
                <a:latin typeface="Arial"/>
                <a:cs typeface="Arial"/>
              </a:rPr>
              <a:t>dealt with and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extent they </a:t>
            </a:r>
            <a:r>
              <a:rPr sz="2400" dirty="0">
                <a:latin typeface="Arial"/>
                <a:cs typeface="Arial"/>
              </a:rPr>
              <a:t>are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</a:t>
            </a:r>
            <a:endParaRPr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8098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868</Words>
  <Application>Microsoft Office PowerPoint</Application>
  <PresentationFormat>On-screen Show (4:3)</PresentationFormat>
  <Paragraphs>79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Curriculum Development (Foundation) </vt:lpstr>
      <vt:lpstr>1. Introduction</vt:lpstr>
      <vt:lpstr>1.2 Definitions of Curriculum</vt:lpstr>
      <vt:lpstr>1.3 Components of Curriculum</vt:lpstr>
      <vt:lpstr>1.3 Components of Curriculum</vt:lpstr>
      <vt:lpstr>1.3 Components of Curriculum</vt:lpstr>
      <vt:lpstr>1.4 Need of Curriculum</vt:lpstr>
      <vt:lpstr>1.5 Scope of curriculum</vt:lpstr>
      <vt:lpstr>1.5 Scope of curriculum</vt:lpstr>
      <vt:lpstr>Difference between various  Terms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Curriculum Development (Foundation) </dc:title>
  <dc:creator>USER</dc:creator>
  <cp:lastModifiedBy>USER</cp:lastModifiedBy>
  <cp:revision>1</cp:revision>
  <dcterms:created xsi:type="dcterms:W3CDTF">2020-11-10T19:28:26Z</dcterms:created>
  <dcterms:modified xsi:type="dcterms:W3CDTF">2020-11-10T19:32:14Z</dcterms:modified>
</cp:coreProperties>
</file>