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2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0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E384-1B1B-4DF6-A819-9282B2B3C21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B7D5-BFCA-414E-A513-3F2E10C0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838" y="71786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30"/>
                  </a:lnTo>
                  <a:lnTo>
                    <a:pt x="8899487" y="6610967"/>
                  </a:lnTo>
                  <a:lnTo>
                    <a:pt x="8862690" y="6638733"/>
                  </a:lnTo>
                  <a:lnTo>
                    <a:pt x="8822144" y="6661216"/>
                  </a:lnTo>
                  <a:lnTo>
                    <a:pt x="8778359" y="6677908"/>
                  </a:lnTo>
                  <a:lnTo>
                    <a:pt x="8731847" y="6688297"/>
                  </a:lnTo>
                  <a:lnTo>
                    <a:pt x="8683117" y="6691873"/>
                  </a:lnTo>
                  <a:lnTo>
                    <a:pt x="329844" y="6691873"/>
                  </a:lnTo>
                  <a:lnTo>
                    <a:pt x="281102" y="6688297"/>
                  </a:lnTo>
                  <a:lnTo>
                    <a:pt x="234580" y="6677908"/>
                  </a:lnTo>
                  <a:lnTo>
                    <a:pt x="190789" y="6661216"/>
                  </a:lnTo>
                  <a:lnTo>
                    <a:pt x="150240" y="6638733"/>
                  </a:lnTo>
                  <a:lnTo>
                    <a:pt x="113441" y="6610967"/>
                  </a:lnTo>
                  <a:lnTo>
                    <a:pt x="80905" y="6578430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84" y="1395983"/>
              <a:ext cx="9022080" cy="121920"/>
            </a:xfrm>
            <a:custGeom>
              <a:avLst/>
              <a:gdLst/>
              <a:ahLst/>
              <a:cxnLst/>
              <a:rect l="l" t="t" r="r" b="b"/>
              <a:pathLst>
                <a:path w="9022080" h="121919">
                  <a:moveTo>
                    <a:pt x="902208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22080" y="12192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84" y="2976372"/>
              <a:ext cx="9022080" cy="111760"/>
            </a:xfrm>
            <a:custGeom>
              <a:avLst/>
              <a:gdLst/>
              <a:ahLst/>
              <a:cxnLst/>
              <a:rect l="l" t="t" r="r" b="b"/>
              <a:pathLst>
                <a:path w="9022080" h="111760">
                  <a:moveTo>
                    <a:pt x="9022080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22080" y="111251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66800" y="3159379"/>
            <a:ext cx="7086600" cy="28901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696363"/>
                </a:solidFill>
                <a:latin typeface="Arial"/>
                <a:cs typeface="Arial"/>
              </a:rPr>
              <a:t>By</a:t>
            </a:r>
            <a:endParaRPr sz="2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lang="en-US" sz="2800" spc="-45" dirty="0" smtClean="0">
                <a:solidFill>
                  <a:schemeClr val="tx1"/>
                </a:solidFill>
                <a:latin typeface="Arial"/>
                <a:cs typeface="Arial"/>
              </a:rPr>
              <a:t>Muhammad </a:t>
            </a:r>
            <a:r>
              <a:rPr lang="en-US" sz="2800" spc="-45" dirty="0" err="1" smtClean="0">
                <a:solidFill>
                  <a:schemeClr val="tx1"/>
                </a:solidFill>
                <a:latin typeface="Arial"/>
                <a:cs typeface="Arial"/>
              </a:rPr>
              <a:t>Iqbal</a:t>
            </a:r>
            <a:r>
              <a:rPr lang="en-US" sz="2800" spc="-4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800" spc="-45" dirty="0" err="1" smtClean="0">
                <a:solidFill>
                  <a:schemeClr val="tx1"/>
                </a:solidFill>
                <a:latin typeface="Arial"/>
                <a:cs typeface="Arial"/>
              </a:rPr>
              <a:t>Rana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lang="en-US" sz="2200" spc="-5" dirty="0" smtClean="0">
                <a:solidFill>
                  <a:schemeClr val="tx1"/>
                </a:solidFill>
                <a:latin typeface="Arial"/>
                <a:cs typeface="Arial"/>
              </a:rPr>
              <a:t>Research Scholar</a:t>
            </a: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lang="en-US" sz="2200" spc="-5" dirty="0" smtClean="0">
                <a:solidFill>
                  <a:schemeClr val="tx1"/>
                </a:solidFill>
                <a:latin typeface="Arial"/>
                <a:cs typeface="Arial"/>
              </a:rPr>
              <a:t>Ph.D. Education 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80000"/>
              </a:lnSpc>
              <a:spcBef>
                <a:spcPts val="600"/>
              </a:spcBef>
            </a:pPr>
            <a:r>
              <a:rPr lang="en-US" sz="2200" spc="-5" dirty="0" smtClean="0">
                <a:solidFill>
                  <a:schemeClr val="tx1"/>
                </a:solidFill>
                <a:latin typeface="Arial"/>
                <a:cs typeface="Arial"/>
              </a:rPr>
              <a:t>Visiting Faculty</a:t>
            </a:r>
            <a:r>
              <a:rPr sz="2200" dirty="0" smtClean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lang="en-US" sz="2200" spc="-5" dirty="0" smtClean="0">
                <a:solidFill>
                  <a:schemeClr val="tx1"/>
                </a:solidFill>
                <a:latin typeface="Arial"/>
                <a:cs typeface="Arial"/>
              </a:rPr>
              <a:t>University of Sargodha</a:t>
            </a:r>
          </a:p>
          <a:p>
            <a:pPr marL="12700" marR="5080" algn="ctr">
              <a:lnSpc>
                <a:spcPct val="80000"/>
              </a:lnSpc>
              <a:spcBef>
                <a:spcPts val="600"/>
              </a:spcBef>
            </a:pPr>
            <a:r>
              <a:rPr lang="en-US" sz="2200" spc="-5" dirty="0" err="1" smtClean="0">
                <a:solidFill>
                  <a:schemeClr val="tx1"/>
                </a:solidFill>
                <a:latin typeface="Arial"/>
                <a:cs typeface="Arial"/>
              </a:rPr>
              <a:t>Bhakkar</a:t>
            </a:r>
            <a:r>
              <a:rPr lang="en-US" sz="2200" spc="-5" dirty="0" smtClean="0">
                <a:solidFill>
                  <a:schemeClr val="tx1"/>
                </a:solidFill>
                <a:latin typeface="Arial"/>
                <a:cs typeface="Arial"/>
              </a:rPr>
              <a:t> Campus 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070610" marR="1064895" algn="ctr">
              <a:lnSpc>
                <a:spcPct val="102699"/>
              </a:lnSpc>
            </a:pPr>
            <a:r>
              <a:rPr lang="en-US" sz="2200" spc="-5" dirty="0" smtClean="0">
                <a:solidFill>
                  <a:srgbClr val="002060"/>
                </a:solidFill>
                <a:latin typeface="Arial"/>
                <a:cs typeface="Arial"/>
              </a:rPr>
              <a:t>iqbalrana101@gmail.com</a:t>
            </a:r>
          </a:p>
          <a:p>
            <a:pPr marL="1070610" marR="1064895" algn="ctr">
              <a:lnSpc>
                <a:spcPct val="102699"/>
              </a:lnSpc>
            </a:pPr>
            <a:r>
              <a:rPr sz="2200" spc="-5" dirty="0" smtClean="0">
                <a:solidFill>
                  <a:srgbClr val="696363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696363"/>
                </a:solidFill>
                <a:latin typeface="Arial"/>
                <a:cs typeface="Arial"/>
              </a:rPr>
              <a:t>Cell:+92 </a:t>
            </a:r>
            <a:r>
              <a:rPr lang="en-US" sz="2200" spc="-5" dirty="0" smtClean="0">
                <a:solidFill>
                  <a:srgbClr val="696363"/>
                </a:solidFill>
                <a:latin typeface="Arial"/>
                <a:cs typeface="Arial"/>
              </a:rPr>
              <a:t>333</a:t>
            </a:r>
            <a:r>
              <a:rPr sz="2200" spc="-15" dirty="0" smtClean="0">
                <a:solidFill>
                  <a:srgbClr val="696363"/>
                </a:solidFill>
                <a:latin typeface="Arial"/>
                <a:cs typeface="Arial"/>
              </a:rPr>
              <a:t> </a:t>
            </a:r>
            <a:r>
              <a:rPr lang="en-US" sz="2200" spc="-5" dirty="0" smtClean="0">
                <a:solidFill>
                  <a:srgbClr val="696363"/>
                </a:solidFill>
                <a:latin typeface="Arial"/>
                <a:cs typeface="Arial"/>
              </a:rPr>
              <a:t>8905098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5322" y="1589689"/>
            <a:ext cx="9022080" cy="10009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3816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5"/>
              </a:spcBef>
            </a:pPr>
            <a:r>
              <a:rPr sz="4000" spc="-5" dirty="0">
                <a:solidFill>
                  <a:srgbClr val="FFFFFF"/>
                </a:solidFill>
              </a:rPr>
              <a:t>Curriculum</a:t>
            </a:r>
            <a:r>
              <a:rPr sz="4000" spc="25" dirty="0">
                <a:solidFill>
                  <a:srgbClr val="FFFFFF"/>
                </a:solidFill>
              </a:rPr>
              <a:t> </a:t>
            </a:r>
            <a:r>
              <a:rPr sz="4000" spc="-5" dirty="0" smtClean="0">
                <a:solidFill>
                  <a:srgbClr val="FFFFFF"/>
                </a:solidFill>
              </a:rPr>
              <a:t>Development</a:t>
            </a:r>
            <a:r>
              <a:rPr lang="en-US" sz="4000" spc="-5" dirty="0" smtClean="0">
                <a:solidFill>
                  <a:srgbClr val="FFFFFF"/>
                </a:solidFill>
              </a:rPr>
              <a:t> (Foundation) 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24565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Difference </a:t>
            </a:r>
            <a:r>
              <a:rPr sz="4000" spc="-5" dirty="0"/>
              <a:t>between various  </a:t>
            </a:r>
            <a:r>
              <a:rPr sz="4000" spc="-95" dirty="0"/>
              <a:t>Terms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70840" y="1412494"/>
            <a:ext cx="8216900" cy="5407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Curriculum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ts val="2160"/>
              </a:lnSpc>
              <a:spcBef>
                <a:spcPts val="114"/>
              </a:spcBef>
            </a:pPr>
            <a:r>
              <a:rPr sz="2000" dirty="0">
                <a:latin typeface="Arial"/>
                <a:cs typeface="Arial"/>
              </a:rPr>
              <a:t>The planned learning opportunities </a:t>
            </a:r>
            <a:r>
              <a:rPr sz="2000" spc="-5" dirty="0">
                <a:latin typeface="Arial"/>
                <a:cs typeface="Arial"/>
              </a:rPr>
              <a:t>offered </a:t>
            </a:r>
            <a:r>
              <a:rPr sz="2000" dirty="0">
                <a:latin typeface="Arial"/>
                <a:cs typeface="Arial"/>
              </a:rPr>
              <a:t>to the learners by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educational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institution.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sz="2000" b="1" spc="-5" dirty="0">
                <a:latin typeface="Arial"/>
                <a:cs typeface="Arial"/>
              </a:rPr>
              <a:t>Syllabus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ts val="2160"/>
              </a:lnSpc>
              <a:spcBef>
                <a:spcPts val="120"/>
              </a:spcBef>
            </a:pPr>
            <a:r>
              <a:rPr sz="2000" dirty="0">
                <a:latin typeface="Arial"/>
                <a:cs typeface="Arial"/>
              </a:rPr>
              <a:t>A syllabus is </a:t>
            </a:r>
            <a:r>
              <a:rPr sz="2000" spc="-5" dirty="0">
                <a:latin typeface="Arial"/>
                <a:cs typeface="Arial"/>
              </a:rPr>
              <a:t>typically </a:t>
            </a:r>
            <a:r>
              <a:rPr sz="2000" dirty="0">
                <a:latin typeface="Arial"/>
                <a:cs typeface="Arial"/>
              </a:rPr>
              <a:t>a list of content areas which are to be</a:t>
            </a:r>
            <a:r>
              <a:rPr sz="2000" spc="-2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assessed.</a:t>
            </a:r>
            <a:endParaRPr sz="2000">
              <a:latin typeface="Arial"/>
              <a:cs typeface="Arial"/>
            </a:endParaRPr>
          </a:p>
          <a:p>
            <a:pPr marL="299085" marR="153035">
              <a:lnSpc>
                <a:spcPct val="80000"/>
              </a:lnSpc>
              <a:spcBef>
                <a:spcPts val="240"/>
              </a:spcBef>
            </a:pPr>
            <a:r>
              <a:rPr sz="2000" dirty="0">
                <a:latin typeface="Arial"/>
                <a:cs typeface="Arial"/>
              </a:rPr>
              <a:t>Syllabus is clearly intended to be a subsection of curriculum. It  includes objectives, list of subjects, list of content (topics, sub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topics),  list of recommended books and list of recommended teaching  methods.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2000" b="1" dirty="0">
                <a:latin typeface="Arial"/>
                <a:cs typeface="Arial"/>
              </a:rPr>
              <a:t>Course</a:t>
            </a:r>
            <a:endParaRPr sz="2000">
              <a:latin typeface="Arial"/>
              <a:cs typeface="Arial"/>
            </a:endParaRPr>
          </a:p>
          <a:p>
            <a:pPr marL="299085" marR="173355" indent="-274320">
              <a:lnSpc>
                <a:spcPts val="1920"/>
              </a:lnSpc>
              <a:spcBef>
                <a:spcPts val="585"/>
              </a:spcBef>
            </a:pPr>
            <a:r>
              <a:rPr sz="2000" dirty="0">
                <a:latin typeface="Arial"/>
                <a:cs typeface="Arial"/>
              </a:rPr>
              <a:t>It is a set of subject with detailed description of the contents e.g,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course  of </a:t>
            </a:r>
            <a:r>
              <a:rPr sz="2000" spc="5" dirty="0">
                <a:latin typeface="Arial"/>
                <a:cs typeface="Arial"/>
              </a:rPr>
              <a:t>8</a:t>
            </a:r>
            <a:r>
              <a:rPr sz="1950" spc="7" baseline="25641" dirty="0">
                <a:latin typeface="Arial"/>
                <a:cs typeface="Arial"/>
              </a:rPr>
              <a:t>th </a:t>
            </a:r>
            <a:r>
              <a:rPr sz="2000" dirty="0">
                <a:latin typeface="Arial"/>
                <a:cs typeface="Arial"/>
              </a:rPr>
              <a:t>class. Course of </a:t>
            </a:r>
            <a:r>
              <a:rPr sz="2000" spc="10" dirty="0">
                <a:latin typeface="Arial"/>
                <a:cs typeface="Arial"/>
              </a:rPr>
              <a:t>8</a:t>
            </a:r>
            <a:r>
              <a:rPr sz="1950" spc="15" baseline="25641" dirty="0">
                <a:latin typeface="Arial"/>
                <a:cs typeface="Arial"/>
              </a:rPr>
              <a:t>th </a:t>
            </a:r>
            <a:r>
              <a:rPr sz="2000" dirty="0">
                <a:latin typeface="Arial"/>
                <a:cs typeface="Arial"/>
              </a:rPr>
              <a:t>class include textbooks of English, urdu,  Islamiyat, Math,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2000" b="1" dirty="0">
                <a:latin typeface="Arial"/>
                <a:cs typeface="Arial"/>
              </a:rPr>
              <a:t>Instruction</a:t>
            </a:r>
            <a:endParaRPr sz="2000">
              <a:latin typeface="Arial"/>
              <a:cs typeface="Arial"/>
            </a:endParaRPr>
          </a:p>
          <a:p>
            <a:pPr marL="299085" marR="232410" indent="-274320">
              <a:lnSpc>
                <a:spcPct val="80000"/>
              </a:lnSpc>
              <a:spcBef>
                <a:spcPts val="605"/>
              </a:spcBef>
            </a:pPr>
            <a:r>
              <a:rPr sz="2000" dirty="0">
                <a:latin typeface="Arial"/>
                <a:cs typeface="Arial"/>
              </a:rPr>
              <a:t>The term instruction refers to the set of </a:t>
            </a:r>
            <a:r>
              <a:rPr sz="2000" spc="-5" dirty="0">
                <a:latin typeface="Arial"/>
                <a:cs typeface="Arial"/>
              </a:rPr>
              <a:t>activities </a:t>
            </a:r>
            <a:r>
              <a:rPr sz="2000" dirty="0">
                <a:latin typeface="Arial"/>
                <a:cs typeface="Arial"/>
              </a:rPr>
              <a:t>employed by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teachers  to enhance student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learning.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2000" b="1" spc="-20" dirty="0">
                <a:latin typeface="Arial"/>
                <a:cs typeface="Arial"/>
              </a:rPr>
              <a:t>Textbook</a:t>
            </a:r>
            <a:endParaRPr sz="2000">
              <a:latin typeface="Arial"/>
              <a:cs typeface="Arial"/>
            </a:endParaRPr>
          </a:p>
          <a:p>
            <a:pPr marL="299085" marR="78105" indent="-274320">
              <a:lnSpc>
                <a:spcPct val="8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textbook </a:t>
            </a:r>
            <a:r>
              <a:rPr sz="2000" dirty="0">
                <a:latin typeface="Arial"/>
                <a:cs typeface="Arial"/>
              </a:rPr>
              <a:t>is a prescribed book for the student of a particular age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group.  It covers items as given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syllabus. Such book forms the basis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7493000" cy="63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 smtClean="0"/>
              <a:t>1.</a:t>
            </a:r>
            <a:r>
              <a:rPr sz="4000" spc="-45" dirty="0" smtClean="0"/>
              <a:t> </a:t>
            </a:r>
            <a:r>
              <a:rPr sz="4000" spc="-5" dirty="0"/>
              <a:t>Introduction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406398"/>
            <a:ext cx="7493000" cy="5302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b="1" spc="-5" dirty="0" smtClean="0">
                <a:solidFill>
                  <a:srgbClr val="FF0000"/>
                </a:solidFill>
                <a:latin typeface="Arial"/>
                <a:cs typeface="Arial"/>
              </a:rPr>
              <a:t>1.1 </a:t>
            </a:r>
            <a:r>
              <a:rPr sz="2200" b="1" spc="-5" dirty="0" smtClean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Nature of</a:t>
            </a:r>
            <a:r>
              <a:rPr sz="22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Curriculum</a:t>
            </a:r>
            <a:endParaRPr sz="22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6385" marR="674370" indent="-274320">
              <a:lnSpc>
                <a:spcPts val="2110"/>
              </a:lnSpc>
              <a:spcBef>
                <a:spcPts val="58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Curriculum play a vital role in achieving the aims and  objectives of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education.</a:t>
            </a:r>
            <a:endParaRPr sz="2200" dirty="0">
              <a:latin typeface="Arial"/>
              <a:cs typeface="Arial"/>
            </a:endParaRPr>
          </a:p>
          <a:p>
            <a:pPr marL="286385" marR="5080" indent="-274320">
              <a:lnSpc>
                <a:spcPts val="2110"/>
              </a:lnSpc>
              <a:spcBef>
                <a:spcPts val="60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reflects the curricular and </a:t>
            </a:r>
            <a:r>
              <a:rPr sz="2200" dirty="0">
                <a:latin typeface="Arial"/>
                <a:cs typeface="Arial"/>
              </a:rPr>
              <a:t>co-curricular </a:t>
            </a:r>
            <a:r>
              <a:rPr sz="2200" spc="-5" dirty="0">
                <a:latin typeface="Arial"/>
                <a:cs typeface="Arial"/>
              </a:rPr>
              <a:t>trends in our  institutions ie the </a:t>
            </a:r>
            <a:r>
              <a:rPr sz="2200" dirty="0">
                <a:latin typeface="Arial"/>
                <a:cs typeface="Arial"/>
              </a:rPr>
              <a:t>courses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spc="-30" dirty="0">
                <a:latin typeface="Arial"/>
                <a:cs typeface="Arial"/>
              </a:rPr>
              <a:t>study,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objectives </a:t>
            </a:r>
            <a:r>
              <a:rPr sz="2200" spc="-5" dirty="0">
                <a:latin typeface="Arial"/>
                <a:cs typeface="Arial"/>
              </a:rPr>
              <a:t>of  education, the methodology of teaching including teaching  aids, and evaluation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methods.</a:t>
            </a:r>
            <a:endParaRPr sz="2200" dirty="0">
              <a:latin typeface="Arial"/>
              <a:cs typeface="Arial"/>
            </a:endParaRPr>
          </a:p>
          <a:p>
            <a:pPr marL="286385" marR="64769" indent="-274320">
              <a:lnSpc>
                <a:spcPct val="80000"/>
              </a:lnSpc>
              <a:spcBef>
                <a:spcPts val="62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Curriculum is the </a:t>
            </a:r>
            <a:r>
              <a:rPr sz="2200" dirty="0">
                <a:latin typeface="Arial"/>
                <a:cs typeface="Arial"/>
              </a:rPr>
              <a:t>sum </a:t>
            </a:r>
            <a:r>
              <a:rPr sz="2200" spc="-5" dirty="0">
                <a:latin typeface="Arial"/>
                <a:cs typeface="Arial"/>
              </a:rPr>
              <a:t>total of </a:t>
            </a:r>
            <a:r>
              <a:rPr sz="2200" dirty="0">
                <a:latin typeface="Arial"/>
                <a:cs typeface="Arial"/>
              </a:rPr>
              <a:t>all learning </a:t>
            </a:r>
            <a:r>
              <a:rPr sz="2200" spc="-5" dirty="0">
                <a:latin typeface="Arial"/>
                <a:cs typeface="Arial"/>
              </a:rPr>
              <a:t>content,  experiences and resources that one purposely selected,  organized and implemented by the school in pursuit of his  peculiar mandate as a </a:t>
            </a:r>
            <a:r>
              <a:rPr sz="2200" dirty="0">
                <a:latin typeface="Arial"/>
                <a:cs typeface="Arial"/>
              </a:rPr>
              <a:t>distinct </a:t>
            </a:r>
            <a:r>
              <a:rPr sz="2200" spc="-5" dirty="0">
                <a:latin typeface="Arial"/>
                <a:cs typeface="Arial"/>
              </a:rPr>
              <a:t>institution of learning and  human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development.</a:t>
            </a:r>
            <a:endParaRPr sz="2200" dirty="0">
              <a:latin typeface="Arial"/>
              <a:cs typeface="Arial"/>
            </a:endParaRPr>
          </a:p>
          <a:p>
            <a:pPr marL="286385" marR="71120" indent="-27432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Curriculum includes: </a:t>
            </a:r>
            <a:r>
              <a:rPr sz="2200" dirty="0">
                <a:latin typeface="Arial"/>
                <a:cs typeface="Arial"/>
              </a:rPr>
              <a:t>topics, </a:t>
            </a:r>
            <a:r>
              <a:rPr sz="2200" spc="-5" dirty="0">
                <a:latin typeface="Arial"/>
                <a:cs typeface="Arial"/>
              </a:rPr>
              <a:t>syllabus, </a:t>
            </a:r>
            <a:r>
              <a:rPr sz="2200" dirty="0">
                <a:latin typeface="Arial"/>
                <a:cs typeface="Arial"/>
              </a:rPr>
              <a:t>list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subjects,  </a:t>
            </a:r>
            <a:r>
              <a:rPr sz="2200" spc="-5" dirty="0">
                <a:latin typeface="Arial"/>
                <a:cs typeface="Arial"/>
              </a:rPr>
              <a:t>course of </a:t>
            </a:r>
            <a:r>
              <a:rPr sz="2200" spc="-35" dirty="0">
                <a:latin typeface="Arial"/>
                <a:cs typeface="Arial"/>
              </a:rPr>
              <a:t>study, </a:t>
            </a:r>
            <a:r>
              <a:rPr sz="2200" spc="-5" dirty="0">
                <a:latin typeface="Arial"/>
                <a:cs typeface="Arial"/>
              </a:rPr>
              <a:t>content, method, and items of knowledge  to be covered, time table, organization of teaching and  learning.</a:t>
            </a:r>
            <a:endParaRPr sz="2200" dirty="0">
              <a:latin typeface="Arial"/>
              <a:cs typeface="Arial"/>
            </a:endParaRPr>
          </a:p>
          <a:p>
            <a:pPr marL="286385" marR="889635" indent="-274320">
              <a:lnSpc>
                <a:spcPts val="2110"/>
              </a:lnSpc>
              <a:spcBef>
                <a:spcPts val="58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In short, the sum total </a:t>
            </a:r>
            <a:r>
              <a:rPr sz="2200" dirty="0">
                <a:latin typeface="Arial"/>
                <a:cs typeface="Arial"/>
              </a:rPr>
              <a:t>of all </a:t>
            </a:r>
            <a:r>
              <a:rPr sz="2200" spc="-5" dirty="0">
                <a:latin typeface="Arial"/>
                <a:cs typeface="Arial"/>
              </a:rPr>
              <a:t>the experiences a pupil  undergoes is called the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curriculum.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3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40207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1.2 Definitions of</a:t>
            </a:r>
            <a:r>
              <a:rPr sz="4000" spc="-10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473453"/>
            <a:ext cx="7249795" cy="545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73025" indent="-2743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word curriculum </a:t>
            </a:r>
            <a:r>
              <a:rPr sz="2400" dirty="0">
                <a:latin typeface="Arial"/>
                <a:cs typeface="Arial"/>
              </a:rPr>
              <a:t>comes from the </a:t>
            </a:r>
            <a:r>
              <a:rPr sz="2400" spc="-5" dirty="0">
                <a:latin typeface="Arial"/>
                <a:cs typeface="Arial"/>
              </a:rPr>
              <a:t>Latin </a:t>
            </a:r>
            <a:r>
              <a:rPr sz="2400" dirty="0">
                <a:latin typeface="Arial"/>
                <a:cs typeface="Arial"/>
              </a:rPr>
              <a:t>root  </a:t>
            </a:r>
            <a:r>
              <a:rPr sz="2400" spc="-5" dirty="0">
                <a:latin typeface="Arial"/>
                <a:cs typeface="Arial"/>
              </a:rPr>
              <a:t>“Currere” which means </a:t>
            </a:r>
            <a:r>
              <a:rPr sz="2400" dirty="0">
                <a:latin typeface="Arial"/>
                <a:cs typeface="Arial"/>
              </a:rPr>
              <a:t>“to run” </a:t>
            </a:r>
            <a:r>
              <a:rPr sz="2400" spc="-5" dirty="0">
                <a:latin typeface="Arial"/>
                <a:cs typeface="Arial"/>
              </a:rPr>
              <a:t>which later </a:t>
            </a:r>
            <a:r>
              <a:rPr sz="2400" dirty="0">
                <a:latin typeface="Arial"/>
                <a:cs typeface="Arial"/>
              </a:rPr>
              <a:t>come to  stand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 “course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Study”.</a:t>
            </a:r>
            <a:endParaRPr sz="2400">
              <a:latin typeface="Arial"/>
              <a:cs typeface="Arial"/>
            </a:endParaRPr>
          </a:p>
          <a:p>
            <a:pPr marL="286385" marR="5905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a runway or course on which one </a:t>
            </a:r>
            <a:r>
              <a:rPr sz="2400" dirty="0">
                <a:latin typeface="Arial"/>
                <a:cs typeface="Arial"/>
              </a:rPr>
              <a:t>runs to </a:t>
            </a:r>
            <a:r>
              <a:rPr sz="2400" spc="-5" dirty="0">
                <a:latin typeface="Arial"/>
                <a:cs typeface="Arial"/>
              </a:rPr>
              <a:t>reach  the goals.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 concise oxford dictionary defined curriculum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“course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study”.</a:t>
            </a:r>
            <a:endParaRPr sz="2400">
              <a:latin typeface="Arial"/>
              <a:cs typeface="Arial"/>
            </a:endParaRPr>
          </a:p>
          <a:p>
            <a:pPr marL="286385" marR="1447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Curriculum can be defined </a:t>
            </a:r>
            <a:r>
              <a:rPr sz="2400" dirty="0">
                <a:latin typeface="Arial"/>
                <a:cs typeface="Arial"/>
              </a:rPr>
              <a:t>as, </a:t>
            </a:r>
            <a:r>
              <a:rPr sz="2400" spc="-5" dirty="0">
                <a:latin typeface="Arial"/>
                <a:cs typeface="Arial"/>
              </a:rPr>
              <a:t>a course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learning  activities </a:t>
            </a:r>
            <a:r>
              <a:rPr sz="240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out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learner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perform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order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achieve </a:t>
            </a:r>
            <a:r>
              <a:rPr sz="2400" dirty="0">
                <a:latin typeface="Arial"/>
                <a:cs typeface="Arial"/>
              </a:rPr>
              <a:t>certain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goals.</a:t>
            </a:r>
            <a:endParaRPr sz="2400">
              <a:latin typeface="Arial"/>
              <a:cs typeface="Arial"/>
            </a:endParaRPr>
          </a:p>
          <a:p>
            <a:pPr marL="286385" marR="26289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According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Ralph </a:t>
            </a:r>
            <a:r>
              <a:rPr sz="2400" spc="-30" dirty="0">
                <a:latin typeface="Arial"/>
                <a:cs typeface="Arial"/>
              </a:rPr>
              <a:t>Tyler </a:t>
            </a:r>
            <a:r>
              <a:rPr sz="2400" spc="-5" dirty="0">
                <a:latin typeface="Arial"/>
                <a:cs typeface="Arial"/>
              </a:rPr>
              <a:t>(1949) all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learning </a:t>
            </a:r>
            <a:r>
              <a:rPr sz="2400" dirty="0">
                <a:latin typeface="Arial"/>
                <a:cs typeface="Arial"/>
              </a:rPr>
              <a:t>of  students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is planned by and directed by the  school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attain </a:t>
            </a:r>
            <a:r>
              <a:rPr sz="2400" dirty="0">
                <a:latin typeface="Arial"/>
                <a:cs typeface="Arial"/>
              </a:rPr>
              <a:t>its </a:t>
            </a:r>
            <a:r>
              <a:rPr sz="2400" spc="-5" dirty="0">
                <a:latin typeface="Arial"/>
                <a:cs typeface="Arial"/>
              </a:rPr>
              <a:t>educational goals is called  curriculum.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93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913245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1.3 Components of</a:t>
            </a:r>
            <a:r>
              <a:rPr sz="4000" spc="5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5958"/>
            <a:ext cx="7612380" cy="23888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 main components of curriculum are as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below: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Objectives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Contents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5" dirty="0">
                <a:latin typeface="Arial"/>
                <a:cs typeface="Arial"/>
              </a:rPr>
              <a:t>Teaching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Evaluation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4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913245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1.3 Components of</a:t>
            </a:r>
            <a:r>
              <a:rPr sz="4000" spc="5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5958"/>
            <a:ext cx="7571740" cy="42945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8925" indent="-276860">
              <a:lnSpc>
                <a:spcPct val="100000"/>
              </a:lnSpc>
              <a:spcBef>
                <a:spcPts val="700"/>
              </a:spcBef>
              <a:buSzPct val="96153"/>
              <a:buAutoNum type="arabicPeriod"/>
              <a:tabLst>
                <a:tab pos="289560" algn="l"/>
              </a:tabLst>
            </a:pPr>
            <a:r>
              <a:rPr sz="2600" dirty="0">
                <a:latin typeface="Arial"/>
                <a:cs typeface="Arial"/>
              </a:rPr>
              <a:t>Objectives</a:t>
            </a:r>
            <a:endParaRPr sz="2600">
              <a:latin typeface="Arial"/>
              <a:cs typeface="Arial"/>
            </a:endParaRPr>
          </a:p>
          <a:p>
            <a:pPr marL="286385" marR="330200" indent="-274320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latin typeface="Arial"/>
                <a:cs typeface="Arial"/>
              </a:rPr>
              <a:t>On the basis of situation analysis, objectives are  selected. Objectives serve as the blue prints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  the development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curriculum.</a:t>
            </a:r>
            <a:endParaRPr sz="2600">
              <a:latin typeface="Arial"/>
              <a:cs typeface="Arial"/>
            </a:endParaRPr>
          </a:p>
          <a:p>
            <a:pPr marL="380365" indent="-368300">
              <a:lnSpc>
                <a:spcPct val="100000"/>
              </a:lnSpc>
              <a:spcBef>
                <a:spcPts val="600"/>
              </a:spcBef>
              <a:buSzPct val="96153"/>
              <a:buAutoNum type="arabicPeriod" startAt="2"/>
              <a:tabLst>
                <a:tab pos="381000" algn="l"/>
              </a:tabLst>
            </a:pPr>
            <a:r>
              <a:rPr sz="2600" dirty="0">
                <a:latin typeface="Arial"/>
                <a:cs typeface="Arial"/>
              </a:rPr>
              <a:t>Contents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Objectives provide the guidelines for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selection  of contents. If objectives are </a:t>
            </a:r>
            <a:r>
              <a:rPr sz="2600" spc="-25" dirty="0">
                <a:latin typeface="Arial"/>
                <a:cs typeface="Arial"/>
              </a:rPr>
              <a:t>clear, </a:t>
            </a:r>
            <a:r>
              <a:rPr sz="2600" dirty="0">
                <a:latin typeface="Arial"/>
                <a:cs typeface="Arial"/>
              </a:rPr>
              <a:t>selection of  contents will be </a:t>
            </a:r>
            <a:r>
              <a:rPr sz="2600" spc="-35" dirty="0">
                <a:latin typeface="Arial"/>
                <a:cs typeface="Arial"/>
              </a:rPr>
              <a:t>easy. </a:t>
            </a:r>
            <a:r>
              <a:rPr sz="2600" dirty="0">
                <a:latin typeface="Arial"/>
                <a:cs typeface="Arial"/>
              </a:rPr>
              <a:t>Contents may include facts,  concepts, theories. Contents are organized  according to scope and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sequence.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2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913245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1.3 Components of</a:t>
            </a:r>
            <a:r>
              <a:rPr sz="4000" spc="5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5958"/>
            <a:ext cx="7432675" cy="42945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75285" indent="-363220">
              <a:lnSpc>
                <a:spcPct val="100000"/>
              </a:lnSpc>
              <a:spcBef>
                <a:spcPts val="700"/>
              </a:spcBef>
              <a:buAutoNum type="arabicPeriod" startAt="3"/>
              <a:tabLst>
                <a:tab pos="375920" algn="l"/>
              </a:tabLst>
            </a:pPr>
            <a:r>
              <a:rPr sz="2600" spc="-35" dirty="0">
                <a:latin typeface="Arial"/>
                <a:cs typeface="Arial"/>
              </a:rPr>
              <a:t>Teaching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latin typeface="Arial"/>
                <a:cs typeface="Arial"/>
              </a:rPr>
              <a:t>It includes the reaching activities of the techer as  well as learning experiences of the pupil. It  constitutes a significant part. All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contents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can  not be taught </a:t>
            </a:r>
            <a:r>
              <a:rPr sz="2600" spc="-5" dirty="0">
                <a:latin typeface="Arial"/>
                <a:cs typeface="Arial"/>
              </a:rPr>
              <a:t>effectively </a:t>
            </a:r>
            <a:r>
              <a:rPr sz="2600" dirty="0">
                <a:latin typeface="Arial"/>
                <a:cs typeface="Arial"/>
              </a:rPr>
              <a:t>by one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method.</a:t>
            </a:r>
            <a:endParaRPr sz="2600">
              <a:latin typeface="Arial"/>
              <a:cs typeface="Arial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Evaluation</a:t>
            </a:r>
            <a:endParaRPr sz="2600">
              <a:latin typeface="Arial"/>
              <a:cs typeface="Arial"/>
            </a:endParaRPr>
          </a:p>
          <a:p>
            <a:pPr marL="286385" marR="60325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It judge the value or worth of the curriculum or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any  components of the curriculum. Objective,  contents, method can be evaluated in </a:t>
            </a:r>
            <a:r>
              <a:rPr sz="2600" spc="-5" dirty="0">
                <a:latin typeface="Arial"/>
                <a:cs typeface="Arial"/>
              </a:rPr>
              <a:t>this  </a:t>
            </a:r>
            <a:r>
              <a:rPr sz="2600" dirty="0">
                <a:latin typeface="Arial"/>
                <a:cs typeface="Arial"/>
              </a:rPr>
              <a:t>process.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4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07790"/>
            <a:ext cx="8001000" cy="62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1.4 Need of</a:t>
            </a:r>
            <a:r>
              <a:rPr sz="4000" spc="-35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406398"/>
            <a:ext cx="6360160" cy="47625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62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under mentioned points shows the need and  importance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curriculum: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Achievement of educational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aims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Fixing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limits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Development of democratic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values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Development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citizenship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Development of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character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Satisfaction of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needs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Criteria of suitable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teachers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Selection of suitable methods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teaching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Acquisition of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knowledge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Development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personality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Reflects trends in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education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"/>
              </a:spcBef>
              <a:buClr>
                <a:srgbClr val="D24717"/>
              </a:buClr>
              <a:buSzPct val="8409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Discoveries and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inventions</a:t>
            </a:r>
            <a:endParaRPr sz="2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5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90498"/>
            <a:ext cx="7808264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1.5 Scope of</a:t>
            </a:r>
            <a:r>
              <a:rPr sz="4000" spc="-20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5958"/>
            <a:ext cx="7424420" cy="4919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62100">
              <a:lnSpc>
                <a:spcPct val="1193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The major scope of curriculum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includes:  1: Program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Studies:</a:t>
            </a:r>
          </a:p>
          <a:p>
            <a:pPr marL="286385" marR="990600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It refers to various subjects like </a:t>
            </a:r>
            <a:r>
              <a:rPr sz="2600" spc="-25" dirty="0">
                <a:latin typeface="Arial"/>
                <a:cs typeface="Arial"/>
              </a:rPr>
              <a:t>history,  </a:t>
            </a:r>
            <a:r>
              <a:rPr sz="2600" dirty="0">
                <a:latin typeface="Arial"/>
                <a:cs typeface="Arial"/>
              </a:rPr>
              <a:t>Mathematics and Urdu and their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teaching.</a:t>
            </a:r>
          </a:p>
          <a:p>
            <a:pPr marL="380365" indent="-36830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381000" algn="l"/>
              </a:tabLst>
            </a:pPr>
            <a:r>
              <a:rPr sz="2600" dirty="0">
                <a:latin typeface="Arial"/>
                <a:cs typeface="Arial"/>
              </a:rPr>
              <a:t>Program of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Activities</a:t>
            </a: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It includes various activities like </a:t>
            </a:r>
            <a:r>
              <a:rPr sz="2600" spc="-20" dirty="0">
                <a:latin typeface="Arial"/>
                <a:cs typeface="Arial"/>
              </a:rPr>
              <a:t>assembly, </a:t>
            </a:r>
            <a:r>
              <a:rPr sz="2600" dirty="0">
                <a:latin typeface="Arial"/>
                <a:cs typeface="Arial"/>
              </a:rPr>
              <a:t>drill,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spc="15" dirty="0">
                <a:latin typeface="Arial"/>
                <a:cs typeface="Arial"/>
              </a:rPr>
              <a:t>co-  </a:t>
            </a:r>
            <a:r>
              <a:rPr sz="2600" dirty="0">
                <a:latin typeface="Arial"/>
                <a:cs typeface="Arial"/>
              </a:rPr>
              <a:t>curricular activities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etc.</a:t>
            </a: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AutoNum type="arabicPeriod" startAt="3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Program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Guidance:</a:t>
            </a:r>
          </a:p>
          <a:p>
            <a:pPr marL="286385" marR="697230" indent="-274320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latin typeface="Arial"/>
                <a:cs typeface="Arial"/>
              </a:rPr>
              <a:t>It includes helping students to solve their  educational, financial, vocational, social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 personal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problems.</a:t>
            </a:r>
          </a:p>
        </p:txBody>
      </p:sp>
    </p:spTree>
    <p:extLst>
      <p:ext uri="{BB962C8B-B14F-4D97-AF65-F5344CB8AC3E}">
        <p14:creationId xmlns:p14="http://schemas.microsoft.com/office/powerpoint/2010/main" val="9923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90498"/>
            <a:ext cx="77724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1.5 Scope of</a:t>
            </a:r>
            <a:r>
              <a:rPr sz="4000" spc="-20" dirty="0"/>
              <a:t> </a:t>
            </a:r>
            <a:r>
              <a:rPr sz="4000" spc="-5" dirty="0"/>
              <a:t>curriculum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400302"/>
            <a:ext cx="7607934" cy="537908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6385" marR="135890" indent="-274320">
              <a:lnSpc>
                <a:spcPct val="801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5" dirty="0">
                <a:latin typeface="Arial"/>
                <a:cs typeface="Arial"/>
              </a:rPr>
              <a:t>should be included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content? </a:t>
            </a: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answer </a:t>
            </a:r>
            <a:r>
              <a:rPr sz="2400" dirty="0">
                <a:latin typeface="Arial"/>
                <a:cs typeface="Arial"/>
              </a:rPr>
              <a:t>this  </a:t>
            </a:r>
            <a:r>
              <a:rPr sz="2400" spc="-5" dirty="0">
                <a:latin typeface="Arial"/>
                <a:cs typeface="Arial"/>
              </a:rPr>
              <a:t>question thinking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Four level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scope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also  </a:t>
            </a:r>
            <a:r>
              <a:rPr sz="2400" spc="-10" dirty="0">
                <a:latin typeface="Arial"/>
                <a:cs typeface="Arial"/>
              </a:rPr>
              <a:t>needed:</a:t>
            </a:r>
            <a:endParaRPr sz="2400">
              <a:latin typeface="Arial"/>
              <a:cs typeface="Arial"/>
            </a:endParaRPr>
          </a:p>
          <a:p>
            <a:pPr marL="527685" marR="108585" indent="-51562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look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Subjects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are basic </a:t>
            </a:r>
            <a:r>
              <a:rPr sz="2400" dirty="0">
                <a:latin typeface="Arial"/>
                <a:cs typeface="Arial"/>
              </a:rPr>
              <a:t>to the  </a:t>
            </a:r>
            <a:r>
              <a:rPr sz="2400" spc="-5" dirty="0">
                <a:latin typeface="Arial"/>
                <a:cs typeface="Arial"/>
              </a:rPr>
              <a:t>understanding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human caring, based on life  science, helpful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students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understand physical  </a:t>
            </a:r>
            <a:r>
              <a:rPr sz="2400" dirty="0">
                <a:latin typeface="Arial"/>
                <a:cs typeface="Arial"/>
              </a:rPr>
              <a:t>factors of care, </a:t>
            </a:r>
            <a:r>
              <a:rPr sz="2400" spc="-5" dirty="0">
                <a:latin typeface="Arial"/>
                <a:cs typeface="Arial"/>
              </a:rPr>
              <a:t>based </a:t>
            </a: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psychological  consideration appropriate </a:t>
            </a:r>
            <a:r>
              <a:rPr sz="2400" dirty="0">
                <a:latin typeface="Arial"/>
                <a:cs typeface="Arial"/>
              </a:rPr>
              <a:t>for the study of </a:t>
            </a:r>
            <a:r>
              <a:rPr sz="2400" spc="-5" dirty="0">
                <a:latin typeface="Arial"/>
                <a:cs typeface="Arial"/>
              </a:rPr>
              <a:t>pedagogy  </a:t>
            </a:r>
            <a:r>
              <a:rPr sz="2400" dirty="0">
                <a:latin typeface="Arial"/>
                <a:cs typeface="Arial"/>
              </a:rPr>
              <a:t>etc</a:t>
            </a:r>
            <a:endParaRPr sz="2400">
              <a:latin typeface="Arial"/>
              <a:cs typeface="Arial"/>
            </a:endParaRPr>
          </a:p>
          <a:p>
            <a:pPr marL="527685" marR="1003300" indent="-515620">
              <a:lnSpc>
                <a:spcPts val="2300"/>
              </a:lnSpc>
              <a:spcBef>
                <a:spcPts val="585"/>
              </a:spcBef>
              <a:buClr>
                <a:srgbClr val="D24717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look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area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distinctive subject and  considers what might </a:t>
            </a:r>
            <a:r>
              <a:rPr sz="2400" spc="-1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borrowed and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used.</a:t>
            </a:r>
            <a:endParaRPr sz="2400">
              <a:latin typeface="Arial"/>
              <a:cs typeface="Arial"/>
            </a:endParaRPr>
          </a:p>
          <a:p>
            <a:pPr marL="527685" marR="189230" indent="-515620">
              <a:lnSpc>
                <a:spcPct val="80000"/>
              </a:lnSpc>
              <a:spcBef>
                <a:spcPts val="625"/>
              </a:spcBef>
              <a:buClr>
                <a:srgbClr val="D24717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look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Individual teachers working </a:t>
            </a:r>
            <a:r>
              <a:rPr sz="2400" dirty="0">
                <a:latin typeface="Arial"/>
                <a:cs typeface="Arial"/>
              </a:rPr>
              <a:t>from  </a:t>
            </a:r>
            <a:r>
              <a:rPr sz="2400" spc="-5" dirty="0">
                <a:latin typeface="Arial"/>
                <a:cs typeface="Arial"/>
              </a:rPr>
              <a:t>curriculum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classroom level and involves  independent decisions about how much </a:t>
            </a:r>
            <a:r>
              <a:rPr sz="2400" dirty="0">
                <a:latin typeface="Arial"/>
                <a:cs typeface="Arial"/>
              </a:rPr>
              <a:t>material  </a:t>
            </a:r>
            <a:r>
              <a:rPr sz="2400" spc="-5" dirty="0">
                <a:latin typeface="Arial"/>
                <a:cs typeface="Arial"/>
              </a:rPr>
              <a:t>can be developed within a particular period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527685" marR="5080" indent="-51562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look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Relation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individual lessons concerning  </a:t>
            </a:r>
            <a:r>
              <a:rPr sz="2400" dirty="0">
                <a:latin typeface="Arial"/>
                <a:cs typeface="Arial"/>
              </a:rPr>
              <a:t>the areas to be </a:t>
            </a:r>
            <a:r>
              <a:rPr sz="2400" spc="-5" dirty="0">
                <a:latin typeface="Arial"/>
                <a:cs typeface="Arial"/>
              </a:rPr>
              <a:t>dealt with 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extent they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9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Curriculum Development (Foundation) </vt:lpstr>
      <vt:lpstr>1. Introduction</vt:lpstr>
      <vt:lpstr>1.2 Definitions of Curriculum</vt:lpstr>
      <vt:lpstr>1.3 Components of Curriculum</vt:lpstr>
      <vt:lpstr>1.3 Components of Curriculum</vt:lpstr>
      <vt:lpstr>1.3 Components of Curriculum</vt:lpstr>
      <vt:lpstr>1.4 Need of Curriculum</vt:lpstr>
      <vt:lpstr>1.5 Scope of curriculum</vt:lpstr>
      <vt:lpstr>1.5 Scope of curriculum</vt:lpstr>
      <vt:lpstr>Difference between various  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Development (Foundation) </dc:title>
  <dc:creator>USER</dc:creator>
  <cp:lastModifiedBy>USER</cp:lastModifiedBy>
  <cp:revision>1</cp:revision>
  <dcterms:created xsi:type="dcterms:W3CDTF">2020-11-10T19:28:26Z</dcterms:created>
  <dcterms:modified xsi:type="dcterms:W3CDTF">2020-11-10T19:32:14Z</dcterms:modified>
</cp:coreProperties>
</file>