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8AC93-9187-49B3-933D-27309D107986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10B9D-099B-4B4A-A8A6-EB7F76A00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10B9D-099B-4B4A-A8A6-EB7F76A00CB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10B9D-099B-4B4A-A8A6-EB7F76A00CB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10B9D-099B-4B4A-A8A6-EB7F76A00CB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10B9D-099B-4B4A-A8A6-EB7F76A00CB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10B9D-099B-4B4A-A8A6-EB7F76A00CB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10B9D-099B-4B4A-A8A6-EB7F76A00CB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10B9D-099B-4B4A-A8A6-EB7F76A00CB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10B9D-099B-4B4A-A8A6-EB7F76A00CB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10B9D-099B-4B4A-A8A6-EB7F76A00CB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10B9D-099B-4B4A-A8A6-EB7F76A00CB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10B9D-099B-4B4A-A8A6-EB7F76A00CB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10B9D-099B-4B4A-A8A6-EB7F76A00CB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53CD-CD40-4ED8-A886-13D9059FDC92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2792-AC90-4F2D-A629-153680A3F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53CD-CD40-4ED8-A886-13D9059FDC92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2792-AC90-4F2D-A629-153680A3F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53CD-CD40-4ED8-A886-13D9059FDC92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2792-AC90-4F2D-A629-153680A3F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53CD-CD40-4ED8-A886-13D9059FDC92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2792-AC90-4F2D-A629-153680A3F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53CD-CD40-4ED8-A886-13D9059FDC92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2792-AC90-4F2D-A629-153680A3F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53CD-CD40-4ED8-A886-13D9059FDC92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2792-AC90-4F2D-A629-153680A3F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53CD-CD40-4ED8-A886-13D9059FDC92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2792-AC90-4F2D-A629-153680A3F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53CD-CD40-4ED8-A886-13D9059FDC92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2792-AC90-4F2D-A629-153680A3F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53CD-CD40-4ED8-A886-13D9059FDC92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2792-AC90-4F2D-A629-153680A3F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53CD-CD40-4ED8-A886-13D9059FDC92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2792-AC90-4F2D-A629-153680A3F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53CD-CD40-4ED8-A886-13D9059FDC92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2792-AC90-4F2D-A629-153680A3F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153CD-CD40-4ED8-A886-13D9059FDC92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D2792-AC90-4F2D-A629-153680A3F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jsu.edu/depts/Museum/lis.html" TargetMode="External"/><Relationship Id="rId13" Type="http://schemas.openxmlformats.org/officeDocument/2006/relationships/hyperlink" Target="http://www.hoslink.com/history2.htm#petrie" TargetMode="External"/><Relationship Id="rId18" Type="http://schemas.openxmlformats.org/officeDocument/2006/relationships/hyperlink" Target="http://www.nobel.se/chemistry/laureates/1980/" TargetMode="External"/><Relationship Id="rId3" Type="http://schemas.openxmlformats.org/officeDocument/2006/relationships/hyperlink" Target="http://www.ucmp.berkeley.edu/history/leeuwenhoek.html" TargetMode="External"/><Relationship Id="rId21" Type="http://schemas.openxmlformats.org/officeDocument/2006/relationships/hyperlink" Target="http://www.tigr.org/" TargetMode="External"/><Relationship Id="rId7" Type="http://schemas.openxmlformats.org/officeDocument/2006/relationships/hyperlink" Target="http://www.quotationspage.com/quotes/Louis_Pasteur/" TargetMode="External"/><Relationship Id="rId12" Type="http://schemas.openxmlformats.org/officeDocument/2006/relationships/hyperlink" Target="http://www.biography.com/search/article.jsp?aid=9434402&amp;search=" TargetMode="External"/><Relationship Id="rId17" Type="http://schemas.openxmlformats.org/officeDocument/2006/relationships/hyperlink" Target="http://www.pbs.org/wgbh/aso/databank/entries/bmflem.html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://www.wramc.amedd.army.mil/welcome/history/index1.htm" TargetMode="External"/><Relationship Id="rId20" Type="http://schemas.openxmlformats.org/officeDocument/2006/relationships/hyperlink" Target="http://www.tigr.org/tdb/CMR/ghi/htmls/Circl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cessexcellence.org/AB/BC/Louis_Pasteur.html" TargetMode="External"/><Relationship Id="rId11" Type="http://schemas.openxmlformats.org/officeDocument/2006/relationships/hyperlink" Target="http://www.hoslink.com/history2.htm#gram" TargetMode="External"/><Relationship Id="rId5" Type="http://schemas.openxmlformats.org/officeDocument/2006/relationships/hyperlink" Target="http://ublib.buffalo.edu/libraries/projects/cases/childbed_fever.html" TargetMode="External"/><Relationship Id="rId15" Type="http://schemas.openxmlformats.org/officeDocument/2006/relationships/hyperlink" Target="http://www.ibms.org/index.cfm?method=science.history_zone&amp;subpage=100_years_virology_text" TargetMode="External"/><Relationship Id="rId10" Type="http://schemas.openxmlformats.org/officeDocument/2006/relationships/hyperlink" Target="http://www.chemheritage.org/EducationalServices/chemach/ppb/pe.html" TargetMode="External"/><Relationship Id="rId19" Type="http://schemas.openxmlformats.org/officeDocument/2006/relationships/hyperlink" Target="http://nobelprize.virtual.museum/chemistry/laureates/1993/" TargetMode="External"/><Relationship Id="rId4" Type="http://schemas.openxmlformats.org/officeDocument/2006/relationships/hyperlink" Target="http://www.sc.edu/library/spcoll/nathist/jenner.html" TargetMode="External"/><Relationship Id="rId9" Type="http://schemas.openxmlformats.org/officeDocument/2006/relationships/hyperlink" Target="http://nobelprize.org/medicine/laureates/1905/" TargetMode="External"/><Relationship Id="rId14" Type="http://schemas.openxmlformats.org/officeDocument/2006/relationships/hyperlink" Target="http://www.epidemic.org/theFacts/viruses/theOriginsOfViruses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292" y="533400"/>
            <a:ext cx="8817132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Development of Microbiology</a:t>
            </a:r>
            <a:b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History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Microbiology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Siti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Sarah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Jumali</a:t>
            </a: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Room 3/14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Robert Hooke (1635-1703)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Coined the term cells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057400"/>
            <a:ext cx="3515932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819400"/>
            <a:ext cx="24669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2133600"/>
            <a:ext cx="47625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Spontaneous generation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791200" cy="4525963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Spontaneous generation or Equivocal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generation-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origin of life from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non-living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matter,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By Aristotle,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who compiled and expanded the work of prior natural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philosophers; it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held sway for two millennia.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Generally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accepted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until disproven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the 19th Century by the experiments of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Louis Pasteur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supporting scientists (such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 Francesco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who had performed similar experiments in the 17th century).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Ultimately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it was succeeded by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germ theory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cell theory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8288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Assignment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 in groups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Explain about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Spontaneous generation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Role of microorganisms in disease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microorganisms affect their environment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Timeline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5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1677 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</a:rPr>
              <a:t>Observed "little animals"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 (Antony Leeuwenhoek)</a:t>
            </a:r>
            <a:endParaRPr lang="en-US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5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1796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</a:rPr>
              <a:t> First scientific Small pox vaccination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 (Edward Jenner)</a:t>
            </a:r>
            <a:endParaRPr lang="en-US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5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1850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</a:rPr>
              <a:t> Advocated washing hands to stop the spread of disease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 (</a:t>
            </a:r>
            <a:r>
              <a:rPr lang="en-US" sz="5600" b="1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Ignaz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 </a:t>
            </a:r>
            <a:r>
              <a:rPr lang="en-US" sz="5600" b="1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Semmelweis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)</a:t>
            </a:r>
            <a:endParaRPr lang="en-US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5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1861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</a:rPr>
              <a:t> Disproved spontaneous generation 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  <a:hlinkClick r:id="rId6"/>
              </a:rPr>
              <a:t>(Louis Pasteur)</a:t>
            </a:r>
            <a:endParaRPr lang="en-US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5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1862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</a:rPr>
              <a:t> Supported Germ Theory of Disease 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  <a:hlinkClick r:id="rId7"/>
              </a:rPr>
              <a:t>(Louis Pasteur)</a:t>
            </a:r>
            <a:endParaRPr lang="en-US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5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1867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</a:rPr>
              <a:t> Practiced antiseptic surgery 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  <a:hlinkClick r:id="rId8"/>
              </a:rPr>
              <a:t>(Joseph Lister)</a:t>
            </a:r>
            <a:endParaRPr lang="en-US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5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1876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</a:rPr>
              <a:t> First proof of Germ Theory of Disease with </a:t>
            </a:r>
            <a:r>
              <a:rPr lang="en-US" sz="5600" b="1" i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5600" b="1" i="1" dirty="0" err="1" smtClean="0">
                <a:latin typeface="Times New Roman" pitchFamily="18" charset="0"/>
                <a:cs typeface="Times New Roman" pitchFamily="18" charset="0"/>
              </a:rPr>
              <a:t>anthracis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</a:rPr>
              <a:t> discovery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  <a:hlinkClick r:id="rId9"/>
              </a:rPr>
              <a:t> (Robert Koch)</a:t>
            </a:r>
            <a:endParaRPr lang="en-US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5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1881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</a:rPr>
              <a:t> Growth of Bacteria on solid media 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  <a:hlinkClick r:id="rId9"/>
              </a:rPr>
              <a:t>(Robert Koch)</a:t>
            </a:r>
            <a:endParaRPr lang="en-US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5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1882 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</a:rPr>
              <a:t>Outlined </a:t>
            </a:r>
            <a:r>
              <a:rPr lang="en-US" sz="5600" b="1" dirty="0" err="1" smtClean="0">
                <a:latin typeface="Times New Roman" pitchFamily="18" charset="0"/>
                <a:cs typeface="Times New Roman" pitchFamily="18" charset="0"/>
              </a:rPr>
              <a:t>Kochs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</a:rPr>
              <a:t> postulates 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  <a:hlinkClick r:id="rId9"/>
              </a:rPr>
              <a:t>(Robert Koch)</a:t>
            </a:r>
            <a:endParaRPr lang="en-US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5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1882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</a:rPr>
              <a:t> Developed acid-fast Stain 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  <a:hlinkClick r:id="rId10"/>
              </a:rPr>
              <a:t>(Paul Ehrlich)</a:t>
            </a:r>
            <a:endParaRPr lang="en-US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5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1884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</a:rPr>
              <a:t> Developed Gram Stain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  <a:hlinkClick r:id="rId11"/>
              </a:rPr>
              <a:t> (Christian Gram)</a:t>
            </a:r>
            <a:endParaRPr lang="en-US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5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1885 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</a:rPr>
              <a:t>First Rabies vaccination 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  <a:hlinkClick r:id="rId12"/>
              </a:rPr>
              <a:t>(Louis Pasteur)</a:t>
            </a:r>
            <a:endParaRPr lang="en-US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5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1887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</a:rPr>
              <a:t> Invented Petri Dish 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  <a:hlinkClick r:id="rId13"/>
              </a:rPr>
              <a:t>(R.J. Petri)</a:t>
            </a:r>
            <a:endParaRPr lang="en-US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5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1892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</a:rPr>
              <a:t> Discovered viruses 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  <a:hlinkClick r:id="rId14"/>
              </a:rPr>
              <a:t>(Dmitri </a:t>
            </a:r>
            <a:r>
              <a:rPr lang="en-US" sz="5600" b="1" dirty="0" err="1" smtClean="0">
                <a:latin typeface="Times New Roman" pitchFamily="18" charset="0"/>
                <a:cs typeface="Times New Roman" pitchFamily="18" charset="0"/>
                <a:hlinkClick r:id="rId14"/>
              </a:rPr>
              <a:t>Iosifovich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  <a:hlinkClick r:id="rId14"/>
              </a:rPr>
              <a:t> </a:t>
            </a:r>
            <a:r>
              <a:rPr lang="en-US" sz="5600" b="1" dirty="0" err="1" smtClean="0">
                <a:latin typeface="Times New Roman" pitchFamily="18" charset="0"/>
                <a:cs typeface="Times New Roman" pitchFamily="18" charset="0"/>
                <a:hlinkClick r:id="rId14"/>
              </a:rPr>
              <a:t>Ivanovski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  <a:hlinkClick r:id="rId14"/>
              </a:rPr>
              <a:t>)</a:t>
            </a:r>
            <a:endParaRPr lang="en-US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5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1899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</a:rPr>
              <a:t> Recognized viral dependence on cells for reproduction 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  <a:hlinkClick r:id="rId15"/>
              </a:rPr>
              <a:t>(</a:t>
            </a:r>
            <a:r>
              <a:rPr lang="en-US" sz="5600" b="1" dirty="0" err="1" smtClean="0">
                <a:latin typeface="Times New Roman" pitchFamily="18" charset="0"/>
                <a:cs typeface="Times New Roman" pitchFamily="18" charset="0"/>
                <a:hlinkClick r:id="rId15"/>
              </a:rPr>
              <a:t>Martinus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  <a:hlinkClick r:id="rId15"/>
              </a:rPr>
              <a:t> </a:t>
            </a:r>
            <a:r>
              <a:rPr lang="en-US" sz="5600" b="1" dirty="0" err="1" smtClean="0">
                <a:latin typeface="Times New Roman" pitchFamily="18" charset="0"/>
                <a:cs typeface="Times New Roman" pitchFamily="18" charset="0"/>
                <a:hlinkClick r:id="rId15"/>
              </a:rPr>
              <a:t>Beijerinck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  <a:hlinkClick r:id="rId15"/>
              </a:rPr>
              <a:t>)</a:t>
            </a:r>
            <a:endParaRPr lang="en-US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5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1900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</a:rPr>
              <a:t> Proved mosquitoes carried the yellow fever agent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  <a:hlinkClick r:id="rId16"/>
              </a:rPr>
              <a:t> (Walter Reed)</a:t>
            </a:r>
            <a:endParaRPr lang="en-US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5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1910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</a:rPr>
              <a:t> Discovered cure for syphilis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  <a:hlinkClick r:id="rId10"/>
              </a:rPr>
              <a:t> (Paul Ehrlich)</a:t>
            </a:r>
            <a:endParaRPr lang="en-US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5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1928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</a:rPr>
              <a:t> Discovered Penicillin 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  <a:hlinkClick r:id="rId17"/>
              </a:rPr>
              <a:t>(Alexander Fleming)</a:t>
            </a:r>
            <a:endParaRPr lang="en-US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5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1977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</a:rPr>
              <a:t> Developed a method to sequence DNA 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  <a:hlinkClick r:id="rId18"/>
              </a:rPr>
              <a:t>(W. Gilbert &amp; F. Sanger)</a:t>
            </a:r>
            <a:endParaRPr lang="en-US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5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1983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</a:rPr>
              <a:t> Polymerase Chain Reaction invented 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  <a:hlinkClick r:id="rId19"/>
              </a:rPr>
              <a:t>(</a:t>
            </a:r>
            <a:r>
              <a:rPr lang="en-US" sz="5600" b="1" dirty="0" err="1" smtClean="0">
                <a:latin typeface="Times New Roman" pitchFamily="18" charset="0"/>
                <a:cs typeface="Times New Roman" pitchFamily="18" charset="0"/>
                <a:hlinkClick r:id="rId19"/>
              </a:rPr>
              <a:t>Kary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  <a:hlinkClick r:id="rId19"/>
              </a:rPr>
              <a:t> Mullis)</a:t>
            </a:r>
            <a:endParaRPr lang="en-US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5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1995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</a:rPr>
              <a:t> First microbial genomic sequence published 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  <a:hlinkClick r:id="rId20"/>
              </a:rPr>
              <a:t>(</a:t>
            </a:r>
            <a:r>
              <a:rPr lang="en-US" sz="5600" b="1" i="1" dirty="0" smtClean="0">
                <a:latin typeface="Times New Roman" pitchFamily="18" charset="0"/>
                <a:cs typeface="Times New Roman" pitchFamily="18" charset="0"/>
                <a:hlinkClick r:id="rId20"/>
              </a:rPr>
              <a:t>H. </a:t>
            </a:r>
            <a:r>
              <a:rPr lang="en-US" sz="5600" b="1" i="1" dirty="0" err="1" smtClean="0">
                <a:latin typeface="Times New Roman" pitchFamily="18" charset="0"/>
                <a:cs typeface="Times New Roman" pitchFamily="18" charset="0"/>
                <a:hlinkClick r:id="rId20"/>
              </a:rPr>
              <a:t>influenzae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  <a:hlinkClick r:id="rId20"/>
              </a:rPr>
              <a:t>)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  <a:hlinkClick r:id="rId21"/>
              </a:rPr>
              <a:t>(TIGR)</a:t>
            </a:r>
            <a:endParaRPr lang="en-US" sz="5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52600" y="6172200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____1600_______1700_______ 1800_________ 1900_______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is microbiology?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Microbiology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study of microorganisms, which are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microscopic.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Examples: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Bacteria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Virus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Protozoa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Fungi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Algae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So…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Microbes: Germs that causes diseases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Biology: The study of life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Microorganisms: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Bacteria, Virus, Protozoa, Fungi, some Algae</a:t>
            </a: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505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But..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4648200"/>
            <a:ext cx="8458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Some can organisms studied by microbiologists can be visualized with naked eye such as bread molds and filamentous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algae,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bcuz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of the technique similarities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Virologists- viruses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Bacteriologists- bacteria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Phycologists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 Algologists- Algae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Mycologists- fungi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Protozoalogists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protozoa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Others are like medical microbiologists/ immunologists, etc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Microbiologists and “their organisms”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Invention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compound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microscope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600200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828800"/>
            <a:ext cx="219855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67200" y="44196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Zacharias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Jannsen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(1580 -1638) was a Dutch spectacle-maker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Galileo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Galilei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564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1642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362200"/>
            <a:ext cx="2819400" cy="391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362200"/>
            <a:ext cx="3124200" cy="397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Improved microscope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Antonie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Philips van Leeuwenhoek 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Improved microscope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observe and describe single celled organisms,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animalcules”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we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now refer to as microorganisms.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record observations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muscle fibers, bacteria, spermatozoa and blood flow in capillaries (small blood vessels).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4528" y="1524000"/>
            <a:ext cx="288041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352800"/>
            <a:ext cx="16192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Basic shapes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524000"/>
          <a:ext cx="61722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Cocci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Rods/ Bacillus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Spirals/ Spirochete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Staphylococci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Streptococci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819400"/>
            <a:ext cx="3752850" cy="366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199" y="2876549"/>
            <a:ext cx="3810001" cy="352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536</Words>
  <Application>Microsoft Office PowerPoint</Application>
  <PresentationFormat>On-screen Show (4:3)</PresentationFormat>
  <Paragraphs>87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1. Development of Microbiology History of Microbiology</vt:lpstr>
      <vt:lpstr>Timeline</vt:lpstr>
      <vt:lpstr>What is microbiology?</vt:lpstr>
      <vt:lpstr>So…</vt:lpstr>
      <vt:lpstr>Microbiologists and “their organisms”</vt:lpstr>
      <vt:lpstr>Invention of 1st compound microscope</vt:lpstr>
      <vt:lpstr>Galileo Galilei (1564 – 1642)</vt:lpstr>
      <vt:lpstr>Antonie Philips van Leeuwenhoek </vt:lpstr>
      <vt:lpstr>Basic shapes</vt:lpstr>
      <vt:lpstr>Robert Hooke (1635-1703)</vt:lpstr>
      <vt:lpstr>Spontaneous generation</vt:lpstr>
      <vt:lpstr>Assignment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Microbiology</dc:title>
  <dc:creator>Jumali</dc:creator>
  <cp:lastModifiedBy>Jumali</cp:lastModifiedBy>
  <cp:revision>12</cp:revision>
  <dcterms:created xsi:type="dcterms:W3CDTF">2011-02-05T01:38:06Z</dcterms:created>
  <dcterms:modified xsi:type="dcterms:W3CDTF">2011-02-06T16:12:32Z</dcterms:modified>
</cp:coreProperties>
</file>