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9"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10/23/2020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s://www.britannica.com/place/France" TargetMode="External"/><Relationship Id="rId3" Type="http://schemas.openxmlformats.org/officeDocument/2006/relationships/hyperlink" Target="https://www.britannica.com/topic/American-colonies" TargetMode="External"/><Relationship Id="rId7" Type="http://schemas.openxmlformats.org/officeDocument/2006/relationships/hyperlink" Target="https://www.merriam-webster.com/dictionary/innovation" TargetMode="External"/><Relationship Id="rId2" Type="http://schemas.openxmlformats.org/officeDocument/2006/relationships/hyperlink" Target="https://www.merriam-webster.com/dictionary/constituted" TargetMode="External"/><Relationship Id="rId1" Type="http://schemas.openxmlformats.org/officeDocument/2006/relationships/slideLayout" Target="../slideLayouts/slideLayout2.xml"/><Relationship Id="rId6" Type="http://schemas.openxmlformats.org/officeDocument/2006/relationships/hyperlink" Target="https://www.britannica.com/topic/war-finance" TargetMode="External"/><Relationship Id="rId5" Type="http://schemas.openxmlformats.org/officeDocument/2006/relationships/hyperlink" Target="https://www.britannica.com/event/French-Revolution" TargetMode="External"/><Relationship Id="rId10" Type="http://schemas.openxmlformats.org/officeDocument/2006/relationships/hyperlink" Target="https://www.britannica.com/event/World-War-II" TargetMode="External"/><Relationship Id="rId4" Type="http://schemas.openxmlformats.org/officeDocument/2006/relationships/hyperlink" Target="https://www.britannica.com/place/United-Kingdom" TargetMode="External"/><Relationship Id="rId9" Type="http://schemas.openxmlformats.org/officeDocument/2006/relationships/hyperlink" Target="https://www.britannica.com/place/United-State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Federal_Board_of_Revenue" TargetMode="External"/><Relationship Id="rId2" Type="http://schemas.openxmlformats.org/officeDocument/2006/relationships/hyperlink" Target="https://en.wikipedia.org/wiki/Pakistan" TargetMode="External"/><Relationship Id="rId1" Type="http://schemas.openxmlformats.org/officeDocument/2006/relationships/slideLayout" Target="../slideLayouts/slideLayout2.xml"/><Relationship Id="rId4" Type="http://schemas.openxmlformats.org/officeDocument/2006/relationships/hyperlink" Target="https://en.wikipedia.org/wiki/Ordi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en.wikipedia.org/wiki/Federal_Board_of_Revenue_(Pakista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britannica.com/topic/property-legal-concept" TargetMode="External"/><Relationship Id="rId2" Type="http://schemas.openxmlformats.org/officeDocument/2006/relationships/hyperlink" Target="https://www.britannica.com/topic/government-revenue" TargetMode="External"/><Relationship Id="rId1" Type="http://schemas.openxmlformats.org/officeDocument/2006/relationships/slideLayout" Target="../slideLayouts/slideLayout1.xml"/><Relationship Id="rId4" Type="http://schemas.openxmlformats.org/officeDocument/2006/relationships/hyperlink" Target="https://www.britannica.com/topic/public-debt"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britannica.com/biography/Richard-A-Musgrave" TargetMode="External"/><Relationship Id="rId2" Type="http://schemas.openxmlformats.org/officeDocument/2006/relationships/hyperlink" Target="https://www.britannica.com/topic/government" TargetMode="External"/><Relationship Id="rId1" Type="http://schemas.openxmlformats.org/officeDocument/2006/relationships/slideLayout" Target="../slideLayouts/slideLayout2.xml"/><Relationship Id="rId6" Type="http://schemas.openxmlformats.org/officeDocument/2006/relationships/hyperlink" Target="https://www.britannica.com/topic/price-economics" TargetMode="External"/><Relationship Id="rId5" Type="http://schemas.openxmlformats.org/officeDocument/2006/relationships/hyperlink" Target="https://www.britannica.com/topic/debt" TargetMode="External"/><Relationship Id="rId4" Type="http://schemas.openxmlformats.org/officeDocument/2006/relationships/hyperlink" Target="https://www.britannica.com/topic/monetary-policy"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merriam-webster.com/dictionary/criteria" TargetMode="External"/><Relationship Id="rId2" Type="http://schemas.openxmlformats.org/officeDocument/2006/relationships/hyperlink" Target="https://www.britannica.com/topic/finance" TargetMode="External"/><Relationship Id="rId1" Type="http://schemas.openxmlformats.org/officeDocument/2006/relationships/slideLayout" Target="../slideLayouts/slideLayout2.xml"/><Relationship Id="rId6" Type="http://schemas.openxmlformats.org/officeDocument/2006/relationships/hyperlink" Target="https://www.britannica.com/topic/direct-tax" TargetMode="External"/><Relationship Id="rId5" Type="http://schemas.openxmlformats.org/officeDocument/2006/relationships/hyperlink" Target="https://www.britannica.com/topic/sales-tax" TargetMode="External"/><Relationship Id="rId4" Type="http://schemas.openxmlformats.org/officeDocument/2006/relationships/hyperlink" Target="https://www.britannica.com/topic/income-ta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britannica.com/topic/profit" TargetMode="External"/><Relationship Id="rId2" Type="http://schemas.openxmlformats.org/officeDocument/2006/relationships/hyperlink" Target="https://www.britannica.com/topic/consumption" TargetMode="External"/><Relationship Id="rId1" Type="http://schemas.openxmlformats.org/officeDocument/2006/relationships/slideLayout" Target="../slideLayouts/slideLayout2.xml"/><Relationship Id="rId4" Type="http://schemas.openxmlformats.org/officeDocument/2006/relationships/hyperlink" Target="https://www.merriam-webster.com/dictionary/stipulated"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britannica.com/topic/value-added-tax" TargetMode="External"/><Relationship Id="rId7" Type="http://schemas.openxmlformats.org/officeDocument/2006/relationships/hyperlink" Target="https://www.merriam-webster.com/dictionary/cumulative" TargetMode="External"/><Relationship Id="rId2" Type="http://schemas.openxmlformats.org/officeDocument/2006/relationships/hyperlink" Target="https://www.britannica.com/topic/sales-tax" TargetMode="External"/><Relationship Id="rId1" Type="http://schemas.openxmlformats.org/officeDocument/2006/relationships/slideLayout" Target="../slideLayouts/slideLayout2.xml"/><Relationship Id="rId6" Type="http://schemas.openxmlformats.org/officeDocument/2006/relationships/hyperlink" Target="https://www.britannica.com/topic/relief-medieval-tax" TargetMode="External"/><Relationship Id="rId5" Type="http://schemas.openxmlformats.org/officeDocument/2006/relationships/hyperlink" Target="https://www.britannica.com/topic/credit" TargetMode="External"/><Relationship Id="rId4" Type="http://schemas.openxmlformats.org/officeDocument/2006/relationships/hyperlink" Target="https://www.britannica.com/topic/tariff/Tariff-reduction-and-the-growth-of-international-trade#ref71999"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britannica.com/topic/credit" TargetMode="External"/><Relationship Id="rId2" Type="http://schemas.openxmlformats.org/officeDocument/2006/relationships/hyperlink" Target="https://www.britannica.com/topic/value-added-tax" TargetMode="External"/><Relationship Id="rId1" Type="http://schemas.openxmlformats.org/officeDocument/2006/relationships/slideLayout" Target="../slideLayouts/slideLayout2.xml"/><Relationship Id="rId6" Type="http://schemas.openxmlformats.org/officeDocument/2006/relationships/hyperlink" Target="https://www.britannica.com/topic/land-economics" TargetMode="External"/><Relationship Id="rId5" Type="http://schemas.openxmlformats.org/officeDocument/2006/relationships/hyperlink" Target="https://www.merriam-webster.com/dictionary/implement" TargetMode="External"/><Relationship Id="rId4" Type="http://schemas.openxmlformats.org/officeDocument/2006/relationships/hyperlink" Target="https://www.britannica.com/topic/real-property"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www.britannica.com/place/Egypt" TargetMode="External"/><Relationship Id="rId3" Type="http://schemas.openxmlformats.org/officeDocument/2006/relationships/hyperlink" Target="https://www.britannica.com/topic/tariff" TargetMode="External"/><Relationship Id="rId7" Type="http://schemas.openxmlformats.org/officeDocument/2006/relationships/hyperlink" Target="https://www.britannica.com/topic/sales-tax" TargetMode="External"/><Relationship Id="rId2" Type="http://schemas.openxmlformats.org/officeDocument/2006/relationships/hyperlink" Target="https://www.britannica.com/topic/consumption" TargetMode="External"/><Relationship Id="rId1" Type="http://schemas.openxmlformats.org/officeDocument/2006/relationships/slideLayout" Target="../slideLayouts/slideLayout2.xml"/><Relationship Id="rId6" Type="http://schemas.openxmlformats.org/officeDocument/2006/relationships/hyperlink" Target="https://www.merriam-webster.com/dictionary/consumption" TargetMode="External"/><Relationship Id="rId5" Type="http://schemas.openxmlformats.org/officeDocument/2006/relationships/hyperlink" Target="https://www.britannica.com/place/ancient-Rome" TargetMode="External"/><Relationship Id="rId10" Type="http://schemas.openxmlformats.org/officeDocument/2006/relationships/hyperlink" Target="https://www.britannica.com/topic/inheritance-tax" TargetMode="External"/><Relationship Id="rId4" Type="http://schemas.openxmlformats.org/officeDocument/2006/relationships/hyperlink" Target="https://www.britannica.com/topic/property-legal-concept" TargetMode="External"/><Relationship Id="rId9" Type="http://schemas.openxmlformats.org/officeDocument/2006/relationships/hyperlink" Target="https://www.britannica.com/topic/tithe"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britannica.com/topic/market" TargetMode="External"/><Relationship Id="rId2" Type="http://schemas.openxmlformats.org/officeDocument/2006/relationships/hyperlink" Target="https://www.britannica.com/topic/medieval-law" TargetMode="External"/><Relationship Id="rId1" Type="http://schemas.openxmlformats.org/officeDocument/2006/relationships/slideLayout" Target="../slideLayouts/slideLayout2.xml"/><Relationship Id="rId6" Type="http://schemas.openxmlformats.org/officeDocument/2006/relationships/hyperlink" Target="https://www.britannica.com/topic/income-tax" TargetMode="External"/><Relationship Id="rId5" Type="http://schemas.openxmlformats.org/officeDocument/2006/relationships/hyperlink" Target="https://www.britannica.com/place/Germany" TargetMode="External"/><Relationship Id="rId4" Type="http://schemas.openxmlformats.org/officeDocument/2006/relationships/hyperlink" Target="https://www.merriam-webster.com/dictionary/encompass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3" y="2486298"/>
            <a:ext cx="8915400" cy="3777622"/>
          </a:xfrm>
        </p:spPr>
        <p:txBody>
          <a:bodyPr/>
          <a:lstStyle/>
          <a:p>
            <a:pPr marL="0" lvl="0" indent="0">
              <a:buNone/>
            </a:pPr>
            <a:r>
              <a:rPr lang="en-US" dirty="0"/>
              <a:t/>
            </a:r>
            <a:br>
              <a:rPr lang="en-US" dirty="0"/>
            </a:br>
            <a:endParaRPr lang="en-US" dirty="0"/>
          </a:p>
        </p:txBody>
      </p:sp>
      <p:pic>
        <p:nvPicPr>
          <p:cNvPr id="1026" name="Picture 2" descr="50+ Amazing Good Afternoon Messages for Someone Special - RELATIONSHIPGA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0723" y="794975"/>
            <a:ext cx="7890374" cy="41950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44346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67144" y="1140822"/>
            <a:ext cx="8915400" cy="5403669"/>
          </a:xfrm>
        </p:spPr>
        <p:txBody>
          <a:bodyPr>
            <a:normAutofit/>
          </a:bodyPr>
          <a:lstStyle/>
          <a:p>
            <a:r>
              <a:rPr lang="en-US" dirty="0">
                <a:solidFill>
                  <a:schemeClr val="tx1"/>
                </a:solidFill>
                <a:latin typeface="Times New Roman" panose="02020603050405020304" pitchFamily="18" charset="0"/>
                <a:cs typeface="Times New Roman" panose="02020603050405020304" pitchFamily="18" charset="0"/>
              </a:rPr>
              <a:t>Taxes have been a major subject of political controversy throughout history, even before they </a:t>
            </a:r>
            <a:r>
              <a:rPr lang="en-US" dirty="0">
                <a:solidFill>
                  <a:schemeClr val="tx1"/>
                </a:solidFill>
                <a:latin typeface="Times New Roman" panose="02020603050405020304" pitchFamily="18" charset="0"/>
                <a:cs typeface="Times New Roman" panose="02020603050405020304" pitchFamily="18" charset="0"/>
                <a:hlinkClick r:id="rId2"/>
              </a:rPr>
              <a:t>constituted</a:t>
            </a:r>
            <a:r>
              <a:rPr lang="en-US" dirty="0">
                <a:solidFill>
                  <a:schemeClr val="tx1"/>
                </a:solidFill>
                <a:latin typeface="Times New Roman" panose="02020603050405020304" pitchFamily="18" charset="0"/>
                <a:cs typeface="Times New Roman" panose="02020603050405020304" pitchFamily="18" charset="0"/>
              </a:rPr>
              <a:t> a sizable share of the national income. A famous instance is the rebellion of the </a:t>
            </a:r>
            <a:r>
              <a:rPr lang="en-US" dirty="0">
                <a:solidFill>
                  <a:schemeClr val="tx1"/>
                </a:solidFill>
                <a:latin typeface="Times New Roman" panose="02020603050405020304" pitchFamily="18" charset="0"/>
                <a:cs typeface="Times New Roman" panose="02020603050405020304" pitchFamily="18" charset="0"/>
                <a:hlinkClick r:id="rId3"/>
              </a:rPr>
              <a:t>American colonies</a:t>
            </a:r>
            <a:r>
              <a:rPr lang="en-US" dirty="0">
                <a:solidFill>
                  <a:schemeClr val="tx1"/>
                </a:solidFill>
                <a:latin typeface="Times New Roman" panose="02020603050405020304" pitchFamily="18" charset="0"/>
                <a:cs typeface="Times New Roman" panose="02020603050405020304" pitchFamily="18" charset="0"/>
              </a:rPr>
              <a:t> against </a:t>
            </a:r>
            <a:r>
              <a:rPr lang="en-US" dirty="0">
                <a:solidFill>
                  <a:schemeClr val="tx1"/>
                </a:solidFill>
                <a:latin typeface="Times New Roman" panose="02020603050405020304" pitchFamily="18" charset="0"/>
                <a:cs typeface="Times New Roman" panose="02020603050405020304" pitchFamily="18" charset="0"/>
                <a:hlinkClick r:id="rId4"/>
              </a:rPr>
              <a:t>Great Britain</a:t>
            </a:r>
            <a:r>
              <a:rPr lang="en-US" dirty="0">
                <a:solidFill>
                  <a:schemeClr val="tx1"/>
                </a:solidFill>
                <a:latin typeface="Times New Roman" panose="02020603050405020304" pitchFamily="18" charset="0"/>
                <a:cs typeface="Times New Roman" panose="02020603050405020304" pitchFamily="18" charset="0"/>
              </a:rPr>
              <a:t>, when the colonists refused to pay taxes imposed by a Parliament in which they had no voice—hence the slogan, “No taxation without representation.” Another instance is the </a:t>
            </a:r>
            <a:r>
              <a:rPr lang="en-US" dirty="0">
                <a:solidFill>
                  <a:schemeClr val="tx1"/>
                </a:solidFill>
                <a:latin typeface="Times New Roman" panose="02020603050405020304" pitchFamily="18" charset="0"/>
                <a:cs typeface="Times New Roman" panose="02020603050405020304" pitchFamily="18" charset="0"/>
                <a:hlinkClick r:id="rId5"/>
              </a:rPr>
              <a:t>French Revolution</a:t>
            </a:r>
            <a:r>
              <a:rPr lang="en-US" dirty="0">
                <a:solidFill>
                  <a:schemeClr val="tx1"/>
                </a:solidFill>
                <a:latin typeface="Times New Roman" panose="02020603050405020304" pitchFamily="18" charset="0"/>
                <a:cs typeface="Times New Roman" panose="02020603050405020304" pitchFamily="18" charset="0"/>
              </a:rPr>
              <a:t> of 1789, in which the inequitable distribution of the tax burden was a major factor</a:t>
            </a:r>
            <a:r>
              <a:rPr lang="en-US" dirty="0" smtClean="0">
                <a:solidFill>
                  <a:schemeClr val="tx1"/>
                </a:solidFill>
                <a:latin typeface="Times New Roman" panose="02020603050405020304" pitchFamily="18" charset="0"/>
                <a:cs typeface="Times New Roman" panose="02020603050405020304" pitchFamily="18" charset="0"/>
              </a:rPr>
              <a:t>.</a:t>
            </a:r>
            <a:endParaRPr lang="en-US" dirty="0" smtClean="0">
              <a:solidFill>
                <a:schemeClr val="tx1"/>
              </a:solidFill>
              <a:latin typeface="Times New Roman" panose="02020603050405020304" pitchFamily="18" charset="0"/>
              <a:cs typeface="Times New Roman" panose="02020603050405020304" pitchFamily="18" charset="0"/>
              <a:hlinkClick r:id="rId6"/>
            </a:endParaRPr>
          </a:p>
          <a:p>
            <a:r>
              <a:rPr lang="en-US" dirty="0" smtClean="0">
                <a:solidFill>
                  <a:schemeClr val="tx1"/>
                </a:solidFill>
                <a:latin typeface="Times New Roman" panose="02020603050405020304" pitchFamily="18" charset="0"/>
                <a:cs typeface="Times New Roman" panose="02020603050405020304" pitchFamily="18" charset="0"/>
                <a:hlinkClick r:id="rId6"/>
              </a:rPr>
              <a:t>Wars</a:t>
            </a:r>
            <a:r>
              <a:rPr lang="en-US" dirty="0">
                <a:solidFill>
                  <a:schemeClr val="tx1"/>
                </a:solidFill>
                <a:latin typeface="Times New Roman" panose="02020603050405020304" pitchFamily="18" charset="0"/>
                <a:cs typeface="Times New Roman" panose="02020603050405020304" pitchFamily="18" charset="0"/>
              </a:rPr>
              <a:t> have influenced taxes much more than taxes have influenced revolutions. Many taxes, notably the income tax (first introduced in Great </a:t>
            </a:r>
            <a:r>
              <a:rPr lang="en-US" dirty="0">
                <a:solidFill>
                  <a:schemeClr val="tx1"/>
                </a:solidFill>
                <a:latin typeface="Times New Roman" panose="02020603050405020304" pitchFamily="18" charset="0"/>
                <a:cs typeface="Times New Roman" panose="02020603050405020304" pitchFamily="18" charset="0"/>
                <a:hlinkClick r:id="rId4"/>
              </a:rPr>
              <a:t>Britain</a:t>
            </a:r>
            <a:r>
              <a:rPr lang="en-US" dirty="0">
                <a:solidFill>
                  <a:schemeClr val="tx1"/>
                </a:solidFill>
                <a:latin typeface="Times New Roman" panose="02020603050405020304" pitchFamily="18" charset="0"/>
                <a:cs typeface="Times New Roman" panose="02020603050405020304" pitchFamily="18" charset="0"/>
              </a:rPr>
              <a:t> in 1799) and the turnover or purchase tax (Germany, 1918; Great Britain, 1940), began as “temporary” war measures. Similarly, the withholding method of income tax collection began as a wartime </a:t>
            </a:r>
            <a:r>
              <a:rPr lang="en-US" dirty="0">
                <a:solidFill>
                  <a:schemeClr val="tx1"/>
                </a:solidFill>
                <a:latin typeface="Times New Roman" panose="02020603050405020304" pitchFamily="18" charset="0"/>
                <a:cs typeface="Times New Roman" panose="02020603050405020304" pitchFamily="18" charset="0"/>
                <a:hlinkClick r:id="rId7"/>
              </a:rPr>
              <a:t>innovation</a:t>
            </a:r>
            <a:r>
              <a:rPr lang="en-US" dirty="0">
                <a:solidFill>
                  <a:schemeClr val="tx1"/>
                </a:solidFill>
                <a:latin typeface="Times New Roman" panose="02020603050405020304" pitchFamily="18" charset="0"/>
                <a:cs typeface="Times New Roman" panose="02020603050405020304" pitchFamily="18" charset="0"/>
              </a:rPr>
              <a:t> in </a:t>
            </a:r>
            <a:r>
              <a:rPr lang="en-US" dirty="0">
                <a:solidFill>
                  <a:schemeClr val="tx1"/>
                </a:solidFill>
                <a:latin typeface="Times New Roman" panose="02020603050405020304" pitchFamily="18" charset="0"/>
                <a:cs typeface="Times New Roman" panose="02020603050405020304" pitchFamily="18" charset="0"/>
                <a:hlinkClick r:id="rId8"/>
              </a:rPr>
              <a:t>France</a:t>
            </a:r>
            <a:r>
              <a:rPr lang="en-US" dirty="0">
                <a:solidFill>
                  <a:schemeClr val="tx1"/>
                </a:solidFill>
                <a:latin typeface="Times New Roman" panose="02020603050405020304" pitchFamily="18" charset="0"/>
                <a:cs typeface="Times New Roman" panose="02020603050405020304" pitchFamily="18" charset="0"/>
              </a:rPr>
              <a:t>, the </a:t>
            </a:r>
            <a:r>
              <a:rPr lang="en-US" dirty="0">
                <a:solidFill>
                  <a:schemeClr val="tx1"/>
                </a:solidFill>
                <a:latin typeface="Times New Roman" panose="02020603050405020304" pitchFamily="18" charset="0"/>
                <a:cs typeface="Times New Roman" panose="02020603050405020304" pitchFamily="18" charset="0"/>
                <a:hlinkClick r:id="rId9"/>
              </a:rPr>
              <a:t>United States</a:t>
            </a:r>
            <a:r>
              <a:rPr lang="en-US" dirty="0">
                <a:solidFill>
                  <a:schemeClr val="tx1"/>
                </a:solidFill>
                <a:latin typeface="Times New Roman" panose="02020603050405020304" pitchFamily="18" charset="0"/>
                <a:cs typeface="Times New Roman" panose="02020603050405020304" pitchFamily="18" charset="0"/>
              </a:rPr>
              <a:t>, and Britain. </a:t>
            </a:r>
            <a:r>
              <a:rPr lang="en-US" dirty="0">
                <a:solidFill>
                  <a:schemeClr val="tx1"/>
                </a:solidFill>
                <a:latin typeface="Times New Roman" panose="02020603050405020304" pitchFamily="18" charset="0"/>
                <a:cs typeface="Times New Roman" panose="02020603050405020304" pitchFamily="18" charset="0"/>
                <a:hlinkClick r:id="rId10"/>
              </a:rPr>
              <a:t>World War II</a:t>
            </a:r>
            <a:r>
              <a:rPr lang="en-US" dirty="0">
                <a:solidFill>
                  <a:schemeClr val="tx1"/>
                </a:solidFill>
                <a:latin typeface="Times New Roman" panose="02020603050405020304" pitchFamily="18" charset="0"/>
                <a:cs typeface="Times New Roman" panose="02020603050405020304" pitchFamily="18" charset="0"/>
              </a:rPr>
              <a:t> converted the income taxes of many countries from upper-class taxes to mass taxes</a:t>
            </a:r>
            <a:r>
              <a:rPr lang="en-US" dirty="0" smtClean="0">
                <a:solidFill>
                  <a:schemeClr val="tx1"/>
                </a:solidFill>
                <a:latin typeface="Times New Roman" panose="02020603050405020304" pitchFamily="18" charset="0"/>
                <a:cs typeface="Times New Roman" panose="02020603050405020304" pitchFamily="18" charset="0"/>
              </a:rPr>
              <a:t>.</a:t>
            </a:r>
          </a:p>
          <a:p>
            <a:r>
              <a:rPr lang="en-US" dirty="0">
                <a:solidFill>
                  <a:schemeClr val="tx1"/>
                </a:solidFill>
                <a:latin typeface="Times New Roman" panose="02020603050405020304" pitchFamily="18" charset="0"/>
                <a:cs typeface="Times New Roman" panose="02020603050405020304" pitchFamily="18" charset="0"/>
              </a:rPr>
              <a:t>It is hardly necessary to mention the role that tax policies play in peacetime politics, where the influence of powerful, well-organized pressure groups is great. Arguments for tax reform, particularly in the area of income taxes, are perennially at issue in the domestic politics of many countries.</a:t>
            </a:r>
          </a:p>
        </p:txBody>
      </p:sp>
    </p:spTree>
    <p:extLst>
      <p:ext uri="{BB962C8B-B14F-4D97-AF65-F5344CB8AC3E}">
        <p14:creationId xmlns:p14="http://schemas.microsoft.com/office/powerpoint/2010/main" val="6059803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Taxation in Pakistan</a:t>
            </a:r>
            <a:br>
              <a:rPr lang="en-US" dirty="0"/>
            </a:br>
            <a:endParaRPr lang="en-US" dirty="0"/>
          </a:p>
        </p:txBody>
      </p:sp>
      <p:sp>
        <p:nvSpPr>
          <p:cNvPr id="3" name="Content Placeholder 2"/>
          <p:cNvSpPr>
            <a:spLocks noGrp="1"/>
          </p:cNvSpPr>
          <p:nvPr>
            <p:ph idx="1"/>
          </p:nvPr>
        </p:nvSpPr>
        <p:spPr>
          <a:xfrm>
            <a:off x="2262641" y="1264554"/>
            <a:ext cx="8915400" cy="5319125"/>
          </a:xfrm>
        </p:spPr>
        <p:txBody>
          <a:bodyPr>
            <a:normAutofit fontScale="92500" lnSpcReduction="20000"/>
          </a:bodyPr>
          <a:lstStyle/>
          <a:p>
            <a:r>
              <a:rPr lang="en-US" dirty="0">
                <a:solidFill>
                  <a:schemeClr val="tx1"/>
                </a:solidFill>
                <a:latin typeface="Times New Roman" panose="02020603050405020304" pitchFamily="18" charset="0"/>
                <a:cs typeface="Times New Roman" panose="02020603050405020304" pitchFamily="18" charset="0"/>
                <a:hlinkClick r:id="rId2" tooltip="Pakistan"/>
              </a:rPr>
              <a:t>Pakistan</a:t>
            </a:r>
            <a:r>
              <a:rPr lang="en-US" dirty="0">
                <a:solidFill>
                  <a:schemeClr val="tx1"/>
                </a:solidFill>
                <a:latin typeface="Times New Roman" panose="02020603050405020304" pitchFamily="18" charset="0"/>
                <a:cs typeface="Times New Roman" panose="02020603050405020304" pitchFamily="18" charset="0"/>
              </a:rPr>
              <a:t>'s current Taxation system is defined by Income Tax Ordinance 2001 (for direct taxes) and Sales Tax Act 1990 (for indirect taxes) and administrated by </a:t>
            </a:r>
            <a:r>
              <a:rPr lang="en-US" dirty="0">
                <a:solidFill>
                  <a:schemeClr val="tx1"/>
                </a:solidFill>
                <a:latin typeface="Times New Roman" panose="02020603050405020304" pitchFamily="18" charset="0"/>
                <a:cs typeface="Times New Roman" panose="02020603050405020304" pitchFamily="18" charset="0"/>
                <a:hlinkClick r:id="rId3" tooltip="Federal Board of Revenue"/>
              </a:rPr>
              <a:t>Federal Board of Revenue</a:t>
            </a:r>
            <a:r>
              <a:rPr lang="en-US" dirty="0">
                <a:solidFill>
                  <a:schemeClr val="tx1"/>
                </a:solidFill>
                <a:latin typeface="Times New Roman" panose="02020603050405020304" pitchFamily="18" charset="0"/>
                <a:cs typeface="Times New Roman" panose="02020603050405020304" pitchFamily="18" charset="0"/>
              </a:rPr>
              <a:t> (FBR</a:t>
            </a:r>
            <a:r>
              <a:rPr lang="en-US" dirty="0" smtClean="0">
                <a:solidFill>
                  <a:schemeClr val="tx1"/>
                </a:solidFill>
                <a:latin typeface="Times New Roman" panose="02020603050405020304" pitchFamily="18" charset="0"/>
                <a:cs typeface="Times New Roman" panose="02020603050405020304" pitchFamily="18" charset="0"/>
              </a:rPr>
              <a:t>).</a:t>
            </a:r>
          </a:p>
          <a:p>
            <a:pPr marL="0" indent="0">
              <a:buNone/>
            </a:pPr>
            <a:r>
              <a:rPr lang="en-US" sz="2400" b="1" dirty="0" smtClean="0">
                <a:solidFill>
                  <a:schemeClr val="tx1"/>
                </a:solidFill>
                <a:latin typeface="Times New Roman" panose="02020603050405020304" pitchFamily="18" charset="0"/>
                <a:cs typeface="Times New Roman" panose="02020603050405020304" pitchFamily="18" charset="0"/>
              </a:rPr>
              <a:t>History </a:t>
            </a:r>
          </a:p>
          <a:p>
            <a:r>
              <a:rPr lang="en-US" b="1" dirty="0">
                <a:solidFill>
                  <a:schemeClr val="tx1"/>
                </a:solidFill>
                <a:latin typeface="Times New Roman" panose="02020603050405020304" pitchFamily="18" charset="0"/>
                <a:cs typeface="Times New Roman" panose="02020603050405020304" pitchFamily="18" charset="0"/>
              </a:rPr>
              <a:t>Income Tax Act of </a:t>
            </a:r>
            <a:r>
              <a:rPr lang="en-US" b="1" dirty="0" smtClean="0">
                <a:solidFill>
                  <a:schemeClr val="tx1"/>
                </a:solidFill>
                <a:latin typeface="Times New Roman" panose="02020603050405020304" pitchFamily="18" charset="0"/>
                <a:cs typeface="Times New Roman" panose="02020603050405020304" pitchFamily="18" charset="0"/>
              </a:rPr>
              <a:t>1929</a:t>
            </a:r>
          </a:p>
          <a:p>
            <a:pPr marL="0" indent="0">
              <a:buNone/>
            </a:pPr>
            <a:r>
              <a:rPr lang="en-US" dirty="0" smtClean="0">
                <a:solidFill>
                  <a:schemeClr val="tx1"/>
                </a:solidFill>
                <a:latin typeface="Times New Roman" panose="02020603050405020304" pitchFamily="18" charset="0"/>
                <a:cs typeface="Times New Roman" panose="02020603050405020304" pitchFamily="18" charset="0"/>
              </a:rPr>
              <a:t>The </a:t>
            </a:r>
            <a:r>
              <a:rPr lang="en-US" dirty="0">
                <a:solidFill>
                  <a:schemeClr val="tx1"/>
                </a:solidFill>
                <a:latin typeface="Times New Roman" panose="02020603050405020304" pitchFamily="18" charset="0"/>
                <a:cs typeface="Times New Roman" panose="02020603050405020304" pitchFamily="18" charset="0"/>
              </a:rPr>
              <a:t>Income Tax Act of 1955 was prevalent during the British Raj and was inherited by both the governments of India and Pakistan upon independence and partition in 1947. This act initially formed the basis of both countries' Income Tax codes</a:t>
            </a:r>
            <a:r>
              <a:rPr lang="en-US" dirty="0" smtClean="0">
                <a:solidFill>
                  <a:schemeClr val="tx1"/>
                </a:solidFill>
                <a:latin typeface="Times New Roman" panose="02020603050405020304" pitchFamily="18" charset="0"/>
                <a:cs typeface="Times New Roman" panose="02020603050405020304" pitchFamily="18" charset="0"/>
              </a:rPr>
              <a:t>.</a:t>
            </a:r>
          </a:p>
          <a:p>
            <a:r>
              <a:rPr lang="en-US" b="1" dirty="0">
                <a:solidFill>
                  <a:schemeClr val="tx1"/>
                </a:solidFill>
                <a:latin typeface="Times New Roman" panose="02020603050405020304" pitchFamily="18" charset="0"/>
                <a:cs typeface="Times New Roman" panose="02020603050405020304" pitchFamily="18" charset="0"/>
              </a:rPr>
              <a:t>Income Tax Ordinance (</a:t>
            </a:r>
            <a:r>
              <a:rPr lang="en-US" b="1" dirty="0" smtClean="0">
                <a:solidFill>
                  <a:schemeClr val="tx1"/>
                </a:solidFill>
                <a:latin typeface="Times New Roman" panose="02020603050405020304" pitchFamily="18" charset="0"/>
                <a:cs typeface="Times New Roman" panose="02020603050405020304" pitchFamily="18" charset="0"/>
              </a:rPr>
              <a:t>1979)</a:t>
            </a:r>
            <a:endParaRPr lang="en-US" dirty="0">
              <a:solidFill>
                <a:schemeClr val="tx1"/>
              </a:solidFill>
              <a:latin typeface="Times New Roman" panose="02020603050405020304" pitchFamily="18" charset="0"/>
              <a:cs typeface="Times New Roman" panose="02020603050405020304" pitchFamily="18" charset="0"/>
            </a:endParaRPr>
          </a:p>
          <a:p>
            <a:pPr marL="0" indent="0">
              <a:buNone/>
            </a:pPr>
            <a:r>
              <a:rPr lang="en-US" dirty="0" smtClean="0">
                <a:solidFill>
                  <a:schemeClr val="tx1"/>
                </a:solidFill>
                <a:latin typeface="Times New Roman" panose="02020603050405020304" pitchFamily="18" charset="0"/>
                <a:cs typeface="Times New Roman" panose="02020603050405020304" pitchFamily="18" charset="0"/>
              </a:rPr>
              <a:t>The </a:t>
            </a:r>
            <a:r>
              <a:rPr lang="en-US" dirty="0">
                <a:solidFill>
                  <a:schemeClr val="tx1"/>
                </a:solidFill>
                <a:latin typeface="Times New Roman" panose="02020603050405020304" pitchFamily="18" charset="0"/>
                <a:cs typeface="Times New Roman" panose="02020603050405020304" pitchFamily="18" charset="0"/>
              </a:rPr>
              <a:t>Income Tax Ordinance was the first law on Income Tax which was promulgated in Pakistan from 28 June 1979 by the Government of Pakistan.</a:t>
            </a:r>
          </a:p>
          <a:p>
            <a:r>
              <a:rPr lang="en-US" b="1" dirty="0">
                <a:solidFill>
                  <a:schemeClr val="tx1"/>
                </a:solidFill>
                <a:latin typeface="Times New Roman" panose="02020603050405020304" pitchFamily="18" charset="0"/>
                <a:cs typeface="Times New Roman" panose="02020603050405020304" pitchFamily="18" charset="0"/>
              </a:rPr>
              <a:t>Income Tax </a:t>
            </a:r>
            <a:r>
              <a:rPr lang="en-US" b="1" dirty="0">
                <a:solidFill>
                  <a:schemeClr val="tx1"/>
                </a:solidFill>
                <a:latin typeface="Times New Roman" panose="02020603050405020304" pitchFamily="18" charset="0"/>
                <a:cs typeface="Times New Roman" panose="02020603050405020304" pitchFamily="18" charset="0"/>
                <a:hlinkClick r:id="rId4" tooltip="Ordinance"/>
              </a:rPr>
              <a:t>Ordinance</a:t>
            </a:r>
            <a:r>
              <a:rPr lang="en-US" b="1" dirty="0">
                <a:solidFill>
                  <a:schemeClr val="tx1"/>
                </a:solidFill>
                <a:latin typeface="Times New Roman" panose="02020603050405020304" pitchFamily="18" charset="0"/>
                <a:cs typeface="Times New Roman" panose="02020603050405020304" pitchFamily="18" charset="0"/>
              </a:rPr>
              <a:t> </a:t>
            </a:r>
            <a:r>
              <a:rPr lang="en-US" b="1" dirty="0" smtClean="0">
                <a:solidFill>
                  <a:schemeClr val="tx1"/>
                </a:solidFill>
                <a:latin typeface="Times New Roman" panose="02020603050405020304" pitchFamily="18" charset="0"/>
                <a:cs typeface="Times New Roman" panose="02020603050405020304" pitchFamily="18" charset="0"/>
              </a:rPr>
              <a:t>2001</a:t>
            </a:r>
            <a:endParaRPr lang="en-US" b="1" dirty="0">
              <a:solidFill>
                <a:schemeClr val="tx1"/>
              </a:solidFill>
              <a:latin typeface="Times New Roman" panose="02020603050405020304" pitchFamily="18" charset="0"/>
              <a:cs typeface="Times New Roman" panose="02020603050405020304" pitchFamily="18" charset="0"/>
            </a:endParaRPr>
          </a:p>
          <a:p>
            <a:pPr marL="0" indent="0">
              <a:buNone/>
            </a:pPr>
            <a:r>
              <a:rPr lang="en-US" dirty="0">
                <a:solidFill>
                  <a:schemeClr val="tx1"/>
                </a:solidFill>
                <a:latin typeface="Times New Roman" panose="02020603050405020304" pitchFamily="18" charset="0"/>
                <a:cs typeface="Times New Roman" panose="02020603050405020304" pitchFamily="18" charset="0"/>
              </a:rPr>
              <a:t>To update the tax laws and bring the country's tax laws into line with international standards, the Income Tax Ordinance 2001 was promulgated on 13 September 2001. It became effective from 1 July 2002.</a:t>
            </a:r>
          </a:p>
          <a:p>
            <a:r>
              <a:rPr lang="en-US" b="1" dirty="0">
                <a:solidFill>
                  <a:schemeClr val="tx1"/>
                </a:solidFill>
                <a:latin typeface="Times New Roman" panose="02020603050405020304" pitchFamily="18" charset="0"/>
                <a:cs typeface="Times New Roman" panose="02020603050405020304" pitchFamily="18" charset="0"/>
              </a:rPr>
              <a:t>IT rules </a:t>
            </a:r>
            <a:r>
              <a:rPr lang="en-US" b="1" dirty="0" smtClean="0">
                <a:solidFill>
                  <a:schemeClr val="tx1"/>
                </a:solidFill>
                <a:latin typeface="Times New Roman" panose="02020603050405020304" pitchFamily="18" charset="0"/>
                <a:cs typeface="Times New Roman" panose="02020603050405020304" pitchFamily="18" charset="0"/>
              </a:rPr>
              <a:t>2002</a:t>
            </a:r>
            <a:endParaRPr lang="en-US" b="1" dirty="0">
              <a:solidFill>
                <a:schemeClr val="tx1"/>
              </a:solidFill>
              <a:latin typeface="Times New Roman" panose="02020603050405020304" pitchFamily="18" charset="0"/>
              <a:cs typeface="Times New Roman" panose="02020603050405020304" pitchFamily="18" charset="0"/>
            </a:endParaRPr>
          </a:p>
          <a:p>
            <a:pPr marL="0" indent="0">
              <a:buNone/>
            </a:pPr>
            <a:r>
              <a:rPr lang="en-US" dirty="0">
                <a:solidFill>
                  <a:schemeClr val="tx1"/>
                </a:solidFill>
                <a:latin typeface="Times New Roman" panose="02020603050405020304" pitchFamily="18" charset="0"/>
                <a:cs typeface="Times New Roman" panose="02020603050405020304" pitchFamily="18" charset="0"/>
              </a:rPr>
              <a:t>IT (Income Tax) rules 2002 were promulgated by the </a:t>
            </a:r>
            <a:r>
              <a:rPr lang="en-US" dirty="0">
                <a:solidFill>
                  <a:schemeClr val="tx1"/>
                </a:solidFill>
                <a:latin typeface="Times New Roman" panose="02020603050405020304" pitchFamily="18" charset="0"/>
                <a:cs typeface="Times New Roman" panose="02020603050405020304" pitchFamily="18" charset="0"/>
                <a:hlinkClick r:id="rId3" tooltip="Federal Board of Revenue"/>
              </a:rPr>
              <a:t>Federal Board of Revenue</a:t>
            </a:r>
            <a:r>
              <a:rPr lang="en-US" dirty="0">
                <a:solidFill>
                  <a:schemeClr val="tx1"/>
                </a:solidFill>
                <a:latin typeface="Times New Roman" panose="02020603050405020304" pitchFamily="18" charset="0"/>
                <a:cs typeface="Times New Roman" panose="02020603050405020304" pitchFamily="18" charset="0"/>
              </a:rPr>
              <a:t> (FBR) on 1 July 2002 in exercise its powers granted under section 237 of the Ordinance.</a:t>
            </a:r>
          </a:p>
          <a:p>
            <a:endParaRPr lang="en-US" dirty="0" smtClean="0"/>
          </a:p>
          <a:p>
            <a:pPr marL="0" indent="0">
              <a:buNone/>
            </a:pPr>
            <a:endParaRPr lang="en-US" sz="2400" b="1" dirty="0" smtClean="0">
              <a:solidFill>
                <a:schemeClr val="tx1"/>
              </a:solidFill>
            </a:endParaRPr>
          </a:p>
          <a:p>
            <a:pPr marL="0" indent="0">
              <a:buNone/>
            </a:pPr>
            <a:endParaRPr lang="en-US" sz="2400" b="1" dirty="0" smtClean="0">
              <a:solidFill>
                <a:schemeClr val="tx1"/>
              </a:solidFill>
            </a:endParaRPr>
          </a:p>
          <a:p>
            <a:pPr marL="0" indent="0">
              <a:buNone/>
            </a:pPr>
            <a:endParaRPr lang="en-US" sz="2400" b="1" dirty="0">
              <a:solidFill>
                <a:schemeClr val="tx1"/>
              </a:solidFill>
            </a:endParaRPr>
          </a:p>
          <a:p>
            <a:endParaRPr lang="en-US" dirty="0"/>
          </a:p>
        </p:txBody>
      </p:sp>
    </p:spTree>
    <p:extLst>
      <p:ext uri="{BB962C8B-B14F-4D97-AF65-F5344CB8AC3E}">
        <p14:creationId xmlns:p14="http://schemas.microsoft.com/office/powerpoint/2010/main" val="37325372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 taxes / Income Taxes</a:t>
            </a:r>
            <a:br>
              <a:rPr lang="en-US" dirty="0"/>
            </a:br>
            <a:endParaRPr lang="en-US" dirty="0"/>
          </a:p>
        </p:txBody>
      </p:sp>
      <p:sp>
        <p:nvSpPr>
          <p:cNvPr id="3" name="Content Placeholder 2"/>
          <p:cNvSpPr>
            <a:spLocks noGrp="1"/>
          </p:cNvSpPr>
          <p:nvPr>
            <p:ph idx="1"/>
          </p:nvPr>
        </p:nvSpPr>
        <p:spPr>
          <a:xfrm>
            <a:off x="2445521" y="1905000"/>
            <a:ext cx="8915400" cy="4397830"/>
          </a:xfrm>
        </p:spPr>
        <p:txBody>
          <a:bodyPr>
            <a:normAutofit/>
          </a:bodyPr>
          <a:lstStyle/>
          <a:p>
            <a:r>
              <a:rPr lang="en-US" dirty="0" smtClean="0">
                <a:solidFill>
                  <a:schemeClr val="tx1"/>
                </a:solidFill>
                <a:latin typeface="Times New Roman" panose="02020603050405020304" pitchFamily="18" charset="0"/>
                <a:cs typeface="Times New Roman" panose="02020603050405020304" pitchFamily="18" charset="0"/>
              </a:rPr>
              <a:t>Federal </a:t>
            </a:r>
            <a:r>
              <a:rPr lang="en-US" dirty="0">
                <a:solidFill>
                  <a:schemeClr val="tx1"/>
                </a:solidFill>
                <a:latin typeface="Times New Roman" panose="02020603050405020304" pitchFamily="18" charset="0"/>
                <a:cs typeface="Times New Roman" panose="02020603050405020304" pitchFamily="18" charset="0"/>
              </a:rPr>
              <a:t>income taxes are administered by the </a:t>
            </a:r>
            <a:r>
              <a:rPr lang="en-US" dirty="0">
                <a:solidFill>
                  <a:schemeClr val="tx1"/>
                </a:solidFill>
                <a:latin typeface="Times New Roman" panose="02020603050405020304" pitchFamily="18" charset="0"/>
                <a:cs typeface="Times New Roman" panose="02020603050405020304" pitchFamily="18" charset="0"/>
                <a:hlinkClick r:id="rId2" tooltip="Federal Board of Revenue (Pakistan)"/>
              </a:rPr>
              <a:t>Federal Board of Revenue</a:t>
            </a:r>
            <a:r>
              <a:rPr lang="en-US" dirty="0">
                <a:solidFill>
                  <a:schemeClr val="tx1"/>
                </a:solidFill>
                <a:latin typeface="Times New Roman" panose="02020603050405020304" pitchFamily="18" charset="0"/>
                <a:cs typeface="Times New Roman" panose="02020603050405020304" pitchFamily="18" charset="0"/>
              </a:rPr>
              <a:t>. Period from July 1 to June 30 is considered as a normal tax year for Pakistan tax law purposes.</a:t>
            </a:r>
          </a:p>
          <a:p>
            <a:r>
              <a:rPr lang="en-US" b="1" dirty="0">
                <a:solidFill>
                  <a:schemeClr val="tx1"/>
                </a:solidFill>
                <a:latin typeface="Times New Roman" panose="02020603050405020304" pitchFamily="18" charset="0"/>
                <a:cs typeface="Times New Roman" panose="02020603050405020304" pitchFamily="18" charset="0"/>
              </a:rPr>
              <a:t>Corporate Income tax rates</a:t>
            </a:r>
            <a:r>
              <a:rPr lang="en-US" dirty="0">
                <a:solidFill>
                  <a:schemeClr val="tx1"/>
                </a:solidFill>
                <a:latin typeface="Times New Roman" panose="02020603050405020304" pitchFamily="18" charset="0"/>
                <a:cs typeface="Times New Roman" panose="02020603050405020304" pitchFamily="18" charset="0"/>
              </a:rPr>
              <a:t> Currently, the Corporate Income tax rate is 29% for tax year 2019 and onwards whereas corporate tax rate is 35% for Banking Industry for TY 2019.</a:t>
            </a:r>
          </a:p>
          <a:p>
            <a:r>
              <a:rPr lang="en-US" dirty="0" smtClean="0">
                <a:solidFill>
                  <a:schemeClr val="tx1"/>
                </a:solidFill>
                <a:latin typeface="Times New Roman" panose="02020603050405020304" pitchFamily="18" charset="0"/>
                <a:cs typeface="Times New Roman" panose="02020603050405020304" pitchFamily="18" charset="0"/>
              </a:rPr>
              <a:t>In addition to Corporate Tax, there are other applicable income taxes including Super Tax, Minimum Tax and Tax on Undistributed reserves.</a:t>
            </a:r>
          </a:p>
          <a:p>
            <a:r>
              <a:rPr lang="en-US" dirty="0" smtClean="0">
                <a:solidFill>
                  <a:schemeClr val="tx1"/>
                </a:solidFill>
                <a:latin typeface="Times New Roman" panose="02020603050405020304" pitchFamily="18" charset="0"/>
                <a:cs typeface="Times New Roman" panose="02020603050405020304" pitchFamily="18" charset="0"/>
              </a:rPr>
              <a:t>Generally</a:t>
            </a:r>
            <a:r>
              <a:rPr lang="en-US" dirty="0">
                <a:solidFill>
                  <a:schemeClr val="tx1"/>
                </a:solidFill>
                <a:latin typeface="Times New Roman" panose="02020603050405020304" pitchFamily="18" charset="0"/>
                <a:cs typeface="Times New Roman" panose="02020603050405020304" pitchFamily="18" charset="0"/>
              </a:rPr>
              <a:t>, manufacturing business is taxable at Corporate Tax rate whereas trading business and commercial imports business is taxable as "minimum tax". </a:t>
            </a:r>
            <a:endParaRPr lang="en-US" dirty="0" smtClean="0">
              <a:solidFill>
                <a:schemeClr val="tx1"/>
              </a:solidFill>
              <a:latin typeface="Times New Roman" panose="02020603050405020304" pitchFamily="18" charset="0"/>
              <a:cs typeface="Times New Roman" panose="02020603050405020304" pitchFamily="18" charset="0"/>
            </a:endParaRPr>
          </a:p>
          <a:p>
            <a:r>
              <a:rPr lang="en-US" dirty="0" smtClean="0">
                <a:solidFill>
                  <a:schemeClr val="tx1"/>
                </a:solidFill>
                <a:latin typeface="Times New Roman" panose="02020603050405020304" pitchFamily="18" charset="0"/>
                <a:cs typeface="Times New Roman" panose="02020603050405020304" pitchFamily="18" charset="0"/>
              </a:rPr>
              <a:t>For </a:t>
            </a:r>
            <a:r>
              <a:rPr lang="en-US" dirty="0">
                <a:solidFill>
                  <a:schemeClr val="tx1"/>
                </a:solidFill>
                <a:latin typeface="Times New Roman" panose="02020603050405020304" pitchFamily="18" charset="0"/>
                <a:cs typeface="Times New Roman" panose="02020603050405020304" pitchFamily="18" charset="0"/>
              </a:rPr>
              <a:t>example, 5.5% withholding income tax is applicable on commercial imports and is payable at import stage. This 5.5% withholding tax will be considered as minimum tax and Corporate Tax is also applicable, which ever is higher will be the tax liability, on this business.</a:t>
            </a:r>
          </a:p>
          <a:p>
            <a:endParaRPr lang="en-US" dirty="0"/>
          </a:p>
        </p:txBody>
      </p:sp>
    </p:spTree>
    <p:extLst>
      <p:ext uri="{BB962C8B-B14F-4D97-AF65-F5344CB8AC3E}">
        <p14:creationId xmlns:p14="http://schemas.microsoft.com/office/powerpoint/2010/main" val="35847408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95684"/>
          </a:xfrm>
        </p:spPr>
        <p:txBody>
          <a:bodyPr>
            <a:normAutofit fontScale="90000"/>
          </a:bodyPr>
          <a:lstStyle/>
          <a:p>
            <a:r>
              <a:rPr lang="en-US" dirty="0"/>
              <a:t>Indirect taxes</a:t>
            </a:r>
            <a:br>
              <a:rPr lang="en-US" dirty="0"/>
            </a:br>
            <a:endParaRPr lang="en-US" dirty="0"/>
          </a:p>
        </p:txBody>
      </p:sp>
      <p:sp>
        <p:nvSpPr>
          <p:cNvPr id="3" name="Content Placeholder 2"/>
          <p:cNvSpPr>
            <a:spLocks noGrp="1"/>
          </p:cNvSpPr>
          <p:nvPr>
            <p:ph idx="1"/>
          </p:nvPr>
        </p:nvSpPr>
        <p:spPr>
          <a:xfrm>
            <a:off x="2341017" y="1384662"/>
            <a:ext cx="9049793" cy="5120641"/>
          </a:xfrm>
        </p:spPr>
        <p:txBody>
          <a:bodyPr>
            <a:normAutofit/>
          </a:bodyPr>
          <a:lstStyle/>
          <a:p>
            <a:r>
              <a:rPr lang="en-US" dirty="0" smtClean="0">
                <a:solidFill>
                  <a:schemeClr val="tx1"/>
                </a:solidFill>
                <a:latin typeface="Times New Roman" panose="02020603050405020304" pitchFamily="18" charset="0"/>
                <a:cs typeface="Times New Roman" panose="02020603050405020304" pitchFamily="18" charset="0"/>
              </a:rPr>
              <a:t>Indirect </a:t>
            </a:r>
            <a:r>
              <a:rPr lang="en-US" dirty="0">
                <a:solidFill>
                  <a:schemeClr val="tx1"/>
                </a:solidFill>
                <a:latin typeface="Times New Roman" panose="02020603050405020304" pitchFamily="18" charset="0"/>
                <a:cs typeface="Times New Roman" panose="02020603050405020304" pitchFamily="18" charset="0"/>
              </a:rPr>
              <a:t>tax or more commonly knows as sales tax is also applicable on supply of goods and provision of services. Under the 18th amendment to the Constitution of Pakistan, the right to charge sales tax </a:t>
            </a:r>
            <a:r>
              <a:rPr lang="en-US" b="1" dirty="0">
                <a:solidFill>
                  <a:schemeClr val="tx1"/>
                </a:solidFill>
                <a:latin typeface="Times New Roman" panose="02020603050405020304" pitchFamily="18" charset="0"/>
                <a:cs typeface="Times New Roman" panose="02020603050405020304" pitchFamily="18" charset="0"/>
              </a:rPr>
              <a:t>on services </a:t>
            </a:r>
            <a:r>
              <a:rPr lang="en-US" dirty="0">
                <a:solidFill>
                  <a:schemeClr val="tx1"/>
                </a:solidFill>
                <a:latin typeface="Times New Roman" panose="02020603050405020304" pitchFamily="18" charset="0"/>
                <a:cs typeface="Times New Roman" panose="02020603050405020304" pitchFamily="18" charset="0"/>
              </a:rPr>
              <a:t>has been given to the </a:t>
            </a:r>
            <a:r>
              <a:rPr lang="en-US" b="1" dirty="0">
                <a:solidFill>
                  <a:schemeClr val="tx1"/>
                </a:solidFill>
                <a:latin typeface="Times New Roman" panose="02020603050405020304" pitchFamily="18" charset="0"/>
                <a:cs typeface="Times New Roman" panose="02020603050405020304" pitchFamily="18" charset="0"/>
              </a:rPr>
              <a:t>provincial governments </a:t>
            </a:r>
            <a:r>
              <a:rPr lang="en-US" dirty="0">
                <a:solidFill>
                  <a:schemeClr val="tx1"/>
                </a:solidFill>
                <a:latin typeface="Times New Roman" panose="02020603050405020304" pitchFamily="18" charset="0"/>
                <a:cs typeface="Times New Roman" panose="02020603050405020304" pitchFamily="18" charset="0"/>
              </a:rPr>
              <a:t>where as the right to charge sales tax </a:t>
            </a:r>
            <a:r>
              <a:rPr lang="en-US" b="1" dirty="0">
                <a:solidFill>
                  <a:schemeClr val="tx1"/>
                </a:solidFill>
                <a:latin typeface="Times New Roman" panose="02020603050405020304" pitchFamily="18" charset="0"/>
                <a:cs typeface="Times New Roman" panose="02020603050405020304" pitchFamily="18" charset="0"/>
              </a:rPr>
              <a:t>on goods </a:t>
            </a:r>
            <a:r>
              <a:rPr lang="en-US" dirty="0">
                <a:solidFill>
                  <a:schemeClr val="tx1"/>
                </a:solidFill>
                <a:latin typeface="Times New Roman" panose="02020603050405020304" pitchFamily="18" charset="0"/>
                <a:cs typeface="Times New Roman" panose="02020603050405020304" pitchFamily="18" charset="0"/>
              </a:rPr>
              <a:t>has been given to the</a:t>
            </a:r>
            <a:r>
              <a:rPr lang="en-US" b="1" dirty="0">
                <a:solidFill>
                  <a:schemeClr val="tx1"/>
                </a:solidFill>
                <a:latin typeface="Times New Roman" panose="02020603050405020304" pitchFamily="18" charset="0"/>
                <a:cs typeface="Times New Roman" panose="02020603050405020304" pitchFamily="18" charset="0"/>
              </a:rPr>
              <a:t> federal government. </a:t>
            </a:r>
            <a:r>
              <a:rPr lang="en-US" dirty="0">
                <a:solidFill>
                  <a:schemeClr val="tx1"/>
                </a:solidFill>
                <a:latin typeface="Times New Roman" panose="02020603050405020304" pitchFamily="18" charset="0"/>
                <a:cs typeface="Times New Roman" panose="02020603050405020304" pitchFamily="18" charset="0"/>
              </a:rPr>
              <a:t>Consequently, provincial revenue authorities were created to manage and collect provincial sales tax in their respective provinces.</a:t>
            </a:r>
          </a:p>
          <a:p>
            <a:r>
              <a:rPr lang="en-US" dirty="0">
                <a:solidFill>
                  <a:schemeClr val="tx1"/>
                </a:solidFill>
                <a:latin typeface="Times New Roman" panose="02020603050405020304" pitchFamily="18" charset="0"/>
                <a:cs typeface="Times New Roman" panose="02020603050405020304" pitchFamily="18" charset="0"/>
              </a:rPr>
              <a:t>Below is a summary of the applicable sales tax rates in Pakistan:</a:t>
            </a:r>
          </a:p>
          <a:p>
            <a:pPr marL="0" indent="0">
              <a:buNone/>
            </a:pPr>
            <a:r>
              <a:rPr lang="en-US" dirty="0" smtClean="0">
                <a:solidFill>
                  <a:schemeClr val="tx1"/>
                </a:solidFill>
                <a:latin typeface="Times New Roman" panose="02020603050405020304" pitchFamily="18" charset="0"/>
                <a:cs typeface="Times New Roman" panose="02020603050405020304" pitchFamily="18" charset="0"/>
              </a:rPr>
              <a:t> 	</a:t>
            </a:r>
            <a:r>
              <a:rPr lang="en-US" b="1" dirty="0" smtClean="0">
                <a:solidFill>
                  <a:schemeClr val="tx1"/>
                </a:solidFill>
                <a:latin typeface="Times New Roman" panose="02020603050405020304" pitchFamily="18" charset="0"/>
                <a:cs typeface="Times New Roman" panose="02020603050405020304" pitchFamily="18" charset="0"/>
              </a:rPr>
              <a:t>1. </a:t>
            </a:r>
            <a:r>
              <a:rPr lang="en-US" dirty="0" smtClean="0">
                <a:solidFill>
                  <a:schemeClr val="tx1"/>
                </a:solidFill>
                <a:latin typeface="Times New Roman" panose="02020603050405020304" pitchFamily="18" charset="0"/>
                <a:cs typeface="Times New Roman" panose="02020603050405020304" pitchFamily="18" charset="0"/>
              </a:rPr>
              <a:t>Sales </a:t>
            </a:r>
            <a:r>
              <a:rPr lang="en-US" dirty="0">
                <a:solidFill>
                  <a:schemeClr val="tx1"/>
                </a:solidFill>
                <a:latin typeface="Times New Roman" panose="02020603050405020304" pitchFamily="18" charset="0"/>
                <a:cs typeface="Times New Roman" panose="02020603050405020304" pitchFamily="18" charset="0"/>
              </a:rPr>
              <a:t>tax on goods: </a:t>
            </a:r>
            <a:r>
              <a:rPr lang="en-US" dirty="0" smtClean="0">
                <a:solidFill>
                  <a:schemeClr val="tx1"/>
                </a:solidFill>
                <a:latin typeface="Times New Roman" panose="02020603050405020304" pitchFamily="18" charset="0"/>
                <a:cs typeface="Times New Roman" panose="02020603050405020304" pitchFamily="18" charset="0"/>
              </a:rPr>
              <a:t>17%</a:t>
            </a:r>
          </a:p>
          <a:p>
            <a:pPr marL="0" indent="0">
              <a:buNone/>
            </a:pPr>
            <a:r>
              <a:rPr lang="en-US" dirty="0">
                <a:solidFill>
                  <a:schemeClr val="tx1"/>
                </a:solidFill>
                <a:latin typeface="Times New Roman" panose="02020603050405020304" pitchFamily="18" charset="0"/>
                <a:cs typeface="Times New Roman" panose="02020603050405020304" pitchFamily="18" charset="0"/>
              </a:rPr>
              <a:t>	</a:t>
            </a:r>
            <a:r>
              <a:rPr lang="en-US" b="1" dirty="0" smtClean="0">
                <a:solidFill>
                  <a:schemeClr val="tx1"/>
                </a:solidFill>
                <a:latin typeface="Times New Roman" panose="02020603050405020304" pitchFamily="18" charset="0"/>
                <a:cs typeface="Times New Roman" panose="02020603050405020304" pitchFamily="18" charset="0"/>
              </a:rPr>
              <a:t>2. </a:t>
            </a:r>
            <a:r>
              <a:rPr lang="en-US" dirty="0" smtClean="0">
                <a:solidFill>
                  <a:schemeClr val="tx1"/>
                </a:solidFill>
                <a:latin typeface="Times New Roman" panose="02020603050405020304" pitchFamily="18" charset="0"/>
                <a:cs typeface="Times New Roman" panose="02020603050405020304" pitchFamily="18" charset="0"/>
              </a:rPr>
              <a:t>Sindh </a:t>
            </a:r>
            <a:r>
              <a:rPr lang="en-US" dirty="0">
                <a:solidFill>
                  <a:schemeClr val="tx1"/>
                </a:solidFill>
                <a:latin typeface="Times New Roman" panose="02020603050405020304" pitchFamily="18" charset="0"/>
                <a:cs typeface="Times New Roman" panose="02020603050405020304" pitchFamily="18" charset="0"/>
              </a:rPr>
              <a:t>Sales tax on services: 13%</a:t>
            </a:r>
          </a:p>
          <a:p>
            <a:pPr marL="0" indent="0">
              <a:buNone/>
            </a:pPr>
            <a:r>
              <a:rPr lang="en-US" dirty="0" smtClean="0">
                <a:solidFill>
                  <a:schemeClr val="tx1"/>
                </a:solidFill>
                <a:latin typeface="Times New Roman" panose="02020603050405020304" pitchFamily="18" charset="0"/>
                <a:cs typeface="Times New Roman" panose="02020603050405020304" pitchFamily="18" charset="0"/>
              </a:rPr>
              <a:t>	</a:t>
            </a:r>
            <a:r>
              <a:rPr lang="en-US" b="1" dirty="0" smtClean="0">
                <a:solidFill>
                  <a:schemeClr val="tx1"/>
                </a:solidFill>
                <a:latin typeface="Times New Roman" panose="02020603050405020304" pitchFamily="18" charset="0"/>
                <a:cs typeface="Times New Roman" panose="02020603050405020304" pitchFamily="18" charset="0"/>
              </a:rPr>
              <a:t>3. </a:t>
            </a:r>
            <a:r>
              <a:rPr lang="en-US" dirty="0" smtClean="0">
                <a:solidFill>
                  <a:schemeClr val="tx1"/>
                </a:solidFill>
                <a:latin typeface="Times New Roman" panose="02020603050405020304" pitchFamily="18" charset="0"/>
                <a:cs typeface="Times New Roman" panose="02020603050405020304" pitchFamily="18" charset="0"/>
              </a:rPr>
              <a:t>Punjab </a:t>
            </a:r>
            <a:r>
              <a:rPr lang="en-US" dirty="0">
                <a:solidFill>
                  <a:schemeClr val="tx1"/>
                </a:solidFill>
                <a:latin typeface="Times New Roman" panose="02020603050405020304" pitchFamily="18" charset="0"/>
                <a:cs typeface="Times New Roman" panose="02020603050405020304" pitchFamily="18" charset="0"/>
              </a:rPr>
              <a:t>Sales tax on services: 16%</a:t>
            </a:r>
          </a:p>
          <a:p>
            <a:pPr marL="0" indent="0">
              <a:buNone/>
            </a:pPr>
            <a:r>
              <a:rPr lang="en-US" dirty="0" smtClean="0">
                <a:solidFill>
                  <a:schemeClr val="tx1"/>
                </a:solidFill>
                <a:latin typeface="Times New Roman" panose="02020603050405020304" pitchFamily="18" charset="0"/>
                <a:cs typeface="Times New Roman" panose="02020603050405020304" pitchFamily="18" charset="0"/>
              </a:rPr>
              <a:t>	</a:t>
            </a:r>
            <a:r>
              <a:rPr lang="en-US" b="1" dirty="0" smtClean="0">
                <a:solidFill>
                  <a:schemeClr val="tx1"/>
                </a:solidFill>
                <a:latin typeface="Times New Roman" panose="02020603050405020304" pitchFamily="18" charset="0"/>
                <a:cs typeface="Times New Roman" panose="02020603050405020304" pitchFamily="18" charset="0"/>
              </a:rPr>
              <a:t>4. </a:t>
            </a:r>
            <a:r>
              <a:rPr lang="en-US" dirty="0" smtClean="0">
                <a:solidFill>
                  <a:schemeClr val="tx1"/>
                </a:solidFill>
                <a:latin typeface="Times New Roman" panose="02020603050405020304" pitchFamily="18" charset="0"/>
                <a:cs typeface="Times New Roman" panose="02020603050405020304" pitchFamily="18" charset="0"/>
              </a:rPr>
              <a:t>Baluchistan </a:t>
            </a:r>
            <a:r>
              <a:rPr lang="en-US" dirty="0">
                <a:solidFill>
                  <a:schemeClr val="tx1"/>
                </a:solidFill>
                <a:latin typeface="Times New Roman" panose="02020603050405020304" pitchFamily="18" charset="0"/>
                <a:cs typeface="Times New Roman" panose="02020603050405020304" pitchFamily="18" charset="0"/>
              </a:rPr>
              <a:t>Sales tax on services: 15%</a:t>
            </a:r>
          </a:p>
          <a:p>
            <a:pPr marL="0" indent="0">
              <a:buNone/>
            </a:pPr>
            <a:r>
              <a:rPr lang="en-US" dirty="0" smtClean="0">
                <a:solidFill>
                  <a:schemeClr val="tx1"/>
                </a:solidFill>
                <a:latin typeface="Times New Roman" panose="02020603050405020304" pitchFamily="18" charset="0"/>
                <a:cs typeface="Times New Roman" panose="02020603050405020304" pitchFamily="18" charset="0"/>
              </a:rPr>
              <a:t>	</a:t>
            </a:r>
            <a:r>
              <a:rPr lang="en-US" b="1" dirty="0" smtClean="0">
                <a:solidFill>
                  <a:schemeClr val="tx1"/>
                </a:solidFill>
                <a:latin typeface="Times New Roman" panose="02020603050405020304" pitchFamily="18" charset="0"/>
                <a:cs typeface="Times New Roman" panose="02020603050405020304" pitchFamily="18" charset="0"/>
              </a:rPr>
              <a:t>5. </a:t>
            </a:r>
            <a:r>
              <a:rPr lang="en-US" dirty="0" smtClean="0">
                <a:solidFill>
                  <a:schemeClr val="tx1"/>
                </a:solidFill>
                <a:latin typeface="Times New Roman" panose="02020603050405020304" pitchFamily="18" charset="0"/>
                <a:cs typeface="Times New Roman" panose="02020603050405020304" pitchFamily="18" charset="0"/>
              </a:rPr>
              <a:t>Khyber </a:t>
            </a:r>
            <a:r>
              <a:rPr lang="en-US" dirty="0">
                <a:solidFill>
                  <a:schemeClr val="tx1"/>
                </a:solidFill>
                <a:latin typeface="Times New Roman" panose="02020603050405020304" pitchFamily="18" charset="0"/>
                <a:cs typeface="Times New Roman" panose="02020603050405020304" pitchFamily="18" charset="0"/>
              </a:rPr>
              <a:t>Pakhtunkhwa (KPK) Sales tax on services: 15%</a:t>
            </a:r>
          </a:p>
          <a:p>
            <a:pPr marL="0" indent="0">
              <a:buNone/>
            </a:pPr>
            <a:r>
              <a:rPr lang="en-US" dirty="0" smtClean="0">
                <a:solidFill>
                  <a:schemeClr val="tx1"/>
                </a:solidFill>
                <a:latin typeface="Times New Roman" panose="02020603050405020304" pitchFamily="18" charset="0"/>
                <a:cs typeface="Times New Roman" panose="02020603050405020304" pitchFamily="18" charset="0"/>
              </a:rPr>
              <a:t>	</a:t>
            </a:r>
            <a:r>
              <a:rPr lang="en-US" b="1" dirty="0" smtClean="0">
                <a:solidFill>
                  <a:schemeClr val="tx1"/>
                </a:solidFill>
                <a:latin typeface="Times New Roman" panose="02020603050405020304" pitchFamily="18" charset="0"/>
                <a:cs typeface="Times New Roman" panose="02020603050405020304" pitchFamily="18" charset="0"/>
              </a:rPr>
              <a:t>6. </a:t>
            </a:r>
            <a:r>
              <a:rPr lang="en-US" dirty="0" smtClean="0">
                <a:solidFill>
                  <a:schemeClr val="tx1"/>
                </a:solidFill>
                <a:latin typeface="Times New Roman" panose="02020603050405020304" pitchFamily="18" charset="0"/>
                <a:cs typeface="Times New Roman" panose="02020603050405020304" pitchFamily="18" charset="0"/>
              </a:rPr>
              <a:t>Islamabad </a:t>
            </a:r>
            <a:r>
              <a:rPr lang="en-US" dirty="0">
                <a:solidFill>
                  <a:schemeClr val="tx1"/>
                </a:solidFill>
                <a:latin typeface="Times New Roman" panose="02020603050405020304" pitchFamily="18" charset="0"/>
                <a:cs typeface="Times New Roman" panose="02020603050405020304" pitchFamily="18" charset="0"/>
              </a:rPr>
              <a:t>Capital Territory (Tax on Services): 16%</a:t>
            </a:r>
          </a:p>
          <a:p>
            <a:endParaRPr lang="en-US" dirty="0"/>
          </a:p>
        </p:txBody>
      </p:sp>
    </p:spTree>
    <p:extLst>
      <p:ext uri="{BB962C8B-B14F-4D97-AF65-F5344CB8AC3E}">
        <p14:creationId xmlns:p14="http://schemas.microsoft.com/office/powerpoint/2010/main" val="37749945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62641" y="905691"/>
            <a:ext cx="8915400" cy="3777622"/>
          </a:xfrm>
        </p:spPr>
        <p:txBody>
          <a:bodyPr/>
          <a:lstStyle/>
          <a:p>
            <a:pPr marL="0" indent="0">
              <a:buNone/>
            </a:pPr>
            <a:endParaRPr lang="en-US" dirty="0"/>
          </a:p>
        </p:txBody>
      </p:sp>
    </p:spTree>
    <p:extLst>
      <p:ext uri="{BB962C8B-B14F-4D97-AF65-F5344CB8AC3E}">
        <p14:creationId xmlns:p14="http://schemas.microsoft.com/office/powerpoint/2010/main" val="2167209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01830" y="542108"/>
            <a:ext cx="8915399" cy="1051561"/>
          </a:xfrm>
        </p:spPr>
        <p:txBody>
          <a:bodyPr/>
          <a:lstStyle/>
          <a:p>
            <a:r>
              <a:rPr lang="en-US" dirty="0" smtClean="0"/>
              <a:t>What is </a:t>
            </a:r>
            <a:r>
              <a:rPr lang="en-US" b="1" dirty="0" smtClean="0"/>
              <a:t>Taxation?</a:t>
            </a:r>
            <a:endParaRPr lang="en-US" dirty="0"/>
          </a:p>
        </p:txBody>
      </p:sp>
      <p:sp>
        <p:nvSpPr>
          <p:cNvPr id="3" name="Subtitle 2"/>
          <p:cNvSpPr>
            <a:spLocks noGrp="1"/>
          </p:cNvSpPr>
          <p:nvPr>
            <p:ph type="subTitle" idx="1"/>
          </p:nvPr>
        </p:nvSpPr>
        <p:spPr>
          <a:xfrm>
            <a:off x="2171202" y="2099492"/>
            <a:ext cx="7939450" cy="4079239"/>
          </a:xfrm>
        </p:spPr>
        <p:txBody>
          <a:bodyPr>
            <a:normAutofit/>
          </a:bodyPr>
          <a:lstStyle/>
          <a:p>
            <a:r>
              <a:rPr lang="en-US" dirty="0">
                <a:solidFill>
                  <a:schemeClr val="tx1"/>
                </a:solidFill>
                <a:latin typeface="Times New Roman" panose="02020603050405020304" pitchFamily="18" charset="0"/>
                <a:cs typeface="Times New Roman" panose="02020603050405020304" pitchFamily="18" charset="0"/>
              </a:rPr>
              <a:t>O</a:t>
            </a:r>
            <a:r>
              <a:rPr lang="en-US" dirty="0" smtClean="0">
                <a:solidFill>
                  <a:schemeClr val="tx1"/>
                </a:solidFill>
                <a:latin typeface="Times New Roman" panose="02020603050405020304" pitchFamily="18" charset="0"/>
                <a:cs typeface="Times New Roman" panose="02020603050405020304" pitchFamily="18" charset="0"/>
              </a:rPr>
              <a:t>bligation </a:t>
            </a:r>
            <a:r>
              <a:rPr lang="en-US" dirty="0">
                <a:solidFill>
                  <a:schemeClr val="tx1"/>
                </a:solidFill>
                <a:latin typeface="Times New Roman" panose="02020603050405020304" pitchFamily="18" charset="0"/>
                <a:cs typeface="Times New Roman" panose="02020603050405020304" pitchFamily="18" charset="0"/>
              </a:rPr>
              <a:t>of an </a:t>
            </a:r>
            <a:r>
              <a:rPr lang="en-US" dirty="0" smtClean="0">
                <a:solidFill>
                  <a:schemeClr val="tx1"/>
                </a:solidFill>
                <a:latin typeface="Times New Roman" panose="02020603050405020304" pitchFamily="18" charset="0"/>
                <a:cs typeface="Times New Roman" panose="02020603050405020304" pitchFamily="18" charset="0"/>
              </a:rPr>
              <a:t>organization or </a:t>
            </a:r>
            <a:r>
              <a:rPr lang="en-US" dirty="0">
                <a:solidFill>
                  <a:schemeClr val="tx1"/>
                </a:solidFill>
                <a:latin typeface="Times New Roman" panose="02020603050405020304" pitchFamily="18" charset="0"/>
                <a:cs typeface="Times New Roman" panose="02020603050405020304" pitchFamily="18" charset="0"/>
              </a:rPr>
              <a:t>individuals or entities by governments. Taxes are levied in almost every country of the world, primarily to raise revenue for government expenditures, although they serve other purposes as well</a:t>
            </a:r>
            <a:r>
              <a:rPr lang="en-US" dirty="0" smtClean="0">
                <a:solidFill>
                  <a:schemeClr val="tx1"/>
                </a:solidFill>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dirty="0">
                <a:solidFill>
                  <a:schemeClr val="tx1"/>
                </a:solidFill>
                <a:latin typeface="Times New Roman" panose="02020603050405020304" pitchFamily="18" charset="0"/>
                <a:cs typeface="Times New Roman" panose="02020603050405020304" pitchFamily="18" charset="0"/>
              </a:rPr>
              <a:t>In modern economies taxes are the most important source of </a:t>
            </a:r>
            <a:r>
              <a:rPr lang="en-US" dirty="0">
                <a:solidFill>
                  <a:schemeClr val="tx1"/>
                </a:solidFill>
                <a:latin typeface="Times New Roman" panose="02020603050405020304" pitchFamily="18" charset="0"/>
                <a:cs typeface="Times New Roman" panose="02020603050405020304" pitchFamily="18" charset="0"/>
                <a:hlinkClick r:id="rId2"/>
              </a:rPr>
              <a:t>governmental revenue</a:t>
            </a:r>
            <a:r>
              <a:rPr lang="en-US" dirty="0">
                <a:solidFill>
                  <a:schemeClr val="tx1"/>
                </a:solidFill>
                <a:latin typeface="Times New Roman" panose="02020603050405020304" pitchFamily="18" charset="0"/>
                <a:cs typeface="Times New Roman" panose="02020603050405020304" pitchFamily="18" charset="0"/>
              </a:rPr>
              <a:t>. Taxes differ from other sources of revenue in that they are compulsory levies and are unrequited—i.e., they are generally not paid in exchange for some specific thing, such as a particular public service, the sale of public </a:t>
            </a:r>
            <a:r>
              <a:rPr lang="en-US" dirty="0">
                <a:solidFill>
                  <a:schemeClr val="tx1"/>
                </a:solidFill>
                <a:latin typeface="Times New Roman" panose="02020603050405020304" pitchFamily="18" charset="0"/>
                <a:cs typeface="Times New Roman" panose="02020603050405020304" pitchFamily="18" charset="0"/>
                <a:hlinkClick r:id="rId3"/>
              </a:rPr>
              <a:t>property</a:t>
            </a:r>
            <a:r>
              <a:rPr lang="en-US" dirty="0">
                <a:solidFill>
                  <a:schemeClr val="tx1"/>
                </a:solidFill>
                <a:latin typeface="Times New Roman" panose="02020603050405020304" pitchFamily="18" charset="0"/>
                <a:cs typeface="Times New Roman" panose="02020603050405020304" pitchFamily="18" charset="0"/>
              </a:rPr>
              <a:t>, or the issuance of </a:t>
            </a:r>
            <a:r>
              <a:rPr lang="en-US" dirty="0">
                <a:solidFill>
                  <a:schemeClr val="tx1"/>
                </a:solidFill>
                <a:latin typeface="Times New Roman" panose="02020603050405020304" pitchFamily="18" charset="0"/>
                <a:cs typeface="Times New Roman" panose="02020603050405020304" pitchFamily="18" charset="0"/>
                <a:hlinkClick r:id="rId4"/>
              </a:rPr>
              <a:t>public debt</a:t>
            </a:r>
            <a:r>
              <a:rPr lang="en-US" dirty="0">
                <a:solidFill>
                  <a:schemeClr val="tx1"/>
                </a:solidFill>
                <a:latin typeface="Times New Roman" panose="02020603050405020304" pitchFamily="18" charset="0"/>
                <a:cs typeface="Times New Roman" panose="02020603050405020304" pitchFamily="18" charset="0"/>
              </a:rPr>
              <a:t>. While taxes are presumably collected for the welfare of taxpayers as a whole, the individual taxpayer’s liability is independent of any specific benefit received.</a:t>
            </a:r>
          </a:p>
        </p:txBody>
      </p:sp>
    </p:spTree>
    <p:extLst>
      <p:ext uri="{BB962C8B-B14F-4D97-AF65-F5344CB8AC3E}">
        <p14:creationId xmlns:p14="http://schemas.microsoft.com/office/powerpoint/2010/main" val="40025083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Purposes Of Taxation</a:t>
            </a:r>
            <a:br>
              <a:rPr lang="en-US" b="1" dirty="0"/>
            </a:br>
            <a:endParaRPr lang="en-US" dirty="0"/>
          </a:p>
        </p:txBody>
      </p:sp>
      <p:sp>
        <p:nvSpPr>
          <p:cNvPr id="3" name="Content Placeholder 2"/>
          <p:cNvSpPr>
            <a:spLocks noGrp="1"/>
          </p:cNvSpPr>
          <p:nvPr>
            <p:ph idx="1"/>
          </p:nvPr>
        </p:nvSpPr>
        <p:spPr>
          <a:xfrm>
            <a:off x="2380207" y="1506583"/>
            <a:ext cx="8915400" cy="4946468"/>
          </a:xfrm>
        </p:spPr>
        <p:txBody>
          <a:bodyPr>
            <a:normAutofit lnSpcReduction="10000"/>
          </a:bodyPr>
          <a:lstStyle/>
          <a:p>
            <a:r>
              <a:rPr lang="en-US" dirty="0">
                <a:solidFill>
                  <a:schemeClr val="tx1"/>
                </a:solidFill>
                <a:latin typeface="Times New Roman" panose="02020603050405020304" pitchFamily="18" charset="0"/>
                <a:cs typeface="Times New Roman" panose="02020603050405020304" pitchFamily="18" charset="0"/>
              </a:rPr>
              <a:t>During the 19th century the prevalent idea was that taxes should serve mainly to finance the </a:t>
            </a:r>
            <a:r>
              <a:rPr lang="en-US" dirty="0">
                <a:solidFill>
                  <a:schemeClr val="tx1"/>
                </a:solidFill>
                <a:latin typeface="Times New Roman" panose="02020603050405020304" pitchFamily="18" charset="0"/>
                <a:cs typeface="Times New Roman" panose="02020603050405020304" pitchFamily="18" charset="0"/>
                <a:hlinkClick r:id="rId2"/>
              </a:rPr>
              <a:t>government</a:t>
            </a:r>
            <a:r>
              <a:rPr lang="en-US" dirty="0">
                <a:solidFill>
                  <a:schemeClr val="tx1"/>
                </a:solidFill>
                <a:latin typeface="Times New Roman" panose="02020603050405020304" pitchFamily="18" charset="0"/>
                <a:cs typeface="Times New Roman" panose="02020603050405020304" pitchFamily="18" charset="0"/>
              </a:rPr>
              <a:t>. </a:t>
            </a:r>
            <a:endParaRPr lang="en-US" dirty="0" smtClean="0">
              <a:solidFill>
                <a:schemeClr val="tx1"/>
              </a:solidFill>
              <a:latin typeface="Times New Roman" panose="02020603050405020304" pitchFamily="18" charset="0"/>
              <a:cs typeface="Times New Roman" panose="02020603050405020304" pitchFamily="18" charset="0"/>
            </a:endParaRPr>
          </a:p>
          <a:p>
            <a:r>
              <a:rPr lang="en-US" dirty="0" smtClean="0">
                <a:solidFill>
                  <a:schemeClr val="tx1"/>
                </a:solidFill>
                <a:latin typeface="Times New Roman" panose="02020603050405020304" pitchFamily="18" charset="0"/>
                <a:cs typeface="Times New Roman" panose="02020603050405020304" pitchFamily="18" charset="0"/>
              </a:rPr>
              <a:t>In </a:t>
            </a:r>
            <a:r>
              <a:rPr lang="en-US" dirty="0">
                <a:solidFill>
                  <a:schemeClr val="tx1"/>
                </a:solidFill>
                <a:latin typeface="Times New Roman" panose="02020603050405020304" pitchFamily="18" charset="0"/>
                <a:cs typeface="Times New Roman" panose="02020603050405020304" pitchFamily="18" charset="0"/>
              </a:rPr>
              <a:t>earlier times, and again today, governments have utilized taxation for other than merely fiscal purposes. </a:t>
            </a:r>
            <a:endParaRPr lang="en-US" dirty="0" smtClean="0">
              <a:solidFill>
                <a:schemeClr val="tx1"/>
              </a:solidFill>
              <a:latin typeface="Times New Roman" panose="02020603050405020304" pitchFamily="18" charset="0"/>
              <a:cs typeface="Times New Roman" panose="02020603050405020304" pitchFamily="18" charset="0"/>
            </a:endParaRPr>
          </a:p>
          <a:p>
            <a:r>
              <a:rPr lang="en-US" dirty="0" smtClean="0">
                <a:solidFill>
                  <a:schemeClr val="tx1"/>
                </a:solidFill>
                <a:latin typeface="Times New Roman" panose="02020603050405020304" pitchFamily="18" charset="0"/>
                <a:cs typeface="Times New Roman" panose="02020603050405020304" pitchFamily="18" charset="0"/>
              </a:rPr>
              <a:t>One </a:t>
            </a:r>
            <a:r>
              <a:rPr lang="en-US" dirty="0">
                <a:solidFill>
                  <a:schemeClr val="tx1"/>
                </a:solidFill>
                <a:latin typeface="Times New Roman" panose="02020603050405020304" pitchFamily="18" charset="0"/>
                <a:cs typeface="Times New Roman" panose="02020603050405020304" pitchFamily="18" charset="0"/>
              </a:rPr>
              <a:t>useful way to view the purpose of taxation, attributable to American economist </a:t>
            </a:r>
            <a:r>
              <a:rPr lang="en-US" dirty="0">
                <a:solidFill>
                  <a:schemeClr val="tx1"/>
                </a:solidFill>
                <a:latin typeface="Times New Roman" panose="02020603050405020304" pitchFamily="18" charset="0"/>
                <a:cs typeface="Times New Roman" panose="02020603050405020304" pitchFamily="18" charset="0"/>
                <a:hlinkClick r:id="rId3"/>
              </a:rPr>
              <a:t>Richard A. Musgrave</a:t>
            </a:r>
            <a:r>
              <a:rPr lang="en-US" dirty="0">
                <a:solidFill>
                  <a:schemeClr val="tx1"/>
                </a:solidFill>
                <a:latin typeface="Times New Roman" panose="02020603050405020304" pitchFamily="18" charset="0"/>
                <a:cs typeface="Times New Roman" panose="02020603050405020304" pitchFamily="18" charset="0"/>
              </a:rPr>
              <a:t>, is to distinguish between objectives of resource allocation, income redistribution, and economic stability. (Economic growth or development and international competitiveness are sometimes listed as separate goals, but they can generally be subsumed under the other three</a:t>
            </a:r>
            <a:r>
              <a:rPr lang="en-US" dirty="0" smtClean="0">
                <a:solidFill>
                  <a:schemeClr val="tx1"/>
                </a:solidFill>
                <a:latin typeface="Times New Roman" panose="02020603050405020304" pitchFamily="18" charset="0"/>
                <a:cs typeface="Times New Roman" panose="02020603050405020304" pitchFamily="18" charset="0"/>
              </a:rPr>
              <a:t>.)</a:t>
            </a:r>
          </a:p>
          <a:p>
            <a:r>
              <a:rPr lang="en-US" dirty="0" smtClean="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In the absence of a strong reason for interference, such as the need to reduce pollution, the first objective, resource allocation, is furthered if tax policy does not interfere with market-determined allocations. </a:t>
            </a:r>
            <a:endParaRPr lang="en-US" dirty="0" smtClean="0">
              <a:solidFill>
                <a:schemeClr val="tx1"/>
              </a:solidFill>
              <a:latin typeface="Times New Roman" panose="02020603050405020304" pitchFamily="18" charset="0"/>
              <a:cs typeface="Times New Roman" panose="02020603050405020304" pitchFamily="18" charset="0"/>
            </a:endParaRPr>
          </a:p>
          <a:p>
            <a:r>
              <a:rPr lang="en-US" dirty="0" smtClean="0">
                <a:solidFill>
                  <a:schemeClr val="tx1"/>
                </a:solidFill>
                <a:latin typeface="Times New Roman" panose="02020603050405020304" pitchFamily="18" charset="0"/>
                <a:cs typeface="Times New Roman" panose="02020603050405020304" pitchFamily="18" charset="0"/>
              </a:rPr>
              <a:t>The </a:t>
            </a:r>
            <a:r>
              <a:rPr lang="en-US" dirty="0">
                <a:solidFill>
                  <a:schemeClr val="tx1"/>
                </a:solidFill>
                <a:latin typeface="Times New Roman" panose="02020603050405020304" pitchFamily="18" charset="0"/>
                <a:cs typeface="Times New Roman" panose="02020603050405020304" pitchFamily="18" charset="0"/>
              </a:rPr>
              <a:t>second objective, income redistribution, is meant to lessen inequalities in the distribution of income and wealth. </a:t>
            </a:r>
            <a:endParaRPr lang="en-US" dirty="0" smtClean="0">
              <a:solidFill>
                <a:schemeClr val="tx1"/>
              </a:solidFill>
              <a:latin typeface="Times New Roman" panose="02020603050405020304" pitchFamily="18" charset="0"/>
              <a:cs typeface="Times New Roman" panose="02020603050405020304" pitchFamily="18" charset="0"/>
            </a:endParaRPr>
          </a:p>
          <a:p>
            <a:r>
              <a:rPr lang="en-US" dirty="0" smtClean="0">
                <a:solidFill>
                  <a:schemeClr val="tx1"/>
                </a:solidFill>
                <a:latin typeface="Times New Roman" panose="02020603050405020304" pitchFamily="18" charset="0"/>
                <a:cs typeface="Times New Roman" panose="02020603050405020304" pitchFamily="18" charset="0"/>
              </a:rPr>
              <a:t>The </a:t>
            </a:r>
            <a:r>
              <a:rPr lang="en-US" dirty="0">
                <a:solidFill>
                  <a:schemeClr val="tx1"/>
                </a:solidFill>
                <a:latin typeface="Times New Roman" panose="02020603050405020304" pitchFamily="18" charset="0"/>
                <a:cs typeface="Times New Roman" panose="02020603050405020304" pitchFamily="18" charset="0"/>
              </a:rPr>
              <a:t>objective of stabilization—implemented through tax policy, government expenditure policy, </a:t>
            </a:r>
            <a:r>
              <a:rPr lang="en-US" dirty="0">
                <a:solidFill>
                  <a:schemeClr val="tx1"/>
                </a:solidFill>
                <a:latin typeface="Times New Roman" panose="02020603050405020304" pitchFamily="18" charset="0"/>
                <a:cs typeface="Times New Roman" panose="02020603050405020304" pitchFamily="18" charset="0"/>
                <a:hlinkClick r:id="rId4"/>
              </a:rPr>
              <a:t>monetary policy</a:t>
            </a:r>
            <a:r>
              <a:rPr lang="en-US" dirty="0">
                <a:solidFill>
                  <a:schemeClr val="tx1"/>
                </a:solidFill>
                <a:latin typeface="Times New Roman" panose="02020603050405020304" pitchFamily="18" charset="0"/>
                <a:cs typeface="Times New Roman" panose="02020603050405020304" pitchFamily="18" charset="0"/>
              </a:rPr>
              <a:t>, and </a:t>
            </a:r>
            <a:r>
              <a:rPr lang="en-US" dirty="0">
                <a:solidFill>
                  <a:schemeClr val="tx1"/>
                </a:solidFill>
                <a:latin typeface="Times New Roman" panose="02020603050405020304" pitchFamily="18" charset="0"/>
                <a:cs typeface="Times New Roman" panose="02020603050405020304" pitchFamily="18" charset="0"/>
                <a:hlinkClick r:id="rId5"/>
              </a:rPr>
              <a:t>debt</a:t>
            </a:r>
            <a:r>
              <a:rPr lang="en-US" dirty="0">
                <a:solidFill>
                  <a:schemeClr val="tx1"/>
                </a:solidFill>
                <a:latin typeface="Times New Roman" panose="02020603050405020304" pitchFamily="18" charset="0"/>
                <a:cs typeface="Times New Roman" panose="02020603050405020304" pitchFamily="18" charset="0"/>
              </a:rPr>
              <a:t> management—is that of maintaining high employment and </a:t>
            </a:r>
            <a:r>
              <a:rPr lang="en-US" dirty="0">
                <a:solidFill>
                  <a:schemeClr val="tx1"/>
                </a:solidFill>
                <a:latin typeface="Times New Roman" panose="02020603050405020304" pitchFamily="18" charset="0"/>
                <a:cs typeface="Times New Roman" panose="02020603050405020304" pitchFamily="18" charset="0"/>
                <a:hlinkClick r:id="rId6"/>
              </a:rPr>
              <a:t>price</a:t>
            </a:r>
            <a:r>
              <a:rPr lang="en-US" dirty="0">
                <a:solidFill>
                  <a:schemeClr val="tx1"/>
                </a:solidFill>
                <a:latin typeface="Times New Roman" panose="02020603050405020304" pitchFamily="18" charset="0"/>
                <a:cs typeface="Times New Roman" panose="02020603050405020304" pitchFamily="18" charset="0"/>
              </a:rPr>
              <a:t> stability.</a:t>
            </a:r>
          </a:p>
        </p:txBody>
      </p:sp>
    </p:spTree>
    <p:extLst>
      <p:ext uri="{BB962C8B-B14F-4D97-AF65-F5344CB8AC3E}">
        <p14:creationId xmlns:p14="http://schemas.microsoft.com/office/powerpoint/2010/main" val="12316242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tx1"/>
                </a:solidFill>
                <a:latin typeface="Times New Roman" panose="02020603050405020304" pitchFamily="18" charset="0"/>
                <a:cs typeface="Times New Roman" panose="02020603050405020304" pitchFamily="18" charset="0"/>
              </a:rPr>
              <a:t>Classes Of Taxes</a:t>
            </a:r>
            <a:br>
              <a:rPr lang="en-US" b="1" dirty="0">
                <a:solidFill>
                  <a:schemeClr val="tx1"/>
                </a:solidFill>
                <a:latin typeface="Times New Roman" panose="02020603050405020304" pitchFamily="18" charset="0"/>
                <a:cs typeface="Times New Roman" panose="02020603050405020304" pitchFamily="18" charset="0"/>
              </a:rPr>
            </a:br>
            <a:r>
              <a:rPr lang="en-US" b="1" dirty="0">
                <a:solidFill>
                  <a:schemeClr val="tx1"/>
                </a:solidFill>
                <a:latin typeface="Times New Roman" panose="02020603050405020304" pitchFamily="18" charset="0"/>
                <a:cs typeface="Times New Roman" panose="02020603050405020304" pitchFamily="18" charset="0"/>
              </a:rPr>
              <a:t/>
            </a:r>
            <a:br>
              <a:rPr lang="en-US" b="1" dirty="0">
                <a:solidFill>
                  <a:schemeClr val="tx1"/>
                </a:solidFill>
                <a:latin typeface="Times New Roman" panose="02020603050405020304" pitchFamily="18" charset="0"/>
                <a:cs typeface="Times New Roman" panose="02020603050405020304" pitchFamily="18" charset="0"/>
              </a:rPr>
            </a:b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89212" y="1506582"/>
            <a:ext cx="8083142" cy="3862252"/>
          </a:xfrm>
        </p:spPr>
        <p:txBody>
          <a:bodyPr/>
          <a:lstStyle/>
          <a:p>
            <a:pPr marL="0" indent="0">
              <a:buNone/>
            </a:pPr>
            <a:r>
              <a:rPr lang="en-US" b="1" dirty="0" smtClean="0">
                <a:solidFill>
                  <a:schemeClr val="tx1"/>
                </a:solidFill>
                <a:latin typeface="Times New Roman" panose="02020603050405020304" pitchFamily="18" charset="0"/>
                <a:cs typeface="Times New Roman" panose="02020603050405020304" pitchFamily="18" charset="0"/>
              </a:rPr>
              <a:t>  Direct </a:t>
            </a:r>
            <a:r>
              <a:rPr lang="en-US" b="1" dirty="0">
                <a:solidFill>
                  <a:schemeClr val="tx1"/>
                </a:solidFill>
                <a:latin typeface="Times New Roman" panose="02020603050405020304" pitchFamily="18" charset="0"/>
                <a:cs typeface="Times New Roman" panose="02020603050405020304" pitchFamily="18" charset="0"/>
              </a:rPr>
              <a:t>and indirect </a:t>
            </a:r>
            <a:r>
              <a:rPr lang="en-US" b="1" dirty="0" smtClean="0">
                <a:solidFill>
                  <a:schemeClr val="tx1"/>
                </a:solidFill>
                <a:latin typeface="Times New Roman" panose="02020603050405020304" pitchFamily="18" charset="0"/>
                <a:cs typeface="Times New Roman" panose="02020603050405020304" pitchFamily="18" charset="0"/>
              </a:rPr>
              <a:t>taxes</a:t>
            </a:r>
          </a:p>
          <a:p>
            <a:r>
              <a:rPr lang="en-US" dirty="0">
                <a:solidFill>
                  <a:schemeClr val="tx1"/>
                </a:solidFill>
                <a:latin typeface="Times New Roman" panose="02020603050405020304" pitchFamily="18" charset="0"/>
                <a:cs typeface="Times New Roman" panose="02020603050405020304" pitchFamily="18" charset="0"/>
              </a:rPr>
              <a:t>In the literature of public </a:t>
            </a:r>
            <a:r>
              <a:rPr lang="en-US" dirty="0">
                <a:solidFill>
                  <a:schemeClr val="tx1"/>
                </a:solidFill>
                <a:latin typeface="Times New Roman" panose="02020603050405020304" pitchFamily="18" charset="0"/>
                <a:cs typeface="Times New Roman" panose="02020603050405020304" pitchFamily="18" charset="0"/>
                <a:hlinkClick r:id="rId2"/>
              </a:rPr>
              <a:t>finance</a:t>
            </a:r>
            <a:r>
              <a:rPr lang="en-US" dirty="0">
                <a:solidFill>
                  <a:schemeClr val="tx1"/>
                </a:solidFill>
                <a:latin typeface="Times New Roman" panose="02020603050405020304" pitchFamily="18" charset="0"/>
                <a:cs typeface="Times New Roman" panose="02020603050405020304" pitchFamily="18" charset="0"/>
              </a:rPr>
              <a:t>, taxes have been classified in various ways according to who pays for them, who bears the ultimate burden of them, the extent to which the burden can be shifted, and various other </a:t>
            </a:r>
            <a:r>
              <a:rPr lang="en-US" dirty="0" smtClean="0">
                <a:solidFill>
                  <a:schemeClr val="tx1"/>
                </a:solidFill>
                <a:latin typeface="Times New Roman" panose="02020603050405020304" pitchFamily="18" charset="0"/>
                <a:cs typeface="Times New Roman" panose="02020603050405020304" pitchFamily="18" charset="0"/>
                <a:hlinkClick r:id="rId3"/>
              </a:rPr>
              <a:t>criteria</a:t>
            </a:r>
            <a:r>
              <a:rPr lang="en-US" dirty="0" smtClean="0">
                <a:solidFill>
                  <a:schemeClr val="tx1"/>
                </a:solidFill>
                <a:latin typeface="Times New Roman" panose="02020603050405020304" pitchFamily="18" charset="0"/>
                <a:cs typeface="Times New Roman" panose="02020603050405020304" pitchFamily="18" charset="0"/>
              </a:rPr>
              <a:t>.</a:t>
            </a:r>
          </a:p>
          <a:p>
            <a:r>
              <a:rPr lang="en-US" dirty="0" smtClean="0">
                <a:solidFill>
                  <a:schemeClr val="tx1"/>
                </a:solidFill>
                <a:latin typeface="Times New Roman" panose="02020603050405020304" pitchFamily="18" charset="0"/>
                <a:cs typeface="Times New Roman" panose="02020603050405020304" pitchFamily="18" charset="0"/>
              </a:rPr>
              <a:t>Taxes </a:t>
            </a:r>
            <a:r>
              <a:rPr lang="en-US" dirty="0">
                <a:solidFill>
                  <a:schemeClr val="tx1"/>
                </a:solidFill>
                <a:latin typeface="Times New Roman" panose="02020603050405020304" pitchFamily="18" charset="0"/>
                <a:cs typeface="Times New Roman" panose="02020603050405020304" pitchFamily="18" charset="0"/>
              </a:rPr>
              <a:t>are most commonly classified as either direct or indirect, an example of the former type being the </a:t>
            </a:r>
            <a:r>
              <a:rPr lang="en-US" dirty="0">
                <a:solidFill>
                  <a:schemeClr val="tx1"/>
                </a:solidFill>
                <a:latin typeface="Times New Roman" panose="02020603050405020304" pitchFamily="18" charset="0"/>
                <a:cs typeface="Times New Roman" panose="02020603050405020304" pitchFamily="18" charset="0"/>
                <a:hlinkClick r:id="rId4"/>
              </a:rPr>
              <a:t>income tax</a:t>
            </a:r>
            <a:r>
              <a:rPr lang="en-US" dirty="0">
                <a:solidFill>
                  <a:schemeClr val="tx1"/>
                </a:solidFill>
                <a:latin typeface="Times New Roman" panose="02020603050405020304" pitchFamily="18" charset="0"/>
                <a:cs typeface="Times New Roman" panose="02020603050405020304" pitchFamily="18" charset="0"/>
              </a:rPr>
              <a:t> and of the latter the </a:t>
            </a:r>
            <a:r>
              <a:rPr lang="en-US" dirty="0">
                <a:solidFill>
                  <a:schemeClr val="tx1"/>
                </a:solidFill>
                <a:latin typeface="Times New Roman" panose="02020603050405020304" pitchFamily="18" charset="0"/>
                <a:cs typeface="Times New Roman" panose="02020603050405020304" pitchFamily="18" charset="0"/>
                <a:hlinkClick r:id="rId5"/>
              </a:rPr>
              <a:t>sales </a:t>
            </a:r>
            <a:r>
              <a:rPr lang="en-US" dirty="0" smtClean="0">
                <a:solidFill>
                  <a:schemeClr val="tx1"/>
                </a:solidFill>
                <a:latin typeface="Times New Roman" panose="02020603050405020304" pitchFamily="18" charset="0"/>
                <a:cs typeface="Times New Roman" panose="02020603050405020304" pitchFamily="18" charset="0"/>
                <a:hlinkClick r:id="rId5"/>
              </a:rPr>
              <a:t>tax</a:t>
            </a:r>
            <a:r>
              <a:rPr lang="en-US" dirty="0" smtClean="0">
                <a:solidFill>
                  <a:schemeClr val="tx1"/>
                </a:solidFill>
                <a:latin typeface="Times New Roman" panose="02020603050405020304" pitchFamily="18" charset="0"/>
                <a:cs typeface="Times New Roman" panose="02020603050405020304" pitchFamily="18" charset="0"/>
              </a:rPr>
              <a:t>.</a:t>
            </a:r>
          </a:p>
          <a:p>
            <a:r>
              <a:rPr lang="en-US" dirty="0" smtClean="0">
                <a:solidFill>
                  <a:schemeClr val="tx1"/>
                </a:solidFill>
                <a:latin typeface="Times New Roman" panose="02020603050405020304" pitchFamily="18" charset="0"/>
                <a:cs typeface="Times New Roman" panose="02020603050405020304" pitchFamily="18" charset="0"/>
              </a:rPr>
              <a:t>It </a:t>
            </a:r>
            <a:r>
              <a:rPr lang="en-US" dirty="0">
                <a:solidFill>
                  <a:schemeClr val="tx1"/>
                </a:solidFill>
                <a:latin typeface="Times New Roman" panose="02020603050405020304" pitchFamily="18" charset="0"/>
                <a:cs typeface="Times New Roman" panose="02020603050405020304" pitchFamily="18" charset="0"/>
              </a:rPr>
              <a:t>is usually said that a </a:t>
            </a:r>
            <a:r>
              <a:rPr lang="en-US" dirty="0">
                <a:solidFill>
                  <a:schemeClr val="tx1"/>
                </a:solidFill>
                <a:latin typeface="Times New Roman" panose="02020603050405020304" pitchFamily="18" charset="0"/>
                <a:cs typeface="Times New Roman" panose="02020603050405020304" pitchFamily="18" charset="0"/>
                <a:hlinkClick r:id="rId6"/>
              </a:rPr>
              <a:t>direct tax</a:t>
            </a:r>
            <a:r>
              <a:rPr lang="en-US" dirty="0">
                <a:solidFill>
                  <a:schemeClr val="tx1"/>
                </a:solidFill>
                <a:latin typeface="Times New Roman" panose="02020603050405020304" pitchFamily="18" charset="0"/>
                <a:cs typeface="Times New Roman" panose="02020603050405020304" pitchFamily="18" charset="0"/>
              </a:rPr>
              <a:t> is one that cannot be shifted by the taxpayer to someone else, whereas an indirect tax can be.</a:t>
            </a:r>
          </a:p>
        </p:txBody>
      </p:sp>
    </p:spTree>
    <p:extLst>
      <p:ext uri="{BB962C8B-B14F-4D97-AF65-F5344CB8AC3E}">
        <p14:creationId xmlns:p14="http://schemas.microsoft.com/office/powerpoint/2010/main" val="8542143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Direct taxes</a:t>
            </a:r>
            <a:br>
              <a:rPr lang="en-US" b="1" dirty="0"/>
            </a:br>
            <a:endParaRPr lang="en-US" dirty="0"/>
          </a:p>
        </p:txBody>
      </p:sp>
      <p:sp>
        <p:nvSpPr>
          <p:cNvPr id="3" name="Content Placeholder 2"/>
          <p:cNvSpPr>
            <a:spLocks noGrp="1"/>
          </p:cNvSpPr>
          <p:nvPr>
            <p:ph idx="1"/>
          </p:nvPr>
        </p:nvSpPr>
        <p:spPr>
          <a:xfrm>
            <a:off x="2458583" y="1506583"/>
            <a:ext cx="8915400" cy="4058194"/>
          </a:xfrm>
        </p:spPr>
        <p:txBody>
          <a:bodyPr>
            <a:normAutofit/>
          </a:bodyPr>
          <a:lstStyle/>
          <a:p>
            <a:r>
              <a:rPr lang="en-US" dirty="0">
                <a:solidFill>
                  <a:schemeClr val="tx1"/>
                </a:solidFill>
                <a:latin typeface="Times New Roman" panose="02020603050405020304" pitchFamily="18" charset="0"/>
                <a:cs typeface="Times New Roman" panose="02020603050405020304" pitchFamily="18" charset="0"/>
              </a:rPr>
              <a:t>Direct taxes are primarily taxes on natural persons (e.g., individuals), and they are typically based on the taxpayer’s ability to pay as measured by income, </a:t>
            </a:r>
            <a:r>
              <a:rPr lang="en-US" dirty="0">
                <a:solidFill>
                  <a:schemeClr val="tx1"/>
                </a:solidFill>
                <a:latin typeface="Times New Roman" panose="02020603050405020304" pitchFamily="18" charset="0"/>
                <a:cs typeface="Times New Roman" panose="02020603050405020304" pitchFamily="18" charset="0"/>
                <a:hlinkClick r:id="rId2"/>
              </a:rPr>
              <a:t>consumption</a:t>
            </a:r>
            <a:r>
              <a:rPr lang="en-US" dirty="0">
                <a:solidFill>
                  <a:schemeClr val="tx1"/>
                </a:solidFill>
                <a:latin typeface="Times New Roman" panose="02020603050405020304" pitchFamily="18" charset="0"/>
                <a:cs typeface="Times New Roman" panose="02020603050405020304" pitchFamily="18" charset="0"/>
              </a:rPr>
              <a:t>, or net wealth. What follows is a description of the main types of direct taxes</a:t>
            </a:r>
            <a:r>
              <a:rPr lang="en-US" dirty="0" smtClean="0">
                <a:solidFill>
                  <a:schemeClr val="tx1"/>
                </a:solidFill>
                <a:latin typeface="Times New Roman" panose="02020603050405020304" pitchFamily="18" charset="0"/>
                <a:cs typeface="Times New Roman" panose="02020603050405020304" pitchFamily="18" charset="0"/>
              </a:rPr>
              <a:t>.</a:t>
            </a:r>
          </a:p>
          <a:p>
            <a:r>
              <a:rPr lang="en-US" dirty="0">
                <a:solidFill>
                  <a:schemeClr val="tx1"/>
                </a:solidFill>
                <a:latin typeface="Times New Roman" panose="02020603050405020304" pitchFamily="18" charset="0"/>
                <a:cs typeface="Times New Roman" panose="02020603050405020304" pitchFamily="18" charset="0"/>
              </a:rPr>
              <a:t>Individual income taxes are commonly levied on total personal </a:t>
            </a:r>
            <a:r>
              <a:rPr lang="en-US" dirty="0">
                <a:solidFill>
                  <a:schemeClr val="tx1"/>
                </a:solidFill>
                <a:latin typeface="Times New Roman" panose="02020603050405020304" pitchFamily="18" charset="0"/>
                <a:cs typeface="Times New Roman" panose="02020603050405020304" pitchFamily="18" charset="0"/>
                <a:hlinkClick r:id="rId3"/>
              </a:rPr>
              <a:t>net income</a:t>
            </a:r>
            <a:r>
              <a:rPr lang="en-US" dirty="0">
                <a:solidFill>
                  <a:schemeClr val="tx1"/>
                </a:solidFill>
                <a:latin typeface="Times New Roman" panose="02020603050405020304" pitchFamily="18" charset="0"/>
                <a:cs typeface="Times New Roman" panose="02020603050405020304" pitchFamily="18" charset="0"/>
              </a:rPr>
              <a:t> of the taxpayer (which may be an individual, a couple, or a family) in excess of some </a:t>
            </a:r>
            <a:r>
              <a:rPr lang="en-US" dirty="0">
                <a:solidFill>
                  <a:schemeClr val="tx1"/>
                </a:solidFill>
                <a:latin typeface="Times New Roman" panose="02020603050405020304" pitchFamily="18" charset="0"/>
                <a:cs typeface="Times New Roman" panose="02020603050405020304" pitchFamily="18" charset="0"/>
                <a:hlinkClick r:id="rId4"/>
              </a:rPr>
              <a:t>stipulated</a:t>
            </a:r>
            <a:r>
              <a:rPr lang="en-US" dirty="0">
                <a:solidFill>
                  <a:schemeClr val="tx1"/>
                </a:solidFill>
                <a:latin typeface="Times New Roman" panose="02020603050405020304" pitchFamily="18" charset="0"/>
                <a:cs typeface="Times New Roman" panose="02020603050405020304" pitchFamily="18" charset="0"/>
              </a:rPr>
              <a:t> minimum. </a:t>
            </a:r>
            <a:endParaRPr lang="en-US" dirty="0" smtClean="0">
              <a:solidFill>
                <a:schemeClr val="tx1"/>
              </a:solidFill>
              <a:latin typeface="Times New Roman" panose="02020603050405020304" pitchFamily="18" charset="0"/>
              <a:cs typeface="Times New Roman" panose="02020603050405020304" pitchFamily="18" charset="0"/>
            </a:endParaRPr>
          </a:p>
          <a:p>
            <a:r>
              <a:rPr lang="en-US" dirty="0" smtClean="0">
                <a:solidFill>
                  <a:schemeClr val="tx1"/>
                </a:solidFill>
                <a:latin typeface="Times New Roman" panose="02020603050405020304" pitchFamily="18" charset="0"/>
                <a:cs typeface="Times New Roman" panose="02020603050405020304" pitchFamily="18" charset="0"/>
              </a:rPr>
              <a:t>They </a:t>
            </a:r>
            <a:r>
              <a:rPr lang="en-US" dirty="0">
                <a:solidFill>
                  <a:schemeClr val="tx1"/>
                </a:solidFill>
                <a:latin typeface="Times New Roman" panose="02020603050405020304" pitchFamily="18" charset="0"/>
                <a:cs typeface="Times New Roman" panose="02020603050405020304" pitchFamily="18" charset="0"/>
              </a:rPr>
              <a:t>are also commonly adjusted to take into account the circumstances influencing the ability to pay, such as family status, number and age of children, and financial burdens resulting from illness</a:t>
            </a:r>
            <a:r>
              <a:rPr lang="en-US" dirty="0" smtClean="0">
                <a:solidFill>
                  <a:schemeClr val="tx1"/>
                </a:solidFill>
                <a:latin typeface="Times New Roman" panose="02020603050405020304" pitchFamily="18" charset="0"/>
                <a:cs typeface="Times New Roman" panose="02020603050405020304" pitchFamily="18" charset="0"/>
              </a:rPr>
              <a:t>.</a:t>
            </a:r>
          </a:p>
          <a:p>
            <a:r>
              <a:rPr lang="en-US" dirty="0" smtClean="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The taxes are often levied at graduated rates, meaning that the rates rise as income rises. Personal exemptions for the taxpayer and family can create a range of income that is subject to a tax rate of zero.</a:t>
            </a:r>
          </a:p>
        </p:txBody>
      </p:sp>
    </p:spTree>
    <p:extLst>
      <p:ext uri="{BB962C8B-B14F-4D97-AF65-F5344CB8AC3E}">
        <p14:creationId xmlns:p14="http://schemas.microsoft.com/office/powerpoint/2010/main" val="15728975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Indirect taxes</a:t>
            </a:r>
            <a:r>
              <a:rPr lang="en-US" b="1" dirty="0"/>
              <a:t/>
            </a:r>
            <a:br>
              <a:rPr lang="en-US" b="1" dirty="0"/>
            </a:br>
            <a:endParaRPr lang="en-US" dirty="0"/>
          </a:p>
        </p:txBody>
      </p:sp>
      <p:sp>
        <p:nvSpPr>
          <p:cNvPr id="3" name="Content Placeholder 2"/>
          <p:cNvSpPr>
            <a:spLocks noGrp="1"/>
          </p:cNvSpPr>
          <p:nvPr>
            <p:ph idx="1"/>
          </p:nvPr>
        </p:nvSpPr>
        <p:spPr>
          <a:xfrm>
            <a:off x="2393270" y="1428205"/>
            <a:ext cx="8915400" cy="5194663"/>
          </a:xfrm>
        </p:spPr>
        <p:txBody>
          <a:bodyPr>
            <a:normAutofit lnSpcReduction="10000"/>
          </a:bodyPr>
          <a:lstStyle/>
          <a:p>
            <a:r>
              <a:rPr lang="en-US" dirty="0">
                <a:solidFill>
                  <a:schemeClr val="tx1"/>
                </a:solidFill>
                <a:latin typeface="Times New Roman" panose="02020603050405020304" pitchFamily="18" charset="0"/>
                <a:cs typeface="Times New Roman" panose="02020603050405020304" pitchFamily="18" charset="0"/>
              </a:rPr>
              <a:t>Indirect taxes are levied on the production or consumption of goods and services or on transactions, including imports and exports. </a:t>
            </a:r>
            <a:endParaRPr lang="en-US" dirty="0" smtClean="0">
              <a:solidFill>
                <a:schemeClr val="tx1"/>
              </a:solidFill>
              <a:latin typeface="Times New Roman" panose="02020603050405020304" pitchFamily="18" charset="0"/>
              <a:cs typeface="Times New Roman" panose="02020603050405020304" pitchFamily="18" charset="0"/>
            </a:endParaRPr>
          </a:p>
          <a:p>
            <a:r>
              <a:rPr lang="en-US" dirty="0" smtClean="0">
                <a:solidFill>
                  <a:schemeClr val="tx1"/>
                </a:solidFill>
                <a:latin typeface="Times New Roman" panose="02020603050405020304" pitchFamily="18" charset="0"/>
                <a:cs typeface="Times New Roman" panose="02020603050405020304" pitchFamily="18" charset="0"/>
              </a:rPr>
              <a:t>Examples </a:t>
            </a:r>
            <a:r>
              <a:rPr lang="en-US" dirty="0">
                <a:solidFill>
                  <a:schemeClr val="tx1"/>
                </a:solidFill>
                <a:latin typeface="Times New Roman" panose="02020603050405020304" pitchFamily="18" charset="0"/>
                <a:cs typeface="Times New Roman" panose="02020603050405020304" pitchFamily="18" charset="0"/>
              </a:rPr>
              <a:t>include general and selective </a:t>
            </a:r>
            <a:r>
              <a:rPr lang="en-US" dirty="0">
                <a:solidFill>
                  <a:schemeClr val="tx1"/>
                </a:solidFill>
                <a:latin typeface="Times New Roman" panose="02020603050405020304" pitchFamily="18" charset="0"/>
                <a:cs typeface="Times New Roman" panose="02020603050405020304" pitchFamily="18" charset="0"/>
                <a:hlinkClick r:id="rId2"/>
              </a:rPr>
              <a:t>sales taxes</a:t>
            </a:r>
            <a:r>
              <a:rPr lang="en-US" dirty="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hlinkClick r:id="rId3"/>
              </a:rPr>
              <a:t>value-added taxes</a:t>
            </a:r>
            <a:r>
              <a:rPr lang="en-US" dirty="0">
                <a:solidFill>
                  <a:schemeClr val="tx1"/>
                </a:solidFill>
                <a:latin typeface="Times New Roman" panose="02020603050405020304" pitchFamily="18" charset="0"/>
                <a:cs typeface="Times New Roman" panose="02020603050405020304" pitchFamily="18" charset="0"/>
              </a:rPr>
              <a:t> (VAT), taxes on any aspect of manufacturing or production, taxes on legal transactions, and customs or </a:t>
            </a:r>
            <a:r>
              <a:rPr lang="en-US" dirty="0">
                <a:solidFill>
                  <a:schemeClr val="tx1"/>
                </a:solidFill>
                <a:latin typeface="Times New Roman" panose="02020603050405020304" pitchFamily="18" charset="0"/>
                <a:cs typeface="Times New Roman" panose="02020603050405020304" pitchFamily="18" charset="0"/>
                <a:hlinkClick r:id="rId4"/>
              </a:rPr>
              <a:t>import duties</a:t>
            </a:r>
            <a:r>
              <a:rPr lang="en-US" dirty="0" smtClean="0">
                <a:solidFill>
                  <a:schemeClr val="tx1"/>
                </a:solidFill>
                <a:latin typeface="Times New Roman" panose="02020603050405020304" pitchFamily="18" charset="0"/>
                <a:cs typeface="Times New Roman" panose="02020603050405020304" pitchFamily="18" charset="0"/>
              </a:rPr>
              <a:t>.</a:t>
            </a:r>
          </a:p>
          <a:p>
            <a:r>
              <a:rPr lang="en-US" dirty="0">
                <a:solidFill>
                  <a:schemeClr val="tx1"/>
                </a:solidFill>
                <a:latin typeface="Times New Roman" panose="02020603050405020304" pitchFamily="18" charset="0"/>
                <a:cs typeface="Times New Roman" panose="02020603050405020304" pitchFamily="18" charset="0"/>
              </a:rPr>
              <a:t>General sales taxes are levies that are applied to a substantial portion of consumer expenditures. The same tax rate can be applied to all taxed items, or different items (such as food or clothing) can be subject to different rates. </a:t>
            </a:r>
            <a:endParaRPr lang="en-US" dirty="0" smtClean="0">
              <a:solidFill>
                <a:schemeClr val="tx1"/>
              </a:solidFill>
              <a:latin typeface="Times New Roman" panose="02020603050405020304" pitchFamily="18" charset="0"/>
              <a:cs typeface="Times New Roman" panose="02020603050405020304" pitchFamily="18" charset="0"/>
            </a:endParaRPr>
          </a:p>
          <a:p>
            <a:r>
              <a:rPr lang="en-US" dirty="0" smtClean="0">
                <a:solidFill>
                  <a:schemeClr val="tx1"/>
                </a:solidFill>
                <a:latin typeface="Times New Roman" panose="02020603050405020304" pitchFamily="18" charset="0"/>
                <a:cs typeface="Times New Roman" panose="02020603050405020304" pitchFamily="18" charset="0"/>
              </a:rPr>
              <a:t>Single-stage </a:t>
            </a:r>
            <a:r>
              <a:rPr lang="en-US" dirty="0">
                <a:solidFill>
                  <a:schemeClr val="tx1"/>
                </a:solidFill>
                <a:latin typeface="Times New Roman" panose="02020603050405020304" pitchFamily="18" charset="0"/>
                <a:cs typeface="Times New Roman" panose="02020603050405020304" pitchFamily="18" charset="0"/>
              </a:rPr>
              <a:t>taxes can be collected at the retail level, as the U.S. states do, or they can be collected at a pre-retail (i.e., manufacturing or wholesale) level, as occurs in some developing countries. </a:t>
            </a:r>
            <a:endParaRPr lang="en-US" dirty="0" smtClean="0">
              <a:solidFill>
                <a:schemeClr val="tx1"/>
              </a:solidFill>
              <a:latin typeface="Times New Roman" panose="02020603050405020304" pitchFamily="18" charset="0"/>
              <a:cs typeface="Times New Roman" panose="02020603050405020304" pitchFamily="18" charset="0"/>
            </a:endParaRPr>
          </a:p>
          <a:p>
            <a:r>
              <a:rPr lang="en-US" dirty="0" smtClean="0">
                <a:solidFill>
                  <a:schemeClr val="tx1"/>
                </a:solidFill>
                <a:latin typeface="Times New Roman" panose="02020603050405020304" pitchFamily="18" charset="0"/>
                <a:cs typeface="Times New Roman" panose="02020603050405020304" pitchFamily="18" charset="0"/>
              </a:rPr>
              <a:t>Multistage </a:t>
            </a:r>
            <a:r>
              <a:rPr lang="en-US" dirty="0">
                <a:solidFill>
                  <a:schemeClr val="tx1"/>
                </a:solidFill>
                <a:latin typeface="Times New Roman" panose="02020603050405020304" pitchFamily="18" charset="0"/>
                <a:cs typeface="Times New Roman" panose="02020603050405020304" pitchFamily="18" charset="0"/>
              </a:rPr>
              <a:t>taxes are applied at each stage in the production-distribution process. </a:t>
            </a:r>
            <a:endParaRPr lang="en-US" dirty="0" smtClean="0">
              <a:solidFill>
                <a:schemeClr val="tx1"/>
              </a:solidFill>
              <a:latin typeface="Times New Roman" panose="02020603050405020304" pitchFamily="18" charset="0"/>
              <a:cs typeface="Times New Roman" panose="02020603050405020304" pitchFamily="18" charset="0"/>
            </a:endParaRPr>
          </a:p>
          <a:p>
            <a:r>
              <a:rPr lang="en-US" dirty="0" smtClean="0">
                <a:solidFill>
                  <a:schemeClr val="tx1"/>
                </a:solidFill>
                <a:latin typeface="Times New Roman" panose="02020603050405020304" pitchFamily="18" charset="0"/>
                <a:cs typeface="Times New Roman" panose="02020603050405020304" pitchFamily="18" charset="0"/>
              </a:rPr>
              <a:t>The</a:t>
            </a:r>
            <a:r>
              <a:rPr lang="en-US" dirty="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hlinkClick r:id="rId3"/>
              </a:rPr>
              <a:t>VAT</a:t>
            </a:r>
            <a:r>
              <a:rPr lang="en-US" dirty="0">
                <a:solidFill>
                  <a:schemeClr val="tx1"/>
                </a:solidFill>
                <a:latin typeface="Times New Roman" panose="02020603050405020304" pitchFamily="18" charset="0"/>
                <a:cs typeface="Times New Roman" panose="02020603050405020304" pitchFamily="18" charset="0"/>
              </a:rPr>
              <a:t>, which increased in popularity during the second half of the 20th century, is commonly collected by allowing the taxpayer to deduct a </a:t>
            </a:r>
            <a:r>
              <a:rPr lang="en-US" dirty="0">
                <a:solidFill>
                  <a:schemeClr val="tx1"/>
                </a:solidFill>
                <a:latin typeface="Times New Roman" panose="02020603050405020304" pitchFamily="18" charset="0"/>
                <a:cs typeface="Times New Roman" panose="02020603050405020304" pitchFamily="18" charset="0"/>
                <a:hlinkClick r:id="rId5"/>
              </a:rPr>
              <a:t>credit</a:t>
            </a:r>
            <a:r>
              <a:rPr lang="en-US" dirty="0">
                <a:solidFill>
                  <a:schemeClr val="tx1"/>
                </a:solidFill>
                <a:latin typeface="Times New Roman" panose="02020603050405020304" pitchFamily="18" charset="0"/>
                <a:cs typeface="Times New Roman" panose="02020603050405020304" pitchFamily="18" charset="0"/>
              </a:rPr>
              <a:t> for tax paid on purchases from liability on sales. The VAT has largely replaced the turnover tax—a tax on each stage of the production and distribution chain, with no </a:t>
            </a:r>
            <a:r>
              <a:rPr lang="en-US" dirty="0">
                <a:solidFill>
                  <a:schemeClr val="tx1"/>
                </a:solidFill>
                <a:latin typeface="Times New Roman" panose="02020603050405020304" pitchFamily="18" charset="0"/>
                <a:cs typeface="Times New Roman" panose="02020603050405020304" pitchFamily="18" charset="0"/>
                <a:hlinkClick r:id="rId6"/>
              </a:rPr>
              <a:t>relief</a:t>
            </a:r>
            <a:r>
              <a:rPr lang="en-US" dirty="0">
                <a:solidFill>
                  <a:schemeClr val="tx1"/>
                </a:solidFill>
                <a:latin typeface="Times New Roman" panose="02020603050405020304" pitchFamily="18" charset="0"/>
                <a:cs typeface="Times New Roman" panose="02020603050405020304" pitchFamily="18" charset="0"/>
              </a:rPr>
              <a:t> for tax paid at previous stages. The </a:t>
            </a:r>
            <a:r>
              <a:rPr lang="en-US" dirty="0">
                <a:solidFill>
                  <a:schemeClr val="tx1"/>
                </a:solidFill>
                <a:latin typeface="Times New Roman" panose="02020603050405020304" pitchFamily="18" charset="0"/>
                <a:cs typeface="Times New Roman" panose="02020603050405020304" pitchFamily="18" charset="0"/>
                <a:hlinkClick r:id="rId7"/>
              </a:rPr>
              <a:t>cumulative</a:t>
            </a:r>
            <a:r>
              <a:rPr lang="en-US" dirty="0">
                <a:solidFill>
                  <a:schemeClr val="tx1"/>
                </a:solidFill>
                <a:latin typeface="Times New Roman" panose="02020603050405020304" pitchFamily="18" charset="0"/>
                <a:cs typeface="Times New Roman" panose="02020603050405020304" pitchFamily="18" charset="0"/>
              </a:rPr>
              <a:t> effect of the turnover tax, commonly known as tax cascading, distorts economic decisions.</a:t>
            </a:r>
          </a:p>
        </p:txBody>
      </p:sp>
    </p:spTree>
    <p:extLst>
      <p:ext uri="{BB962C8B-B14F-4D97-AF65-F5344CB8AC3E}">
        <p14:creationId xmlns:p14="http://schemas.microsoft.com/office/powerpoint/2010/main" val="47677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99741"/>
          </a:xfrm>
        </p:spPr>
        <p:txBody>
          <a:bodyPr>
            <a:normAutofit fontScale="90000"/>
          </a:bodyPr>
          <a:lstStyle/>
          <a:p>
            <a:r>
              <a:rPr lang="en-US" b="1" dirty="0"/>
              <a:t>History Of Taxation</a:t>
            </a:r>
            <a:br>
              <a:rPr lang="en-US" b="1" dirty="0"/>
            </a:br>
            <a:endParaRPr lang="en-US" dirty="0"/>
          </a:p>
        </p:txBody>
      </p:sp>
      <p:sp>
        <p:nvSpPr>
          <p:cNvPr id="3" name="Content Placeholder 2"/>
          <p:cNvSpPr>
            <a:spLocks noGrp="1"/>
          </p:cNvSpPr>
          <p:nvPr>
            <p:ph idx="1"/>
          </p:nvPr>
        </p:nvSpPr>
        <p:spPr>
          <a:xfrm>
            <a:off x="2385328" y="1815737"/>
            <a:ext cx="9326879" cy="3984172"/>
          </a:xfrm>
        </p:spPr>
        <p:txBody>
          <a:bodyPr/>
          <a:lstStyle/>
          <a:p>
            <a:pPr marL="0" indent="0">
              <a:buNone/>
            </a:pPr>
            <a:r>
              <a:rPr lang="en-US" b="1" dirty="0">
                <a:solidFill>
                  <a:schemeClr val="tx1"/>
                </a:solidFill>
                <a:latin typeface="Times New Roman" panose="02020603050405020304" pitchFamily="18" charset="0"/>
                <a:cs typeface="Times New Roman" panose="02020603050405020304" pitchFamily="18" charset="0"/>
              </a:rPr>
              <a:t>Administration of taxation</a:t>
            </a:r>
          </a:p>
          <a:p>
            <a:pPr algn="just"/>
            <a:r>
              <a:rPr lang="en-US" dirty="0">
                <a:solidFill>
                  <a:schemeClr val="tx1"/>
                </a:solidFill>
                <a:latin typeface="Times New Roman" panose="02020603050405020304" pitchFamily="18" charset="0"/>
                <a:cs typeface="Times New Roman" panose="02020603050405020304" pitchFamily="18" charset="0"/>
              </a:rPr>
              <a:t>Although views on what is appropriate in tax policy </a:t>
            </a:r>
            <a:r>
              <a:rPr lang="en-US" b="1" dirty="0">
                <a:solidFill>
                  <a:schemeClr val="tx1"/>
                </a:solidFill>
                <a:latin typeface="Times New Roman" panose="02020603050405020304" pitchFamily="18" charset="0"/>
                <a:cs typeface="Times New Roman" panose="02020603050405020304" pitchFamily="18" charset="0"/>
              </a:rPr>
              <a:t>influence the choice </a:t>
            </a:r>
            <a:r>
              <a:rPr lang="en-US" dirty="0">
                <a:solidFill>
                  <a:schemeClr val="tx1"/>
                </a:solidFill>
                <a:latin typeface="Times New Roman" panose="02020603050405020304" pitchFamily="18" charset="0"/>
                <a:cs typeface="Times New Roman" panose="02020603050405020304" pitchFamily="18" charset="0"/>
              </a:rPr>
              <a:t>and structure of tax </a:t>
            </a:r>
            <a:r>
              <a:rPr lang="en-US" b="1" dirty="0">
                <a:solidFill>
                  <a:schemeClr val="tx1"/>
                </a:solidFill>
                <a:latin typeface="Times New Roman" panose="02020603050405020304" pitchFamily="18" charset="0"/>
                <a:cs typeface="Times New Roman" panose="02020603050405020304" pitchFamily="18" charset="0"/>
              </a:rPr>
              <a:t>codes, patterns</a:t>
            </a:r>
            <a:r>
              <a:rPr lang="en-US" dirty="0">
                <a:solidFill>
                  <a:schemeClr val="tx1"/>
                </a:solidFill>
                <a:latin typeface="Times New Roman" panose="02020603050405020304" pitchFamily="18" charset="0"/>
                <a:cs typeface="Times New Roman" panose="02020603050405020304" pitchFamily="18" charset="0"/>
              </a:rPr>
              <a:t> of taxation throughout history can be explained largely by administrative considerations. </a:t>
            </a:r>
            <a:endParaRPr lang="en-US" dirty="0" smtClean="0">
              <a:solidFill>
                <a:schemeClr val="tx1"/>
              </a:solidFill>
              <a:latin typeface="Times New Roman" panose="02020603050405020304" pitchFamily="18" charset="0"/>
              <a:cs typeface="Times New Roman" panose="02020603050405020304" pitchFamily="18" charset="0"/>
            </a:endParaRPr>
          </a:p>
          <a:p>
            <a:pPr algn="just"/>
            <a:r>
              <a:rPr lang="en-US" dirty="0" smtClean="0">
                <a:solidFill>
                  <a:schemeClr val="tx1"/>
                </a:solidFill>
                <a:latin typeface="Times New Roman" panose="02020603050405020304" pitchFamily="18" charset="0"/>
                <a:cs typeface="Times New Roman" panose="02020603050405020304" pitchFamily="18" charset="0"/>
              </a:rPr>
              <a:t>For </a:t>
            </a:r>
            <a:r>
              <a:rPr lang="en-US" dirty="0">
                <a:solidFill>
                  <a:schemeClr val="tx1"/>
                </a:solidFill>
                <a:latin typeface="Times New Roman" panose="02020603050405020304" pitchFamily="18" charset="0"/>
                <a:cs typeface="Times New Roman" panose="02020603050405020304" pitchFamily="18" charset="0"/>
              </a:rPr>
              <a:t>example, because imported products are easier to tax than domestic output, import duties were among the earliest taxes. Similarly, the simple turnover tax (levied on gross sales) long held sway before the invention of the economically superior but administratively </a:t>
            </a:r>
            <a:r>
              <a:rPr lang="en-US" dirty="0" smtClean="0">
                <a:solidFill>
                  <a:schemeClr val="tx1"/>
                </a:solidFill>
                <a:latin typeface="Times New Roman" panose="02020603050405020304" pitchFamily="18" charset="0"/>
                <a:cs typeface="Times New Roman" panose="02020603050405020304" pitchFamily="18" charset="0"/>
              </a:rPr>
              <a:t>more demanding</a:t>
            </a:r>
            <a:r>
              <a:rPr lang="en-US" dirty="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hlinkClick r:id="rId2"/>
              </a:rPr>
              <a:t>VAT</a:t>
            </a:r>
            <a:r>
              <a:rPr lang="en-US" dirty="0">
                <a:solidFill>
                  <a:schemeClr val="tx1"/>
                </a:solidFill>
                <a:latin typeface="Times New Roman" panose="02020603050405020304" pitchFamily="18" charset="0"/>
                <a:cs typeface="Times New Roman" panose="02020603050405020304" pitchFamily="18" charset="0"/>
              </a:rPr>
              <a:t> (which allows </a:t>
            </a:r>
            <a:r>
              <a:rPr lang="en-US" dirty="0">
                <a:solidFill>
                  <a:schemeClr val="tx1"/>
                </a:solidFill>
                <a:latin typeface="Times New Roman" panose="02020603050405020304" pitchFamily="18" charset="0"/>
                <a:cs typeface="Times New Roman" panose="02020603050405020304" pitchFamily="18" charset="0"/>
                <a:hlinkClick r:id="rId3"/>
              </a:rPr>
              <a:t>credit</a:t>
            </a:r>
            <a:r>
              <a:rPr lang="en-US" dirty="0">
                <a:solidFill>
                  <a:schemeClr val="tx1"/>
                </a:solidFill>
                <a:latin typeface="Times New Roman" panose="02020603050405020304" pitchFamily="18" charset="0"/>
                <a:cs typeface="Times New Roman" panose="02020603050405020304" pitchFamily="18" charset="0"/>
              </a:rPr>
              <a:t> for tax paid on purchases</a:t>
            </a:r>
            <a:r>
              <a:rPr lang="en-US" dirty="0" smtClean="0">
                <a:solidFill>
                  <a:schemeClr val="tx1"/>
                </a:solidFill>
                <a:latin typeface="Times New Roman" panose="02020603050405020304" pitchFamily="18" charset="0"/>
                <a:cs typeface="Times New Roman" panose="02020603050405020304" pitchFamily="18" charset="0"/>
              </a:rPr>
              <a:t>).</a:t>
            </a:r>
          </a:p>
          <a:p>
            <a:r>
              <a:rPr lang="en-US" dirty="0" smtClean="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It is easier to identify, and thus tax, </a:t>
            </a:r>
            <a:r>
              <a:rPr lang="en-US" dirty="0">
                <a:solidFill>
                  <a:schemeClr val="tx1"/>
                </a:solidFill>
                <a:latin typeface="Times New Roman" panose="02020603050405020304" pitchFamily="18" charset="0"/>
                <a:cs typeface="Times New Roman" panose="02020603050405020304" pitchFamily="18" charset="0"/>
                <a:hlinkClick r:id="rId4"/>
              </a:rPr>
              <a:t>real property</a:t>
            </a:r>
            <a:r>
              <a:rPr lang="en-US" dirty="0">
                <a:solidFill>
                  <a:schemeClr val="tx1"/>
                </a:solidFill>
                <a:latin typeface="Times New Roman" panose="02020603050405020304" pitchFamily="18" charset="0"/>
                <a:cs typeface="Times New Roman" panose="02020603050405020304" pitchFamily="18" charset="0"/>
              </a:rPr>
              <a:t> than other assets; and a head (poll) tax is even easier to </a:t>
            </a:r>
            <a:r>
              <a:rPr lang="en-US" dirty="0">
                <a:solidFill>
                  <a:schemeClr val="tx1"/>
                </a:solidFill>
                <a:latin typeface="Times New Roman" panose="02020603050405020304" pitchFamily="18" charset="0"/>
                <a:cs typeface="Times New Roman" panose="02020603050405020304" pitchFamily="18" charset="0"/>
                <a:hlinkClick r:id="rId5"/>
              </a:rPr>
              <a:t>implement</a:t>
            </a:r>
            <a:r>
              <a:rPr lang="en-US" dirty="0">
                <a:solidFill>
                  <a:schemeClr val="tx1"/>
                </a:solidFill>
                <a:latin typeface="Times New Roman" panose="02020603050405020304" pitchFamily="18" charset="0"/>
                <a:cs typeface="Times New Roman" panose="02020603050405020304" pitchFamily="18" charset="0"/>
              </a:rPr>
              <a:t>. It is not surprising, therefore, that the first direct levies were head and </a:t>
            </a:r>
            <a:r>
              <a:rPr lang="en-US" dirty="0">
                <a:solidFill>
                  <a:schemeClr val="tx1"/>
                </a:solidFill>
                <a:latin typeface="Times New Roman" panose="02020603050405020304" pitchFamily="18" charset="0"/>
                <a:cs typeface="Times New Roman" panose="02020603050405020304" pitchFamily="18" charset="0"/>
                <a:hlinkClick r:id="rId6"/>
              </a:rPr>
              <a:t>land</a:t>
            </a:r>
            <a:r>
              <a:rPr lang="en-US" dirty="0">
                <a:solidFill>
                  <a:schemeClr val="tx1"/>
                </a:solidFill>
                <a:latin typeface="Times New Roman" panose="02020603050405020304" pitchFamily="18" charset="0"/>
                <a:cs typeface="Times New Roman" panose="02020603050405020304" pitchFamily="18" charset="0"/>
              </a:rPr>
              <a:t> taxes.</a:t>
            </a:r>
          </a:p>
        </p:txBody>
      </p:sp>
    </p:spTree>
    <p:extLst>
      <p:ext uri="{BB962C8B-B14F-4D97-AF65-F5344CB8AC3E}">
        <p14:creationId xmlns:p14="http://schemas.microsoft.com/office/powerpoint/2010/main" val="8224737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27508" y="343988"/>
            <a:ext cx="9376365" cy="6514011"/>
          </a:xfrm>
        </p:spPr>
        <p:txBody>
          <a:bodyPr>
            <a:normAutofit fontScale="92500" lnSpcReduction="10000"/>
          </a:bodyPr>
          <a:lstStyle/>
          <a:p>
            <a:r>
              <a:rPr lang="en-US" dirty="0">
                <a:solidFill>
                  <a:schemeClr val="tx1"/>
                </a:solidFill>
                <a:latin typeface="Times New Roman" panose="02020603050405020304" pitchFamily="18" charset="0"/>
                <a:cs typeface="Times New Roman" panose="02020603050405020304" pitchFamily="18" charset="0"/>
              </a:rPr>
              <a:t>Although taxation has a long history, it played a relatively minor role in the ancient world. Taxes on </a:t>
            </a:r>
            <a:r>
              <a:rPr lang="en-US" dirty="0">
                <a:solidFill>
                  <a:schemeClr val="tx1"/>
                </a:solidFill>
                <a:latin typeface="Times New Roman" panose="02020603050405020304" pitchFamily="18" charset="0"/>
                <a:cs typeface="Times New Roman" panose="02020603050405020304" pitchFamily="18" charset="0"/>
                <a:hlinkClick r:id="rId2"/>
              </a:rPr>
              <a:t>consumption</a:t>
            </a:r>
            <a:r>
              <a:rPr lang="en-US" dirty="0">
                <a:solidFill>
                  <a:schemeClr val="tx1"/>
                </a:solidFill>
                <a:latin typeface="Times New Roman" panose="02020603050405020304" pitchFamily="18" charset="0"/>
                <a:cs typeface="Times New Roman" panose="02020603050405020304" pitchFamily="18" charset="0"/>
              </a:rPr>
              <a:t> were levied in Greece and Rome. </a:t>
            </a:r>
            <a:r>
              <a:rPr lang="en-US" dirty="0">
                <a:solidFill>
                  <a:schemeClr val="tx1"/>
                </a:solidFill>
                <a:latin typeface="Times New Roman" panose="02020603050405020304" pitchFamily="18" charset="0"/>
                <a:cs typeface="Times New Roman" panose="02020603050405020304" pitchFamily="18" charset="0"/>
                <a:hlinkClick r:id="rId3"/>
              </a:rPr>
              <a:t>Tariffs</a:t>
            </a:r>
            <a:r>
              <a:rPr lang="en-US" dirty="0">
                <a:solidFill>
                  <a:schemeClr val="tx1"/>
                </a:solidFill>
                <a:latin typeface="Times New Roman" panose="02020603050405020304" pitchFamily="18" charset="0"/>
                <a:cs typeface="Times New Roman" panose="02020603050405020304" pitchFamily="18" charset="0"/>
              </a:rPr>
              <a:t>—taxes on imported goods—were often of considerably more importance than internal excises so far as the production of revenue went. As a means of raising additional funds </a:t>
            </a:r>
            <a:r>
              <a:rPr lang="en-US" b="1" dirty="0">
                <a:solidFill>
                  <a:schemeClr val="tx1"/>
                </a:solidFill>
                <a:latin typeface="Times New Roman" panose="02020603050405020304" pitchFamily="18" charset="0"/>
                <a:cs typeface="Times New Roman" panose="02020603050405020304" pitchFamily="18" charset="0"/>
              </a:rPr>
              <a:t>in time of war</a:t>
            </a:r>
            <a:r>
              <a:rPr lang="en-US" dirty="0">
                <a:solidFill>
                  <a:schemeClr val="tx1"/>
                </a:solidFill>
                <a:latin typeface="Times New Roman" panose="02020603050405020304" pitchFamily="18" charset="0"/>
                <a:cs typeface="Times New Roman" panose="02020603050405020304" pitchFamily="18" charset="0"/>
              </a:rPr>
              <a:t>, taxes on </a:t>
            </a:r>
            <a:r>
              <a:rPr lang="en-US" dirty="0">
                <a:solidFill>
                  <a:schemeClr val="tx1"/>
                </a:solidFill>
                <a:latin typeface="Times New Roman" panose="02020603050405020304" pitchFamily="18" charset="0"/>
                <a:cs typeface="Times New Roman" panose="02020603050405020304" pitchFamily="18" charset="0"/>
                <a:hlinkClick r:id="rId4"/>
              </a:rPr>
              <a:t>property</a:t>
            </a:r>
            <a:r>
              <a:rPr lang="en-US" dirty="0">
                <a:solidFill>
                  <a:schemeClr val="tx1"/>
                </a:solidFill>
                <a:latin typeface="Times New Roman" panose="02020603050405020304" pitchFamily="18" charset="0"/>
                <a:cs typeface="Times New Roman" panose="02020603050405020304" pitchFamily="18" charset="0"/>
              </a:rPr>
              <a:t> would be temporarily imposed. For a long time these taxes were confined to real property, but </a:t>
            </a:r>
            <a:r>
              <a:rPr lang="en-US" b="1" dirty="0">
                <a:solidFill>
                  <a:schemeClr val="tx1"/>
                </a:solidFill>
                <a:latin typeface="Times New Roman" panose="02020603050405020304" pitchFamily="18" charset="0"/>
                <a:cs typeface="Times New Roman" panose="02020603050405020304" pitchFamily="18" charset="0"/>
              </a:rPr>
              <a:t>later they were extended to other assets</a:t>
            </a:r>
            <a:r>
              <a:rPr lang="en-US" dirty="0">
                <a:solidFill>
                  <a:schemeClr val="tx1"/>
                </a:solidFill>
                <a:latin typeface="Times New Roman" panose="02020603050405020304" pitchFamily="18" charset="0"/>
                <a:cs typeface="Times New Roman" panose="02020603050405020304" pitchFamily="18" charset="0"/>
              </a:rPr>
              <a:t>. Real estate transactions also were taxed. In Greece free citizens had different tax obligations from slaves, and the tax laws of the Roman Empire distinguished between nationals and residents of conquered territories.</a:t>
            </a:r>
          </a:p>
          <a:p>
            <a:r>
              <a:rPr lang="en-US" dirty="0">
                <a:solidFill>
                  <a:schemeClr val="tx1"/>
                </a:solidFill>
                <a:latin typeface="Times New Roman" panose="02020603050405020304" pitchFamily="18" charset="0"/>
                <a:cs typeface="Times New Roman" panose="02020603050405020304" pitchFamily="18" charset="0"/>
              </a:rPr>
              <a:t>Early </a:t>
            </a:r>
            <a:r>
              <a:rPr lang="en-US" dirty="0">
                <a:solidFill>
                  <a:schemeClr val="tx1"/>
                </a:solidFill>
                <a:latin typeface="Times New Roman" panose="02020603050405020304" pitchFamily="18" charset="0"/>
                <a:cs typeface="Times New Roman" panose="02020603050405020304" pitchFamily="18" charset="0"/>
                <a:hlinkClick r:id="rId5"/>
              </a:rPr>
              <a:t>Roman</a:t>
            </a:r>
            <a:r>
              <a:rPr lang="en-US" dirty="0">
                <a:solidFill>
                  <a:schemeClr val="tx1"/>
                </a:solidFill>
                <a:latin typeface="Times New Roman" panose="02020603050405020304" pitchFamily="18" charset="0"/>
                <a:cs typeface="Times New Roman" panose="02020603050405020304" pitchFamily="18" charset="0"/>
              </a:rPr>
              <a:t> forms of taxation included </a:t>
            </a:r>
            <a:r>
              <a:rPr lang="en-US" dirty="0">
                <a:solidFill>
                  <a:schemeClr val="tx1"/>
                </a:solidFill>
                <a:latin typeface="Times New Roman" panose="02020603050405020304" pitchFamily="18" charset="0"/>
                <a:cs typeface="Times New Roman" panose="02020603050405020304" pitchFamily="18" charset="0"/>
                <a:hlinkClick r:id="rId6"/>
              </a:rPr>
              <a:t>consumption</a:t>
            </a:r>
            <a:r>
              <a:rPr lang="en-US" dirty="0">
                <a:solidFill>
                  <a:schemeClr val="tx1"/>
                </a:solidFill>
                <a:latin typeface="Times New Roman" panose="02020603050405020304" pitchFamily="18" charset="0"/>
                <a:cs typeface="Times New Roman" panose="02020603050405020304" pitchFamily="18" charset="0"/>
              </a:rPr>
              <a:t> taxes, customs duties, and certain “direct” taxes. </a:t>
            </a:r>
            <a:endParaRPr lang="en-US" dirty="0" smtClean="0">
              <a:solidFill>
                <a:schemeClr val="tx1"/>
              </a:solidFill>
              <a:latin typeface="Times New Roman" panose="02020603050405020304" pitchFamily="18" charset="0"/>
              <a:cs typeface="Times New Roman" panose="02020603050405020304" pitchFamily="18" charset="0"/>
            </a:endParaRPr>
          </a:p>
          <a:p>
            <a:r>
              <a:rPr lang="en-US" dirty="0" smtClean="0">
                <a:solidFill>
                  <a:schemeClr val="tx1"/>
                </a:solidFill>
                <a:latin typeface="Times New Roman" panose="02020603050405020304" pitchFamily="18" charset="0"/>
                <a:cs typeface="Times New Roman" panose="02020603050405020304" pitchFamily="18" charset="0"/>
              </a:rPr>
              <a:t>The </a:t>
            </a:r>
            <a:r>
              <a:rPr lang="en-US" dirty="0">
                <a:solidFill>
                  <a:schemeClr val="tx1"/>
                </a:solidFill>
                <a:latin typeface="Times New Roman" panose="02020603050405020304" pitchFamily="18" charset="0"/>
                <a:cs typeface="Times New Roman" panose="02020603050405020304" pitchFamily="18" charset="0"/>
              </a:rPr>
              <a:t>principal of these was the </a:t>
            </a:r>
            <a:r>
              <a:rPr lang="en-US" i="1" dirty="0" err="1">
                <a:solidFill>
                  <a:schemeClr val="tx1"/>
                </a:solidFill>
                <a:latin typeface="Times New Roman" panose="02020603050405020304" pitchFamily="18" charset="0"/>
                <a:cs typeface="Times New Roman" panose="02020603050405020304" pitchFamily="18" charset="0"/>
              </a:rPr>
              <a:t>tributum</a:t>
            </a:r>
            <a:r>
              <a:rPr lang="en-US" dirty="0">
                <a:solidFill>
                  <a:schemeClr val="tx1"/>
                </a:solidFill>
                <a:latin typeface="Times New Roman" panose="02020603050405020304" pitchFamily="18" charset="0"/>
                <a:cs typeface="Times New Roman" panose="02020603050405020304" pitchFamily="18" charset="0"/>
              </a:rPr>
              <a:t>, paid by citizens and usually levied as a head tax; later, when additional revenue was required, the base of this tax was extended to real estate holdings</a:t>
            </a:r>
            <a:r>
              <a:rPr lang="en-US" dirty="0" smtClean="0">
                <a:solidFill>
                  <a:schemeClr val="tx1"/>
                </a:solidFill>
                <a:latin typeface="Times New Roman" panose="02020603050405020304" pitchFamily="18" charset="0"/>
                <a:cs typeface="Times New Roman" panose="02020603050405020304" pitchFamily="18" charset="0"/>
              </a:rPr>
              <a:t>.</a:t>
            </a:r>
          </a:p>
          <a:p>
            <a:pPr marL="0" indent="0" algn="just">
              <a:buNone/>
            </a:pPr>
            <a:r>
              <a:rPr lang="en-US" dirty="0" smtClean="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In Ancient Rome, </a:t>
            </a:r>
            <a:r>
              <a:rPr lang="en-US" b="1" dirty="0" err="1">
                <a:solidFill>
                  <a:schemeClr val="tx1"/>
                </a:solidFill>
                <a:latin typeface="Times New Roman" panose="02020603050405020304" pitchFamily="18" charset="0"/>
                <a:cs typeface="Times New Roman" panose="02020603050405020304" pitchFamily="18" charset="0"/>
              </a:rPr>
              <a:t>Tributum</a:t>
            </a:r>
            <a:r>
              <a:rPr lang="en-US" dirty="0">
                <a:solidFill>
                  <a:schemeClr val="tx1"/>
                </a:solidFill>
                <a:latin typeface="Times New Roman" panose="02020603050405020304" pitchFamily="18" charset="0"/>
                <a:cs typeface="Times New Roman" panose="02020603050405020304" pitchFamily="18" charset="0"/>
              </a:rPr>
              <a:t> was a tax imposed on the citizenry to fund the costs of war. The </a:t>
            </a:r>
            <a:r>
              <a:rPr lang="en-US" b="1" dirty="0" err="1">
                <a:solidFill>
                  <a:schemeClr val="tx1"/>
                </a:solidFill>
                <a:latin typeface="Times New Roman" panose="02020603050405020304" pitchFamily="18" charset="0"/>
                <a:cs typeface="Times New Roman" panose="02020603050405020304" pitchFamily="18" charset="0"/>
              </a:rPr>
              <a:t>Tributum</a:t>
            </a:r>
            <a:r>
              <a:rPr lang="en-US" dirty="0">
                <a:solidFill>
                  <a:schemeClr val="tx1"/>
                </a:solidFill>
                <a:latin typeface="Times New Roman" panose="02020603050405020304" pitchFamily="18" charset="0"/>
                <a:cs typeface="Times New Roman" panose="02020603050405020304" pitchFamily="18" charset="0"/>
              </a:rPr>
              <a:t> was one of the central reasons for the conducting of the census on assets, as it rose with wealth. It included cash assets, land, property and moveable goods (i.e. slaves).</a:t>
            </a:r>
          </a:p>
          <a:p>
            <a:r>
              <a:rPr lang="en-US" dirty="0" smtClean="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In the time of Julius Caesar, a 1 percent general </a:t>
            </a:r>
            <a:r>
              <a:rPr lang="en-US" dirty="0">
                <a:solidFill>
                  <a:schemeClr val="tx1"/>
                </a:solidFill>
                <a:latin typeface="Times New Roman" panose="02020603050405020304" pitchFamily="18" charset="0"/>
                <a:cs typeface="Times New Roman" panose="02020603050405020304" pitchFamily="18" charset="0"/>
                <a:hlinkClick r:id="rId7"/>
              </a:rPr>
              <a:t>sales tax</a:t>
            </a:r>
            <a:r>
              <a:rPr lang="en-US" dirty="0">
                <a:solidFill>
                  <a:schemeClr val="tx1"/>
                </a:solidFill>
                <a:latin typeface="Times New Roman" panose="02020603050405020304" pitchFamily="18" charset="0"/>
                <a:cs typeface="Times New Roman" panose="02020603050405020304" pitchFamily="18" charset="0"/>
              </a:rPr>
              <a:t> was introduced (</a:t>
            </a:r>
            <a:r>
              <a:rPr lang="en-US" i="1" dirty="0" err="1">
                <a:solidFill>
                  <a:schemeClr val="tx1"/>
                </a:solidFill>
                <a:latin typeface="Times New Roman" panose="02020603050405020304" pitchFamily="18" charset="0"/>
                <a:cs typeface="Times New Roman" panose="02020603050405020304" pitchFamily="18" charset="0"/>
              </a:rPr>
              <a:t>centesima</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rerum</a:t>
            </a:r>
            <a:r>
              <a:rPr lang="en-US" i="1" dirty="0">
                <a:solidFill>
                  <a:schemeClr val="tx1"/>
                </a:solidFill>
                <a:latin typeface="Times New Roman" panose="02020603050405020304" pitchFamily="18" charset="0"/>
                <a:cs typeface="Times New Roman" panose="02020603050405020304" pitchFamily="18" charset="0"/>
              </a:rPr>
              <a:t> </a:t>
            </a:r>
            <a:r>
              <a:rPr lang="en-US" i="1" dirty="0" err="1">
                <a:solidFill>
                  <a:schemeClr val="tx1"/>
                </a:solidFill>
                <a:latin typeface="Times New Roman" panose="02020603050405020304" pitchFamily="18" charset="0"/>
                <a:cs typeface="Times New Roman" panose="02020603050405020304" pitchFamily="18" charset="0"/>
              </a:rPr>
              <a:t>venalium</a:t>
            </a:r>
            <a:r>
              <a:rPr lang="en-US" dirty="0">
                <a:solidFill>
                  <a:schemeClr val="tx1"/>
                </a:solidFill>
                <a:latin typeface="Times New Roman" panose="02020603050405020304" pitchFamily="18" charset="0"/>
                <a:cs typeface="Times New Roman" panose="02020603050405020304" pitchFamily="18" charset="0"/>
              </a:rPr>
              <a:t>). The provinces relied for their revenues on head taxes and land taxes; the latter consisted initially of fixed liabilities regardless of the return from the land, as in Persia and </a:t>
            </a:r>
            <a:r>
              <a:rPr lang="en-US" dirty="0">
                <a:solidFill>
                  <a:schemeClr val="tx1"/>
                </a:solidFill>
                <a:latin typeface="Times New Roman" panose="02020603050405020304" pitchFamily="18" charset="0"/>
                <a:cs typeface="Times New Roman" panose="02020603050405020304" pitchFamily="18" charset="0"/>
                <a:hlinkClick r:id="rId8"/>
              </a:rPr>
              <a:t>Egypt</a:t>
            </a:r>
            <a:r>
              <a:rPr lang="en-US" dirty="0">
                <a:solidFill>
                  <a:schemeClr val="tx1"/>
                </a:solidFill>
                <a:latin typeface="Times New Roman" panose="02020603050405020304" pitchFamily="18" charset="0"/>
                <a:cs typeface="Times New Roman" panose="02020603050405020304" pitchFamily="18" charset="0"/>
              </a:rPr>
              <a:t>, but later the land tax was modified to achieve a certain correspondence with the fertility of the land, or, alternatively, a 10th of the produce was collected as a tax in kind (the </a:t>
            </a:r>
            <a:r>
              <a:rPr lang="en-US" dirty="0">
                <a:solidFill>
                  <a:schemeClr val="tx1"/>
                </a:solidFill>
                <a:latin typeface="Times New Roman" panose="02020603050405020304" pitchFamily="18" charset="0"/>
                <a:cs typeface="Times New Roman" panose="02020603050405020304" pitchFamily="18" charset="0"/>
                <a:hlinkClick r:id="rId9"/>
              </a:rPr>
              <a:t>tithe</a:t>
            </a:r>
            <a:r>
              <a:rPr lang="en-US" dirty="0">
                <a:solidFill>
                  <a:schemeClr val="tx1"/>
                </a:solidFill>
                <a:latin typeface="Times New Roman" panose="02020603050405020304" pitchFamily="18" charset="0"/>
                <a:cs typeface="Times New Roman" panose="02020603050405020304" pitchFamily="18" charset="0"/>
              </a:rPr>
              <a:t>). </a:t>
            </a:r>
            <a:endParaRPr lang="en-US" dirty="0" smtClean="0">
              <a:solidFill>
                <a:schemeClr val="tx1"/>
              </a:solidFill>
              <a:latin typeface="Times New Roman" panose="02020603050405020304" pitchFamily="18" charset="0"/>
              <a:cs typeface="Times New Roman" panose="02020603050405020304" pitchFamily="18" charset="0"/>
            </a:endParaRPr>
          </a:p>
          <a:p>
            <a:r>
              <a:rPr lang="en-US" dirty="0" smtClean="0">
                <a:solidFill>
                  <a:schemeClr val="tx1"/>
                </a:solidFill>
                <a:latin typeface="Times New Roman" panose="02020603050405020304" pitchFamily="18" charset="0"/>
                <a:cs typeface="Times New Roman" panose="02020603050405020304" pitchFamily="18" charset="0"/>
              </a:rPr>
              <a:t>It </a:t>
            </a:r>
            <a:r>
              <a:rPr lang="en-US" dirty="0">
                <a:solidFill>
                  <a:schemeClr val="tx1"/>
                </a:solidFill>
                <a:latin typeface="Times New Roman" panose="02020603050405020304" pitchFamily="18" charset="0"/>
                <a:cs typeface="Times New Roman" panose="02020603050405020304" pitchFamily="18" charset="0"/>
              </a:rPr>
              <a:t>is noteworthy that at a relatively early time Rome had an </a:t>
            </a:r>
            <a:r>
              <a:rPr lang="en-US" dirty="0">
                <a:solidFill>
                  <a:schemeClr val="tx1"/>
                </a:solidFill>
                <a:latin typeface="Times New Roman" panose="02020603050405020304" pitchFamily="18" charset="0"/>
                <a:cs typeface="Times New Roman" panose="02020603050405020304" pitchFamily="18" charset="0"/>
                <a:hlinkClick r:id="rId10"/>
              </a:rPr>
              <a:t>inheritance tax</a:t>
            </a:r>
            <a:r>
              <a:rPr lang="en-US" dirty="0">
                <a:solidFill>
                  <a:schemeClr val="tx1"/>
                </a:solidFill>
                <a:latin typeface="Times New Roman" panose="02020603050405020304" pitchFamily="18" charset="0"/>
                <a:cs typeface="Times New Roman" panose="02020603050405020304" pitchFamily="18" charset="0"/>
              </a:rPr>
              <a:t> of 5 percent, later 10 percent; however, close relatives of the deceased were exempted. For a long time tax collection was left to middlemen, or “tax farmers,” who contracted to collect the taxes for a share of the proceeds; under Caesar collection was delegated to civil servants.</a:t>
            </a:r>
          </a:p>
          <a:p>
            <a:endParaRPr lang="en-US" dirty="0"/>
          </a:p>
        </p:txBody>
      </p:sp>
    </p:spTree>
    <p:extLst>
      <p:ext uri="{BB962C8B-B14F-4D97-AF65-F5344CB8AC3E}">
        <p14:creationId xmlns:p14="http://schemas.microsoft.com/office/powerpoint/2010/main" val="26191170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19394" y="1519645"/>
            <a:ext cx="8762412" cy="4332516"/>
          </a:xfrm>
        </p:spPr>
        <p:txBody>
          <a:bodyPr>
            <a:normAutofit/>
          </a:bodyPr>
          <a:lstStyle/>
          <a:p>
            <a:r>
              <a:rPr lang="en-US" dirty="0">
                <a:latin typeface="Times New Roman" panose="02020603050405020304" pitchFamily="18" charset="0"/>
                <a:cs typeface="Times New Roman" panose="02020603050405020304" pitchFamily="18" charset="0"/>
              </a:rPr>
              <a:t>In the </a:t>
            </a:r>
            <a:r>
              <a:rPr lang="en-US" dirty="0">
                <a:latin typeface="Times New Roman" panose="02020603050405020304" pitchFamily="18" charset="0"/>
                <a:cs typeface="Times New Roman" panose="02020603050405020304" pitchFamily="18" charset="0"/>
                <a:hlinkClick r:id="rId2"/>
              </a:rPr>
              <a:t>Middle Ages</a:t>
            </a:r>
            <a:r>
              <a:rPr lang="en-US" dirty="0">
                <a:latin typeface="Times New Roman" panose="02020603050405020304" pitchFamily="18" charset="0"/>
                <a:cs typeface="Times New Roman" panose="02020603050405020304" pitchFamily="18" charset="0"/>
              </a:rPr>
              <a:t> many of these ancient taxes, especially the direct levies, gave way to a variety of obligatory services and a system of “aids” (most of which amounted to gifts).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main indirect taxes were transit duties (a charge on goods that pass through a particular country) and </a:t>
            </a:r>
            <a:r>
              <a:rPr lang="en-US" dirty="0">
                <a:latin typeface="Times New Roman" panose="02020603050405020304" pitchFamily="18" charset="0"/>
                <a:cs typeface="Times New Roman" panose="02020603050405020304" pitchFamily="18" charset="0"/>
                <a:hlinkClick r:id="rId3"/>
              </a:rPr>
              <a:t>market</a:t>
            </a:r>
            <a:r>
              <a:rPr lang="en-US" dirty="0">
                <a:latin typeface="Times New Roman" panose="02020603050405020304" pitchFamily="18" charset="0"/>
                <a:cs typeface="Times New Roman" panose="02020603050405020304" pitchFamily="18" charset="0"/>
              </a:rPr>
              <a:t> fees.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the cities the concept developed of a tax obligation </a:t>
            </a:r>
            <a:r>
              <a:rPr lang="en-US" dirty="0">
                <a:latin typeface="Times New Roman" panose="02020603050405020304" pitchFamily="18" charset="0"/>
                <a:cs typeface="Times New Roman" panose="02020603050405020304" pitchFamily="18" charset="0"/>
                <a:hlinkClick r:id="rId4"/>
              </a:rPr>
              <a:t>encompassing</a:t>
            </a:r>
            <a:r>
              <a:rPr lang="en-US" dirty="0">
                <a:latin typeface="Times New Roman" panose="02020603050405020304" pitchFamily="18" charset="0"/>
                <a:cs typeface="Times New Roman" panose="02020603050405020304" pitchFamily="18" charset="0"/>
              </a:rPr>
              <a:t> all residents: the burden of taxes on certain foods and beverages was intended to be borne partly by consumers and partly by producers and tradesmen.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During </a:t>
            </a:r>
            <a:r>
              <a:rPr lang="en-US" dirty="0">
                <a:latin typeface="Times New Roman" panose="02020603050405020304" pitchFamily="18" charset="0"/>
                <a:cs typeface="Times New Roman" panose="02020603050405020304" pitchFamily="18" charset="0"/>
              </a:rPr>
              <a:t>the later Middle Ages some </a:t>
            </a:r>
            <a:r>
              <a:rPr lang="en-US" dirty="0">
                <a:latin typeface="Times New Roman" panose="02020603050405020304" pitchFamily="18" charset="0"/>
                <a:cs typeface="Times New Roman" panose="02020603050405020304" pitchFamily="18" charset="0"/>
                <a:hlinkClick r:id="rId5"/>
              </a:rPr>
              <a:t>German</a:t>
            </a:r>
            <a:r>
              <a:rPr lang="en-US" dirty="0">
                <a:latin typeface="Times New Roman" panose="02020603050405020304" pitchFamily="18" charset="0"/>
                <a:cs typeface="Times New Roman" panose="02020603050405020304" pitchFamily="18" charset="0"/>
              </a:rPr>
              <a:t> and Italian cities introduced several direct taxes: head taxes for the poor and net-worth taxes or, occasionally, crude income taxes for the rich. (The </a:t>
            </a:r>
            <a:r>
              <a:rPr lang="en-US" dirty="0">
                <a:latin typeface="Times New Roman" panose="02020603050405020304" pitchFamily="18" charset="0"/>
                <a:cs typeface="Times New Roman" panose="02020603050405020304" pitchFamily="18" charset="0"/>
                <a:hlinkClick r:id="rId6"/>
              </a:rPr>
              <a:t>income tax</a:t>
            </a:r>
            <a:r>
              <a:rPr lang="en-US" dirty="0">
                <a:latin typeface="Times New Roman" panose="02020603050405020304" pitchFamily="18" charset="0"/>
                <a:cs typeface="Times New Roman" panose="02020603050405020304" pitchFamily="18" charset="0"/>
              </a:rPr>
              <a:t> was administered through self-assessment and an oath taken before a civic </a:t>
            </a:r>
            <a:r>
              <a:rPr lang="en-US" dirty="0" smtClean="0">
                <a:latin typeface="Times New Roman" panose="02020603050405020304" pitchFamily="18" charset="0"/>
                <a:cs typeface="Times New Roman" panose="02020603050405020304" pitchFamily="18" charset="0"/>
              </a:rPr>
              <a:t>commission</a:t>
            </a:r>
            <a:r>
              <a:rPr lang="en-US" dirty="0">
                <a:latin typeface="Times New Roman" panose="02020603050405020304" pitchFamily="18" charset="0"/>
                <a:cs typeface="Times New Roman" panose="02020603050405020304" pitchFamily="18" charset="0"/>
              </a:rPr>
              <a:t>.) Taxes on land and on houses gradually increased</a:t>
            </a:r>
            <a:r>
              <a:rPr lang="en-US"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83407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1494</TotalTime>
  <Words>409</Words>
  <Application>Microsoft Office PowerPoint</Application>
  <PresentationFormat>Widescreen</PresentationFormat>
  <Paragraphs>76</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Century Gothic</vt:lpstr>
      <vt:lpstr>Times New Roman</vt:lpstr>
      <vt:lpstr>Wingdings 3</vt:lpstr>
      <vt:lpstr>Wisp</vt:lpstr>
      <vt:lpstr>PowerPoint Presentation</vt:lpstr>
      <vt:lpstr>What is Taxation?</vt:lpstr>
      <vt:lpstr>Purposes Of Taxation </vt:lpstr>
      <vt:lpstr>Classes Of Taxes  </vt:lpstr>
      <vt:lpstr>Direct taxes </vt:lpstr>
      <vt:lpstr>Indirect taxes </vt:lpstr>
      <vt:lpstr>History Of Taxation </vt:lpstr>
      <vt:lpstr>PowerPoint Presentation</vt:lpstr>
      <vt:lpstr>PowerPoint Presentation</vt:lpstr>
      <vt:lpstr>PowerPoint Presentation</vt:lpstr>
      <vt:lpstr>Taxation in Pakistan </vt:lpstr>
      <vt:lpstr>Direct taxes / Income Taxes </vt:lpstr>
      <vt:lpstr>Indirect taxes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Taxation?</dc:title>
  <dc:creator>Q c</dc:creator>
  <cp:lastModifiedBy>Q c</cp:lastModifiedBy>
  <cp:revision>14</cp:revision>
  <dcterms:created xsi:type="dcterms:W3CDTF">2020-10-14T10:29:38Z</dcterms:created>
  <dcterms:modified xsi:type="dcterms:W3CDTF">2020-10-24T06:32:32Z</dcterms:modified>
</cp:coreProperties>
</file>