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4/12/2020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4/12/2020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4/12/2020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4/12/2020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4/12/2020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4/12/2020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4/12/2020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4/12/2020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1924" y="759853"/>
            <a:ext cx="8825658" cy="1944029"/>
          </a:xfrm>
        </p:spPr>
        <p:txBody>
          <a:bodyPr/>
          <a:lstStyle/>
          <a:p>
            <a:r>
              <a:rPr lang="en-GB" dirty="0" smtClean="0"/>
              <a:t>Change </a:t>
            </a:r>
            <a:endParaRPr lang="en-US" dirty="0"/>
          </a:p>
        </p:txBody>
      </p:sp>
      <p:sp>
        <p:nvSpPr>
          <p:cNvPr id="3" name="Subtitle 2"/>
          <p:cNvSpPr>
            <a:spLocks noGrp="1"/>
          </p:cNvSpPr>
          <p:nvPr>
            <p:ph type="subTitle" idx="1"/>
          </p:nvPr>
        </p:nvSpPr>
        <p:spPr>
          <a:xfrm>
            <a:off x="1154955" y="2703882"/>
            <a:ext cx="8825658" cy="2934918"/>
          </a:xfrm>
        </p:spPr>
        <p:txBody>
          <a:bodyPr>
            <a:normAutofit/>
          </a:bodyPr>
          <a:lstStyle/>
          <a:p>
            <a:pPr marL="342900" indent="-342900">
              <a:buFont typeface="Wingdings" panose="05000000000000000000" pitchFamily="2" charset="2"/>
              <a:buChar char="§"/>
            </a:pPr>
            <a:r>
              <a:rPr lang="en-GB" dirty="0" smtClean="0"/>
              <a:t>Sources of change </a:t>
            </a:r>
          </a:p>
          <a:p>
            <a:pPr marL="342900" indent="-342900">
              <a:buFont typeface="Wingdings" panose="05000000000000000000" pitchFamily="2" charset="2"/>
              <a:buChar char="§"/>
            </a:pPr>
            <a:r>
              <a:rPr lang="en-GB" dirty="0"/>
              <a:t>Obstacles to change </a:t>
            </a:r>
            <a:endParaRPr lang="en-GB" dirty="0" smtClean="0"/>
          </a:p>
          <a:p>
            <a:pPr marL="342900" indent="-342900">
              <a:buFont typeface="Wingdings" panose="05000000000000000000" pitchFamily="2" charset="2"/>
              <a:buChar char="§"/>
            </a:pPr>
            <a:r>
              <a:rPr lang="en-GB" dirty="0" smtClean="0"/>
              <a:t>Reducing resistance to change </a:t>
            </a:r>
            <a:endParaRPr lang="en-US" dirty="0"/>
          </a:p>
        </p:txBody>
      </p:sp>
    </p:spTree>
    <p:extLst>
      <p:ext uri="{BB962C8B-B14F-4D97-AF65-F5344CB8AC3E}">
        <p14:creationId xmlns:p14="http://schemas.microsoft.com/office/powerpoint/2010/main" val="2254706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VESTED INTERESTS</a:t>
            </a:r>
          </a:p>
        </p:txBody>
      </p:sp>
      <p:sp>
        <p:nvSpPr>
          <p:cNvPr id="3" name="Content Placeholder 2"/>
          <p:cNvSpPr>
            <a:spLocks noGrp="1"/>
          </p:cNvSpPr>
          <p:nvPr>
            <p:ph idx="1"/>
          </p:nvPr>
        </p:nvSpPr>
        <p:spPr/>
        <p:txBody>
          <a:bodyPr/>
          <a:lstStyle/>
          <a:p>
            <a:r>
              <a:rPr lang="en-US" dirty="0"/>
              <a:t>as humans we have a vested interest to protect what we know and how we’re used to doing </a:t>
            </a:r>
            <a:r>
              <a:rPr lang="en-US" dirty="0" smtClean="0"/>
              <a:t>things.</a:t>
            </a:r>
          </a:p>
          <a:p>
            <a:r>
              <a:rPr lang="en-US" dirty="0" smtClean="0"/>
              <a:t>Some segment of society </a:t>
            </a:r>
            <a:r>
              <a:rPr lang="en-US" dirty="0"/>
              <a:t>don’t like change, especially change that could threaten </a:t>
            </a:r>
            <a:r>
              <a:rPr lang="en-US" dirty="0" smtClean="0"/>
              <a:t>its security </a:t>
            </a:r>
            <a:r>
              <a:rPr lang="en-US" dirty="0"/>
              <a:t>or standard of living, </a:t>
            </a:r>
            <a:r>
              <a:rPr lang="en-US" dirty="0" smtClean="0"/>
              <a:t>even </a:t>
            </a:r>
            <a:r>
              <a:rPr lang="en-US" dirty="0"/>
              <a:t>if what </a:t>
            </a:r>
            <a:r>
              <a:rPr lang="en-US" dirty="0" smtClean="0"/>
              <a:t>it has </a:t>
            </a:r>
            <a:r>
              <a:rPr lang="en-US" dirty="0"/>
              <a:t>is not perfect!</a:t>
            </a:r>
          </a:p>
        </p:txBody>
      </p:sp>
    </p:spTree>
    <p:extLst>
      <p:ext uri="{BB962C8B-B14F-4D97-AF65-F5344CB8AC3E}">
        <p14:creationId xmlns:p14="http://schemas.microsoft.com/office/powerpoint/2010/main" val="274465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Power Elite</a:t>
            </a:r>
            <a:endParaRPr lang="en-US" dirty="0"/>
          </a:p>
        </p:txBody>
      </p:sp>
      <p:sp>
        <p:nvSpPr>
          <p:cNvPr id="3" name="Content Placeholder 2"/>
          <p:cNvSpPr>
            <a:spLocks noGrp="1"/>
          </p:cNvSpPr>
          <p:nvPr>
            <p:ph idx="1"/>
          </p:nvPr>
        </p:nvSpPr>
        <p:spPr/>
        <p:txBody>
          <a:bodyPr/>
          <a:lstStyle/>
          <a:p>
            <a:r>
              <a:rPr lang="en-US" dirty="0"/>
              <a:t>P</a:t>
            </a:r>
            <a:r>
              <a:rPr lang="en-US" dirty="0" smtClean="0"/>
              <a:t>ower elite</a:t>
            </a:r>
            <a:r>
              <a:rPr lang="en-US" dirty="0"/>
              <a:t> </a:t>
            </a:r>
            <a:r>
              <a:rPr lang="en-US" dirty="0" smtClean="0"/>
              <a:t>are </a:t>
            </a:r>
            <a:r>
              <a:rPr lang="en-US" dirty="0"/>
              <a:t>those that occupy the dominant positions, in the dominant institutions (military, economic and </a:t>
            </a:r>
            <a:r>
              <a:rPr lang="en-US" dirty="0" smtClean="0"/>
              <a:t>political etc.) </a:t>
            </a:r>
            <a:r>
              <a:rPr lang="en-US" dirty="0"/>
              <a:t>of a </a:t>
            </a:r>
            <a:r>
              <a:rPr lang="en-US" dirty="0" smtClean="0"/>
              <a:t> </a:t>
            </a:r>
            <a:r>
              <a:rPr lang="en-US" dirty="0"/>
              <a:t>country, and their decisions (or lack of decisions) have enormous </a:t>
            </a:r>
            <a:r>
              <a:rPr lang="en-US" dirty="0" smtClean="0"/>
              <a:t>consequences for population of country. </a:t>
            </a:r>
            <a:endParaRPr lang="en-US" dirty="0"/>
          </a:p>
        </p:txBody>
      </p:sp>
    </p:spTree>
    <p:extLst>
      <p:ext uri="{BB962C8B-B14F-4D97-AF65-F5344CB8AC3E}">
        <p14:creationId xmlns:p14="http://schemas.microsoft.com/office/powerpoint/2010/main" val="139003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Urban based planners</a:t>
            </a:r>
            <a:endParaRPr lang="en-US" dirty="0"/>
          </a:p>
        </p:txBody>
      </p:sp>
      <p:sp>
        <p:nvSpPr>
          <p:cNvPr id="3" name="Content Placeholder 2"/>
          <p:cNvSpPr>
            <a:spLocks noGrp="1"/>
          </p:cNvSpPr>
          <p:nvPr>
            <p:ph idx="1"/>
          </p:nvPr>
        </p:nvSpPr>
        <p:spPr/>
        <p:txBody>
          <a:bodyPr/>
          <a:lstStyle/>
          <a:p>
            <a:r>
              <a:rPr lang="en-US" dirty="0"/>
              <a:t>An urban planner is someone who develops plans and programs for the use of land. They use planning to create communities, accommodate growth, or revitalize physical facilities in towns, cities, counties, and metropolitan areas</a:t>
            </a:r>
            <a:r>
              <a:rPr lang="en-US" dirty="0" smtClean="0"/>
              <a:t>.</a:t>
            </a:r>
          </a:p>
          <a:p>
            <a:r>
              <a:rPr lang="en-GB" dirty="0" smtClean="0"/>
              <a:t>Change plans for the rural population are chalked out by urban-based planners. Usually these planner are ignorant  of problems and their solutions. </a:t>
            </a:r>
          </a:p>
          <a:p>
            <a:pPr marL="0" indent="0">
              <a:buNone/>
            </a:pPr>
            <a:endParaRPr lang="en-US" dirty="0"/>
          </a:p>
        </p:txBody>
      </p:sp>
    </p:spTree>
    <p:extLst>
      <p:ext uri="{BB962C8B-B14F-4D97-AF65-F5344CB8AC3E}">
        <p14:creationId xmlns:p14="http://schemas.microsoft.com/office/powerpoint/2010/main" val="3086699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Reducing resistance to change </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GB" b="1" dirty="0" smtClean="0"/>
              <a:t>Education</a:t>
            </a:r>
          </a:p>
          <a:p>
            <a:endParaRPr lang="en-GB" b="1" dirty="0"/>
          </a:p>
          <a:p>
            <a:r>
              <a:rPr lang="en-GB" b="1" dirty="0" smtClean="0"/>
              <a:t>Research</a:t>
            </a:r>
          </a:p>
          <a:p>
            <a:pPr marL="0" indent="0">
              <a:buNone/>
            </a:pPr>
            <a:endParaRPr lang="en-GB" dirty="0"/>
          </a:p>
          <a:p>
            <a:r>
              <a:rPr lang="en-GB" b="1" dirty="0" smtClean="0"/>
              <a:t>Use of  media</a:t>
            </a:r>
          </a:p>
          <a:p>
            <a:endParaRPr lang="en-GB" b="1" dirty="0"/>
          </a:p>
          <a:p>
            <a:r>
              <a:rPr lang="en-GB" b="1" dirty="0" smtClean="0"/>
              <a:t>Communication channels</a:t>
            </a:r>
          </a:p>
          <a:p>
            <a:endParaRPr lang="en-GB" b="1" dirty="0"/>
          </a:p>
          <a:p>
            <a:r>
              <a:rPr lang="en-GB" b="1" dirty="0" smtClean="0"/>
              <a:t>Volunteers </a:t>
            </a:r>
          </a:p>
          <a:p>
            <a:endParaRPr lang="en-GB" b="1" dirty="0" smtClean="0"/>
          </a:p>
          <a:p>
            <a:r>
              <a:rPr lang="en-GB" b="1" dirty="0" smtClean="0"/>
              <a:t>Skilled workers</a:t>
            </a:r>
            <a:endParaRPr lang="en-US" b="1" dirty="0"/>
          </a:p>
        </p:txBody>
      </p:sp>
    </p:spTree>
    <p:extLst>
      <p:ext uri="{BB962C8B-B14F-4D97-AF65-F5344CB8AC3E}">
        <p14:creationId xmlns:p14="http://schemas.microsoft.com/office/powerpoint/2010/main" val="1779694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Education</a:t>
            </a:r>
            <a:endParaRPr lang="en-US" dirty="0"/>
          </a:p>
        </p:txBody>
      </p:sp>
      <p:sp>
        <p:nvSpPr>
          <p:cNvPr id="3" name="Content Placeholder 2"/>
          <p:cNvSpPr>
            <a:spLocks noGrp="1"/>
          </p:cNvSpPr>
          <p:nvPr>
            <p:ph idx="1"/>
          </p:nvPr>
        </p:nvSpPr>
        <p:spPr/>
        <p:txBody>
          <a:bodyPr>
            <a:normAutofit/>
          </a:bodyPr>
          <a:lstStyle/>
          <a:p>
            <a:r>
              <a:rPr lang="en-US" dirty="0" smtClean="0"/>
              <a:t>Individuals </a:t>
            </a:r>
            <a:r>
              <a:rPr lang="en-US" dirty="0"/>
              <a:t>in the </a:t>
            </a:r>
            <a:r>
              <a:rPr lang="en-US" dirty="0" smtClean="0"/>
              <a:t>community are </a:t>
            </a:r>
            <a:r>
              <a:rPr lang="en-US" dirty="0"/>
              <a:t>objected to be educated about the nature of and need for change before implementing and the logic of change needs to be explained. When resistance is based on inaccurate and lack of information, this strategy seems work </a:t>
            </a:r>
            <a:r>
              <a:rPr lang="en-US" dirty="0" smtClean="0"/>
              <a:t>best.</a:t>
            </a:r>
          </a:p>
          <a:p>
            <a:r>
              <a:rPr lang="en-US" dirty="0" smtClean="0"/>
              <a:t>Francis </a:t>
            </a:r>
            <a:r>
              <a:rPr lang="en-US" dirty="0"/>
              <a:t>J Brown remarks that education is a process which brings about changes in the behavior of a society. It is a process which enables every individual to effectively participate in the activities of society and make positive contribution to the progress of society.</a:t>
            </a:r>
          </a:p>
          <a:p>
            <a:r>
              <a:rPr lang="en-US" dirty="0"/>
              <a:t>Education has a great social importance especially in the modern, complex industrialized  societies. It is one of the concrete sources from which one get information and knowledge.</a:t>
            </a:r>
          </a:p>
          <a:p>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528690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Research</a:t>
            </a:r>
            <a:br>
              <a:rPr lang="en-GB" b="1" dirty="0"/>
            </a:br>
            <a:endParaRPr lang="en-US" dirty="0"/>
          </a:p>
        </p:txBody>
      </p:sp>
      <p:sp>
        <p:nvSpPr>
          <p:cNvPr id="3" name="Content Placeholder 2"/>
          <p:cNvSpPr>
            <a:spLocks noGrp="1"/>
          </p:cNvSpPr>
          <p:nvPr>
            <p:ph idx="1"/>
          </p:nvPr>
        </p:nvSpPr>
        <p:spPr>
          <a:xfrm>
            <a:off x="875201" y="1615037"/>
            <a:ext cx="8946541" cy="4195481"/>
          </a:xfrm>
        </p:spPr>
        <p:txBody>
          <a:bodyPr>
            <a:normAutofit lnSpcReduction="10000"/>
          </a:bodyPr>
          <a:lstStyle/>
          <a:p>
            <a:r>
              <a:rPr lang="en-GB" dirty="0" smtClean="0">
                <a:latin typeface="Calibri" panose="020F0502020204030204" pitchFamily="34" charset="0"/>
                <a:cs typeface="Calibri" panose="020F0502020204030204" pitchFamily="34" charset="0"/>
              </a:rPr>
              <a:t>Resistance to change can be reduced by Thorough study of the given population and their problems. Without conducting scientific investigation about the social-cultural norms of a given community and the problems, they are confronting blind jump may cause resistance to change strategies.</a:t>
            </a:r>
          </a:p>
          <a:p>
            <a:r>
              <a:rPr lang="en-US" dirty="0">
                <a:latin typeface="Calibri" panose="020F0502020204030204" pitchFamily="34" charset="0"/>
                <a:cs typeface="Calibri" panose="020F0502020204030204" pitchFamily="34" charset="0"/>
              </a:rPr>
              <a:t>Some preliminary considerations in the design of a policy involve questions such as</a:t>
            </a:r>
            <a:r>
              <a:rPr lang="en-US" dirty="0" smtClean="0">
                <a:latin typeface="Calibri" panose="020F0502020204030204" pitchFamily="34" charset="0"/>
                <a:cs typeface="Calibri" panose="020F0502020204030204" pitchFamily="34" charset="0"/>
              </a:rPr>
              <a:t>:</a:t>
            </a:r>
          </a:p>
          <a:p>
            <a:pPr>
              <a:buFont typeface="Arial" panose="020B0604020202020204" pitchFamily="34" charset="0"/>
              <a:buChar char="•"/>
            </a:pPr>
            <a:r>
              <a:rPr lang="en-US" b="1" dirty="0">
                <a:latin typeface="Calibri" panose="020F0502020204030204" pitchFamily="34" charset="0"/>
                <a:cs typeface="Calibri" panose="020F0502020204030204" pitchFamily="34" charset="0"/>
              </a:rPr>
              <a:t> </a:t>
            </a:r>
            <a:r>
              <a:rPr lang="en-US" i="1" dirty="0">
                <a:latin typeface="Calibri" panose="020F0502020204030204" pitchFamily="34" charset="0"/>
                <a:cs typeface="Calibri" panose="020F0502020204030204" pitchFamily="34" charset="0"/>
              </a:rPr>
              <a:t>Who needs </a:t>
            </a:r>
            <a:r>
              <a:rPr lang="en-US" i="1" dirty="0" smtClean="0">
                <a:latin typeface="Calibri" panose="020F0502020204030204" pitchFamily="34" charset="0"/>
                <a:cs typeface="Calibri" panose="020F0502020204030204" pitchFamily="34" charset="0"/>
              </a:rPr>
              <a:t>it?</a:t>
            </a:r>
          </a:p>
          <a:p>
            <a:pPr>
              <a:buFont typeface="Arial" panose="020B0604020202020204" pitchFamily="34" charset="0"/>
              <a:buChar char="•"/>
            </a:pPr>
            <a:r>
              <a:rPr lang="en-US" i="1" dirty="0" smtClean="0">
                <a:latin typeface="Calibri" panose="020F0502020204030204" pitchFamily="34" charset="0"/>
                <a:cs typeface="Calibri" panose="020F0502020204030204" pitchFamily="34" charset="0"/>
              </a:rPr>
              <a:t> </a:t>
            </a:r>
            <a:r>
              <a:rPr lang="en-US" i="1" dirty="0">
                <a:latin typeface="Calibri" panose="020F0502020204030204" pitchFamily="34" charset="0"/>
                <a:cs typeface="Calibri" panose="020F0502020204030204" pitchFamily="34" charset="0"/>
              </a:rPr>
              <a:t>Why is it needed?</a:t>
            </a:r>
            <a:r>
              <a:rPr lang="en-US" dirty="0">
                <a:latin typeface="Calibri" panose="020F0502020204030204" pitchFamily="34" charset="0"/>
                <a:cs typeface="Calibri" panose="020F0502020204030204" pitchFamily="34" charset="0"/>
              </a:rPr>
              <a:t> </a:t>
            </a:r>
            <a:endParaRPr lang="en-US" dirty="0" smtClean="0">
              <a:latin typeface="Calibri" panose="020F0502020204030204" pitchFamily="34" charset="0"/>
              <a:cs typeface="Calibri" panose="020F0502020204030204" pitchFamily="34" charset="0"/>
            </a:endParaRPr>
          </a:p>
          <a:p>
            <a:pPr>
              <a:buFont typeface="Arial" panose="020B0604020202020204" pitchFamily="34" charset="0"/>
              <a:buChar char="•"/>
            </a:pPr>
            <a:r>
              <a:rPr lang="en-US" i="1" dirty="0" smtClean="0">
                <a:latin typeface="Calibri" panose="020F0502020204030204" pitchFamily="34" charset="0"/>
                <a:cs typeface="Calibri" panose="020F0502020204030204" pitchFamily="34" charset="0"/>
              </a:rPr>
              <a:t>What </a:t>
            </a:r>
            <a:r>
              <a:rPr lang="en-US" i="1" dirty="0">
                <a:latin typeface="Calibri" panose="020F0502020204030204" pitchFamily="34" charset="0"/>
                <a:cs typeface="Calibri" panose="020F0502020204030204" pitchFamily="34" charset="0"/>
              </a:rPr>
              <a:t>are the Development Challenges on the ground</a:t>
            </a:r>
            <a:r>
              <a:rPr lang="en-US" i="1" dirty="0" smtClean="0">
                <a:latin typeface="Calibri" panose="020F0502020204030204" pitchFamily="34" charset="0"/>
                <a:cs typeface="Calibri" panose="020F0502020204030204" pitchFamily="34" charset="0"/>
              </a:rPr>
              <a:t>?</a:t>
            </a:r>
          </a:p>
          <a:p>
            <a:pPr>
              <a:buFont typeface="Arial" panose="020B0604020202020204" pitchFamily="34" charset="0"/>
              <a:buChar char="•"/>
            </a:pPr>
            <a:r>
              <a:rPr lang="en-US" i="1" dirty="0" smtClean="0">
                <a:latin typeface="Calibri" panose="020F0502020204030204" pitchFamily="34" charset="0"/>
                <a:cs typeface="Calibri" panose="020F0502020204030204" pitchFamily="34" charset="0"/>
              </a:rPr>
              <a:t> </a:t>
            </a:r>
            <a:r>
              <a:rPr lang="en-US" i="1" dirty="0">
                <a:latin typeface="Calibri" panose="020F0502020204030204" pitchFamily="34" charset="0"/>
                <a:cs typeface="Calibri" panose="020F0502020204030204" pitchFamily="34" charset="0"/>
              </a:rPr>
              <a:t>What do we </a:t>
            </a:r>
            <a:r>
              <a:rPr lang="en-US" i="1" dirty="0" smtClean="0">
                <a:latin typeface="Calibri" panose="020F0502020204030204" pitchFamily="34" charset="0"/>
                <a:cs typeface="Calibri" panose="020F0502020204030204" pitchFamily="34" charset="0"/>
              </a:rPr>
              <a:t>know?</a:t>
            </a:r>
          </a:p>
          <a:p>
            <a:pPr>
              <a:buFont typeface="Arial" panose="020B0604020202020204" pitchFamily="34" charset="0"/>
              <a:buChar char="•"/>
            </a:pPr>
            <a:r>
              <a:rPr lang="en-US" i="1" dirty="0" smtClean="0">
                <a:latin typeface="Calibri" panose="020F0502020204030204" pitchFamily="34" charset="0"/>
                <a:cs typeface="Calibri" panose="020F0502020204030204" pitchFamily="34" charset="0"/>
              </a:rPr>
              <a:t> </a:t>
            </a:r>
            <a:r>
              <a:rPr lang="en-US" i="1" dirty="0">
                <a:latin typeface="Calibri" panose="020F0502020204030204" pitchFamily="34" charset="0"/>
                <a:cs typeface="Calibri" panose="020F0502020204030204" pitchFamily="34" charset="0"/>
              </a:rPr>
              <a:t>What do we need to know?</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62721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99564"/>
          </a:xfrm>
        </p:spPr>
        <p:txBody>
          <a:bodyPr/>
          <a:lstStyle/>
          <a:p>
            <a:r>
              <a:rPr lang="en-GB" b="1" dirty="0"/>
              <a:t>Use of  </a:t>
            </a:r>
            <a:r>
              <a:rPr lang="en-GB" b="1" dirty="0" smtClean="0"/>
              <a:t>media</a:t>
            </a:r>
            <a:endParaRPr lang="en-US" dirty="0"/>
          </a:p>
        </p:txBody>
      </p:sp>
      <p:sp>
        <p:nvSpPr>
          <p:cNvPr id="3" name="Content Placeholder 2"/>
          <p:cNvSpPr>
            <a:spLocks noGrp="1"/>
          </p:cNvSpPr>
          <p:nvPr>
            <p:ph idx="1"/>
          </p:nvPr>
        </p:nvSpPr>
        <p:spPr/>
        <p:txBody>
          <a:bodyPr/>
          <a:lstStyle/>
          <a:p>
            <a:r>
              <a:rPr lang="en-GB" dirty="0" smtClean="0"/>
              <a:t>The growth of modern communication in the form of mass media and their related organizations came into wide spread to supplement the oral channel of traditional societies.</a:t>
            </a:r>
          </a:p>
          <a:p>
            <a:r>
              <a:rPr lang="en-GB" dirty="0"/>
              <a:t> </a:t>
            </a:r>
            <a:r>
              <a:rPr lang="en-GB" dirty="0" smtClean="0"/>
              <a:t>media plays important role in reducing the resistance to change as;</a:t>
            </a:r>
          </a:p>
          <a:p>
            <a:pPr>
              <a:buFont typeface="Wingdings" panose="05000000000000000000" pitchFamily="2" charset="2"/>
              <a:buChar char="§"/>
            </a:pPr>
            <a:r>
              <a:rPr lang="en-GB" dirty="0" smtClean="0"/>
              <a:t>Disseminate information </a:t>
            </a:r>
          </a:p>
          <a:p>
            <a:pPr>
              <a:buFont typeface="Wingdings" panose="05000000000000000000" pitchFamily="2" charset="2"/>
              <a:buChar char="§"/>
            </a:pPr>
            <a:r>
              <a:rPr lang="en-GB" dirty="0" smtClean="0"/>
              <a:t>Awareness</a:t>
            </a:r>
          </a:p>
          <a:p>
            <a:pPr>
              <a:buFont typeface="Wingdings" panose="05000000000000000000" pitchFamily="2" charset="2"/>
              <a:buChar char="§"/>
            </a:pPr>
            <a:r>
              <a:rPr lang="en-GB" dirty="0" smtClean="0"/>
              <a:t>Educate the masses</a:t>
            </a:r>
          </a:p>
          <a:p>
            <a:pPr>
              <a:buFont typeface="Wingdings" panose="05000000000000000000" pitchFamily="2" charset="2"/>
              <a:buChar char="§"/>
            </a:pPr>
            <a:r>
              <a:rPr lang="en-GB" dirty="0" smtClean="0"/>
              <a:t>Influence</a:t>
            </a:r>
          </a:p>
          <a:p>
            <a:pPr marL="0" indent="0">
              <a:buNone/>
            </a:pPr>
            <a:endParaRPr lang="en-US" dirty="0"/>
          </a:p>
        </p:txBody>
      </p:sp>
    </p:spTree>
    <p:extLst>
      <p:ext uri="{BB962C8B-B14F-4D97-AF65-F5344CB8AC3E}">
        <p14:creationId xmlns:p14="http://schemas.microsoft.com/office/powerpoint/2010/main" val="2460986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Communication channels</a:t>
            </a:r>
            <a:br>
              <a:rPr lang="en-GB" b="1" dirty="0"/>
            </a:br>
            <a:endParaRPr lang="en-US" dirty="0"/>
          </a:p>
        </p:txBody>
      </p:sp>
      <p:sp>
        <p:nvSpPr>
          <p:cNvPr id="3" name="Content Placeholder 2"/>
          <p:cNvSpPr>
            <a:spLocks noGrp="1"/>
          </p:cNvSpPr>
          <p:nvPr>
            <p:ph idx="1"/>
          </p:nvPr>
        </p:nvSpPr>
        <p:spPr>
          <a:xfrm>
            <a:off x="1103312" y="2052919"/>
            <a:ext cx="8946541" cy="3588028"/>
          </a:xfrm>
        </p:spPr>
        <p:txBody>
          <a:bodyPr/>
          <a:lstStyle/>
          <a:p>
            <a:r>
              <a:rPr lang="en-GB" dirty="0" smtClean="0"/>
              <a:t>Communication, according to </a:t>
            </a:r>
            <a:r>
              <a:rPr lang="en-GB" dirty="0" err="1" smtClean="0"/>
              <a:t>schramm</a:t>
            </a:r>
            <a:r>
              <a:rPr lang="en-GB" dirty="0" smtClean="0"/>
              <a:t> “It is not something that has a life its own; it is something people do.”</a:t>
            </a:r>
          </a:p>
          <a:p>
            <a:r>
              <a:rPr lang="en-GB" dirty="0" smtClean="0"/>
              <a:t>Social communication , such as bazar , coffee house, puppet shows and local gatherings plays Important role in mediating the effect of mass media.</a:t>
            </a:r>
          </a:p>
          <a:p>
            <a:r>
              <a:rPr lang="en-GB" dirty="0" smtClean="0"/>
              <a:t>In rural communities interpersonal channel have to do most of the job of change. These cannels establishes a climate in  which change can take place </a:t>
            </a:r>
            <a:endParaRPr lang="en-US" dirty="0"/>
          </a:p>
        </p:txBody>
      </p:sp>
    </p:spTree>
    <p:extLst>
      <p:ext uri="{BB962C8B-B14F-4D97-AF65-F5344CB8AC3E}">
        <p14:creationId xmlns:p14="http://schemas.microsoft.com/office/powerpoint/2010/main" val="655343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Volunteers </a:t>
            </a:r>
            <a:br>
              <a:rPr lang="en-GB" b="1" dirty="0"/>
            </a:br>
            <a:endParaRPr lang="en-US" dirty="0"/>
          </a:p>
        </p:txBody>
      </p:sp>
      <p:sp>
        <p:nvSpPr>
          <p:cNvPr id="3" name="Content Placeholder 2"/>
          <p:cNvSpPr>
            <a:spLocks noGrp="1"/>
          </p:cNvSpPr>
          <p:nvPr>
            <p:ph idx="1"/>
          </p:nvPr>
        </p:nvSpPr>
        <p:spPr>
          <a:xfrm>
            <a:off x="1103312" y="2052918"/>
            <a:ext cx="8946541" cy="2944085"/>
          </a:xfrm>
        </p:spPr>
        <p:txBody>
          <a:bodyPr/>
          <a:lstStyle/>
          <a:p>
            <a:r>
              <a:rPr lang="en-US" dirty="0"/>
              <a:t>A volunteer is someone who offers to do a particular task or job without being forced to do it</a:t>
            </a:r>
            <a:r>
              <a:rPr lang="en-US" dirty="0" smtClean="0"/>
              <a:t>.</a:t>
            </a:r>
          </a:p>
          <a:p>
            <a:r>
              <a:rPr lang="en-GB" dirty="0" smtClean="0"/>
              <a:t>Volunteers for change action should be picked up from within the given society and they should be provided training for the job.</a:t>
            </a:r>
          </a:p>
          <a:p>
            <a:r>
              <a:rPr lang="en-GB" dirty="0" smtClean="0"/>
              <a:t>In rural setting ‘urban planner’ and his change efforts are usually resisted.</a:t>
            </a:r>
            <a:endParaRPr lang="en-US" dirty="0" smtClean="0"/>
          </a:p>
          <a:p>
            <a:endParaRPr lang="en-US" dirty="0"/>
          </a:p>
        </p:txBody>
      </p:sp>
    </p:spTree>
    <p:extLst>
      <p:ext uri="{BB962C8B-B14F-4D97-AF65-F5344CB8AC3E}">
        <p14:creationId xmlns:p14="http://schemas.microsoft.com/office/powerpoint/2010/main" val="129740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Skilled workers</a:t>
            </a:r>
            <a:r>
              <a:rPr lang="en-US" b="1" dirty="0"/>
              <a:t/>
            </a:r>
            <a:br>
              <a:rPr lang="en-US" b="1" dirty="0"/>
            </a:br>
            <a:endParaRPr lang="en-US" dirty="0"/>
          </a:p>
        </p:txBody>
      </p:sp>
      <p:sp>
        <p:nvSpPr>
          <p:cNvPr id="3" name="Content Placeholder 2"/>
          <p:cNvSpPr>
            <a:spLocks noGrp="1"/>
          </p:cNvSpPr>
          <p:nvPr>
            <p:ph idx="1"/>
          </p:nvPr>
        </p:nvSpPr>
        <p:spPr>
          <a:xfrm>
            <a:off x="1103312" y="2052919"/>
            <a:ext cx="8671753" cy="2519082"/>
          </a:xfrm>
        </p:spPr>
        <p:txBody>
          <a:bodyPr/>
          <a:lstStyle/>
          <a:p>
            <a:r>
              <a:rPr lang="en-GB" dirty="0" smtClean="0"/>
              <a:t>A person who has special skill, training, knowledge and ability can perform his work better than any one else. Increased number of skilled worker and sound physical and financial support can help reducing resistance to change. Without Giving incentive for the betterment of community life people don’t accept any change </a:t>
            </a:r>
            <a:endParaRPr lang="en-US" dirty="0"/>
          </a:p>
        </p:txBody>
      </p:sp>
    </p:spTree>
    <p:extLst>
      <p:ext uri="{BB962C8B-B14F-4D97-AF65-F5344CB8AC3E}">
        <p14:creationId xmlns:p14="http://schemas.microsoft.com/office/powerpoint/2010/main" val="2734308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Change</a:t>
            </a:r>
            <a:endParaRPr lang="en-US" dirty="0"/>
          </a:p>
        </p:txBody>
      </p:sp>
      <p:sp>
        <p:nvSpPr>
          <p:cNvPr id="3" name="Content Placeholder 2"/>
          <p:cNvSpPr>
            <a:spLocks noGrp="1"/>
          </p:cNvSpPr>
          <p:nvPr>
            <p:ph idx="1"/>
          </p:nvPr>
        </p:nvSpPr>
        <p:spPr/>
        <p:txBody>
          <a:bodyPr/>
          <a:lstStyle/>
          <a:p>
            <a:r>
              <a:rPr lang="en-US" dirty="0"/>
              <a:t>an act or process through which something becomes different</a:t>
            </a:r>
            <a:r>
              <a:rPr lang="en-US" dirty="0" smtClean="0"/>
              <a:t>.</a:t>
            </a:r>
          </a:p>
          <a:p>
            <a:pPr marL="0" indent="0">
              <a:buNone/>
            </a:pPr>
            <a:endParaRPr lang="en-US" dirty="0" smtClean="0"/>
          </a:p>
          <a:p>
            <a:r>
              <a:rPr lang="en-GB" dirty="0" smtClean="0"/>
              <a:t>Concept of change is positive in character  which leads and motivates human being towards better living condition.</a:t>
            </a:r>
          </a:p>
          <a:p>
            <a:pPr marL="0" indent="0">
              <a:buNone/>
            </a:pPr>
            <a:endParaRPr lang="en-GB" dirty="0" smtClean="0"/>
          </a:p>
          <a:p>
            <a:r>
              <a:rPr lang="en-GB" dirty="0" smtClean="0"/>
              <a:t>Change </a:t>
            </a:r>
            <a:r>
              <a:rPr lang="en-GB" dirty="0"/>
              <a:t>process may occur at various levels and in different </a:t>
            </a:r>
            <a:r>
              <a:rPr lang="en-GB" dirty="0" smtClean="0"/>
              <a:t>form. It </a:t>
            </a:r>
            <a:r>
              <a:rPr lang="en-GB" dirty="0"/>
              <a:t>may be termed as a change in people’s physical structure, change in technology, social organization, normative values, demographic characteristics, agriculture, health and education </a:t>
            </a:r>
            <a:r>
              <a:rPr lang="en-GB" dirty="0" smtClean="0"/>
              <a:t>etc.</a:t>
            </a:r>
            <a:endParaRPr lang="en-US" dirty="0"/>
          </a:p>
        </p:txBody>
      </p:sp>
    </p:spTree>
    <p:extLst>
      <p:ext uri="{BB962C8B-B14F-4D97-AF65-F5344CB8AC3E}">
        <p14:creationId xmlns:p14="http://schemas.microsoft.com/office/powerpoint/2010/main" val="1350368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alibri" panose="020F0502020204030204" pitchFamily="34" charset="0"/>
                <a:cs typeface="Calibri" panose="020F0502020204030204" pitchFamily="34" charset="0"/>
              </a:rPr>
              <a:t/>
            </a:r>
            <a:br>
              <a:rPr lang="en-GB" dirty="0" smtClean="0">
                <a:latin typeface="Calibri" panose="020F0502020204030204" pitchFamily="34" charset="0"/>
                <a:cs typeface="Calibri" panose="020F0502020204030204" pitchFamily="34" charset="0"/>
              </a:rPr>
            </a:br>
            <a:r>
              <a:rPr lang="en-GB" dirty="0">
                <a:latin typeface="Calibri" panose="020F0502020204030204" pitchFamily="34" charset="0"/>
                <a:cs typeface="Calibri" panose="020F0502020204030204" pitchFamily="34" charset="0"/>
              </a:rPr>
              <a:t> </a:t>
            </a:r>
            <a:r>
              <a:rPr lang="en-GB" dirty="0" smtClean="0">
                <a:latin typeface="Calibri" panose="020F0502020204030204" pitchFamily="34" charset="0"/>
                <a:cs typeface="Calibri" panose="020F0502020204030204" pitchFamily="34" charset="0"/>
              </a:rPr>
              <a:t>                         Any </a:t>
            </a:r>
            <a:r>
              <a:rPr lang="en-GB" dirty="0">
                <a:latin typeface="Calibri" panose="020F0502020204030204" pitchFamily="34" charset="0"/>
                <a:cs typeface="Calibri" panose="020F0502020204030204" pitchFamily="34" charset="0"/>
              </a:rPr>
              <a:t>Question?</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01779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Level of change </a:t>
            </a:r>
            <a:endParaRPr lang="en-US" dirty="0"/>
          </a:p>
        </p:txBody>
      </p:sp>
      <p:sp>
        <p:nvSpPr>
          <p:cNvPr id="3" name="Content Placeholder 2"/>
          <p:cNvSpPr>
            <a:spLocks noGrp="1"/>
          </p:cNvSpPr>
          <p:nvPr>
            <p:ph idx="1"/>
          </p:nvPr>
        </p:nvSpPr>
        <p:spPr/>
        <p:txBody>
          <a:bodyPr/>
          <a:lstStyle/>
          <a:p>
            <a:r>
              <a:rPr lang="en-GB" b="1" dirty="0"/>
              <a:t>Urbanization: </a:t>
            </a:r>
            <a:r>
              <a:rPr lang="en-GB" dirty="0"/>
              <a:t>The condition of being urbanized – it refers to Increasing number of people that live in </a:t>
            </a:r>
            <a:r>
              <a:rPr lang="en-GB" dirty="0" smtClean="0"/>
              <a:t>particular area.</a:t>
            </a:r>
          </a:p>
          <a:p>
            <a:pPr marL="0" indent="0">
              <a:buNone/>
            </a:pPr>
            <a:endParaRPr lang="en-US" dirty="0"/>
          </a:p>
          <a:p>
            <a:r>
              <a:rPr lang="en-GB" b="1" dirty="0"/>
              <a:t>Industrialization: </a:t>
            </a:r>
            <a:r>
              <a:rPr lang="en-GB" dirty="0"/>
              <a:t>The development of industry on an extensive scale – The process in which a society or country (or world) transforms itself from a primarily agricultural society into one based on the manufacturing of goods and services</a:t>
            </a:r>
            <a:r>
              <a:rPr lang="en-GB" dirty="0" smtClean="0"/>
              <a:t>.</a:t>
            </a:r>
          </a:p>
          <a:p>
            <a:pPr marL="0" indent="0">
              <a:buNone/>
            </a:pPr>
            <a:endParaRPr lang="en-US" dirty="0"/>
          </a:p>
          <a:p>
            <a:r>
              <a:rPr lang="en-GB" b="1" dirty="0"/>
              <a:t>Modernization: </a:t>
            </a:r>
            <a:r>
              <a:rPr lang="en-GB" dirty="0"/>
              <a:t>Making modern in appearance or behaviour – to accept or adopt modern ways, ideas or styles.</a:t>
            </a:r>
            <a:endParaRPr lang="en-US" dirty="0"/>
          </a:p>
          <a:p>
            <a:pPr marL="0" indent="0">
              <a:buNone/>
            </a:pPr>
            <a:endParaRPr lang="en-US" dirty="0"/>
          </a:p>
        </p:txBody>
      </p:sp>
    </p:spTree>
    <p:extLst>
      <p:ext uri="{BB962C8B-B14F-4D97-AF65-F5344CB8AC3E}">
        <p14:creationId xmlns:p14="http://schemas.microsoft.com/office/powerpoint/2010/main" val="2633994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Source of Change </a:t>
            </a:r>
            <a:endParaRPr lang="en-US" dirty="0"/>
          </a:p>
        </p:txBody>
      </p:sp>
      <p:sp>
        <p:nvSpPr>
          <p:cNvPr id="3" name="Content Placeholder 2"/>
          <p:cNvSpPr>
            <a:spLocks noGrp="1"/>
          </p:cNvSpPr>
          <p:nvPr>
            <p:ph idx="1"/>
          </p:nvPr>
        </p:nvSpPr>
        <p:spPr>
          <a:xfrm>
            <a:off x="1103312" y="1506828"/>
            <a:ext cx="8946541" cy="4741571"/>
          </a:xfrm>
        </p:spPr>
        <p:txBody>
          <a:bodyPr>
            <a:normAutofit/>
          </a:bodyPr>
          <a:lstStyle/>
          <a:p>
            <a:r>
              <a:rPr lang="en-GB" b="1" dirty="0"/>
              <a:t>Land: </a:t>
            </a:r>
            <a:r>
              <a:rPr lang="en-GB" dirty="0"/>
              <a:t>A basic source of change, particularly in an agriculture community</a:t>
            </a:r>
            <a:r>
              <a:rPr lang="en-GB" dirty="0" smtClean="0"/>
              <a:t>.</a:t>
            </a:r>
          </a:p>
          <a:p>
            <a:pPr marL="0" indent="0">
              <a:buNone/>
            </a:pPr>
            <a:endParaRPr lang="en-US" dirty="0"/>
          </a:p>
          <a:p>
            <a:r>
              <a:rPr lang="en-GB" b="1" dirty="0"/>
              <a:t>Work Force</a:t>
            </a:r>
            <a:r>
              <a:rPr lang="en-GB" dirty="0"/>
              <a:t>: Human beings-their intentions, interests and abilities</a:t>
            </a:r>
            <a:r>
              <a:rPr lang="en-GB" dirty="0" smtClean="0"/>
              <a:t>.</a:t>
            </a:r>
          </a:p>
          <a:p>
            <a:pPr marL="0" indent="0">
              <a:buNone/>
            </a:pPr>
            <a:endParaRPr lang="en-US" dirty="0"/>
          </a:p>
          <a:p>
            <a:r>
              <a:rPr lang="en-GB" b="1" dirty="0"/>
              <a:t>Capital: </a:t>
            </a:r>
            <a:r>
              <a:rPr lang="en-GB" dirty="0"/>
              <a:t>Its availability, procurement and proper utilization. No change strategy can accomplish its goals without financial support which obviously needs capital</a:t>
            </a:r>
            <a:r>
              <a:rPr lang="en-GB" dirty="0" smtClean="0"/>
              <a:t>.</a:t>
            </a:r>
          </a:p>
          <a:p>
            <a:pPr marL="0" indent="0">
              <a:buNone/>
            </a:pPr>
            <a:endParaRPr lang="en-US" dirty="0"/>
          </a:p>
          <a:p>
            <a:r>
              <a:rPr lang="en-GB" b="1" dirty="0"/>
              <a:t>Education: </a:t>
            </a:r>
            <a:r>
              <a:rPr lang="en-GB" dirty="0"/>
              <a:t>Leads a community towards awareness of what to do, what to accept and what to reject or modify. Change efforts can hardly succeed without educating the target society / community. </a:t>
            </a:r>
            <a:endParaRPr lang="en-US" dirty="0"/>
          </a:p>
        </p:txBody>
      </p:sp>
    </p:spTree>
    <p:extLst>
      <p:ext uri="{BB962C8B-B14F-4D97-AF65-F5344CB8AC3E}">
        <p14:creationId xmlns:p14="http://schemas.microsoft.com/office/powerpoint/2010/main" val="3073234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953038"/>
            <a:ext cx="8946541" cy="5295362"/>
          </a:xfrm>
        </p:spPr>
        <p:txBody>
          <a:bodyPr>
            <a:normAutofit/>
          </a:bodyPr>
          <a:lstStyle/>
          <a:p>
            <a:r>
              <a:rPr lang="en-GB" b="1" dirty="0"/>
              <a:t>Opinion leaders</a:t>
            </a:r>
            <a:r>
              <a:rPr lang="en-GB" dirty="0" smtClean="0"/>
              <a:t>: </a:t>
            </a:r>
            <a:r>
              <a:rPr lang="en-US" dirty="0"/>
              <a:t>a person whose opinions about something such as a product or issue have a big influence on the opinions of </a:t>
            </a:r>
            <a:r>
              <a:rPr lang="en-US" dirty="0" smtClean="0"/>
              <a:t>others, </a:t>
            </a:r>
            <a:r>
              <a:rPr lang="en-GB" dirty="0" smtClean="0"/>
              <a:t> </a:t>
            </a:r>
            <a:r>
              <a:rPr lang="en-GB" dirty="0"/>
              <a:t>Such as social workers, local religious leaders, school teachers </a:t>
            </a:r>
            <a:r>
              <a:rPr lang="en-GB" dirty="0" smtClean="0"/>
              <a:t>etc. </a:t>
            </a:r>
            <a:r>
              <a:rPr lang="en-US" dirty="0" smtClean="0"/>
              <a:t>Typically </a:t>
            </a:r>
            <a:r>
              <a:rPr lang="en-US" dirty="0"/>
              <a:t>the </a:t>
            </a:r>
            <a:r>
              <a:rPr lang="en-US" b="1" dirty="0"/>
              <a:t>opinion leader</a:t>
            </a:r>
            <a:r>
              <a:rPr lang="en-US" dirty="0"/>
              <a:t> is held in high esteem by those who accept their opinions</a:t>
            </a:r>
            <a:r>
              <a:rPr lang="en-US" dirty="0" smtClean="0"/>
              <a:t>.</a:t>
            </a:r>
          </a:p>
          <a:p>
            <a:endParaRPr lang="en-US" dirty="0"/>
          </a:p>
          <a:p>
            <a:r>
              <a:rPr lang="en-GB" b="1" dirty="0"/>
              <a:t>Media Channels: </a:t>
            </a:r>
            <a:r>
              <a:rPr lang="en-GB" dirty="0" smtClean="0"/>
              <a:t>selection and use of communication channels may vary from one community to another, Especially </a:t>
            </a:r>
            <a:r>
              <a:rPr lang="en-GB" dirty="0"/>
              <a:t>interpersonal communication in village settings</a:t>
            </a:r>
            <a:r>
              <a:rPr lang="en-GB" dirty="0" smtClean="0"/>
              <a:t>.</a:t>
            </a:r>
          </a:p>
          <a:p>
            <a:endParaRPr lang="en-US" dirty="0"/>
          </a:p>
          <a:p>
            <a:r>
              <a:rPr lang="en-GB" b="1" dirty="0"/>
              <a:t>Professionals: </a:t>
            </a:r>
            <a:r>
              <a:rPr lang="en-GB" dirty="0"/>
              <a:t>Professionals are associated with institutionalized arrangements for carrying on change actions. They may be attached with different social communities’ agencies, such as health and family planning programs. They may also be communication experts.</a:t>
            </a:r>
            <a:endParaRPr lang="en-US" dirty="0"/>
          </a:p>
          <a:p>
            <a:endParaRPr lang="en-US" dirty="0"/>
          </a:p>
        </p:txBody>
      </p:sp>
    </p:spTree>
    <p:extLst>
      <p:ext uri="{BB962C8B-B14F-4D97-AF65-F5344CB8AC3E}">
        <p14:creationId xmlns:p14="http://schemas.microsoft.com/office/powerpoint/2010/main" val="1694859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811370"/>
            <a:ext cx="8946541" cy="5437030"/>
          </a:xfrm>
        </p:spPr>
        <p:txBody>
          <a:bodyPr>
            <a:normAutofit fontScale="92500"/>
          </a:bodyPr>
          <a:lstStyle/>
          <a:p>
            <a:r>
              <a:rPr lang="en-GB" b="1" dirty="0"/>
              <a:t>Transport facilities: </a:t>
            </a:r>
            <a:r>
              <a:rPr lang="en-GB" dirty="0"/>
              <a:t>An important source of change in any community / society. Road, railways and other means of transportation link the change and reach the target areas. As change need flow of goods, ideas and essential mobility of human beings</a:t>
            </a:r>
            <a:r>
              <a:rPr lang="en-GB" dirty="0" smtClean="0"/>
              <a:t>.</a:t>
            </a:r>
          </a:p>
          <a:p>
            <a:endParaRPr lang="en-US" dirty="0"/>
          </a:p>
          <a:p>
            <a:r>
              <a:rPr lang="en-GB" b="1" dirty="0"/>
              <a:t>Government: </a:t>
            </a:r>
            <a:r>
              <a:rPr lang="en-GB" dirty="0"/>
              <a:t>Its structure, leadership, direction, planning and ability to execute the change projects. </a:t>
            </a:r>
            <a:r>
              <a:rPr lang="en-GB" dirty="0" smtClean="0"/>
              <a:t>Its hard to perceive that any change strategy could succeed without involvement of policy makers </a:t>
            </a:r>
          </a:p>
          <a:p>
            <a:endParaRPr lang="en-US" dirty="0"/>
          </a:p>
          <a:p>
            <a:r>
              <a:rPr lang="en-GB" b="1" dirty="0"/>
              <a:t>Socio-cultural Values, belief system</a:t>
            </a:r>
            <a:r>
              <a:rPr lang="en-GB" dirty="0"/>
              <a:t>: In any change process, these components play decisive role of accepting and accommodating new</a:t>
            </a:r>
            <a:r>
              <a:rPr lang="en-GB" b="1" dirty="0"/>
              <a:t> </a:t>
            </a:r>
            <a:r>
              <a:rPr lang="en-GB" dirty="0"/>
              <a:t>ideas and things, of rejecting or resisting anything coming from outside. But many campaigns and projects of DSC and change have been failed because assumptions were made about the willingness and capacity of people to absorb new technology and development infrastructures into their way of living and working. </a:t>
            </a:r>
            <a:endParaRPr lang="en-US" dirty="0"/>
          </a:p>
        </p:txBody>
      </p:sp>
    </p:spTree>
    <p:extLst>
      <p:ext uri="{BB962C8B-B14F-4D97-AF65-F5344CB8AC3E}">
        <p14:creationId xmlns:p14="http://schemas.microsoft.com/office/powerpoint/2010/main" val="1470564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Obstacles to change </a:t>
            </a:r>
            <a:br>
              <a:rPr lang="en-GB" dirty="0"/>
            </a:br>
            <a:endParaRPr lang="en-US" dirty="0"/>
          </a:p>
        </p:txBody>
      </p:sp>
      <p:sp>
        <p:nvSpPr>
          <p:cNvPr id="3" name="Content Placeholder 2"/>
          <p:cNvSpPr>
            <a:spLocks noGrp="1"/>
          </p:cNvSpPr>
          <p:nvPr>
            <p:ph idx="1"/>
          </p:nvPr>
        </p:nvSpPr>
        <p:spPr/>
        <p:txBody>
          <a:bodyPr/>
          <a:lstStyle/>
          <a:p>
            <a:pPr marL="0" indent="0">
              <a:buNone/>
            </a:pPr>
            <a:r>
              <a:rPr lang="en-US" dirty="0" smtClean="0"/>
              <a:t>Change </a:t>
            </a:r>
            <a:r>
              <a:rPr lang="en-US" dirty="0"/>
              <a:t>does not occur without opposition, however. Most changes are the result of compromise. New ideas or trends may take years to be accepted and some people never do accept the changes, they just put up with </a:t>
            </a:r>
            <a:r>
              <a:rPr lang="en-US" dirty="0" smtClean="0"/>
              <a:t>them.</a:t>
            </a:r>
            <a:endParaRPr lang="en-US" dirty="0"/>
          </a:p>
          <a:p>
            <a:r>
              <a:rPr lang="en-US" dirty="0" smtClean="0"/>
              <a:t>Ethnocentrism </a:t>
            </a:r>
          </a:p>
          <a:p>
            <a:r>
              <a:rPr lang="en-US" dirty="0" smtClean="0"/>
              <a:t>Cultural </a:t>
            </a:r>
            <a:r>
              <a:rPr lang="en-US" dirty="0"/>
              <a:t>lag </a:t>
            </a:r>
            <a:endParaRPr lang="en-US" dirty="0" smtClean="0"/>
          </a:p>
          <a:p>
            <a:r>
              <a:rPr lang="en-US" dirty="0" smtClean="0"/>
              <a:t>Vested interests</a:t>
            </a:r>
            <a:endParaRPr lang="en-US" dirty="0"/>
          </a:p>
          <a:p>
            <a:r>
              <a:rPr lang="en-GB" dirty="0"/>
              <a:t>Power </a:t>
            </a:r>
            <a:r>
              <a:rPr lang="en-GB" dirty="0" smtClean="0"/>
              <a:t>Elite</a:t>
            </a:r>
          </a:p>
          <a:p>
            <a:r>
              <a:rPr lang="en-GB"/>
              <a:t>Urban based planners</a:t>
            </a:r>
            <a:endParaRPr lang="en-US" dirty="0" smtClean="0"/>
          </a:p>
        </p:txBody>
      </p:sp>
    </p:spTree>
    <p:extLst>
      <p:ext uri="{BB962C8B-B14F-4D97-AF65-F5344CB8AC3E}">
        <p14:creationId xmlns:p14="http://schemas.microsoft.com/office/powerpoint/2010/main" val="822110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ETHNOCENTRISM</a:t>
            </a:r>
          </a:p>
        </p:txBody>
      </p:sp>
      <p:sp>
        <p:nvSpPr>
          <p:cNvPr id="3" name="Content Placeholder 2"/>
          <p:cNvSpPr>
            <a:spLocks noGrp="1"/>
          </p:cNvSpPr>
          <p:nvPr>
            <p:ph idx="1"/>
          </p:nvPr>
        </p:nvSpPr>
        <p:spPr/>
        <p:txBody>
          <a:bodyPr/>
          <a:lstStyle/>
          <a:p>
            <a:r>
              <a:rPr lang="en-US" dirty="0"/>
              <a:t>feeling that one’s own culture or group is superior – this is a concept we mentioned before with cultural stagnation. </a:t>
            </a:r>
            <a:r>
              <a:rPr lang="en-US" dirty="0" smtClean="0"/>
              <a:t> </a:t>
            </a:r>
            <a:r>
              <a:rPr lang="en-US" dirty="0"/>
              <a:t>If you think your group is superior, compromising with another group or borrowing their ideas may be difficult </a:t>
            </a:r>
          </a:p>
        </p:txBody>
      </p:sp>
    </p:spTree>
    <p:extLst>
      <p:ext uri="{BB962C8B-B14F-4D97-AF65-F5344CB8AC3E}">
        <p14:creationId xmlns:p14="http://schemas.microsoft.com/office/powerpoint/2010/main" val="594565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CULTURAL LAG</a:t>
            </a:r>
          </a:p>
        </p:txBody>
      </p:sp>
      <p:sp>
        <p:nvSpPr>
          <p:cNvPr id="3" name="Content Placeholder 2"/>
          <p:cNvSpPr>
            <a:spLocks noGrp="1"/>
          </p:cNvSpPr>
          <p:nvPr>
            <p:ph idx="1"/>
          </p:nvPr>
        </p:nvSpPr>
        <p:spPr/>
        <p:txBody>
          <a:bodyPr/>
          <a:lstStyle/>
          <a:p>
            <a:r>
              <a:rPr lang="en-US" dirty="0"/>
              <a:t>the situation in which some aspects of a society change less rapidly than other aspects… they LAG behind. </a:t>
            </a:r>
            <a:endParaRPr lang="en-US" dirty="0" smtClean="0"/>
          </a:p>
          <a:p>
            <a:r>
              <a:rPr lang="en-US" dirty="0"/>
              <a:t>Cultural lag refers to the phenomenon that occurs when changes in material culture occur before or at a faster rate than the changes in non-material culture. In other words, cultural lag is when technological change, or something similar like tools, develops faster than society can process those </a:t>
            </a:r>
            <a:r>
              <a:rPr lang="en-US" dirty="0" smtClean="0"/>
              <a:t>changes.</a:t>
            </a:r>
          </a:p>
          <a:p>
            <a:pPr marL="0" indent="0">
              <a:buNone/>
            </a:pPr>
            <a:endParaRPr lang="en-US" dirty="0"/>
          </a:p>
        </p:txBody>
      </p:sp>
    </p:spTree>
    <p:extLst>
      <p:ext uri="{BB962C8B-B14F-4D97-AF65-F5344CB8AC3E}">
        <p14:creationId xmlns:p14="http://schemas.microsoft.com/office/powerpoint/2010/main" val="13314838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556</TotalTime>
  <Words>1109</Words>
  <Application>Microsoft Office PowerPoint</Application>
  <PresentationFormat>Widescreen</PresentationFormat>
  <Paragraphs>97</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Century Gothic</vt:lpstr>
      <vt:lpstr>Wingdings</vt:lpstr>
      <vt:lpstr>Wingdings 3</vt:lpstr>
      <vt:lpstr>Ion</vt:lpstr>
      <vt:lpstr>Change </vt:lpstr>
      <vt:lpstr>Change</vt:lpstr>
      <vt:lpstr>Level of change </vt:lpstr>
      <vt:lpstr>Source of Change </vt:lpstr>
      <vt:lpstr>PowerPoint Presentation</vt:lpstr>
      <vt:lpstr>PowerPoint Presentation</vt:lpstr>
      <vt:lpstr>Obstacles to change  </vt:lpstr>
      <vt:lpstr>ETHNOCENTRISM</vt:lpstr>
      <vt:lpstr>CULTURAL LAG</vt:lpstr>
      <vt:lpstr>VESTED INTERESTS</vt:lpstr>
      <vt:lpstr>Power Elite</vt:lpstr>
      <vt:lpstr>Urban based planners</vt:lpstr>
      <vt:lpstr>Reducing resistance to change  </vt:lpstr>
      <vt:lpstr>Education</vt:lpstr>
      <vt:lpstr>Research </vt:lpstr>
      <vt:lpstr>Use of  media</vt:lpstr>
      <vt:lpstr>Communication channels </vt:lpstr>
      <vt:lpstr>Volunteers  </vt:lpstr>
      <vt:lpstr>Skilled workers </vt:lpstr>
      <vt:lpstr>                           Any Question?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dc:title>
  <dc:creator>Zeeshan Akbar</dc:creator>
  <cp:lastModifiedBy>Zeeshan Akbar</cp:lastModifiedBy>
  <cp:revision>26</cp:revision>
  <dcterms:created xsi:type="dcterms:W3CDTF">2020-04-05T13:48:26Z</dcterms:created>
  <dcterms:modified xsi:type="dcterms:W3CDTF">2020-04-12T11:39:01Z</dcterms:modified>
</cp:coreProperties>
</file>