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2"/>
  </p:notesMasterIdLst>
  <p:sldIdLst>
    <p:sldId id="301" r:id="rId2"/>
    <p:sldId id="302" r:id="rId3"/>
    <p:sldId id="259" r:id="rId4"/>
    <p:sldId id="260" r:id="rId5"/>
    <p:sldId id="257" r:id="rId6"/>
    <p:sldId id="258" r:id="rId7"/>
    <p:sldId id="262" r:id="rId8"/>
    <p:sldId id="263"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359"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41" r:id="rId45"/>
    <p:sldId id="314" r:id="rId46"/>
    <p:sldId id="342" r:id="rId47"/>
    <p:sldId id="360" r:id="rId48"/>
    <p:sldId id="361" r:id="rId49"/>
    <p:sldId id="362" r:id="rId50"/>
    <p:sldId id="363" r:id="rId51"/>
    <p:sldId id="364" r:id="rId52"/>
    <p:sldId id="365" r:id="rId53"/>
    <p:sldId id="366" r:id="rId54"/>
    <p:sldId id="367" r:id="rId55"/>
    <p:sldId id="368" r:id="rId56"/>
    <p:sldId id="369" r:id="rId57"/>
    <p:sldId id="328" r:id="rId58"/>
    <p:sldId id="329" r:id="rId59"/>
    <p:sldId id="330" r:id="rId60"/>
    <p:sldId id="331" r:id="rId61"/>
    <p:sldId id="332" r:id="rId62"/>
    <p:sldId id="370" r:id="rId63"/>
    <p:sldId id="372" r:id="rId64"/>
    <p:sldId id="371" r:id="rId65"/>
    <p:sldId id="373" r:id="rId66"/>
    <p:sldId id="374" r:id="rId67"/>
    <p:sldId id="333" r:id="rId68"/>
    <p:sldId id="334" r:id="rId69"/>
    <p:sldId id="335" r:id="rId70"/>
    <p:sldId id="336" r:id="rId71"/>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81" d="100"/>
          <a:sy n="81" d="100"/>
        </p:scale>
        <p:origin x="216" y="90"/>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t>4/21/2020</a:t>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2289"/>
          <p:cNvSpPr>
            <a:spLocks noGrp="1" noRot="1" noChangeAspect="1" noTextEdit="1"/>
          </p:cNvSpPr>
          <p:nvPr>
            <p:ph type="sldImg"/>
          </p:nvPr>
        </p:nvSpPr>
        <p:spPr>
          <a:xfrm>
            <a:off x="481013" y="1279525"/>
            <a:ext cx="6140450" cy="3454400"/>
          </a:xfrm>
        </p:spPr>
      </p:sp>
      <p:sp>
        <p:nvSpPr>
          <p:cNvPr id="12291" name="Text Placeholder 12290"/>
          <p:cNvSpPr>
            <a:spLocks noGrp="1"/>
          </p:cNvSpPr>
          <p:nvPr>
            <p:ph type="body" idx="1"/>
          </p:nvPr>
        </p:nvSpPr>
        <p:spPr/>
        <p:txBody>
          <a:bodyPr/>
          <a:lstStyle/>
          <a:p>
            <a:pPr lvl="0"/>
            <a:endParaRPr/>
          </a:p>
        </p:txBody>
      </p:sp>
      <p:sp>
        <p:nvSpPr>
          <p:cNvPr id="2" name="Slide Number Placeholder 1"/>
          <p:cNvSpPr>
            <a:spLocks noGrp="1"/>
          </p:cNvSpPr>
          <p:nvPr>
            <p:ph type="sldNum" sz="quarter" idx="2"/>
          </p:nvPr>
        </p:nvSpPr>
        <p:spPr/>
        <p:txBody>
          <a:bodyPr/>
          <a:lstStyle/>
          <a:p>
            <a:pPr lvl="0" algn="r"/>
            <a:fld id="{9A0DB2DC-4C9A-4742-B13C-FB6460FD3503}" type="slidenum">
              <a:rPr lang="en-US" sz="1200" dirty="0"/>
              <a:t>47</a:t>
            </a:fld>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29697"/>
          <p:cNvSpPr>
            <a:spLocks noGrp="1" noRot="1" noChangeAspect="1" noTextEdit="1"/>
          </p:cNvSpPr>
          <p:nvPr>
            <p:ph type="sldImg"/>
          </p:nvPr>
        </p:nvSpPr>
        <p:spPr>
          <a:xfrm>
            <a:off x="481013" y="1279525"/>
            <a:ext cx="6140450" cy="3454400"/>
          </a:xfrm>
        </p:spPr>
      </p:sp>
      <p:sp>
        <p:nvSpPr>
          <p:cNvPr id="29699" name="Text Placeholder 29698"/>
          <p:cNvSpPr>
            <a:spLocks noGrp="1"/>
          </p:cNvSpPr>
          <p:nvPr>
            <p:ph type="body" idx="1"/>
          </p:nvPr>
        </p:nvSpPr>
        <p:spPr/>
        <p:txBody>
          <a:bodyPr/>
          <a:lstStyle/>
          <a:p>
            <a:pPr marL="228600" lvl="0" indent="-228600"/>
            <a:endParaRPr/>
          </a:p>
        </p:txBody>
      </p:sp>
      <p:sp>
        <p:nvSpPr>
          <p:cNvPr id="2" name="Slide Number Placeholder 1"/>
          <p:cNvSpPr>
            <a:spLocks noGrp="1"/>
          </p:cNvSpPr>
          <p:nvPr>
            <p:ph type="sldNum" sz="quarter" idx="2"/>
          </p:nvPr>
        </p:nvSpPr>
        <p:spPr/>
        <p:txBody>
          <a:bodyPr/>
          <a:lstStyle/>
          <a:p>
            <a:pPr lvl="0" algn="r"/>
            <a:fld id="{9A0DB2DC-4C9A-4742-B13C-FB6460FD3503}" type="slidenum">
              <a:rPr lang="en-US" sz="1200" dirty="0"/>
              <a:t>56</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4337"/>
          <p:cNvSpPr>
            <a:spLocks noGrp="1" noRot="1" noChangeAspect="1" noTextEdit="1"/>
          </p:cNvSpPr>
          <p:nvPr>
            <p:ph type="sldImg"/>
          </p:nvPr>
        </p:nvSpPr>
        <p:spPr>
          <a:xfrm>
            <a:off x="481013" y="1279525"/>
            <a:ext cx="6140450" cy="3454400"/>
          </a:xfrm>
        </p:spPr>
      </p:sp>
      <p:sp>
        <p:nvSpPr>
          <p:cNvPr id="14339" name="Text Placeholder 14338"/>
          <p:cNvSpPr>
            <a:spLocks noGrp="1"/>
          </p:cNvSpPr>
          <p:nvPr>
            <p:ph type="body" idx="1"/>
          </p:nvPr>
        </p:nvSpPr>
        <p:spPr/>
        <p:txBody>
          <a:bodyPr/>
          <a:lstStyle/>
          <a:p>
            <a:pPr marL="228600" lvl="0" indent="-228600"/>
            <a:endParaRPr/>
          </a:p>
        </p:txBody>
      </p:sp>
      <p:sp>
        <p:nvSpPr>
          <p:cNvPr id="2" name="Slide Number Placeholder 1"/>
          <p:cNvSpPr>
            <a:spLocks noGrp="1"/>
          </p:cNvSpPr>
          <p:nvPr>
            <p:ph type="sldNum" sz="quarter" idx="2"/>
          </p:nvPr>
        </p:nvSpPr>
        <p:spPr/>
        <p:txBody>
          <a:bodyPr/>
          <a:lstStyle/>
          <a:p>
            <a:pPr lvl="0" algn="r"/>
            <a:fld id="{9A0DB2DC-4C9A-4742-B13C-FB6460FD3503}" type="slidenum">
              <a:rPr lang="en-US" sz="1200" dirty="0"/>
              <a:t>48</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6385"/>
          <p:cNvSpPr>
            <a:spLocks noGrp="1" noRot="1" noChangeAspect="1" noTextEdit="1"/>
          </p:cNvSpPr>
          <p:nvPr>
            <p:ph type="sldImg"/>
          </p:nvPr>
        </p:nvSpPr>
        <p:spPr>
          <a:xfrm>
            <a:off x="481013" y="1279525"/>
            <a:ext cx="6140450" cy="3454400"/>
          </a:xfrm>
        </p:spPr>
      </p:sp>
      <p:sp>
        <p:nvSpPr>
          <p:cNvPr id="16387" name="Text Placeholder 16386"/>
          <p:cNvSpPr>
            <a:spLocks noGrp="1"/>
          </p:cNvSpPr>
          <p:nvPr>
            <p:ph type="body" idx="1"/>
          </p:nvPr>
        </p:nvSpPr>
        <p:spPr/>
        <p:txBody>
          <a:bodyPr/>
          <a:lstStyle/>
          <a:p>
            <a:pPr lvl="0"/>
            <a:endParaRPr/>
          </a:p>
        </p:txBody>
      </p:sp>
      <p:sp>
        <p:nvSpPr>
          <p:cNvPr id="2" name="Slide Number Placeholder 1"/>
          <p:cNvSpPr>
            <a:spLocks noGrp="1"/>
          </p:cNvSpPr>
          <p:nvPr>
            <p:ph type="sldNum" sz="quarter" idx="2"/>
          </p:nvPr>
        </p:nvSpPr>
        <p:spPr/>
        <p:txBody>
          <a:bodyPr/>
          <a:lstStyle/>
          <a:p>
            <a:pPr lvl="0" algn="r"/>
            <a:fld id="{9A0DB2DC-4C9A-4742-B13C-FB6460FD3503}" type="slidenum">
              <a:rPr lang="en-US" sz="1200" dirty="0"/>
              <a:t>49</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20481"/>
          <p:cNvSpPr>
            <a:spLocks noGrp="1" noRot="1" noChangeAspect="1" noTextEdit="1"/>
          </p:cNvSpPr>
          <p:nvPr>
            <p:ph type="sldImg"/>
          </p:nvPr>
        </p:nvSpPr>
        <p:spPr>
          <a:xfrm>
            <a:off x="481013" y="1279525"/>
            <a:ext cx="6140450" cy="3454400"/>
          </a:xfrm>
        </p:spPr>
      </p:sp>
      <p:sp>
        <p:nvSpPr>
          <p:cNvPr id="20483" name="Text Placeholder 20482"/>
          <p:cNvSpPr>
            <a:spLocks noGrp="1"/>
          </p:cNvSpPr>
          <p:nvPr>
            <p:ph type="body" idx="1"/>
          </p:nvPr>
        </p:nvSpPr>
        <p:spPr/>
        <p:txBody>
          <a:bodyPr/>
          <a:lstStyle/>
          <a:p>
            <a:pPr lvl="0"/>
            <a:endParaRPr/>
          </a:p>
        </p:txBody>
      </p:sp>
      <p:sp>
        <p:nvSpPr>
          <p:cNvPr id="2" name="Slide Number Placeholder 1"/>
          <p:cNvSpPr>
            <a:spLocks noGrp="1"/>
          </p:cNvSpPr>
          <p:nvPr>
            <p:ph type="sldNum" sz="quarter" idx="2"/>
          </p:nvPr>
        </p:nvSpPr>
        <p:spPr/>
        <p:txBody>
          <a:bodyPr/>
          <a:lstStyle/>
          <a:p>
            <a:pPr lvl="0" algn="r"/>
            <a:fld id="{9A0DB2DC-4C9A-4742-B13C-FB6460FD3503}" type="slidenum">
              <a:rPr lang="en-US" sz="1200" dirty="0"/>
              <a:t>50</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32769"/>
          <p:cNvSpPr>
            <a:spLocks noGrp="1" noRot="1" noChangeAspect="1" noTextEdit="1"/>
          </p:cNvSpPr>
          <p:nvPr>
            <p:ph type="sldImg"/>
          </p:nvPr>
        </p:nvSpPr>
        <p:spPr>
          <a:xfrm>
            <a:off x="481013" y="1279525"/>
            <a:ext cx="6140450" cy="3454400"/>
          </a:xfrm>
        </p:spPr>
      </p:sp>
      <p:sp>
        <p:nvSpPr>
          <p:cNvPr id="32771" name="Text Placeholder 32770"/>
          <p:cNvSpPr>
            <a:spLocks noGrp="1"/>
          </p:cNvSpPr>
          <p:nvPr>
            <p:ph type="body" idx="1"/>
          </p:nvPr>
        </p:nvSpPr>
        <p:spPr/>
        <p:txBody>
          <a:bodyPr/>
          <a:lstStyle/>
          <a:p>
            <a:pPr lvl="0"/>
            <a:endParaRPr/>
          </a:p>
        </p:txBody>
      </p:sp>
      <p:sp>
        <p:nvSpPr>
          <p:cNvPr id="2" name="Slide Number Placeholder 1"/>
          <p:cNvSpPr>
            <a:spLocks noGrp="1"/>
          </p:cNvSpPr>
          <p:nvPr>
            <p:ph type="sldNum" sz="quarter" idx="2"/>
          </p:nvPr>
        </p:nvSpPr>
        <p:spPr/>
        <p:txBody>
          <a:bodyPr/>
          <a:lstStyle/>
          <a:p>
            <a:pPr lvl="0" algn="r"/>
            <a:fld id="{9A0DB2DC-4C9A-4742-B13C-FB6460FD3503}" type="slidenum">
              <a:rPr lang="en-US" sz="1200" dirty="0"/>
              <a:t>51</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8433"/>
          <p:cNvSpPr>
            <a:spLocks noGrp="1" noRot="1" noChangeAspect="1" noTextEdit="1"/>
          </p:cNvSpPr>
          <p:nvPr>
            <p:ph type="sldImg"/>
          </p:nvPr>
        </p:nvSpPr>
        <p:spPr>
          <a:xfrm>
            <a:off x="481013" y="1279525"/>
            <a:ext cx="6140450" cy="3454400"/>
          </a:xfrm>
        </p:spPr>
      </p:sp>
      <p:sp>
        <p:nvSpPr>
          <p:cNvPr id="18435" name="Text Placeholder 18434"/>
          <p:cNvSpPr>
            <a:spLocks noGrp="1"/>
          </p:cNvSpPr>
          <p:nvPr>
            <p:ph type="body" idx="1"/>
          </p:nvPr>
        </p:nvSpPr>
        <p:spPr/>
        <p:txBody>
          <a:bodyPr/>
          <a:lstStyle/>
          <a:p>
            <a:pPr lvl="0"/>
            <a:endParaRPr/>
          </a:p>
        </p:txBody>
      </p:sp>
      <p:sp>
        <p:nvSpPr>
          <p:cNvPr id="2" name="Slide Number Placeholder 1"/>
          <p:cNvSpPr>
            <a:spLocks noGrp="1"/>
          </p:cNvSpPr>
          <p:nvPr>
            <p:ph type="sldNum" sz="quarter" idx="2"/>
          </p:nvPr>
        </p:nvSpPr>
        <p:spPr/>
        <p:txBody>
          <a:bodyPr/>
          <a:lstStyle/>
          <a:p>
            <a:pPr lvl="0" algn="r"/>
            <a:fld id="{9A0DB2DC-4C9A-4742-B13C-FB6460FD3503}" type="slidenum">
              <a:rPr lang="en-US" sz="1200" dirty="0"/>
              <a:t>52</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24577"/>
          <p:cNvSpPr>
            <a:spLocks noGrp="1" noRot="1" noChangeAspect="1" noTextEdit="1"/>
          </p:cNvSpPr>
          <p:nvPr>
            <p:ph type="sldImg"/>
          </p:nvPr>
        </p:nvSpPr>
        <p:spPr>
          <a:xfrm>
            <a:off x="481013" y="1279525"/>
            <a:ext cx="6140450" cy="3454400"/>
          </a:xfrm>
        </p:spPr>
      </p:sp>
      <p:sp>
        <p:nvSpPr>
          <p:cNvPr id="24579" name="Text Placeholder 24578"/>
          <p:cNvSpPr>
            <a:spLocks noGrp="1"/>
          </p:cNvSpPr>
          <p:nvPr>
            <p:ph type="body" idx="1"/>
          </p:nvPr>
        </p:nvSpPr>
        <p:spPr/>
        <p:txBody>
          <a:bodyPr/>
          <a:lstStyle/>
          <a:p>
            <a:pPr lvl="0"/>
            <a:endParaRPr/>
          </a:p>
        </p:txBody>
      </p:sp>
      <p:sp>
        <p:nvSpPr>
          <p:cNvPr id="2" name="Slide Number Placeholder 1"/>
          <p:cNvSpPr>
            <a:spLocks noGrp="1"/>
          </p:cNvSpPr>
          <p:nvPr>
            <p:ph type="sldNum" sz="quarter" idx="2"/>
          </p:nvPr>
        </p:nvSpPr>
        <p:spPr/>
        <p:txBody>
          <a:bodyPr/>
          <a:lstStyle/>
          <a:p>
            <a:pPr lvl="0" algn="r"/>
            <a:fld id="{9A0DB2DC-4C9A-4742-B13C-FB6460FD3503}" type="slidenum">
              <a:rPr lang="en-US" sz="1200" dirty="0"/>
              <a:t>53</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25601"/>
          <p:cNvSpPr>
            <a:spLocks noGrp="1" noRot="1" noChangeAspect="1" noTextEdit="1"/>
          </p:cNvSpPr>
          <p:nvPr>
            <p:ph type="sldImg"/>
          </p:nvPr>
        </p:nvSpPr>
        <p:spPr>
          <a:xfrm>
            <a:off x="481013" y="1279525"/>
            <a:ext cx="6140450" cy="3454400"/>
          </a:xfrm>
        </p:spPr>
      </p:sp>
      <p:sp>
        <p:nvSpPr>
          <p:cNvPr id="25603" name="Text Placeholder 25602"/>
          <p:cNvSpPr>
            <a:spLocks noGrp="1"/>
          </p:cNvSpPr>
          <p:nvPr>
            <p:ph type="body" idx="1"/>
          </p:nvPr>
        </p:nvSpPr>
        <p:spPr/>
        <p:txBody>
          <a:bodyPr/>
          <a:lstStyle/>
          <a:p>
            <a:pPr lvl="0"/>
            <a:endParaRPr/>
          </a:p>
        </p:txBody>
      </p:sp>
      <p:sp>
        <p:nvSpPr>
          <p:cNvPr id="2" name="Slide Number Placeholder 1"/>
          <p:cNvSpPr>
            <a:spLocks noGrp="1"/>
          </p:cNvSpPr>
          <p:nvPr>
            <p:ph type="sldNum" sz="quarter" idx="2"/>
          </p:nvPr>
        </p:nvSpPr>
        <p:spPr/>
        <p:txBody>
          <a:bodyPr/>
          <a:lstStyle/>
          <a:p>
            <a:pPr lvl="0" algn="r"/>
            <a:fld id="{9A0DB2DC-4C9A-4742-B13C-FB6460FD3503}" type="slidenum">
              <a:rPr lang="en-US" sz="1200" dirty="0"/>
              <a:t>54</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27649"/>
          <p:cNvSpPr>
            <a:spLocks noGrp="1" noRot="1" noChangeAspect="1" noTextEdit="1"/>
          </p:cNvSpPr>
          <p:nvPr>
            <p:ph type="sldImg"/>
          </p:nvPr>
        </p:nvSpPr>
        <p:spPr>
          <a:xfrm>
            <a:off x="481013" y="1279525"/>
            <a:ext cx="6140450" cy="3454400"/>
          </a:xfrm>
        </p:spPr>
      </p:sp>
      <p:sp>
        <p:nvSpPr>
          <p:cNvPr id="27651" name="Text Placeholder 27650"/>
          <p:cNvSpPr>
            <a:spLocks noGrp="1"/>
          </p:cNvSpPr>
          <p:nvPr>
            <p:ph type="body" idx="1"/>
          </p:nvPr>
        </p:nvSpPr>
        <p:spPr/>
        <p:txBody>
          <a:bodyPr/>
          <a:lstStyle/>
          <a:p>
            <a:pPr lvl="0"/>
            <a:endParaRPr/>
          </a:p>
        </p:txBody>
      </p:sp>
      <p:sp>
        <p:nvSpPr>
          <p:cNvPr id="2" name="Slide Number Placeholder 1"/>
          <p:cNvSpPr>
            <a:spLocks noGrp="1"/>
          </p:cNvSpPr>
          <p:nvPr>
            <p:ph type="sldNum" sz="quarter" idx="2"/>
          </p:nvPr>
        </p:nvSpPr>
        <p:spPr/>
        <p:txBody>
          <a:bodyPr/>
          <a:lstStyle/>
          <a:p>
            <a:pPr lvl="0" algn="r"/>
            <a:fld id="{9A0DB2DC-4C9A-4742-B13C-FB6460FD3503}" type="slidenum">
              <a:rPr lang="en-US" sz="1200" dirty="0"/>
              <a:t>55</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0"/>
            <a:ext cx="508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0"/>
            <a:ext cx="508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Times New Roman" panose="0202060305040502030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Times New Roman" panose="0202060305040502030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latin typeface="Times New Roman" panose="02020603050405020304" charset="0"/>
              </a:rPr>
              <a:t>‹#›</a:t>
            </a:fld>
            <a:endParaRPr lang="en-US" dirty="0">
              <a:latin typeface="Times New Roman" panose="0202060305040502030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4/21/2020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Experimental Design</a:t>
            </a:r>
            <a:br>
              <a:rPr lang="en-US"/>
            </a:br>
            <a:r>
              <a:rPr lang="en-US"/>
              <a:t> &amp;</a:t>
            </a:r>
            <a:br>
              <a:rPr lang="en-US"/>
            </a:br>
            <a:r>
              <a:rPr lang="en-US"/>
              <a:t>Sampling </a:t>
            </a:r>
          </a:p>
        </p:txBody>
      </p:sp>
      <p:sp>
        <p:nvSpPr>
          <p:cNvPr id="3" name="Subtitle 2"/>
          <p:cNvSpPr>
            <a:spLocks noGrp="1"/>
          </p:cNvSpPr>
          <p:nvPr>
            <p:ph type="subTitle" idx="1"/>
          </p:nvPr>
        </p:nvSpPr>
        <p:spPr>
          <a:xfrm>
            <a:off x="1524000" y="4191318"/>
            <a:ext cx="9144000" cy="1655762"/>
          </a:xfrm>
        </p:spPr>
        <p:txBody>
          <a:bodyPr/>
          <a:lstStyle/>
          <a:p>
            <a:r>
              <a:rPr lang="en-US" sz="2800"/>
              <a:t>Dr. Sadia Malik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vert="horz" wrap="square" lIns="91440" tIns="45720" rIns="91440" bIns="45720" anchor="ctr"/>
          <a:lstStyle/>
          <a:p>
            <a:pPr eaLnBrk="1" hangingPunct="1"/>
            <a:r>
              <a:rPr dirty="0"/>
              <a:t>Threat to Validity</a:t>
            </a:r>
          </a:p>
        </p:txBody>
      </p:sp>
      <p:sp>
        <p:nvSpPr>
          <p:cNvPr id="29699" name="Rectangle 3"/>
          <p:cNvSpPr>
            <a:spLocks noGrp="1"/>
          </p:cNvSpPr>
          <p:nvPr>
            <p:ph idx="1"/>
          </p:nvPr>
        </p:nvSpPr>
        <p:spPr/>
        <p:txBody>
          <a:bodyPr vert="horz" wrap="square" lIns="91440" tIns="45720" rIns="91440" bIns="45720" anchor="t"/>
          <a:lstStyle/>
          <a:p>
            <a:pPr eaLnBrk="1" hangingPunct="1"/>
            <a:r>
              <a:rPr dirty="0"/>
              <a:t>Any factor that raises doubts about the quality of the research process or the accuracy of the results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vert="horz" wrap="square" lIns="91440" tIns="45720" rIns="91440" bIns="45720" anchor="ctr"/>
          <a:lstStyle/>
          <a:p>
            <a:pPr eaLnBrk="1" hangingPunct="1"/>
            <a:r>
              <a:rPr sz="3800" dirty="0"/>
              <a:t>Internal Validity:  Evaluating Your Experiment from the Inside</a:t>
            </a:r>
          </a:p>
        </p:txBody>
      </p:sp>
      <p:sp>
        <p:nvSpPr>
          <p:cNvPr id="30723" name="Rectangle 3"/>
          <p:cNvSpPr>
            <a:spLocks noGrp="1"/>
          </p:cNvSpPr>
          <p:nvPr>
            <p:ph idx="1"/>
          </p:nvPr>
        </p:nvSpPr>
        <p:spPr/>
        <p:txBody>
          <a:bodyPr vert="horz" wrap="square" lIns="91440" tIns="45720" rIns="91440" bIns="45720" anchor="t"/>
          <a:lstStyle/>
          <a:p>
            <a:pPr eaLnBrk="1" hangingPunct="1"/>
            <a:r>
              <a:rPr dirty="0"/>
              <a:t>Internal Validity</a:t>
            </a:r>
          </a:p>
          <a:p>
            <a:pPr lvl="1" eaLnBrk="1" hangingPunct="1"/>
            <a:r>
              <a:rPr dirty="0"/>
              <a:t>Question of whether your IV actually caused any change that you observe in your DV.</a:t>
            </a:r>
          </a:p>
          <a:p>
            <a:pPr lvl="1" eaLnBrk="1" hangingPunct="1"/>
            <a:r>
              <a:rPr dirty="0"/>
              <a:t>Single unambiguous explanation for the relationship between two variables</a:t>
            </a:r>
          </a:p>
          <a:p>
            <a:pPr lvl="2" eaLnBrk="1" hangingPunct="1"/>
            <a:r>
              <a:rPr dirty="0"/>
              <a:t>If you use adequate control techniques, your experiment should be free from confounding (alternative explanations for your results) and you can, indeed, conclude that your IV caused the change in your DV.</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vert="horz" wrap="square" lIns="91440" tIns="45720" rIns="91440" bIns="45720" anchor="ctr"/>
          <a:lstStyle/>
          <a:p>
            <a:pPr eaLnBrk="1" hangingPunct="1"/>
            <a:r>
              <a:rPr dirty="0"/>
              <a:t>Threats to Internal Validity</a:t>
            </a:r>
          </a:p>
        </p:txBody>
      </p:sp>
      <p:sp>
        <p:nvSpPr>
          <p:cNvPr id="31747" name="Rectangle 3"/>
          <p:cNvSpPr>
            <a:spLocks noGrp="1"/>
          </p:cNvSpPr>
          <p:nvPr>
            <p:ph idx="1"/>
          </p:nvPr>
        </p:nvSpPr>
        <p:spPr>
          <a:xfrm>
            <a:off x="2286000" y="1600200"/>
            <a:ext cx="8077200" cy="4953000"/>
          </a:xfrm>
        </p:spPr>
        <p:txBody>
          <a:bodyPr vert="horz" wrap="square" lIns="91440" tIns="45720" rIns="91440" bIns="45720" anchor="t"/>
          <a:lstStyle/>
          <a:p>
            <a:pPr eaLnBrk="1" hangingPunct="1"/>
            <a:r>
              <a:rPr sz="2400" dirty="0"/>
              <a:t>Any factor that allows for an alternative explanation</a:t>
            </a:r>
          </a:p>
          <a:p>
            <a:pPr eaLnBrk="1" hangingPunct="1"/>
            <a:endParaRPr sz="2400" dirty="0"/>
          </a:p>
          <a:p>
            <a:pPr eaLnBrk="1" hangingPunct="1"/>
            <a:r>
              <a:rPr sz="2400" dirty="0"/>
              <a:t>E.g. Extraneous Variables</a:t>
            </a:r>
          </a:p>
          <a:p>
            <a:pPr lvl="1" eaLnBrk="1" hangingPunct="1"/>
            <a:r>
              <a:rPr sz="2200" dirty="0"/>
              <a:t>Additional variables not directly investigated</a:t>
            </a:r>
          </a:p>
          <a:p>
            <a:pPr lvl="1" eaLnBrk="1" hangingPunct="1"/>
            <a:r>
              <a:rPr sz="2200" dirty="0"/>
              <a:t>E.g. weather, light, time of day etc.</a:t>
            </a:r>
          </a:p>
          <a:p>
            <a:pPr eaLnBrk="1" hangingPunct="1"/>
            <a:r>
              <a:rPr sz="2400" dirty="0"/>
              <a:t>Confounding Variables</a:t>
            </a:r>
          </a:p>
          <a:p>
            <a:pPr lvl="1" eaLnBrk="1" hangingPunct="1"/>
            <a:r>
              <a:rPr sz="2200" dirty="0"/>
              <a:t>An extraneous variable that changes systematically along with the variables being studied</a:t>
            </a:r>
          </a:p>
          <a:p>
            <a:pPr lvl="1" eaLnBrk="1" hangingPunct="1"/>
            <a:r>
              <a:rPr sz="2200" dirty="0"/>
              <a:t>E.g. increasing temperature along with time (fatigue) in study of problem-solving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vert="horz" wrap="square" lIns="91440" tIns="45720" rIns="91440" bIns="45720" anchor="ctr"/>
          <a:lstStyle/>
          <a:p>
            <a:pPr eaLnBrk="1" hangingPunct="1"/>
            <a:r>
              <a:rPr dirty="0"/>
              <a:t>Threats to Internal Validity</a:t>
            </a:r>
          </a:p>
        </p:txBody>
      </p:sp>
      <p:sp>
        <p:nvSpPr>
          <p:cNvPr id="32771" name="Rectangle 3"/>
          <p:cNvSpPr>
            <a:spLocks noGrp="1"/>
          </p:cNvSpPr>
          <p:nvPr>
            <p:ph idx="1"/>
          </p:nvPr>
        </p:nvSpPr>
        <p:spPr/>
        <p:txBody>
          <a:bodyPr vert="horz" wrap="square" lIns="91440" tIns="45720" rIns="91440" bIns="45720" anchor="t"/>
          <a:lstStyle/>
          <a:p>
            <a:pPr marL="533400" indent="-533400" eaLnBrk="1" hangingPunct="1">
              <a:buFont typeface="Wingdings" panose="05000000000000000000" pitchFamily="2" charset="2"/>
              <a:buAutoNum type="arabicPeriod"/>
            </a:pPr>
            <a:r>
              <a:rPr dirty="0"/>
              <a:t>Environmental Variables</a:t>
            </a:r>
          </a:p>
          <a:p>
            <a:pPr marL="952500" lvl="1" indent="-495300" eaLnBrk="1" hangingPunct="1"/>
            <a:r>
              <a:rPr dirty="0"/>
              <a:t>Threats to all studies</a:t>
            </a:r>
          </a:p>
          <a:p>
            <a:pPr marL="952500" lvl="1" indent="-495300" eaLnBrk="1" hangingPunct="1"/>
            <a:endParaRPr dirty="0"/>
          </a:p>
          <a:p>
            <a:pPr marL="952500" lvl="1" indent="-495300" eaLnBrk="1" hangingPunct="1"/>
            <a:r>
              <a:rPr dirty="0"/>
              <a:t>Size of room, time of day, temperature etc.</a:t>
            </a:r>
          </a:p>
          <a:p>
            <a:pPr marL="952500" lvl="1" indent="-495300" eaLnBrk="1" hangingPunct="1"/>
            <a:r>
              <a:rPr dirty="0"/>
              <a:t>Coke vs. Pepsi study example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vert="horz" wrap="square" lIns="91440" tIns="45720" rIns="91440" bIns="45720" anchor="ctr"/>
          <a:lstStyle/>
          <a:p>
            <a:pPr eaLnBrk="1" hangingPunct="1"/>
            <a:r>
              <a:rPr dirty="0"/>
              <a:t>Threats to Internal Validity</a:t>
            </a:r>
          </a:p>
        </p:txBody>
      </p:sp>
      <p:sp>
        <p:nvSpPr>
          <p:cNvPr id="33795" name="Rectangle 3"/>
          <p:cNvSpPr>
            <a:spLocks noGrp="1"/>
          </p:cNvSpPr>
          <p:nvPr>
            <p:ph idx="1"/>
          </p:nvPr>
        </p:nvSpPr>
        <p:spPr/>
        <p:txBody>
          <a:bodyPr vert="horz" wrap="square" lIns="91440" tIns="45720" rIns="91440" bIns="45720" anchor="t"/>
          <a:lstStyle/>
          <a:p>
            <a:pPr marL="533400" indent="-533400" eaLnBrk="1" hangingPunct="1">
              <a:buFont typeface="Wingdings" panose="05000000000000000000" pitchFamily="2" charset="2"/>
              <a:buAutoNum type="arabicPeriod" startAt="2"/>
            </a:pPr>
            <a:r>
              <a:rPr dirty="0"/>
              <a:t>Threats to Studies Comparing Different Groups</a:t>
            </a:r>
          </a:p>
          <a:p>
            <a:pPr marL="533400" indent="-533400" eaLnBrk="1" hangingPunct="1"/>
            <a:r>
              <a:rPr dirty="0"/>
              <a:t>Assignment Bias</a:t>
            </a:r>
          </a:p>
          <a:p>
            <a:pPr marL="952500" lvl="1" indent="-495300" eaLnBrk="1" hangingPunct="1"/>
            <a:r>
              <a:rPr dirty="0"/>
              <a:t>Process used to assign different participants to different treatments produces groups of individuals with noticeably different characteristics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vert="horz" wrap="square" lIns="91440" tIns="45720" rIns="91440" bIns="45720" anchor="ctr"/>
          <a:lstStyle/>
          <a:p>
            <a:pPr eaLnBrk="1" hangingPunct="1"/>
            <a:r>
              <a:rPr dirty="0"/>
              <a:t>Threats to Internal Validity</a:t>
            </a:r>
          </a:p>
        </p:txBody>
      </p:sp>
      <p:sp>
        <p:nvSpPr>
          <p:cNvPr id="34819" name="Rectangle 3"/>
          <p:cNvSpPr>
            <a:spLocks noGrp="1"/>
          </p:cNvSpPr>
          <p:nvPr>
            <p:ph idx="1"/>
          </p:nvPr>
        </p:nvSpPr>
        <p:spPr/>
        <p:txBody>
          <a:bodyPr vert="horz" wrap="square" lIns="91440" tIns="45720" rIns="91440" bIns="45720" anchor="t"/>
          <a:lstStyle/>
          <a:p>
            <a:pPr eaLnBrk="1" hangingPunct="1">
              <a:lnSpc>
                <a:spcPct val="90000"/>
              </a:lnSpc>
            </a:pPr>
            <a:r>
              <a:rPr sz="2400" dirty="0"/>
              <a:t>Selection</a:t>
            </a:r>
          </a:p>
          <a:p>
            <a:pPr lvl="1" eaLnBrk="1" hangingPunct="1">
              <a:lnSpc>
                <a:spcPct val="90000"/>
              </a:lnSpc>
            </a:pPr>
            <a:r>
              <a:rPr sz="2200" dirty="0"/>
              <a:t>If we choose participants in such a way that our groups are not equal before the experiment, we cannot be certain that our IV caused any difference we observe after the experiment.</a:t>
            </a:r>
          </a:p>
          <a:p>
            <a:pPr lvl="1" eaLnBrk="1" hangingPunct="1">
              <a:lnSpc>
                <a:spcPct val="90000"/>
              </a:lnSpc>
            </a:pPr>
            <a:endParaRPr sz="2200" dirty="0"/>
          </a:p>
          <a:p>
            <a:pPr eaLnBrk="1" hangingPunct="1">
              <a:lnSpc>
                <a:spcPct val="90000"/>
              </a:lnSpc>
            </a:pPr>
            <a:r>
              <a:rPr sz="2400" dirty="0"/>
              <a:t>Interactions with Selection</a:t>
            </a:r>
          </a:p>
          <a:p>
            <a:pPr lvl="1" eaLnBrk="1" hangingPunct="1">
              <a:lnSpc>
                <a:spcPct val="90000"/>
              </a:lnSpc>
            </a:pPr>
            <a:r>
              <a:rPr sz="2200" dirty="0"/>
              <a:t>Interactions with selection can occur when the groups we have selected show differences on another variable (i.e., maturation, history, or instrumentation) that vary systematically by groups</a:t>
            </a:r>
          </a:p>
          <a:p>
            <a:pPr eaLnBrk="1" hangingPunct="1">
              <a:lnSpc>
                <a:spcPct val="90000"/>
              </a:lnSpc>
            </a:pPr>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vert="horz" wrap="square" lIns="91440" tIns="45720" rIns="91440" bIns="45720" anchor="ctr"/>
          <a:lstStyle/>
          <a:p>
            <a:pPr eaLnBrk="1" hangingPunct="1"/>
            <a:r>
              <a:rPr dirty="0"/>
              <a:t> Threats to Internal Validity</a:t>
            </a:r>
          </a:p>
        </p:txBody>
      </p:sp>
      <p:sp>
        <p:nvSpPr>
          <p:cNvPr id="35843" name="Rectangle 3"/>
          <p:cNvSpPr>
            <a:spLocks noGrp="1"/>
          </p:cNvSpPr>
          <p:nvPr>
            <p:ph type="body" sz="half" idx="1"/>
          </p:nvPr>
        </p:nvSpPr>
        <p:spPr>
          <a:xfrm>
            <a:off x="1905000" y="2057400"/>
            <a:ext cx="3810000" cy="4114800"/>
          </a:xfrm>
        </p:spPr>
        <p:txBody>
          <a:bodyPr vert="horz" wrap="square" lIns="91440" tIns="45720" rIns="91440" bIns="45720" anchor="t"/>
          <a:lstStyle/>
          <a:p>
            <a:pPr eaLnBrk="1" hangingPunct="1"/>
            <a:r>
              <a:rPr sz="2400" dirty="0"/>
              <a:t>Mortality/Attrition</a:t>
            </a:r>
          </a:p>
          <a:p>
            <a:pPr lvl="1" eaLnBrk="1" hangingPunct="1"/>
            <a:r>
              <a:rPr sz="2200" dirty="0"/>
              <a:t>Mortality can occur if experimental participants from different groups drop out of the experiment at different rates.</a:t>
            </a:r>
          </a:p>
          <a:p>
            <a:pPr eaLnBrk="1" hangingPunct="1"/>
            <a:endParaRPr sz="2000" dirty="0"/>
          </a:p>
        </p:txBody>
      </p:sp>
      <p:pic>
        <p:nvPicPr>
          <p:cNvPr id="35844" name="Picture 4" descr="stats cartoon mortality"/>
          <p:cNvPicPr>
            <a:picLocks noGrp="1" noChangeAspect="1"/>
          </p:cNvPicPr>
          <p:nvPr>
            <p:ph sz="half" idx="2"/>
          </p:nvPr>
        </p:nvPicPr>
        <p:blipFill>
          <a:blip r:embed="rId2"/>
          <a:srcRect t="9697" r="4411" b="7878"/>
          <a:stretch>
            <a:fillRect/>
          </a:stretch>
        </p:blipFill>
        <p:spPr>
          <a:xfrm>
            <a:off x="5486400" y="2133600"/>
            <a:ext cx="4953000" cy="3886200"/>
          </a:xfr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vert="horz" wrap="square" lIns="91440" tIns="45720" rIns="91440" bIns="45720" anchor="ctr"/>
          <a:lstStyle/>
          <a:p>
            <a:pPr eaLnBrk="1" hangingPunct="1"/>
            <a:r>
              <a:rPr dirty="0"/>
              <a:t>Threats to Internal Validity</a:t>
            </a:r>
          </a:p>
        </p:txBody>
      </p:sp>
      <p:sp>
        <p:nvSpPr>
          <p:cNvPr id="36867" name="Rectangle 3"/>
          <p:cNvSpPr>
            <a:spLocks noGrp="1"/>
          </p:cNvSpPr>
          <p:nvPr>
            <p:ph idx="1"/>
          </p:nvPr>
        </p:nvSpPr>
        <p:spPr/>
        <p:txBody>
          <a:bodyPr vert="horz" wrap="square" lIns="91440" tIns="45720" rIns="91440" bIns="45720" anchor="t"/>
          <a:lstStyle/>
          <a:p>
            <a:pPr eaLnBrk="1" hangingPunct="1"/>
            <a:r>
              <a:rPr dirty="0"/>
              <a:t>Diffusion or Imitation of Treatments</a:t>
            </a:r>
          </a:p>
          <a:p>
            <a:pPr lvl="1" eaLnBrk="1" hangingPunct="1"/>
            <a:r>
              <a:rPr dirty="0"/>
              <a:t>can occur if participants in one treatment group become familiar with the treatment of another group and copy that treatment.</a:t>
            </a:r>
          </a:p>
          <a:p>
            <a:pPr eaLnBrk="1" hangingPunct="1"/>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vert="horz" wrap="square" lIns="91440" tIns="45720" rIns="91440" bIns="45720" anchor="ctr"/>
          <a:lstStyle/>
          <a:p>
            <a:pPr eaLnBrk="1" hangingPunct="1"/>
            <a:r>
              <a:rPr dirty="0"/>
              <a:t> Threats to Internal Validity</a:t>
            </a:r>
          </a:p>
        </p:txBody>
      </p:sp>
      <p:sp>
        <p:nvSpPr>
          <p:cNvPr id="37891" name="Rectangle 3"/>
          <p:cNvSpPr>
            <a:spLocks noGrp="1"/>
          </p:cNvSpPr>
          <p:nvPr>
            <p:ph idx="1"/>
          </p:nvPr>
        </p:nvSpPr>
        <p:spPr>
          <a:xfrm>
            <a:off x="2249488" y="1905000"/>
            <a:ext cx="7693025" cy="4114800"/>
          </a:xfrm>
        </p:spPr>
        <p:txBody>
          <a:bodyPr vert="horz" wrap="square" lIns="91440" tIns="45720" rIns="91440" bIns="45720" anchor="t"/>
          <a:lstStyle/>
          <a:p>
            <a:pPr marL="533400" indent="-533400" eaLnBrk="1" hangingPunct="1">
              <a:lnSpc>
                <a:spcPct val="90000"/>
              </a:lnSpc>
              <a:buFont typeface="Wingdings" panose="05000000000000000000" pitchFamily="2" charset="2"/>
              <a:buAutoNum type="arabicPeriod" startAt="3"/>
            </a:pPr>
            <a:r>
              <a:rPr dirty="0"/>
              <a:t>Threats to Internal Validity for Studies comparing One Group Over Time</a:t>
            </a:r>
          </a:p>
          <a:p>
            <a:pPr marL="952500" lvl="1" indent="-495300" eaLnBrk="1" hangingPunct="1">
              <a:lnSpc>
                <a:spcPct val="90000"/>
              </a:lnSpc>
            </a:pPr>
            <a:r>
              <a:rPr dirty="0"/>
              <a:t>Other time-related variables could be confounding variables</a:t>
            </a:r>
          </a:p>
          <a:p>
            <a:pPr marL="1352550" lvl="2" indent="-438150" eaLnBrk="1" hangingPunct="1">
              <a:lnSpc>
                <a:spcPct val="90000"/>
              </a:lnSpc>
            </a:pPr>
            <a:r>
              <a:rPr dirty="0"/>
              <a:t>E.g. daylight, temperature</a:t>
            </a:r>
          </a:p>
          <a:p>
            <a:pPr marL="533400" indent="-533400" eaLnBrk="1" hangingPunct="1">
              <a:lnSpc>
                <a:spcPct val="90000"/>
              </a:lnSpc>
            </a:pPr>
            <a:endParaRPr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2209800" y="228600"/>
            <a:ext cx="8229600" cy="1169988"/>
          </a:xfrm>
        </p:spPr>
        <p:txBody>
          <a:bodyPr vert="horz" wrap="square" lIns="91440" tIns="45720" rIns="91440" bIns="45720" anchor="ctr"/>
          <a:lstStyle/>
          <a:p>
            <a:pPr eaLnBrk="1" hangingPunct="1"/>
            <a:r>
              <a:rPr sz="3800" dirty="0"/>
              <a:t>Time-Related Threats to Internal Validity</a:t>
            </a:r>
          </a:p>
        </p:txBody>
      </p:sp>
      <p:sp>
        <p:nvSpPr>
          <p:cNvPr id="38915" name="Rectangle 3"/>
          <p:cNvSpPr>
            <a:spLocks noGrp="1"/>
          </p:cNvSpPr>
          <p:nvPr>
            <p:ph idx="1"/>
          </p:nvPr>
        </p:nvSpPr>
        <p:spPr/>
        <p:txBody>
          <a:bodyPr vert="horz" wrap="square" lIns="91440" tIns="45720" rIns="91440" bIns="45720" anchor="t"/>
          <a:lstStyle/>
          <a:p>
            <a:pPr eaLnBrk="1" hangingPunct="1"/>
            <a:r>
              <a:rPr dirty="0"/>
              <a:t>History</a:t>
            </a:r>
          </a:p>
          <a:p>
            <a:pPr lvl="1" eaLnBrk="1" hangingPunct="1"/>
            <a:r>
              <a:rPr dirty="0"/>
              <a:t>History refers to events that occur between the DV measurements in a repeated measures design</a:t>
            </a:r>
          </a:p>
          <a:p>
            <a:pPr lvl="1" eaLnBrk="1" hangingPunct="1"/>
            <a:r>
              <a:rPr dirty="0"/>
              <a:t>E.g. 1940 Nazi propaganda experiment</a:t>
            </a:r>
          </a:p>
          <a:p>
            <a:pPr lvl="1" eaLnBrk="1" hangingPunct="1"/>
            <a:r>
              <a:rPr dirty="0"/>
              <a:t>Longitudinal attitude measurements</a:t>
            </a:r>
          </a:p>
          <a:p>
            <a:pPr eaLnBrk="1" hangingPunct="1"/>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36503" t="17715" r="37283" b="27433"/>
          <a:stretch>
            <a:fillRect/>
          </a:stretch>
        </p:blipFill>
        <p:spPr>
          <a:xfrm>
            <a:off x="3079750" y="481965"/>
            <a:ext cx="6061075" cy="527177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2133600" y="277813"/>
            <a:ext cx="8305800" cy="1093787"/>
          </a:xfrm>
        </p:spPr>
        <p:txBody>
          <a:bodyPr vert="horz" wrap="square" lIns="91440" tIns="45720" rIns="91440" bIns="45720" anchor="ctr"/>
          <a:lstStyle/>
          <a:p>
            <a:pPr eaLnBrk="1" hangingPunct="1"/>
            <a:r>
              <a:rPr sz="3800" dirty="0"/>
              <a:t>Time-Related Threats to Internal Validity</a:t>
            </a:r>
          </a:p>
        </p:txBody>
      </p:sp>
      <p:sp>
        <p:nvSpPr>
          <p:cNvPr id="39939" name="Rectangle 3"/>
          <p:cNvSpPr>
            <a:spLocks noGrp="1"/>
          </p:cNvSpPr>
          <p:nvPr>
            <p:ph idx="1"/>
          </p:nvPr>
        </p:nvSpPr>
        <p:spPr/>
        <p:txBody>
          <a:bodyPr vert="horz" wrap="square" lIns="91440" tIns="45720" rIns="91440" bIns="45720" anchor="t"/>
          <a:lstStyle/>
          <a:p>
            <a:pPr eaLnBrk="1" hangingPunct="1"/>
            <a:r>
              <a:rPr dirty="0"/>
              <a:t>Maturation</a:t>
            </a:r>
          </a:p>
          <a:p>
            <a:pPr lvl="1" eaLnBrk="1" hangingPunct="1"/>
            <a:r>
              <a:rPr dirty="0"/>
              <a:t>Maturation refers to systematic changes in participants’ physiology or psychology that occur over time during an experiment</a:t>
            </a:r>
          </a:p>
          <a:p>
            <a:pPr lvl="1" eaLnBrk="1" hangingPunct="1"/>
            <a:r>
              <a:rPr dirty="0"/>
              <a:t>E.g. fatigue, boredom</a:t>
            </a:r>
          </a:p>
          <a:p>
            <a:pPr eaLnBrk="1" hangingPunct="1"/>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2133600" y="277813"/>
            <a:ext cx="8534400" cy="1093787"/>
          </a:xfrm>
        </p:spPr>
        <p:txBody>
          <a:bodyPr vert="horz" wrap="square" lIns="91440" tIns="45720" rIns="91440" bIns="45720" anchor="ctr"/>
          <a:lstStyle/>
          <a:p>
            <a:pPr eaLnBrk="1" hangingPunct="1"/>
            <a:r>
              <a:rPr sz="3800" dirty="0"/>
              <a:t>Time-Related Threats to Internal Validity</a:t>
            </a:r>
          </a:p>
        </p:txBody>
      </p:sp>
      <p:sp>
        <p:nvSpPr>
          <p:cNvPr id="40963" name="Rectangle 3"/>
          <p:cNvSpPr>
            <a:spLocks noGrp="1"/>
          </p:cNvSpPr>
          <p:nvPr>
            <p:ph idx="1"/>
          </p:nvPr>
        </p:nvSpPr>
        <p:spPr/>
        <p:txBody>
          <a:bodyPr vert="horz" wrap="square" lIns="91440" tIns="45720" rIns="91440" bIns="45720" anchor="t"/>
          <a:lstStyle/>
          <a:p>
            <a:pPr eaLnBrk="1" hangingPunct="1"/>
            <a:r>
              <a:rPr dirty="0"/>
              <a:t>Instrumentation</a:t>
            </a:r>
          </a:p>
          <a:p>
            <a:pPr lvl="1" eaLnBrk="1" hangingPunct="1"/>
            <a:r>
              <a:rPr dirty="0"/>
              <a:t>Instrumental bias or instrumental decay</a:t>
            </a:r>
          </a:p>
          <a:p>
            <a:pPr lvl="1" eaLnBrk="1" hangingPunct="1"/>
            <a:r>
              <a:rPr dirty="0"/>
              <a:t>Changes in a measuring instrument that occur over time</a:t>
            </a:r>
          </a:p>
          <a:p>
            <a:pPr lvl="1" eaLnBrk="1" hangingPunct="1"/>
            <a:r>
              <a:rPr dirty="0"/>
              <a:t>Behavioral observations most susceptible</a:t>
            </a:r>
          </a:p>
          <a:p>
            <a:pPr lvl="2" eaLnBrk="1" hangingPunct="1"/>
            <a:r>
              <a:rPr dirty="0"/>
              <a:t>Observers may become more skilled or fatigued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2209800" y="304800"/>
            <a:ext cx="8229600" cy="1169988"/>
          </a:xfrm>
        </p:spPr>
        <p:txBody>
          <a:bodyPr vert="horz" wrap="square" lIns="91440" tIns="45720" rIns="91440" bIns="45720" anchor="ctr"/>
          <a:lstStyle/>
          <a:p>
            <a:pPr eaLnBrk="1" hangingPunct="1"/>
            <a:r>
              <a:rPr sz="3800" dirty="0"/>
              <a:t>Time-Related Threats to Internal Validity</a:t>
            </a:r>
          </a:p>
        </p:txBody>
      </p:sp>
      <p:sp>
        <p:nvSpPr>
          <p:cNvPr id="41987" name="Rectangle 3"/>
          <p:cNvSpPr>
            <a:spLocks noGrp="1"/>
          </p:cNvSpPr>
          <p:nvPr>
            <p:ph idx="1"/>
          </p:nvPr>
        </p:nvSpPr>
        <p:spPr>
          <a:xfrm>
            <a:off x="2209800" y="1752600"/>
            <a:ext cx="7772400" cy="4114800"/>
          </a:xfrm>
        </p:spPr>
        <p:txBody>
          <a:bodyPr vert="horz" wrap="square" lIns="91440" tIns="45720" rIns="91440" bIns="45720" anchor="t"/>
          <a:lstStyle/>
          <a:p>
            <a:pPr eaLnBrk="1" hangingPunct="1"/>
            <a:r>
              <a:rPr dirty="0"/>
              <a:t>Testing Effects</a:t>
            </a:r>
          </a:p>
          <a:p>
            <a:pPr lvl="1" eaLnBrk="1" hangingPunct="1"/>
            <a:r>
              <a:rPr dirty="0"/>
              <a:t>Testing is a threat to internal validity that occurs because measuring the DV causes a change in the DV.</a:t>
            </a:r>
          </a:p>
          <a:p>
            <a:pPr lvl="2" eaLnBrk="1" hangingPunct="1"/>
            <a:r>
              <a:rPr dirty="0"/>
              <a:t>If your attention is being explicitly measured, you may be more attentive than you would be otherwise</a:t>
            </a:r>
          </a:p>
          <a:p>
            <a:pPr eaLnBrk="1" hangingPunct="1"/>
            <a:endParaRPr dirty="0"/>
          </a:p>
          <a:p>
            <a:pPr eaLnBrk="1" hangingPunct="1"/>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2209800" y="277813"/>
            <a:ext cx="8458200" cy="1093787"/>
          </a:xfrm>
        </p:spPr>
        <p:txBody>
          <a:bodyPr vert="horz" wrap="square" lIns="91440" tIns="45720" rIns="91440" bIns="45720" anchor="ctr"/>
          <a:lstStyle/>
          <a:p>
            <a:pPr eaLnBrk="1" hangingPunct="1"/>
            <a:r>
              <a:rPr sz="3800" dirty="0"/>
              <a:t> Time-Related Threats to Internal Validity</a:t>
            </a:r>
          </a:p>
        </p:txBody>
      </p:sp>
      <p:sp>
        <p:nvSpPr>
          <p:cNvPr id="43011" name="Rectangle 3"/>
          <p:cNvSpPr>
            <a:spLocks noGrp="1"/>
          </p:cNvSpPr>
          <p:nvPr>
            <p:ph idx="1"/>
          </p:nvPr>
        </p:nvSpPr>
        <p:spPr>
          <a:xfrm>
            <a:off x="2249488" y="1828800"/>
            <a:ext cx="7961312" cy="4114800"/>
          </a:xfrm>
        </p:spPr>
        <p:txBody>
          <a:bodyPr vert="horz" wrap="square" lIns="91440" tIns="45720" rIns="91440" bIns="45720" anchor="t"/>
          <a:lstStyle/>
          <a:p>
            <a:pPr eaLnBrk="1" hangingPunct="1"/>
            <a:r>
              <a:rPr dirty="0"/>
              <a:t>Practice Effect</a:t>
            </a:r>
          </a:p>
          <a:p>
            <a:pPr lvl="1" eaLnBrk="1" hangingPunct="1"/>
            <a:r>
              <a:rPr dirty="0"/>
              <a:t>A practice effect is a beneficial effect on a DV measurement caused by previous experience with the DV</a:t>
            </a:r>
          </a:p>
          <a:p>
            <a:pPr lvl="1" eaLnBrk="1" hangingPunct="1"/>
            <a:r>
              <a:rPr dirty="0"/>
              <a:t>E.g. taking the GREs or SATs a second time</a:t>
            </a:r>
          </a:p>
          <a:p>
            <a:pPr lvl="1" eaLnBrk="1" hangingPunct="1"/>
            <a:endParaRPr dirty="0"/>
          </a:p>
          <a:p>
            <a:pPr eaLnBrk="1" hangingPunct="1"/>
            <a:endParaRPr sz="2400" dirty="0"/>
          </a:p>
          <a:p>
            <a:pPr lvl="1" eaLnBrk="1" hangingPunct="1"/>
            <a:endParaRPr sz="2200" dirty="0"/>
          </a:p>
          <a:p>
            <a:pPr eaLnBrk="1" hangingPunct="1"/>
            <a:endParaRPr sz="24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2209800" y="277813"/>
            <a:ext cx="8229600" cy="1017587"/>
          </a:xfrm>
        </p:spPr>
        <p:txBody>
          <a:bodyPr vert="horz" wrap="square" lIns="91440" tIns="45720" rIns="91440" bIns="45720" anchor="ctr"/>
          <a:lstStyle/>
          <a:p>
            <a:pPr eaLnBrk="1" hangingPunct="1"/>
            <a:r>
              <a:rPr sz="3800" dirty="0"/>
              <a:t>Time-Related Threats to Internal Validity</a:t>
            </a:r>
          </a:p>
        </p:txBody>
      </p:sp>
      <p:sp>
        <p:nvSpPr>
          <p:cNvPr id="44035" name="Rectangle 3"/>
          <p:cNvSpPr>
            <a:spLocks noGrp="1"/>
          </p:cNvSpPr>
          <p:nvPr>
            <p:ph idx="1"/>
          </p:nvPr>
        </p:nvSpPr>
        <p:spPr/>
        <p:txBody>
          <a:bodyPr vert="horz" wrap="square" lIns="91440" tIns="45720" rIns="91440" bIns="45720" anchor="t"/>
          <a:lstStyle/>
          <a:p>
            <a:pPr eaLnBrk="1" hangingPunct="1"/>
            <a:r>
              <a:rPr dirty="0"/>
              <a:t>Carry-over effects</a:t>
            </a:r>
          </a:p>
          <a:p>
            <a:pPr lvl="1" eaLnBrk="1" hangingPunct="1"/>
            <a:r>
              <a:rPr dirty="0"/>
              <a:t>Specific treatments cause changes in the next treatment(s) and alter the participants’ score</a:t>
            </a:r>
          </a:p>
          <a:p>
            <a:pPr lvl="1" eaLnBrk="1" hangingPunct="1"/>
            <a:r>
              <a:rPr dirty="0"/>
              <a:t>NOTE: caused by experiencing a SPECIFIC treatment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2209800" y="277813"/>
            <a:ext cx="8458200" cy="1017587"/>
          </a:xfrm>
        </p:spPr>
        <p:txBody>
          <a:bodyPr vert="horz" wrap="square" lIns="91440" tIns="45720" rIns="91440" bIns="45720" anchor="ctr"/>
          <a:lstStyle/>
          <a:p>
            <a:pPr eaLnBrk="1" hangingPunct="1"/>
            <a:r>
              <a:rPr sz="3800" dirty="0"/>
              <a:t>Time-Related Threats to Internal Validity</a:t>
            </a:r>
          </a:p>
        </p:txBody>
      </p:sp>
      <p:sp>
        <p:nvSpPr>
          <p:cNvPr id="45059" name="Rectangle 3"/>
          <p:cNvSpPr>
            <a:spLocks noGrp="1"/>
          </p:cNvSpPr>
          <p:nvPr>
            <p:ph idx="1"/>
          </p:nvPr>
        </p:nvSpPr>
        <p:spPr/>
        <p:txBody>
          <a:bodyPr vert="horz" wrap="square" lIns="91440" tIns="45720" rIns="91440" bIns="45720" anchor="t"/>
          <a:lstStyle/>
          <a:p>
            <a:pPr eaLnBrk="1" hangingPunct="1"/>
            <a:r>
              <a:rPr dirty="0"/>
              <a:t>Regression toward the Mean</a:t>
            </a:r>
          </a:p>
          <a:p>
            <a:pPr lvl="1" eaLnBrk="1" hangingPunct="1"/>
            <a:r>
              <a:rPr dirty="0"/>
              <a:t>= Statistical Regression</a:t>
            </a:r>
          </a:p>
          <a:p>
            <a:pPr lvl="1" eaLnBrk="1" hangingPunct="1"/>
            <a:r>
              <a:rPr dirty="0"/>
              <a:t>The tendency for extreme scores on any measurement to move toward the mean (regress) when measurement is repeated</a:t>
            </a:r>
          </a:p>
          <a:p>
            <a:pPr lvl="1" eaLnBrk="1" hangingPunct="1"/>
            <a:r>
              <a:rPr dirty="0"/>
              <a:t>Stable factors remain constant but unstable factors can change substantially</a:t>
            </a:r>
          </a:p>
          <a:p>
            <a:pPr lvl="1" eaLnBrk="1" hangingPunct="1"/>
            <a:r>
              <a:rPr dirty="0"/>
              <a:t>Esp. a problem when participants selected for extremely high or low scores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9913" t="18751" r="43920" b="15278"/>
          <a:stretch>
            <a:fillRect/>
          </a:stretch>
        </p:blipFill>
        <p:spPr>
          <a:xfrm>
            <a:off x="2120265" y="330200"/>
            <a:ext cx="7557770" cy="622427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vert="horz" wrap="square" lIns="91440" tIns="45720" rIns="91440" bIns="45720" anchor="ctr"/>
          <a:lstStyle/>
          <a:p>
            <a:pPr eaLnBrk="1" hangingPunct="1"/>
            <a:r>
              <a:rPr dirty="0"/>
              <a:t> Protecting Internal Validity</a:t>
            </a:r>
          </a:p>
        </p:txBody>
      </p:sp>
      <p:sp>
        <p:nvSpPr>
          <p:cNvPr id="46083" name="Rectangle 3"/>
          <p:cNvSpPr>
            <a:spLocks noGrp="1"/>
          </p:cNvSpPr>
          <p:nvPr>
            <p:ph idx="1"/>
          </p:nvPr>
        </p:nvSpPr>
        <p:spPr/>
        <p:txBody>
          <a:bodyPr vert="horz" wrap="square" lIns="91440" tIns="45720" rIns="91440" bIns="45720" anchor="t"/>
          <a:lstStyle/>
          <a:p>
            <a:pPr eaLnBrk="1" hangingPunct="1"/>
            <a:r>
              <a:rPr dirty="0"/>
              <a:t>How Important is Internal Validity?</a:t>
            </a:r>
          </a:p>
          <a:p>
            <a:pPr lvl="1" eaLnBrk="1" hangingPunct="1"/>
            <a:r>
              <a:rPr dirty="0"/>
              <a:t>It is the most important property of any experiment.</a:t>
            </a:r>
          </a:p>
          <a:p>
            <a:pPr lvl="2" eaLnBrk="1" hangingPunct="1"/>
            <a:r>
              <a:rPr dirty="0"/>
              <a:t>If you do not concern yourself with the internal validity of your experiment, you are wasting your time.</a:t>
            </a:r>
          </a:p>
          <a:p>
            <a:pPr lvl="1" eaLnBrk="1" hangingPunct="1"/>
            <a:endParaRPr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vert="horz" wrap="square" lIns="91440" tIns="45720" rIns="91440" bIns="45720" anchor="ctr"/>
          <a:lstStyle/>
          <a:p>
            <a:pPr eaLnBrk="1" hangingPunct="1"/>
            <a:r>
              <a:rPr dirty="0"/>
              <a:t>External Validity</a:t>
            </a:r>
          </a:p>
        </p:txBody>
      </p:sp>
      <p:sp>
        <p:nvSpPr>
          <p:cNvPr id="47107" name="Rectangle 3"/>
          <p:cNvSpPr>
            <a:spLocks noGrp="1"/>
          </p:cNvSpPr>
          <p:nvPr>
            <p:ph idx="1"/>
          </p:nvPr>
        </p:nvSpPr>
        <p:spPr/>
        <p:txBody>
          <a:bodyPr vert="horz" wrap="square" lIns="91440" tIns="45720" rIns="91440" bIns="45720" anchor="t"/>
          <a:lstStyle/>
          <a:p>
            <a:pPr eaLnBrk="1" hangingPunct="1"/>
            <a:r>
              <a:rPr dirty="0"/>
              <a:t>The extent to which we can generalize the results of the study to other populations, settings, times, measures etc.</a:t>
            </a:r>
          </a:p>
          <a:p>
            <a:pPr eaLnBrk="1" hangingPunct="1"/>
            <a:r>
              <a:rPr dirty="0"/>
              <a:t>Would the same results be obtained under different conditions?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vert="horz" wrap="square" lIns="91440" tIns="45720" rIns="91440" bIns="45720" anchor="ctr"/>
          <a:lstStyle/>
          <a:p>
            <a:pPr eaLnBrk="1" hangingPunct="1"/>
            <a:r>
              <a:rPr dirty="0"/>
              <a:t>Threats to External Validity</a:t>
            </a:r>
          </a:p>
        </p:txBody>
      </p:sp>
      <p:sp>
        <p:nvSpPr>
          <p:cNvPr id="48131" name="Rectangle 3"/>
          <p:cNvSpPr>
            <a:spLocks noGrp="1"/>
          </p:cNvSpPr>
          <p:nvPr>
            <p:ph idx="1"/>
          </p:nvPr>
        </p:nvSpPr>
        <p:spPr/>
        <p:txBody>
          <a:bodyPr vert="horz" wrap="square" lIns="91440" tIns="45720" rIns="91440" bIns="45720" anchor="t"/>
          <a:lstStyle/>
          <a:p>
            <a:pPr eaLnBrk="1" hangingPunct="1"/>
            <a:r>
              <a:rPr dirty="0"/>
              <a:t>Any characteristic of the study that limits the generality of the results</a:t>
            </a:r>
          </a:p>
          <a:p>
            <a:pPr eaLnBrk="1" hangingPunct="1"/>
            <a:r>
              <a:rPr dirty="0"/>
              <a:t>E.g. testing white middle-class children in urban area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p:nvPr>
        </p:nvSpPr>
        <p:spPr>
          <a:solidFill>
            <a:srgbClr val="A50021">
              <a:alpha val="100000"/>
            </a:srgbClr>
          </a:solidFill>
        </p:spPr>
        <p:txBody>
          <a:bodyPr vert="horz" wrap="square" lIns="91440" tIns="45720" rIns="91440" bIns="45720" anchor="ctr"/>
          <a:lstStyle/>
          <a:p>
            <a:pPr eaLnBrk="1" hangingPunct="1"/>
            <a:r>
              <a:rPr dirty="0">
                <a:solidFill>
                  <a:schemeClr val="bg1"/>
                </a:solidFill>
              </a:rPr>
              <a:t>What is an Experiment?</a:t>
            </a:r>
          </a:p>
        </p:txBody>
      </p:sp>
      <p:sp>
        <p:nvSpPr>
          <p:cNvPr id="3075"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sz="3200" b="0" i="0" u="none" strike="noStrike" kern="0" cap="none" spc="0" normalizeH="0" baseline="0" noProof="0" smtClean="0">
                <a:ln>
                  <a:noFill/>
                </a:ln>
                <a:solidFill>
                  <a:schemeClr val="tx1"/>
                </a:solidFill>
                <a:effectLst/>
                <a:uLnTx/>
                <a:uFillTx/>
                <a:latin typeface="+mn-lt"/>
                <a:ea typeface="+mn-ea"/>
                <a:cs typeface="+mn-cs"/>
              </a:rPr>
              <a:t>Research method in which</a:t>
            </a: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en-US" sz="2800" b="0" i="0" u="none" strike="noStrike" kern="0" cap="none" spc="0" normalizeH="0" baseline="0" noProof="0" smtClean="0">
                <a:ln>
                  <a:noFill/>
                </a:ln>
                <a:solidFill>
                  <a:schemeClr val="tx1"/>
                </a:solidFill>
                <a:effectLst/>
                <a:uLnTx/>
                <a:uFillTx/>
                <a:latin typeface="+mn-lt"/>
              </a:rPr>
              <a:t>conditions are controlled</a:t>
            </a: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en-US" sz="2800" b="0" i="0" u="none" strike="noStrike" kern="0" cap="none" spc="0" normalizeH="0" baseline="0" noProof="0" smtClean="0">
                <a:ln>
                  <a:noFill/>
                </a:ln>
                <a:solidFill>
                  <a:schemeClr val="tx1"/>
                </a:solidFill>
                <a:effectLst/>
                <a:uLnTx/>
                <a:uFillTx/>
                <a:latin typeface="+mn-lt"/>
              </a:rPr>
              <a:t>so that 1 or more </a:t>
            </a:r>
            <a:r>
              <a:rPr kumimoji="0" lang="en-US" sz="2800" b="1" i="1" u="sng" strike="noStrike" kern="0" cap="none" spc="0" normalizeH="0" baseline="0" noProof="0" smtClean="0">
                <a:ln>
                  <a:noFill/>
                </a:ln>
                <a:solidFill>
                  <a:srgbClr val="A50021"/>
                </a:solidFill>
                <a:effectLst>
                  <a:outerShdw blurRad="38100" dist="38100" dir="2700000" algn="tl">
                    <a:srgbClr val="C0C0C0"/>
                  </a:outerShdw>
                </a:effectLst>
                <a:uLnTx/>
                <a:uFillTx/>
                <a:latin typeface="+mn-lt"/>
              </a:rPr>
              <a:t>independent variables</a:t>
            </a:r>
            <a:endParaRPr kumimoji="0" lang="en-US" sz="2800" b="0" i="0" u="none" strike="noStrike" kern="0" cap="none" spc="0" normalizeH="0" baseline="0" noProof="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en-US" sz="2800" b="0" i="0" u="none" strike="noStrike" kern="0" cap="none" spc="0" normalizeH="0" baseline="0" noProof="0" smtClean="0">
                <a:ln>
                  <a:noFill/>
                </a:ln>
                <a:solidFill>
                  <a:schemeClr val="tx1"/>
                </a:solidFill>
                <a:effectLst/>
                <a:uLnTx/>
                <a:uFillTx/>
                <a:latin typeface="+mn-lt"/>
              </a:rPr>
              <a:t>can be manipulated to test a hypothesis</a:t>
            </a: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en-US" sz="2800" b="0" i="0" u="none" strike="noStrike" kern="0" cap="none" spc="0" normalizeH="0" baseline="0" noProof="0" smtClean="0">
                <a:ln>
                  <a:noFill/>
                </a:ln>
                <a:solidFill>
                  <a:schemeClr val="tx1"/>
                </a:solidFill>
                <a:effectLst/>
                <a:uLnTx/>
                <a:uFillTx/>
                <a:latin typeface="+mn-lt"/>
              </a:rPr>
              <a:t>about a </a:t>
            </a:r>
            <a:r>
              <a:rPr kumimoji="0" lang="en-US" sz="2800" b="1" i="1" u="sng" strike="noStrike" kern="0" cap="none" spc="0" normalizeH="0" baseline="0" noProof="0" smtClean="0">
                <a:ln>
                  <a:noFill/>
                </a:ln>
                <a:solidFill>
                  <a:srgbClr val="A50021"/>
                </a:solidFill>
                <a:effectLst>
                  <a:outerShdw blurRad="38100" dist="38100" dir="2700000" algn="tl">
                    <a:srgbClr val="C0C0C0"/>
                  </a:outerShdw>
                </a:effectLst>
                <a:uLnTx/>
                <a:uFillTx/>
                <a:latin typeface="+mn-lt"/>
              </a:rPr>
              <a:t>dependent variable</a:t>
            </a:r>
            <a:r>
              <a:rPr kumimoji="0" lang="en-US" sz="2800" b="0" i="0" u="none" strike="noStrike" kern="0" cap="none" spc="0" normalizeH="0" baseline="0" noProof="0" smtClean="0">
                <a:ln>
                  <a:noFill/>
                </a:ln>
                <a:solidFill>
                  <a:schemeClr val="tx1"/>
                </a:solidFill>
                <a:effectLst/>
                <a:uLnTx/>
                <a:uFillTx/>
                <a:latin typeface="+mn-lt"/>
              </a:rPr>
              <a:t>.</a:t>
            </a: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sz="3200" b="0" i="0" u="none" strike="noStrike" kern="0" cap="none" spc="0" normalizeH="0" baseline="0" noProof="0" smtClean="0">
                <a:ln>
                  <a:noFill/>
                </a:ln>
                <a:solidFill>
                  <a:schemeClr val="tx1"/>
                </a:solidFill>
                <a:effectLst/>
                <a:uLnTx/>
                <a:uFillTx/>
                <a:latin typeface="+mn-lt"/>
                <a:ea typeface="+mn-ea"/>
                <a:cs typeface="+mn-cs"/>
              </a:rPr>
              <a:t>Allows</a:t>
            </a: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en-US" sz="2800" b="0" i="0" u="none" strike="noStrike" kern="0" cap="none" spc="0" normalizeH="0" baseline="0" noProof="0" smtClean="0">
                <a:ln>
                  <a:noFill/>
                </a:ln>
                <a:solidFill>
                  <a:schemeClr val="tx1"/>
                </a:solidFill>
                <a:effectLst/>
                <a:uLnTx/>
                <a:uFillTx/>
                <a:latin typeface="+mn-lt"/>
              </a:rPr>
              <a:t>evaluation of causal relationships among variables</a:t>
            </a: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en-US" sz="2800" b="0" i="0" u="none" strike="noStrike" kern="0" cap="none" spc="0" normalizeH="0" baseline="0" noProof="0" smtClean="0">
                <a:ln>
                  <a:noFill/>
                </a:ln>
                <a:solidFill>
                  <a:schemeClr val="tx1"/>
                </a:solidFill>
                <a:effectLst/>
                <a:uLnTx/>
                <a:uFillTx/>
                <a:latin typeface="+mn-lt"/>
              </a:rPr>
              <a:t>while all other variables are eliminated or controlled.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vert="horz" wrap="square" lIns="91440" tIns="45720" rIns="91440" bIns="45720" anchor="ctr"/>
          <a:lstStyle/>
          <a:p>
            <a:pPr eaLnBrk="1" hangingPunct="1"/>
            <a:r>
              <a:rPr dirty="0"/>
              <a:t>3 Types of Generalization</a:t>
            </a:r>
          </a:p>
        </p:txBody>
      </p:sp>
      <p:sp>
        <p:nvSpPr>
          <p:cNvPr id="49155" name="Rectangle 3"/>
          <p:cNvSpPr>
            <a:spLocks noGrp="1"/>
          </p:cNvSpPr>
          <p:nvPr>
            <p:ph idx="1"/>
          </p:nvPr>
        </p:nvSpPr>
        <p:spPr/>
        <p:txBody>
          <a:bodyPr vert="horz" wrap="square" lIns="91440" tIns="45720" rIns="91440" bIns="45720" anchor="t"/>
          <a:lstStyle/>
          <a:p>
            <a:pPr marL="533400" indent="-533400" eaLnBrk="1" hangingPunct="1">
              <a:buFont typeface="Wingdings" panose="05000000000000000000" pitchFamily="2" charset="2"/>
              <a:buAutoNum type="arabicPeriod"/>
            </a:pPr>
            <a:r>
              <a:rPr dirty="0"/>
              <a:t>From a sample to the general population</a:t>
            </a:r>
          </a:p>
          <a:p>
            <a:pPr marL="533400" indent="-533400" eaLnBrk="1" hangingPunct="1">
              <a:buFont typeface="Wingdings" panose="05000000000000000000" pitchFamily="2" charset="2"/>
              <a:buAutoNum type="arabicPeriod"/>
            </a:pPr>
            <a:r>
              <a:rPr dirty="0"/>
              <a:t>From one research study to another</a:t>
            </a:r>
          </a:p>
          <a:p>
            <a:pPr marL="533400" indent="-533400" eaLnBrk="1" hangingPunct="1">
              <a:buFont typeface="Wingdings" panose="05000000000000000000" pitchFamily="2" charset="2"/>
              <a:buAutoNum type="arabicPeriod"/>
            </a:pPr>
            <a:r>
              <a:rPr dirty="0"/>
              <a:t>From a research study to a real world situation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vert="horz" wrap="square" lIns="91440" tIns="45720" rIns="91440" bIns="45720" anchor="ctr"/>
          <a:lstStyle/>
          <a:p>
            <a:pPr eaLnBrk="1" hangingPunct="1"/>
            <a:r>
              <a:rPr dirty="0"/>
              <a:t>Threats to External Validity</a:t>
            </a:r>
          </a:p>
        </p:txBody>
      </p:sp>
      <p:sp>
        <p:nvSpPr>
          <p:cNvPr id="84995" name="Rectangle 3"/>
          <p:cNvSpPr>
            <a:spLocks noGrp="1"/>
          </p:cNvSpPr>
          <p:nvPr>
            <p:ph idx="1"/>
          </p:nvPr>
        </p:nvSpPr>
        <p:spPr/>
        <p:txBody>
          <a:bodyPr vert="horz" wrap="square" lIns="91440" tIns="45720" rIns="91440" bIns="45720" anchor="t"/>
          <a:lstStyle/>
          <a:p>
            <a:pPr marL="533400" indent="-533400" eaLnBrk="1" hangingPunct="1">
              <a:buFont typeface="Wingdings" panose="05000000000000000000" pitchFamily="2" charset="2"/>
              <a:buAutoNum type="arabicPeriod"/>
            </a:pPr>
            <a:r>
              <a:rPr dirty="0"/>
              <a:t>Generalizing across Participants</a:t>
            </a:r>
          </a:p>
          <a:p>
            <a:pPr marL="952500" lvl="1" indent="-495300" eaLnBrk="1" hangingPunct="1"/>
            <a:r>
              <a:rPr dirty="0"/>
              <a:t>Can results be generalized to individuals who differ from research participants</a:t>
            </a:r>
          </a:p>
          <a:p>
            <a:pPr marL="952500" lvl="1" indent="-495300" eaLnBrk="1" hangingPunct="1"/>
            <a:r>
              <a:rPr dirty="0"/>
              <a:t>Selection Bias</a:t>
            </a:r>
          </a:p>
          <a:p>
            <a:pPr marL="1352550" lvl="2" indent="-438150" eaLnBrk="1" hangingPunct="1"/>
            <a:r>
              <a:rPr dirty="0"/>
              <a:t>Sampling procedure favors selection of some participants over others</a:t>
            </a:r>
          </a:p>
          <a:p>
            <a:pPr marL="1352550" lvl="2" indent="-438150" eaLnBrk="1" hangingPunct="1"/>
            <a:r>
              <a:rPr dirty="0"/>
              <a:t>E.g. convenience of college undergraduates</a:t>
            </a:r>
          </a:p>
          <a:p>
            <a:pPr marL="1352550" lvl="2" indent="-438150" eaLnBrk="1" hangingPunct="1"/>
            <a:r>
              <a:rPr dirty="0"/>
              <a:t>Volunteer bias</a:t>
            </a:r>
          </a:p>
          <a:p>
            <a:pPr marL="1352550" lvl="2" indent="-438150" eaLnBrk="1" hangingPunct="1"/>
            <a:r>
              <a:rPr dirty="0"/>
              <a:t>Participant characteristics</a:t>
            </a:r>
          </a:p>
          <a:p>
            <a:pPr marL="1352550" lvl="2" indent="-438150" eaLnBrk="1" hangingPunct="1"/>
            <a:r>
              <a:rPr dirty="0"/>
              <a:t>Cross-species generalizations</a:t>
            </a:r>
          </a:p>
          <a:p>
            <a:pPr marL="533400" indent="-533400" eaLnBrk="1" hangingPunct="1">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9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99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9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vert="horz" wrap="square" lIns="91440" tIns="45720" rIns="91440" bIns="45720" anchor="ctr"/>
          <a:lstStyle/>
          <a:p>
            <a:pPr eaLnBrk="1" hangingPunct="1"/>
            <a:r>
              <a:rPr dirty="0"/>
              <a:t>Threats to External Validity</a:t>
            </a:r>
          </a:p>
        </p:txBody>
      </p:sp>
      <p:sp>
        <p:nvSpPr>
          <p:cNvPr id="51203" name="Rectangle 3"/>
          <p:cNvSpPr>
            <a:spLocks noGrp="1"/>
          </p:cNvSpPr>
          <p:nvPr>
            <p:ph idx="1"/>
          </p:nvPr>
        </p:nvSpPr>
        <p:spPr/>
        <p:txBody>
          <a:bodyPr vert="horz" wrap="square" lIns="91440" tIns="45720" rIns="91440" bIns="45720" anchor="t"/>
          <a:lstStyle/>
          <a:p>
            <a:pPr marL="533400" indent="-533400" eaLnBrk="1" hangingPunct="1">
              <a:buFont typeface="Wingdings" panose="05000000000000000000" pitchFamily="2" charset="2"/>
              <a:buAutoNum type="arabicPeriod" startAt="2"/>
            </a:pPr>
            <a:r>
              <a:rPr dirty="0"/>
              <a:t>Generalizing Across Features of a Study</a:t>
            </a:r>
          </a:p>
          <a:p>
            <a:pPr marL="533400" indent="-533400" eaLnBrk="1" hangingPunct="1"/>
            <a:r>
              <a:rPr dirty="0"/>
              <a:t>To what extent can results be generalized to other procedures for conducting the study?</a:t>
            </a:r>
          </a:p>
          <a:p>
            <a:pPr marL="533400" indent="-533400" eaLnBrk="1" hangingPunct="1"/>
            <a:r>
              <a:rPr dirty="0"/>
              <a:t>Novelty Effect</a:t>
            </a:r>
          </a:p>
          <a:p>
            <a:pPr marL="952500" lvl="1" indent="-495300" eaLnBrk="1" hangingPunct="1"/>
            <a:r>
              <a:rPr dirty="0"/>
              <a:t>Behaviors of individuals in research study might differ from their behavior in real world due to novelty of test situation and defining and salience of treatment conditions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vert="horz" wrap="square" lIns="91440" tIns="45720" rIns="91440" bIns="45720" anchor="ctr"/>
          <a:lstStyle/>
          <a:p>
            <a:pPr eaLnBrk="1" hangingPunct="1"/>
            <a:r>
              <a:rPr dirty="0"/>
              <a:t>Threats to External Validity</a:t>
            </a:r>
          </a:p>
        </p:txBody>
      </p:sp>
      <p:sp>
        <p:nvSpPr>
          <p:cNvPr id="52227" name="Rectangle 3"/>
          <p:cNvSpPr>
            <a:spLocks noGrp="1"/>
          </p:cNvSpPr>
          <p:nvPr>
            <p:ph idx="1"/>
          </p:nvPr>
        </p:nvSpPr>
        <p:spPr>
          <a:xfrm>
            <a:off x="2209800" y="1600200"/>
            <a:ext cx="8001000" cy="4572000"/>
          </a:xfrm>
        </p:spPr>
        <p:txBody>
          <a:bodyPr vert="horz" wrap="square" lIns="91440" tIns="45720" rIns="91440" bIns="45720" anchor="t"/>
          <a:lstStyle/>
          <a:p>
            <a:pPr eaLnBrk="1" hangingPunct="1"/>
            <a:r>
              <a:rPr dirty="0"/>
              <a:t>Reactivity</a:t>
            </a:r>
          </a:p>
          <a:p>
            <a:pPr lvl="1" eaLnBrk="1" hangingPunct="1"/>
            <a:r>
              <a:rPr dirty="0"/>
              <a:t>Reactive measures are DV measurements that actually change the DV being measured.</a:t>
            </a:r>
          </a:p>
          <a:p>
            <a:pPr lvl="2" eaLnBrk="1" hangingPunct="1"/>
            <a:r>
              <a:rPr sz="2500" dirty="0"/>
              <a:t>Many attitude questionnaires are reactive measures.  If we ask you a number of questions about how you feel about people of different racial groups, or about women’s rights, or about the President’s job performance, you can probably figure out that your attitude is being measured.</a:t>
            </a:r>
          </a:p>
          <a:p>
            <a:pPr eaLnBrk="1" hangingPunct="1"/>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vert="horz" wrap="square" lIns="91440" tIns="45720" rIns="91440" bIns="45720" anchor="ctr"/>
          <a:lstStyle/>
          <a:p>
            <a:pPr eaLnBrk="1" hangingPunct="1"/>
            <a:r>
              <a:rPr sz="3800" dirty="0"/>
              <a:t>Solutions to Reactivity</a:t>
            </a:r>
          </a:p>
        </p:txBody>
      </p:sp>
      <p:sp>
        <p:nvSpPr>
          <p:cNvPr id="53251" name="Rectangle 3"/>
          <p:cNvSpPr>
            <a:spLocks noGrp="1"/>
          </p:cNvSpPr>
          <p:nvPr>
            <p:ph idx="1"/>
          </p:nvPr>
        </p:nvSpPr>
        <p:spPr/>
        <p:txBody>
          <a:bodyPr vert="horz" wrap="square" lIns="91440" tIns="45720" rIns="91440" bIns="45720" anchor="t"/>
          <a:lstStyle/>
          <a:p>
            <a:pPr eaLnBrk="1" hangingPunct="1"/>
            <a:r>
              <a:rPr dirty="0"/>
              <a:t>Non-reactive methods</a:t>
            </a:r>
          </a:p>
          <a:p>
            <a:pPr lvl="1" eaLnBrk="1" hangingPunct="1"/>
            <a:r>
              <a:rPr dirty="0"/>
              <a:t>Doesn’t alter participant’s response</a:t>
            </a:r>
          </a:p>
          <a:p>
            <a:pPr lvl="1" eaLnBrk="1" hangingPunct="1"/>
            <a:r>
              <a:rPr dirty="0"/>
              <a:t>E.g. one-way mirrors, hidden cameras and microphones, naturalistic observation, deception etc. </a:t>
            </a:r>
          </a:p>
          <a:p>
            <a:pPr lvl="1" eaLnBrk="1" hangingPunct="1"/>
            <a:r>
              <a:rPr dirty="0"/>
              <a:t>Less of an issue in field vs. laboratory settings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vert="horz" wrap="square" lIns="91440" tIns="45720" rIns="91440" bIns="45720" anchor="ctr"/>
          <a:lstStyle/>
          <a:p>
            <a:pPr eaLnBrk="1" hangingPunct="1"/>
            <a:r>
              <a:rPr dirty="0"/>
              <a:t>Threats to External Validity</a:t>
            </a:r>
          </a:p>
        </p:txBody>
      </p:sp>
      <p:sp>
        <p:nvSpPr>
          <p:cNvPr id="54275" name="Rectangle 3"/>
          <p:cNvSpPr>
            <a:spLocks noGrp="1"/>
          </p:cNvSpPr>
          <p:nvPr>
            <p:ph idx="1"/>
          </p:nvPr>
        </p:nvSpPr>
        <p:spPr/>
        <p:txBody>
          <a:bodyPr vert="horz" wrap="square" lIns="91440" tIns="45720" rIns="91440" bIns="45720" anchor="t"/>
          <a:lstStyle/>
          <a:p>
            <a:pPr eaLnBrk="1" hangingPunct="1"/>
            <a:r>
              <a:rPr dirty="0"/>
              <a:t>Multiple Treatment Interference</a:t>
            </a:r>
          </a:p>
          <a:p>
            <a:pPr lvl="1" eaLnBrk="1" hangingPunct="1"/>
            <a:r>
              <a:rPr dirty="0"/>
              <a:t>The potential influence of experience in earlier treatments</a:t>
            </a:r>
          </a:p>
          <a:p>
            <a:pPr lvl="1" eaLnBrk="1" hangingPunct="1"/>
            <a:r>
              <a:rPr dirty="0"/>
              <a:t>Can the results of the treatment be generalized to those who have not received earlier treatments?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vert="horz" wrap="square" lIns="91440" tIns="45720" rIns="91440" bIns="45720" anchor="ctr"/>
          <a:lstStyle/>
          <a:p>
            <a:pPr eaLnBrk="1" hangingPunct="1"/>
            <a:r>
              <a:rPr dirty="0"/>
              <a:t>Threats to External Validity</a:t>
            </a:r>
          </a:p>
        </p:txBody>
      </p:sp>
      <p:sp>
        <p:nvSpPr>
          <p:cNvPr id="55299" name="Rectangle 3"/>
          <p:cNvSpPr>
            <a:spLocks noGrp="1"/>
          </p:cNvSpPr>
          <p:nvPr>
            <p:ph idx="1"/>
          </p:nvPr>
        </p:nvSpPr>
        <p:spPr/>
        <p:txBody>
          <a:bodyPr vert="horz" wrap="square" lIns="91440" tIns="45720" rIns="91440" bIns="45720" anchor="t"/>
          <a:lstStyle/>
          <a:p>
            <a:pPr eaLnBrk="1" hangingPunct="1"/>
            <a:r>
              <a:rPr dirty="0"/>
              <a:t>Experimenter Characteristics</a:t>
            </a:r>
          </a:p>
          <a:p>
            <a:pPr lvl="1" eaLnBrk="1" hangingPunct="1"/>
            <a:r>
              <a:rPr dirty="0"/>
              <a:t>To what extent can the results of the study be generalized to other experimenters?</a:t>
            </a:r>
          </a:p>
          <a:p>
            <a:pPr lvl="1" eaLnBrk="1" hangingPunct="1"/>
            <a:r>
              <a:rPr dirty="0"/>
              <a:t>Demographic and personality variables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vert="horz" wrap="square" lIns="91440" tIns="45720" rIns="91440" bIns="45720" anchor="ctr"/>
          <a:lstStyle/>
          <a:p>
            <a:pPr eaLnBrk="1" hangingPunct="1"/>
            <a:r>
              <a:rPr dirty="0"/>
              <a:t>Threats to External Validity</a:t>
            </a:r>
          </a:p>
        </p:txBody>
      </p:sp>
      <p:sp>
        <p:nvSpPr>
          <p:cNvPr id="56323" name="Rectangle 3"/>
          <p:cNvSpPr>
            <a:spLocks noGrp="1"/>
          </p:cNvSpPr>
          <p:nvPr>
            <p:ph idx="1"/>
          </p:nvPr>
        </p:nvSpPr>
        <p:spPr/>
        <p:txBody>
          <a:bodyPr vert="horz" wrap="square" lIns="91440" tIns="45720" rIns="91440" bIns="45720" anchor="t"/>
          <a:lstStyle/>
          <a:p>
            <a:pPr marL="533400" indent="-533400" eaLnBrk="1" hangingPunct="1">
              <a:lnSpc>
                <a:spcPct val="90000"/>
              </a:lnSpc>
              <a:buFont typeface="Wingdings" panose="05000000000000000000" pitchFamily="2" charset="2"/>
              <a:buAutoNum type="arabicPeriod" startAt="3"/>
            </a:pPr>
            <a:r>
              <a:rPr dirty="0"/>
              <a:t>Generalizing Across Features of the Measures</a:t>
            </a:r>
          </a:p>
          <a:p>
            <a:pPr marL="533400" indent="-533400" eaLnBrk="1" hangingPunct="1">
              <a:lnSpc>
                <a:spcPct val="90000"/>
              </a:lnSpc>
            </a:pPr>
            <a:r>
              <a:rPr dirty="0"/>
              <a:t>To what extent can the results of the study be generalized to other ways of measuring in the study?</a:t>
            </a:r>
          </a:p>
          <a:p>
            <a:pPr marL="533400" indent="-533400" eaLnBrk="1" hangingPunct="1">
              <a:lnSpc>
                <a:spcPct val="90000"/>
              </a:lnSpc>
            </a:pPr>
            <a:r>
              <a:rPr dirty="0"/>
              <a:t>Assessment Sensitization</a:t>
            </a:r>
          </a:p>
          <a:p>
            <a:pPr marL="952500" lvl="1" indent="-495300" eaLnBrk="1" hangingPunct="1">
              <a:lnSpc>
                <a:spcPct val="90000"/>
              </a:lnSpc>
            </a:pPr>
            <a:r>
              <a:rPr dirty="0"/>
              <a:t>Participants react differently to treatment b/c of the process of measurement</a:t>
            </a:r>
          </a:p>
          <a:p>
            <a:pPr marL="952500" lvl="1" indent="-495300" eaLnBrk="1" hangingPunct="1">
              <a:lnSpc>
                <a:spcPct val="90000"/>
              </a:lnSpc>
            </a:pPr>
            <a:r>
              <a:rPr dirty="0"/>
              <a:t>Pre-test may make participants more aware of their own attitudes or behaviors</a:t>
            </a:r>
          </a:p>
          <a:p>
            <a:pPr marL="533400" indent="-533400" eaLnBrk="1" hangingPunct="1">
              <a:lnSpc>
                <a:spcPct val="90000"/>
              </a:lnSpc>
            </a:pP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vert="horz" wrap="square" lIns="91440" tIns="45720" rIns="91440" bIns="45720" anchor="ctr"/>
          <a:lstStyle/>
          <a:p>
            <a:pPr eaLnBrk="1" hangingPunct="1"/>
            <a:r>
              <a:rPr dirty="0"/>
              <a:t>Threats to External Validity</a:t>
            </a:r>
          </a:p>
        </p:txBody>
      </p:sp>
      <p:sp>
        <p:nvSpPr>
          <p:cNvPr id="57347" name="Rectangle 3"/>
          <p:cNvSpPr>
            <a:spLocks noGrp="1"/>
          </p:cNvSpPr>
          <p:nvPr>
            <p:ph idx="1"/>
          </p:nvPr>
        </p:nvSpPr>
        <p:spPr/>
        <p:txBody>
          <a:bodyPr vert="horz" wrap="square" lIns="91440" tIns="45720" rIns="91440" bIns="45720" anchor="t"/>
          <a:lstStyle/>
          <a:p>
            <a:pPr eaLnBrk="1" hangingPunct="1"/>
            <a:r>
              <a:rPr dirty="0"/>
              <a:t>Generality across Response Measures</a:t>
            </a:r>
          </a:p>
          <a:p>
            <a:pPr lvl="1" eaLnBrk="1" hangingPunct="1"/>
            <a:r>
              <a:rPr dirty="0"/>
              <a:t>E.g. Physiological versus behavioral measures of a phobia – treatment can affect one but not the other</a:t>
            </a:r>
          </a:p>
          <a:p>
            <a:pPr lvl="1" eaLnBrk="1" hangingPunct="1"/>
            <a:endParaRPr dirty="0"/>
          </a:p>
          <a:p>
            <a:pPr eaLnBrk="1" hangingPunct="1"/>
            <a:r>
              <a:rPr dirty="0"/>
              <a:t>Time of Measurement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vert="horz" wrap="square" lIns="91440" tIns="45720" rIns="91440" bIns="45720" anchor="ctr"/>
          <a:lstStyle/>
          <a:p>
            <a:pPr eaLnBrk="1" hangingPunct="1"/>
            <a:r>
              <a:rPr sz="3800" dirty="0"/>
              <a:t>Threats to both Internal &amp; External Validity</a:t>
            </a:r>
          </a:p>
        </p:txBody>
      </p:sp>
      <p:sp>
        <p:nvSpPr>
          <p:cNvPr id="58371" name="Rectangle 3"/>
          <p:cNvSpPr>
            <a:spLocks noGrp="1"/>
          </p:cNvSpPr>
          <p:nvPr>
            <p:ph idx="1"/>
          </p:nvPr>
        </p:nvSpPr>
        <p:spPr/>
        <p:txBody>
          <a:bodyPr vert="horz" wrap="square" lIns="91440" tIns="45720" rIns="91440" bIns="45720" anchor="t"/>
          <a:lstStyle/>
          <a:p>
            <a:pPr eaLnBrk="1" hangingPunct="1"/>
            <a:r>
              <a:rPr dirty="0"/>
              <a:t>Artifacts</a:t>
            </a:r>
          </a:p>
          <a:p>
            <a:pPr lvl="1" eaLnBrk="1" hangingPunct="1"/>
            <a:r>
              <a:rPr dirty="0"/>
              <a:t>A non-natural feature accidentally introduced into something being observed</a:t>
            </a:r>
          </a:p>
          <a:p>
            <a:pPr lvl="3" eaLnBrk="1" hangingPunct="1"/>
            <a:r>
              <a:rPr dirty="0"/>
              <a:t>dictionary</a:t>
            </a:r>
          </a:p>
          <a:p>
            <a:pPr lvl="1" eaLnBrk="1" hangingPunct="1"/>
            <a:r>
              <a:rPr dirty="0"/>
              <a:t>An external factor that may influence or distort the measurements</a:t>
            </a:r>
          </a:p>
          <a:p>
            <a:pPr lvl="3" eaLnBrk="1" hangingPunct="1"/>
            <a:r>
              <a:rPr dirty="0"/>
              <a:t>Experimental</a:t>
            </a:r>
          </a:p>
          <a:p>
            <a:pPr lvl="3" eaLnBrk="1" hangingPunct="1"/>
            <a:endParaRPr dirty="0"/>
          </a:p>
          <a:p>
            <a:pPr lvl="1" eaLnBrk="1" hangingPunct="1"/>
            <a:r>
              <a:rPr dirty="0"/>
              <a:t>E.g. A Dr.’s ice-cold stethoscope</a:t>
            </a:r>
          </a:p>
          <a:p>
            <a:pPr lvl="1" eaLnBrk="1" hangingPunct="1"/>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p:nvPr>
        </p:nvSpPr>
        <p:spPr>
          <a:solidFill>
            <a:srgbClr val="A50021">
              <a:alpha val="100000"/>
            </a:srgbClr>
          </a:solidFill>
        </p:spPr>
        <p:txBody>
          <a:bodyPr vert="horz" wrap="square" lIns="91440" tIns="45720" rIns="91440" bIns="45720" anchor="ctr"/>
          <a:lstStyle/>
          <a:p>
            <a:pPr eaLnBrk="1" hangingPunct="1"/>
            <a:r>
              <a:rPr dirty="0">
                <a:solidFill>
                  <a:schemeClr val="bg1"/>
                </a:solidFill>
              </a:rPr>
              <a:t>Some Definitions</a:t>
            </a:r>
          </a:p>
        </p:txBody>
      </p:sp>
      <p:sp>
        <p:nvSpPr>
          <p:cNvPr id="13315"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sz="3200" b="1" i="1" u="sng" strike="noStrike" kern="0" cap="none" spc="0" normalizeH="0" baseline="0" noProof="0" smtClean="0">
                <a:ln>
                  <a:noFill/>
                </a:ln>
                <a:solidFill>
                  <a:srgbClr val="A50021"/>
                </a:solidFill>
                <a:effectLst>
                  <a:outerShdw blurRad="38100" dist="38100" dir="2700000" algn="tl">
                    <a:srgbClr val="C0C0C0"/>
                  </a:outerShdw>
                </a:effectLst>
                <a:uLnTx/>
                <a:uFillTx/>
                <a:latin typeface="+mn-lt"/>
                <a:ea typeface="+mn-ea"/>
                <a:cs typeface="+mn-cs"/>
              </a:rPr>
              <a:t>Dependent Variable</a:t>
            </a: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en-US" sz="2800" b="0" i="0" u="none" strike="noStrike" kern="0" cap="none" spc="0" normalizeH="0" baseline="0" noProof="0" smtClean="0">
                <a:ln>
                  <a:noFill/>
                </a:ln>
                <a:solidFill>
                  <a:schemeClr val="tx1"/>
                </a:solidFill>
                <a:effectLst/>
                <a:uLnTx/>
                <a:uFillTx/>
                <a:latin typeface="+mn-lt"/>
              </a:rPr>
              <a:t>Criterion by which the results of the experiment are judged.</a:t>
            </a: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en-US" sz="2800" b="0" i="0" u="none" strike="noStrike" kern="0" cap="none" spc="0" normalizeH="0" baseline="0" noProof="0" smtClean="0">
                <a:ln>
                  <a:noFill/>
                </a:ln>
                <a:solidFill>
                  <a:schemeClr val="tx1"/>
                </a:solidFill>
                <a:effectLst/>
                <a:uLnTx/>
                <a:uFillTx/>
                <a:latin typeface="+mn-lt"/>
              </a:rPr>
              <a:t>Variable that is expected to be dependent on the manipulation of the independent variable</a:t>
            </a: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sz="3200" b="1" i="1" u="sng" strike="noStrike" kern="0" cap="none" spc="0" normalizeH="0" baseline="0" noProof="0" smtClean="0">
                <a:ln>
                  <a:noFill/>
                </a:ln>
                <a:solidFill>
                  <a:srgbClr val="A50021"/>
                </a:solidFill>
                <a:effectLst>
                  <a:outerShdw blurRad="38100" dist="38100" dir="2700000" algn="tl">
                    <a:srgbClr val="C0C0C0"/>
                  </a:outerShdw>
                </a:effectLst>
                <a:uLnTx/>
                <a:uFillTx/>
                <a:latin typeface="+mn-lt"/>
                <a:ea typeface="+mn-ea"/>
                <a:cs typeface="+mn-cs"/>
              </a:rPr>
              <a:t>Independent Variable</a:t>
            </a: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en-US" sz="2800" b="0" i="0" u="none" strike="noStrike" kern="0" cap="none" spc="0" normalizeH="0" baseline="0" noProof="0" smtClean="0">
                <a:ln>
                  <a:noFill/>
                </a:ln>
                <a:solidFill>
                  <a:schemeClr val="tx1"/>
                </a:solidFill>
                <a:effectLst/>
                <a:uLnTx/>
                <a:uFillTx/>
                <a:latin typeface="+mn-lt"/>
              </a:rPr>
              <a:t>Any variable that can be manipulated, or altered, independently of any other variable</a:t>
            </a: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en-US" sz="2800" b="0" i="0" u="none" strike="noStrike" kern="0" cap="none" spc="0" normalizeH="0" baseline="0" noProof="0" smtClean="0">
                <a:ln>
                  <a:noFill/>
                </a:ln>
                <a:solidFill>
                  <a:schemeClr val="tx1"/>
                </a:solidFill>
                <a:effectLst/>
                <a:uLnTx/>
                <a:uFillTx/>
                <a:latin typeface="+mn-lt"/>
              </a:rPr>
              <a:t>Hypothesized to be the causal influence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vert="horz" wrap="square" lIns="91440" tIns="45720" rIns="91440" bIns="45720" anchor="ctr"/>
          <a:lstStyle/>
          <a:p>
            <a:pPr eaLnBrk="1" hangingPunct="1"/>
            <a:r>
              <a:rPr dirty="0"/>
              <a:t>Artifacts cont.</a:t>
            </a:r>
          </a:p>
        </p:txBody>
      </p:sp>
      <p:sp>
        <p:nvSpPr>
          <p:cNvPr id="92163" name="Rectangle 3"/>
          <p:cNvSpPr>
            <a:spLocks noGrp="1"/>
          </p:cNvSpPr>
          <p:nvPr>
            <p:ph idx="1"/>
          </p:nvPr>
        </p:nvSpPr>
        <p:spPr/>
        <p:txBody>
          <a:bodyPr vert="horz" wrap="square" lIns="91440" tIns="45720" rIns="91440" bIns="45720" anchor="t">
            <a:normAutofit fontScale="92500" lnSpcReduction="10000"/>
          </a:bodyPr>
          <a:lstStyle/>
          <a:p>
            <a:pPr eaLnBrk="1" hangingPunct="1">
              <a:lnSpc>
                <a:spcPct val="90000"/>
              </a:lnSpc>
            </a:pPr>
            <a:r>
              <a:rPr dirty="0"/>
              <a:t>Experimenter Expectancy</a:t>
            </a:r>
          </a:p>
          <a:p>
            <a:pPr lvl="1" eaLnBrk="1" hangingPunct="1">
              <a:lnSpc>
                <a:spcPct val="90000"/>
              </a:lnSpc>
            </a:pPr>
            <a:r>
              <a:rPr dirty="0"/>
              <a:t>Experimenter’s beliefs or expectations regarding the outcome of the study influence the results of the study</a:t>
            </a:r>
          </a:p>
          <a:p>
            <a:pPr lvl="1" eaLnBrk="1" hangingPunct="1">
              <a:lnSpc>
                <a:spcPct val="90000"/>
              </a:lnSpc>
            </a:pPr>
            <a:r>
              <a:rPr dirty="0"/>
              <a:t>Paralinguistic cues</a:t>
            </a:r>
          </a:p>
          <a:p>
            <a:pPr lvl="1" eaLnBrk="1" hangingPunct="1">
              <a:lnSpc>
                <a:spcPct val="90000"/>
              </a:lnSpc>
            </a:pPr>
            <a:r>
              <a:rPr dirty="0"/>
              <a:t>Kinesthetic cues</a:t>
            </a:r>
          </a:p>
          <a:p>
            <a:pPr lvl="1" eaLnBrk="1" hangingPunct="1">
              <a:lnSpc>
                <a:spcPct val="90000"/>
              </a:lnSpc>
            </a:pPr>
            <a:r>
              <a:rPr dirty="0"/>
              <a:t>Verbal reinforcement</a:t>
            </a:r>
          </a:p>
          <a:p>
            <a:pPr lvl="1" eaLnBrk="1" hangingPunct="1">
              <a:lnSpc>
                <a:spcPct val="90000"/>
              </a:lnSpc>
            </a:pPr>
            <a:r>
              <a:rPr dirty="0"/>
              <a:t>Misjudgment of participants’ response in direction of desired or expected results</a:t>
            </a:r>
          </a:p>
          <a:p>
            <a:pPr lvl="1" eaLnBrk="1" hangingPunct="1">
              <a:lnSpc>
                <a:spcPct val="90000"/>
              </a:lnSpc>
            </a:pPr>
            <a:endParaRPr lang="en-US" dirty="0" smtClean="0"/>
          </a:p>
          <a:p>
            <a:pPr lvl="1" eaLnBrk="1" hangingPunct="1">
              <a:lnSpc>
                <a:spcPct val="90000"/>
              </a:lnSpc>
            </a:pPr>
            <a:endParaRPr lang="en-US" dirty="0"/>
          </a:p>
          <a:p>
            <a:pPr lvl="1" eaLnBrk="1" hangingPunct="1">
              <a:lnSpc>
                <a:spcPct val="90000"/>
              </a:lnSpc>
            </a:pPr>
            <a:endParaRPr lang="en-US" dirty="0" smtClean="0"/>
          </a:p>
          <a:p>
            <a:pPr lvl="1" eaLnBrk="1" hangingPunct="1">
              <a:lnSpc>
                <a:spcPct val="90000"/>
              </a:lnSpc>
            </a:pPr>
            <a:endParaRPr lang="en-US" dirty="0"/>
          </a:p>
          <a:p>
            <a:pPr lvl="1" eaLnBrk="1" hangingPunct="1">
              <a:lnSpc>
                <a:spcPct val="90000"/>
              </a:lnSpc>
            </a:pPr>
            <a:endParaRPr lang="en-US" dirty="0" smtClean="0"/>
          </a:p>
          <a:p>
            <a:pPr marL="457200" lvl="1" indent="0" eaLnBrk="1" hangingPunct="1">
              <a:lnSpc>
                <a:spcPct val="90000"/>
              </a:lnSpc>
              <a:buNone/>
            </a:pPr>
            <a:r>
              <a:rPr dirty="0" smtClean="0"/>
              <a:t>Errors </a:t>
            </a:r>
            <a:r>
              <a:rPr dirty="0"/>
              <a:t>in recording participants’ response in direction of desired or expected results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vert="horz" wrap="square" lIns="91440" tIns="45720" rIns="91440" bIns="45720" anchor="ctr"/>
          <a:lstStyle/>
          <a:p>
            <a:pPr eaLnBrk="1" hangingPunct="1"/>
            <a:r>
              <a:rPr dirty="0"/>
              <a:t>Artifacts cont.</a:t>
            </a:r>
          </a:p>
        </p:txBody>
      </p:sp>
      <p:sp>
        <p:nvSpPr>
          <p:cNvPr id="60419" name="Rectangle 3"/>
          <p:cNvSpPr>
            <a:spLocks noGrp="1"/>
          </p:cNvSpPr>
          <p:nvPr>
            <p:ph idx="1"/>
          </p:nvPr>
        </p:nvSpPr>
        <p:spPr/>
        <p:txBody>
          <a:bodyPr vert="horz" wrap="square" lIns="91440" tIns="45720" rIns="91440" bIns="45720" anchor="t"/>
          <a:lstStyle/>
          <a:p>
            <a:pPr eaLnBrk="1" hangingPunct="1"/>
            <a:r>
              <a:rPr dirty="0"/>
              <a:t>Demand Characteristics</a:t>
            </a:r>
          </a:p>
          <a:p>
            <a:pPr lvl="1" eaLnBrk="1" hangingPunct="1"/>
            <a:r>
              <a:rPr dirty="0"/>
              <a:t>Cues from the research situation that make it obvious what the purpose and hypothesis of the study is, and may influence participants to respond or behave in a particular way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vert="horz" wrap="square" lIns="91440" tIns="45720" rIns="91440" bIns="45720" anchor="ctr"/>
          <a:lstStyle/>
          <a:p>
            <a:pPr eaLnBrk="1" hangingPunct="1"/>
            <a:r>
              <a:rPr dirty="0"/>
              <a:t>Subject Roles</a:t>
            </a:r>
          </a:p>
        </p:txBody>
      </p:sp>
      <p:sp>
        <p:nvSpPr>
          <p:cNvPr id="94211" name="Rectangle 3"/>
          <p:cNvSpPr>
            <a:spLocks noGrp="1"/>
          </p:cNvSpPr>
          <p:nvPr>
            <p:ph idx="1"/>
          </p:nvPr>
        </p:nvSpPr>
        <p:spPr>
          <a:xfrm>
            <a:off x="2209800" y="1600200"/>
            <a:ext cx="8001000" cy="4953000"/>
          </a:xfrm>
        </p:spPr>
        <p:txBody>
          <a:bodyPr vert="horz" wrap="square" lIns="91440" tIns="45720" rIns="91440" bIns="45720" anchor="t"/>
          <a:lstStyle/>
          <a:p>
            <a:pPr eaLnBrk="1" hangingPunct="1">
              <a:lnSpc>
                <a:spcPct val="90000"/>
              </a:lnSpc>
            </a:pPr>
            <a:r>
              <a:rPr dirty="0"/>
              <a:t>Good Subject</a:t>
            </a:r>
          </a:p>
          <a:p>
            <a:pPr lvl="1" eaLnBrk="1" hangingPunct="1">
              <a:lnSpc>
                <a:spcPct val="90000"/>
              </a:lnSpc>
            </a:pPr>
            <a:r>
              <a:rPr dirty="0"/>
              <a:t>Attempt to corroborate experimenter’s hypothesis</a:t>
            </a:r>
          </a:p>
          <a:p>
            <a:pPr eaLnBrk="1" hangingPunct="1">
              <a:lnSpc>
                <a:spcPct val="90000"/>
              </a:lnSpc>
            </a:pPr>
            <a:r>
              <a:rPr dirty="0"/>
              <a:t>Negativistic Subject</a:t>
            </a:r>
          </a:p>
          <a:p>
            <a:pPr lvl="1" eaLnBrk="1" hangingPunct="1">
              <a:lnSpc>
                <a:spcPct val="90000"/>
              </a:lnSpc>
            </a:pPr>
            <a:r>
              <a:rPr dirty="0"/>
              <a:t>Attempt to refute experimenter’s hypothesis</a:t>
            </a:r>
          </a:p>
          <a:p>
            <a:pPr eaLnBrk="1" hangingPunct="1">
              <a:lnSpc>
                <a:spcPct val="90000"/>
              </a:lnSpc>
            </a:pPr>
            <a:r>
              <a:rPr dirty="0"/>
              <a:t>Faithful Subject</a:t>
            </a:r>
          </a:p>
          <a:p>
            <a:pPr lvl="1" eaLnBrk="1" hangingPunct="1">
              <a:lnSpc>
                <a:spcPct val="90000"/>
              </a:lnSpc>
            </a:pPr>
            <a:r>
              <a:rPr dirty="0"/>
              <a:t>Follow instructions and avoid acting </a:t>
            </a:r>
            <a:r>
              <a:rPr/>
              <a:t>on </a:t>
            </a:r>
            <a:r>
              <a:rPr smtClean="0"/>
              <a:t>suspicions</a:t>
            </a:r>
            <a:endParaRPr lang="en-US" dirty="0" smtClean="0"/>
          </a:p>
          <a:p>
            <a:pPr eaLnBrk="1" hangingPunct="1">
              <a:lnSpc>
                <a:spcPct val="90000"/>
              </a:lnSpc>
            </a:pPr>
            <a:r>
              <a:rPr dirty="0" smtClean="0"/>
              <a:t>Apprehensive </a:t>
            </a:r>
            <a:r>
              <a:rPr dirty="0"/>
              <a:t>Subject</a:t>
            </a:r>
          </a:p>
          <a:p>
            <a:pPr lvl="1" eaLnBrk="1" hangingPunct="1">
              <a:lnSpc>
                <a:spcPct val="90000"/>
              </a:lnSpc>
            </a:pPr>
            <a:r>
              <a:rPr dirty="0"/>
              <a:t>Overly concerned with their performance evaluations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21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42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2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2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2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p:txBody>
          <a:bodyPr vert="horz" wrap="square" lIns="91440" tIns="45720" rIns="91440" bIns="45720" anchor="ctr"/>
          <a:lstStyle/>
          <a:p>
            <a:pPr eaLnBrk="1" hangingPunct="1"/>
            <a:r>
              <a:rPr dirty="0"/>
              <a:t>Exaggerated Variables</a:t>
            </a:r>
          </a:p>
        </p:txBody>
      </p:sp>
      <p:sp>
        <p:nvSpPr>
          <p:cNvPr id="62467" name="Rectangle 3"/>
          <p:cNvSpPr>
            <a:spLocks noGrp="1"/>
          </p:cNvSpPr>
          <p:nvPr>
            <p:ph idx="1"/>
          </p:nvPr>
        </p:nvSpPr>
        <p:spPr/>
        <p:txBody>
          <a:bodyPr vert="horz" wrap="square" lIns="91440" tIns="45720" rIns="91440" bIns="45720" anchor="t"/>
          <a:lstStyle/>
          <a:p>
            <a:pPr eaLnBrk="1" hangingPunct="1"/>
            <a:r>
              <a:rPr dirty="0"/>
              <a:t>Maximize differences for one of the variables (between treatment conditions) to increase likelihood of revealing relationship with second variable</a:t>
            </a:r>
          </a:p>
          <a:p>
            <a:pPr eaLnBrk="1" hangingPunct="1"/>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5811" t="16329" r="40023" b="9033"/>
          <a:stretch>
            <a:fillRect/>
          </a:stretch>
        </p:blipFill>
        <p:spPr>
          <a:xfrm>
            <a:off x="1832610" y="511810"/>
            <a:ext cx="7300595" cy="589153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Control Problems in Experimental Research</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5228" t="26032" r="40212" b="10069"/>
          <a:stretch>
            <a:fillRect/>
          </a:stretch>
        </p:blipFill>
        <p:spPr>
          <a:xfrm>
            <a:off x="2089785" y="344805"/>
            <a:ext cx="7361555" cy="595249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9217"/>
          <p:cNvSpPr>
            <a:spLocks noGrp="1"/>
          </p:cNvSpPr>
          <p:nvPr>
            <p:ph type="title"/>
          </p:nvPr>
        </p:nvSpPr>
        <p:spPr/>
        <p:txBody>
          <a:bodyPr anchor="ctr"/>
          <a:lstStyle/>
          <a:p>
            <a:r>
              <a:t>Between-subjects designs</a:t>
            </a:r>
          </a:p>
        </p:txBody>
      </p:sp>
      <p:sp>
        <p:nvSpPr>
          <p:cNvPr id="9219" name="Text Placeholder 9218"/>
          <p:cNvSpPr>
            <a:spLocks noGrp="1"/>
          </p:cNvSpPr>
          <p:nvPr>
            <p:ph type="body" idx="1"/>
          </p:nvPr>
        </p:nvSpPr>
        <p:spPr/>
        <p:txBody>
          <a:bodyPr/>
          <a:lstStyle/>
          <a:p>
            <a:pPr>
              <a:lnSpc>
                <a:spcPct val="90000"/>
              </a:lnSpc>
            </a:pPr>
            <a:r>
              <a:t>At least 2 conditions (groups)</a:t>
            </a:r>
          </a:p>
          <a:p>
            <a:pPr lvl="1">
              <a:lnSpc>
                <a:spcPct val="90000"/>
              </a:lnSpc>
            </a:pPr>
            <a:r>
              <a:t>Control and Experimental Condition, or</a:t>
            </a:r>
          </a:p>
          <a:p>
            <a:pPr lvl="1">
              <a:lnSpc>
                <a:spcPct val="90000"/>
              </a:lnSpc>
            </a:pPr>
            <a:r>
              <a:t>2 or more levels of IV without “control” condition</a:t>
            </a:r>
          </a:p>
          <a:p>
            <a:pPr>
              <a:lnSpc>
                <a:spcPct val="90000"/>
              </a:lnSpc>
            </a:pPr>
            <a:r>
              <a:t>Each subject is assigned to only one condition</a:t>
            </a:r>
          </a:p>
          <a:p>
            <a:pPr>
              <a:lnSpc>
                <a:spcPct val="90000"/>
              </a:lnSpc>
            </a:pPr>
            <a:r>
              <a:rPr b="1"/>
              <a:t>Random assignment</a:t>
            </a:r>
            <a:r>
              <a:t> of subjects to conditions</a:t>
            </a:r>
          </a:p>
          <a:p>
            <a:pPr>
              <a:lnSpc>
                <a:spcPct val="90000"/>
              </a:lnSpc>
            </a:pPr>
            <a:endParaRPr sz="2800"/>
          </a:p>
          <a:p>
            <a:pPr>
              <a:lnSpc>
                <a:spcPct val="90000"/>
              </a:lnSpc>
              <a:buNone/>
            </a:pPr>
            <a:endParaRPr sz="28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3313"/>
          <p:cNvSpPr>
            <a:spLocks noGrp="1"/>
          </p:cNvSpPr>
          <p:nvPr>
            <p:ph type="title"/>
          </p:nvPr>
        </p:nvSpPr>
        <p:spPr/>
        <p:txBody>
          <a:bodyPr anchor="ctr">
            <a:normAutofit/>
          </a:bodyPr>
          <a:lstStyle/>
          <a:p>
            <a:r>
              <a:t>Between-subjects Designs</a:t>
            </a:r>
            <a:br/>
            <a:r>
              <a:t>with Multiple Conditions</a:t>
            </a:r>
          </a:p>
        </p:txBody>
      </p:sp>
      <p:sp>
        <p:nvSpPr>
          <p:cNvPr id="13315" name="Text Placeholder 13314"/>
          <p:cNvSpPr>
            <a:spLocks noGrp="1"/>
          </p:cNvSpPr>
          <p:nvPr>
            <p:ph type="body" idx="1"/>
          </p:nvPr>
        </p:nvSpPr>
        <p:spPr/>
        <p:txBody>
          <a:bodyPr/>
          <a:lstStyle/>
          <a:p>
            <a:r>
              <a:t>More than 2 levels of the IV</a:t>
            </a:r>
          </a:p>
          <a:p>
            <a:r>
              <a:t>Randomly assign subjects to conditions</a:t>
            </a:r>
          </a:p>
          <a:p>
            <a:endParaRPr/>
          </a:p>
          <a:p>
            <a:pPr>
              <a:buNone/>
            </a:pPr>
            <a:r>
              <a:t>Design a between-subjects experiment with multiple levels to test the hypothesis:  People work harder individually than they do in a group.</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5361"/>
          <p:cNvSpPr>
            <a:spLocks noGrp="1"/>
          </p:cNvSpPr>
          <p:nvPr>
            <p:ph type="title"/>
          </p:nvPr>
        </p:nvSpPr>
        <p:spPr/>
        <p:txBody>
          <a:bodyPr anchor="ctr"/>
          <a:lstStyle/>
          <a:p>
            <a:r>
              <a:t>Within-Subjects Designs</a:t>
            </a:r>
          </a:p>
        </p:txBody>
      </p:sp>
      <p:sp>
        <p:nvSpPr>
          <p:cNvPr id="15363" name="Text Placeholder 15362"/>
          <p:cNvSpPr>
            <a:spLocks noGrp="1"/>
          </p:cNvSpPr>
          <p:nvPr>
            <p:ph type="body" idx="1"/>
          </p:nvPr>
        </p:nvSpPr>
        <p:spPr/>
        <p:txBody>
          <a:bodyPr/>
          <a:lstStyle/>
          <a:p>
            <a:r>
              <a:rPr sz="2800"/>
              <a:t>At least 2 conditions</a:t>
            </a:r>
          </a:p>
          <a:p>
            <a:pPr lvl="1"/>
            <a:r>
              <a:rPr sz="2400"/>
              <a:t>Control and Experimental Condition, or</a:t>
            </a:r>
          </a:p>
          <a:p>
            <a:pPr lvl="1"/>
            <a:r>
              <a:rPr sz="2400"/>
              <a:t>2 or more levels of IV without “control” condition</a:t>
            </a:r>
          </a:p>
          <a:p>
            <a:r>
              <a:rPr sz="2800"/>
              <a:t>Each subject is assigned to all conditions</a:t>
            </a:r>
          </a:p>
          <a:p>
            <a:r>
              <a:rPr sz="2400"/>
              <a:t>Design a within-subjects experiment with multiple levels to test the hypothesis that people can perceive a light more quickly when their attention is focused where the light will appear.  (Spatial Cuing)</a:t>
            </a:r>
          </a:p>
          <a:p>
            <a:pPr>
              <a:buNone/>
            </a:pP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6008" t="19451" r="37676" b="20137"/>
          <a:stretch>
            <a:fillRect/>
          </a:stretch>
        </p:blipFill>
        <p:spPr>
          <a:xfrm>
            <a:off x="1502410" y="493840"/>
            <a:ext cx="8174990" cy="592137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9457"/>
          <p:cNvSpPr>
            <a:spLocks noGrp="1"/>
          </p:cNvSpPr>
          <p:nvPr>
            <p:ph type="title"/>
          </p:nvPr>
        </p:nvSpPr>
        <p:spPr/>
        <p:txBody>
          <a:bodyPr anchor="ctr"/>
          <a:lstStyle/>
          <a:p>
            <a:r>
              <a:t>Order and Sequence Effects</a:t>
            </a:r>
          </a:p>
        </p:txBody>
      </p:sp>
      <p:sp>
        <p:nvSpPr>
          <p:cNvPr id="19459" name="Text Placeholder 19458"/>
          <p:cNvSpPr>
            <a:spLocks noGrp="1"/>
          </p:cNvSpPr>
          <p:nvPr>
            <p:ph type="body" idx="1"/>
          </p:nvPr>
        </p:nvSpPr>
        <p:spPr/>
        <p:txBody>
          <a:bodyPr>
            <a:normAutofit lnSpcReduction="10000"/>
          </a:bodyPr>
          <a:lstStyle/>
          <a:p>
            <a:pPr>
              <a:lnSpc>
                <a:spcPct val="90000"/>
              </a:lnSpc>
            </a:pPr>
            <a:r>
              <a:rPr sz="2800" b="1"/>
              <a:t>Order effects</a:t>
            </a:r>
            <a:r>
              <a:rPr sz="2800"/>
              <a:t> </a:t>
            </a:r>
          </a:p>
          <a:p>
            <a:pPr lvl="1">
              <a:lnSpc>
                <a:spcPct val="90000"/>
              </a:lnSpc>
            </a:pPr>
            <a:r>
              <a:rPr sz="2400"/>
              <a:t>Result from the position in which a condition occurs (first, second, third, etc)</a:t>
            </a:r>
          </a:p>
          <a:p>
            <a:pPr lvl="1">
              <a:lnSpc>
                <a:spcPct val="90000"/>
              </a:lnSpc>
            </a:pPr>
            <a:r>
              <a:rPr sz="2400"/>
              <a:t>If the order of conditions is “A-B”, order effects on B would be the effects that result from B being in the second position in the list</a:t>
            </a:r>
          </a:p>
          <a:p>
            <a:pPr lvl="1">
              <a:lnSpc>
                <a:spcPct val="90000"/>
              </a:lnSpc>
            </a:pPr>
            <a:r>
              <a:rPr sz="2400"/>
              <a:t>Example: practice effects</a:t>
            </a:r>
          </a:p>
          <a:p>
            <a:pPr>
              <a:lnSpc>
                <a:spcPct val="90000"/>
              </a:lnSpc>
            </a:pPr>
            <a:r>
              <a:rPr sz="2800" b="1"/>
              <a:t>Sequence effects</a:t>
            </a:r>
          </a:p>
          <a:p>
            <a:pPr lvl="1">
              <a:lnSpc>
                <a:spcPct val="90000"/>
              </a:lnSpc>
            </a:pPr>
            <a:r>
              <a:rPr sz="2400"/>
              <a:t>Result from which conditions precede or follow a condition</a:t>
            </a:r>
          </a:p>
          <a:p>
            <a:pPr lvl="1">
              <a:lnSpc>
                <a:spcPct val="90000"/>
              </a:lnSpc>
            </a:pPr>
            <a:r>
              <a:rPr sz="2400"/>
              <a:t>If the order of conditions is “A-B”, sequence effects on B would be the effects that result from B following A</a:t>
            </a:r>
          </a:p>
          <a:p>
            <a:pPr lvl="1">
              <a:lnSpc>
                <a:spcPct val="90000"/>
              </a:lnSpc>
            </a:pPr>
            <a:r>
              <a:rPr sz="2400"/>
              <a:t>Example: color perception</a:t>
            </a:r>
          </a:p>
          <a:p>
            <a:pPr>
              <a:lnSpc>
                <a:spcPct val="90000"/>
              </a:lnSpc>
              <a:buNone/>
            </a:pPr>
            <a:r>
              <a:rPr sz="2800"/>
              <a:t> </a:t>
            </a:r>
          </a:p>
          <a:p>
            <a:pPr>
              <a:lnSpc>
                <a:spcPct val="90000"/>
              </a:lnSpc>
            </a:pPr>
            <a:endParaRPr sz="2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1505"/>
          <p:cNvSpPr>
            <a:spLocks noGrp="1"/>
          </p:cNvSpPr>
          <p:nvPr>
            <p:ph type="title"/>
          </p:nvPr>
        </p:nvSpPr>
        <p:spPr/>
        <p:txBody>
          <a:bodyPr anchor="ctr"/>
          <a:lstStyle/>
          <a:p>
            <a:r>
              <a:t>Controlling Order and Sequence Effects</a:t>
            </a:r>
          </a:p>
        </p:txBody>
      </p:sp>
      <p:sp>
        <p:nvSpPr>
          <p:cNvPr id="21507" name="Text Placeholder 21506"/>
          <p:cNvSpPr>
            <a:spLocks noGrp="1"/>
          </p:cNvSpPr>
          <p:nvPr>
            <p:ph type="body" idx="1"/>
          </p:nvPr>
        </p:nvSpPr>
        <p:spPr/>
        <p:txBody>
          <a:bodyPr/>
          <a:lstStyle/>
          <a:p>
            <a:pPr>
              <a:lnSpc>
                <a:spcPct val="90000"/>
              </a:lnSpc>
            </a:pPr>
            <a:r>
              <a:t>Controlling Order Effects</a:t>
            </a:r>
          </a:p>
          <a:p>
            <a:pPr lvl="1">
              <a:lnSpc>
                <a:spcPct val="90000"/>
              </a:lnSpc>
            </a:pPr>
            <a:r>
              <a:t>Counterbalance the position in which each condition appears</a:t>
            </a:r>
          </a:p>
          <a:p>
            <a:pPr lvl="1">
              <a:lnSpc>
                <a:spcPct val="90000"/>
              </a:lnSpc>
            </a:pPr>
            <a:r>
              <a:t>ABC, CBA, ACB: C occurs first, second, and third an equal number of times</a:t>
            </a:r>
          </a:p>
          <a:p>
            <a:pPr>
              <a:lnSpc>
                <a:spcPct val="90000"/>
              </a:lnSpc>
            </a:pPr>
            <a:r>
              <a:t>Controlling Sequence Effects</a:t>
            </a:r>
          </a:p>
          <a:p>
            <a:pPr lvl="1">
              <a:lnSpc>
                <a:spcPct val="90000"/>
              </a:lnSpc>
            </a:pPr>
            <a:r>
              <a:t>Counterbalance what each condition follows</a:t>
            </a:r>
          </a:p>
          <a:p>
            <a:pPr lvl="1">
              <a:lnSpc>
                <a:spcPct val="90000"/>
              </a:lnSpc>
            </a:pPr>
            <a:r>
              <a:t>ABC, BAC : C follows A half the time, and follows B half the time.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7409"/>
          <p:cNvSpPr>
            <a:spLocks noGrp="1"/>
          </p:cNvSpPr>
          <p:nvPr>
            <p:ph type="title"/>
          </p:nvPr>
        </p:nvSpPr>
        <p:spPr/>
        <p:txBody>
          <a:bodyPr anchor="ctr">
            <a:normAutofit/>
          </a:bodyPr>
          <a:lstStyle/>
          <a:p>
            <a:r>
              <a:t>Counterbalancing in </a:t>
            </a:r>
            <a:br/>
            <a:r>
              <a:t>Within-Subjects Designs</a:t>
            </a:r>
          </a:p>
        </p:txBody>
      </p:sp>
      <p:sp>
        <p:nvSpPr>
          <p:cNvPr id="17411" name="Text Placeholder 17410"/>
          <p:cNvSpPr>
            <a:spLocks noGrp="1"/>
          </p:cNvSpPr>
          <p:nvPr>
            <p:ph type="body" idx="1"/>
          </p:nvPr>
        </p:nvSpPr>
        <p:spPr/>
        <p:txBody>
          <a:bodyPr/>
          <a:lstStyle/>
          <a:p>
            <a:pPr>
              <a:lnSpc>
                <a:spcPct val="90000"/>
              </a:lnSpc>
            </a:pPr>
            <a:r>
              <a:rPr sz="2800" b="1"/>
              <a:t>Counterbalancing within subjects</a:t>
            </a:r>
          </a:p>
          <a:p>
            <a:pPr lvl="1">
              <a:lnSpc>
                <a:spcPct val="90000"/>
              </a:lnSpc>
            </a:pPr>
            <a:r>
              <a:rPr sz="2400"/>
              <a:t>Useful when each level of the IV occurs multiple times for each subject</a:t>
            </a:r>
          </a:p>
          <a:p>
            <a:pPr lvl="1">
              <a:lnSpc>
                <a:spcPct val="90000"/>
              </a:lnSpc>
            </a:pPr>
            <a:r>
              <a:rPr sz="2400"/>
              <a:t>Each subject gets </a:t>
            </a:r>
            <a:r>
              <a:rPr sz="2400" i="1"/>
              <a:t>all</a:t>
            </a:r>
            <a:r>
              <a:rPr sz="2400"/>
              <a:t> sequences of the conditions (ideally)</a:t>
            </a:r>
          </a:p>
          <a:p>
            <a:pPr>
              <a:lnSpc>
                <a:spcPct val="90000"/>
              </a:lnSpc>
            </a:pPr>
            <a:r>
              <a:rPr sz="2800" b="1"/>
              <a:t>Counterbalancing within groups (not within each subject)</a:t>
            </a:r>
          </a:p>
          <a:p>
            <a:pPr lvl="1">
              <a:lnSpc>
                <a:spcPct val="90000"/>
              </a:lnSpc>
            </a:pPr>
            <a:r>
              <a:rPr sz="2400"/>
              <a:t>Useful when there are many (more than 2) conditions</a:t>
            </a:r>
          </a:p>
          <a:p>
            <a:pPr lvl="1">
              <a:lnSpc>
                <a:spcPct val="90000"/>
              </a:lnSpc>
            </a:pPr>
            <a:r>
              <a:rPr sz="2400"/>
              <a:t>Necessary if each condition occurs only once per subject</a:t>
            </a:r>
          </a:p>
          <a:p>
            <a:pPr lvl="1">
              <a:lnSpc>
                <a:spcPct val="90000"/>
              </a:lnSpc>
            </a:pPr>
            <a:r>
              <a:rPr sz="2400"/>
              <a:t>An equal number of subjects get each sequence of the conditions (ideally)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2529"/>
          <p:cNvSpPr>
            <a:spLocks noGrp="1"/>
          </p:cNvSpPr>
          <p:nvPr>
            <p:ph type="title"/>
          </p:nvPr>
        </p:nvSpPr>
        <p:spPr/>
        <p:txBody>
          <a:bodyPr anchor="ctr">
            <a:normAutofit/>
          </a:bodyPr>
          <a:lstStyle/>
          <a:p>
            <a:r>
              <a:t>Controlling Order and Sequence Effects Within Subjects</a:t>
            </a:r>
          </a:p>
        </p:txBody>
      </p:sp>
      <p:sp>
        <p:nvSpPr>
          <p:cNvPr id="22531" name="Text Placeholder 22530"/>
          <p:cNvSpPr>
            <a:spLocks noGrp="1"/>
          </p:cNvSpPr>
          <p:nvPr>
            <p:ph type="body" idx="1"/>
          </p:nvPr>
        </p:nvSpPr>
        <p:spPr/>
        <p:txBody>
          <a:bodyPr/>
          <a:lstStyle/>
          <a:p>
            <a:r>
              <a:t>Only possible when each condition occurs at least twice for each subject</a:t>
            </a:r>
          </a:p>
          <a:p>
            <a:r>
              <a:t>Method depends on how many times each condition occurs per subject:</a:t>
            </a:r>
          </a:p>
          <a:p>
            <a:pPr lvl="1"/>
            <a:r>
              <a:rPr u="sng"/>
              <a:t>Many times</a:t>
            </a:r>
            <a:r>
              <a:t>: </a:t>
            </a:r>
            <a:r>
              <a:rPr b="1"/>
              <a:t>randomize order</a:t>
            </a:r>
            <a:r>
              <a:t> of conditions</a:t>
            </a:r>
          </a:p>
          <a:p>
            <a:pPr lvl="1"/>
            <a:r>
              <a:rPr u="sng"/>
              <a:t>A few times</a:t>
            </a:r>
            <a:r>
              <a:t>: use </a:t>
            </a:r>
            <a:r>
              <a:rPr b="1"/>
              <a:t>block randomization</a:t>
            </a:r>
            <a:r>
              <a:t> of conditions</a:t>
            </a:r>
          </a:p>
          <a:p>
            <a:pPr lvl="1"/>
            <a:r>
              <a:rPr u="sng"/>
              <a:t>Twice</a:t>
            </a:r>
            <a:r>
              <a:t>: use </a:t>
            </a:r>
            <a:r>
              <a:rPr b="1"/>
              <a:t>reverse counterbalancing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3553"/>
          <p:cNvSpPr>
            <a:spLocks noGrp="1"/>
          </p:cNvSpPr>
          <p:nvPr>
            <p:ph type="title"/>
          </p:nvPr>
        </p:nvSpPr>
        <p:spPr/>
        <p:txBody>
          <a:bodyPr anchor="ctr">
            <a:normAutofit/>
          </a:bodyPr>
          <a:lstStyle/>
          <a:p>
            <a:r>
              <a:t>Controlling Order and Sequence Effects Within Groups </a:t>
            </a:r>
          </a:p>
        </p:txBody>
      </p:sp>
      <p:sp>
        <p:nvSpPr>
          <p:cNvPr id="23555" name="Text Placeholder 23554"/>
          <p:cNvSpPr>
            <a:spLocks noGrp="1"/>
          </p:cNvSpPr>
          <p:nvPr>
            <p:ph type="body" idx="1"/>
          </p:nvPr>
        </p:nvSpPr>
        <p:spPr/>
        <p:txBody>
          <a:bodyPr/>
          <a:lstStyle/>
          <a:p>
            <a:pPr>
              <a:lnSpc>
                <a:spcPct val="90000"/>
              </a:lnSpc>
            </a:pPr>
            <a:r>
              <a:rPr sz="2800"/>
              <a:t>When it is not possible or practical to control within subjects</a:t>
            </a:r>
          </a:p>
          <a:p>
            <a:pPr>
              <a:lnSpc>
                <a:spcPct val="90000"/>
              </a:lnSpc>
            </a:pPr>
            <a:r>
              <a:rPr sz="2800"/>
              <a:t>Necessary if each condition occurs only once for each subject</a:t>
            </a:r>
          </a:p>
          <a:p>
            <a:pPr>
              <a:lnSpc>
                <a:spcPct val="90000"/>
              </a:lnSpc>
            </a:pPr>
            <a:r>
              <a:rPr sz="2800"/>
              <a:t>Sequences and orders controlled within a group of subjects, but not within each subject</a:t>
            </a:r>
          </a:p>
          <a:p>
            <a:pPr>
              <a:lnSpc>
                <a:spcPct val="90000"/>
              </a:lnSpc>
            </a:pPr>
            <a:r>
              <a:rPr sz="2800"/>
              <a:t>Latin Square – a technique for partial counterbalancing (when full counterbalancing is impractical)</a:t>
            </a:r>
          </a:p>
          <a:p>
            <a:pPr>
              <a:lnSpc>
                <a:spcPct val="90000"/>
              </a:lnSpc>
              <a:buNone/>
            </a:pPr>
            <a:endParaRPr sz="28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6625"/>
          <p:cNvSpPr>
            <a:spLocks noGrp="1"/>
          </p:cNvSpPr>
          <p:nvPr>
            <p:ph type="title"/>
          </p:nvPr>
        </p:nvSpPr>
        <p:spPr/>
        <p:txBody>
          <a:bodyPr anchor="ctr"/>
          <a:lstStyle/>
          <a:p>
            <a:r>
              <a:t>Latin Square</a:t>
            </a:r>
          </a:p>
        </p:txBody>
      </p:sp>
      <p:sp>
        <p:nvSpPr>
          <p:cNvPr id="26627" name="Text Placeholder 26626"/>
          <p:cNvSpPr>
            <a:spLocks noGrp="1"/>
          </p:cNvSpPr>
          <p:nvPr>
            <p:ph type="body" idx="1"/>
          </p:nvPr>
        </p:nvSpPr>
        <p:spPr/>
        <p:txBody>
          <a:bodyPr/>
          <a:lstStyle/>
          <a:p>
            <a:pPr>
              <a:lnSpc>
                <a:spcPct val="90000"/>
              </a:lnSpc>
            </a:pPr>
            <a:r>
              <a:rPr sz="2800"/>
              <a:t>A square matrix with length = number of conditions</a:t>
            </a:r>
          </a:p>
          <a:p>
            <a:pPr>
              <a:lnSpc>
                <a:spcPct val="90000"/>
              </a:lnSpc>
            </a:pPr>
            <a:r>
              <a:rPr sz="2800"/>
              <a:t>Each condition occurs only once on each row and only once in each column:</a:t>
            </a:r>
          </a:p>
          <a:p>
            <a:pPr lvl="1">
              <a:lnSpc>
                <a:spcPct val="90000"/>
              </a:lnSpc>
              <a:buNone/>
            </a:pPr>
            <a:r>
              <a:rPr sz="2400" dirty="0" err="1">
                <a:latin typeface="Courier New" panose="02070309020205020404" pitchFamily="49" charset="0"/>
              </a:rPr>
              <a:t>Subject #1:		</a:t>
            </a:r>
            <a:r>
              <a:rPr sz="2400">
                <a:latin typeface="Courier New" panose="02070309020205020404" pitchFamily="49" charset="0"/>
              </a:rPr>
              <a:t>ABCD</a:t>
            </a:r>
          </a:p>
          <a:p>
            <a:pPr lvl="1">
              <a:lnSpc>
                <a:spcPct val="90000"/>
              </a:lnSpc>
              <a:buNone/>
            </a:pPr>
            <a:r>
              <a:rPr sz="2400" dirty="0" err="1">
                <a:latin typeface="Courier New" panose="02070309020205020404" pitchFamily="49" charset="0"/>
              </a:rPr>
              <a:t>Subject #2:		</a:t>
            </a:r>
            <a:r>
              <a:rPr sz="2400">
                <a:latin typeface="Courier New" panose="02070309020205020404" pitchFamily="49" charset="0"/>
              </a:rPr>
              <a:t>BCDA</a:t>
            </a:r>
          </a:p>
          <a:p>
            <a:pPr lvl="1">
              <a:lnSpc>
                <a:spcPct val="90000"/>
              </a:lnSpc>
              <a:buNone/>
            </a:pPr>
            <a:r>
              <a:rPr sz="2400" dirty="0" err="1">
                <a:latin typeface="Courier New" panose="02070309020205020404" pitchFamily="49" charset="0"/>
              </a:rPr>
              <a:t>Subject #3:		</a:t>
            </a:r>
            <a:r>
              <a:rPr sz="2400">
                <a:latin typeface="Courier New" panose="02070309020205020404" pitchFamily="49" charset="0"/>
              </a:rPr>
              <a:t>CDAB</a:t>
            </a:r>
          </a:p>
          <a:p>
            <a:pPr lvl="1">
              <a:lnSpc>
                <a:spcPct val="90000"/>
              </a:lnSpc>
              <a:buNone/>
            </a:pPr>
            <a:r>
              <a:rPr sz="2400" dirty="0" err="1">
                <a:latin typeface="Courier New" panose="02070309020205020404" pitchFamily="49" charset="0"/>
              </a:rPr>
              <a:t>Subject #4:		</a:t>
            </a:r>
            <a:r>
              <a:rPr sz="2400">
                <a:latin typeface="Courier New" panose="02070309020205020404" pitchFamily="49" charset="0"/>
              </a:rPr>
              <a:t>DABC</a:t>
            </a:r>
          </a:p>
          <a:p>
            <a:pPr>
              <a:lnSpc>
                <a:spcPct val="90000"/>
              </a:lnSpc>
            </a:pPr>
            <a:r>
              <a:rPr sz="2800"/>
              <a:t>Controls order, but </a:t>
            </a:r>
            <a:r>
              <a:rPr sz="2800" u="sng"/>
              <a:t>not sequence</a:t>
            </a:r>
            <a:r>
              <a:rPr sz="2800"/>
              <a:t> effects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8673"/>
          <p:cNvSpPr>
            <a:spLocks noGrp="1"/>
          </p:cNvSpPr>
          <p:nvPr>
            <p:ph type="title"/>
          </p:nvPr>
        </p:nvSpPr>
        <p:spPr/>
        <p:txBody>
          <a:bodyPr anchor="ctr"/>
          <a:lstStyle/>
          <a:p>
            <a:r>
              <a:t>Balanced Latin Square</a:t>
            </a:r>
          </a:p>
        </p:txBody>
      </p:sp>
      <p:sp>
        <p:nvSpPr>
          <p:cNvPr id="28675" name="Text Placeholder 28674"/>
          <p:cNvSpPr>
            <a:spLocks noGrp="1"/>
          </p:cNvSpPr>
          <p:nvPr>
            <p:ph type="body" idx="1"/>
          </p:nvPr>
        </p:nvSpPr>
        <p:spPr/>
        <p:txBody>
          <a:bodyPr/>
          <a:lstStyle/>
          <a:p>
            <a:pPr>
              <a:lnSpc>
                <a:spcPct val="90000"/>
              </a:lnSpc>
            </a:pPr>
            <a:r>
              <a:t>A Latin Square in which each condition is preceded by every other condition exactly once:</a:t>
            </a:r>
          </a:p>
          <a:p>
            <a:pPr lvl="1">
              <a:lnSpc>
                <a:spcPct val="90000"/>
              </a:lnSpc>
              <a:buNone/>
            </a:pPr>
            <a:r>
              <a:rPr>
                <a:latin typeface="Courier New" panose="02070309020205020404" pitchFamily="49" charset="0"/>
              </a:rPr>
              <a:t>Subject #1:		ABCD</a:t>
            </a:r>
          </a:p>
          <a:p>
            <a:pPr lvl="1">
              <a:lnSpc>
                <a:spcPct val="90000"/>
              </a:lnSpc>
              <a:buNone/>
            </a:pPr>
            <a:r>
              <a:rPr>
                <a:latin typeface="Courier New" panose="02070309020205020404" pitchFamily="49" charset="0"/>
              </a:rPr>
              <a:t>Subject #2:		BDAC</a:t>
            </a:r>
          </a:p>
          <a:p>
            <a:pPr lvl="1">
              <a:lnSpc>
                <a:spcPct val="90000"/>
              </a:lnSpc>
              <a:buNone/>
            </a:pPr>
            <a:r>
              <a:rPr>
                <a:latin typeface="Courier New" panose="02070309020205020404" pitchFamily="49" charset="0"/>
              </a:rPr>
              <a:t>Subject #3:		CADB</a:t>
            </a:r>
          </a:p>
          <a:p>
            <a:pPr lvl="1">
              <a:lnSpc>
                <a:spcPct val="90000"/>
              </a:lnSpc>
              <a:buNone/>
            </a:pPr>
            <a:r>
              <a:rPr>
                <a:latin typeface="Courier New" panose="02070309020205020404" pitchFamily="49" charset="0"/>
              </a:rPr>
              <a:t>Subject #4:		DCBA</a:t>
            </a:r>
          </a:p>
          <a:p>
            <a:pPr>
              <a:lnSpc>
                <a:spcPct val="90000"/>
              </a:lnSpc>
            </a:pPr>
            <a:r>
              <a:t>Controls both order and sequence effects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7370" t="51043" r="40606" b="19451"/>
          <a:stretch>
            <a:fillRect/>
          </a:stretch>
        </p:blipFill>
        <p:spPr>
          <a:xfrm>
            <a:off x="1591310" y="1130300"/>
            <a:ext cx="8509635" cy="447230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6598" t="21874" r="39432" b="13542"/>
          <a:stretch>
            <a:fillRect/>
          </a:stretch>
        </p:blipFill>
        <p:spPr>
          <a:xfrm>
            <a:off x="2272030" y="828675"/>
            <a:ext cx="7663180" cy="531749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5811" t="22924" r="39621" b="22910"/>
          <a:stretch>
            <a:fillRect/>
          </a:stretch>
        </p:blipFill>
        <p:spPr>
          <a:xfrm>
            <a:off x="3449320" y="875030"/>
            <a:ext cx="4989830" cy="49999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20504" t="14928" r="37873" b="11805"/>
          <a:stretch>
            <a:fillRect/>
          </a:stretch>
        </p:blipFill>
        <p:spPr>
          <a:xfrm>
            <a:off x="2453005" y="572135"/>
            <a:ext cx="6061075" cy="595249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7763" t="35765" r="39235" b="35415"/>
          <a:stretch>
            <a:fillRect/>
          </a:stretch>
        </p:blipFill>
        <p:spPr>
          <a:xfrm>
            <a:off x="1983740" y="768350"/>
            <a:ext cx="7739380" cy="513588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6196" t="39238" r="40220" b="35415"/>
          <a:stretch>
            <a:fillRect/>
          </a:stretch>
        </p:blipFill>
        <p:spPr>
          <a:xfrm>
            <a:off x="2165350" y="1886585"/>
            <a:ext cx="7435850" cy="274955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4834" t="19787" r="40409" b="20137"/>
          <a:stretch>
            <a:fillRect/>
          </a:stretch>
        </p:blipFill>
        <p:spPr>
          <a:xfrm>
            <a:off x="2029460" y="541655"/>
            <a:ext cx="7210425" cy="5545455"/>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l="20307" t="15614" r="41771" b="9718"/>
          <a:stretch>
            <a:fillRect/>
          </a:stretch>
        </p:blipFill>
        <p:spPr>
          <a:xfrm>
            <a:off x="2211070" y="677545"/>
            <a:ext cx="7285355" cy="578739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8937" t="23260" r="43141" b="19101"/>
          <a:stretch>
            <a:fillRect/>
          </a:stretch>
        </p:blipFill>
        <p:spPr>
          <a:xfrm>
            <a:off x="1985010" y="1040765"/>
            <a:ext cx="7708265" cy="498475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20889" t="47220" r="40802" b="18401"/>
          <a:stretch>
            <a:fillRect/>
          </a:stretch>
        </p:blipFill>
        <p:spPr>
          <a:xfrm>
            <a:off x="2543810" y="1463675"/>
            <a:ext cx="7329805" cy="447167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6590" t="15278" r="42747" b="6596"/>
          <a:stretch>
            <a:fillRect/>
          </a:stretch>
        </p:blipFill>
        <p:spPr>
          <a:xfrm>
            <a:off x="2210435" y="255270"/>
            <a:ext cx="7679055" cy="619315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24787" t="16329" r="39826" b="10069"/>
          <a:stretch>
            <a:fillRect/>
          </a:stretch>
        </p:blipFill>
        <p:spPr>
          <a:xfrm>
            <a:off x="1862455" y="497205"/>
            <a:ext cx="7376160" cy="622427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27527" t="28819" r="38841" b="9718"/>
          <a:stretch>
            <a:fillRect/>
          </a:stretch>
        </p:blipFill>
        <p:spPr>
          <a:xfrm>
            <a:off x="2347595" y="904240"/>
            <a:ext cx="6967855" cy="504571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23622" t="32978" r="40212" b="10069"/>
          <a:stretch>
            <a:fillRect/>
          </a:stretch>
        </p:blipFill>
        <p:spPr>
          <a:xfrm>
            <a:off x="2211070" y="647065"/>
            <a:ext cx="6665595" cy="50920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title"/>
          </p:nvPr>
        </p:nvSpPr>
        <p:spPr>
          <a:solidFill>
            <a:srgbClr val="A50021">
              <a:alpha val="100000"/>
            </a:srgbClr>
          </a:solidFill>
        </p:spPr>
        <p:txBody>
          <a:bodyPr vert="horz" wrap="square" lIns="91440" tIns="45720" rIns="91440" bIns="45720" anchor="ctr"/>
          <a:lstStyle/>
          <a:p>
            <a:pPr eaLnBrk="1" hangingPunct="1"/>
            <a:r>
              <a:rPr dirty="0">
                <a:solidFill>
                  <a:schemeClr val="bg1"/>
                </a:solidFill>
              </a:rPr>
              <a:t>More Definitions</a:t>
            </a:r>
          </a:p>
        </p:txBody>
      </p:sp>
      <p:sp>
        <p:nvSpPr>
          <p:cNvPr id="14339"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sz="3200" b="1" i="1" u="sng" strike="noStrike" kern="0" cap="none" spc="0" normalizeH="0" baseline="0" noProof="0" smtClean="0">
                <a:ln>
                  <a:noFill/>
                </a:ln>
                <a:solidFill>
                  <a:srgbClr val="A50021"/>
                </a:solidFill>
                <a:effectLst>
                  <a:outerShdw blurRad="38100" dist="38100" dir="2700000" algn="tl">
                    <a:srgbClr val="C0C0C0"/>
                  </a:outerShdw>
                </a:effectLst>
                <a:uLnTx/>
                <a:uFillTx/>
                <a:latin typeface="+mn-lt"/>
                <a:ea typeface="+mn-ea"/>
                <a:cs typeface="+mn-cs"/>
              </a:rPr>
              <a:t>Experimental Treatments</a:t>
            </a: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en-US" sz="2800" b="0" i="0" u="none" strike="noStrike" kern="0" cap="none" spc="0" normalizeH="0" baseline="0" noProof="0" smtClean="0">
                <a:ln>
                  <a:noFill/>
                </a:ln>
                <a:solidFill>
                  <a:schemeClr val="tx1"/>
                </a:solidFill>
                <a:effectLst/>
                <a:uLnTx/>
                <a:uFillTx/>
                <a:latin typeface="+mn-lt"/>
              </a:rPr>
              <a:t>Alternative manipulations of the independent variable being investigated</a:t>
            </a: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sz="3200" b="1" i="1" u="sng" strike="noStrike" kern="0" cap="none" spc="0" normalizeH="0" baseline="0" noProof="0" smtClean="0">
                <a:ln>
                  <a:noFill/>
                </a:ln>
                <a:solidFill>
                  <a:srgbClr val="A50021"/>
                </a:solidFill>
                <a:effectLst>
                  <a:outerShdw blurRad="38100" dist="38100" dir="2700000" algn="tl">
                    <a:srgbClr val="C0C0C0"/>
                  </a:outerShdw>
                </a:effectLst>
                <a:uLnTx/>
                <a:uFillTx/>
                <a:latin typeface="+mn-lt"/>
                <a:ea typeface="+mn-ea"/>
                <a:cs typeface="+mn-cs"/>
              </a:rPr>
              <a:t>Experimental Group</a:t>
            </a: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en-US" sz="2800" b="0" i="0" u="none" strike="noStrike" kern="0" cap="none" spc="0" normalizeH="0" baseline="0" noProof="0" smtClean="0">
                <a:ln>
                  <a:noFill/>
                </a:ln>
                <a:solidFill>
                  <a:schemeClr val="tx1"/>
                </a:solidFill>
                <a:effectLst/>
                <a:uLnTx/>
                <a:uFillTx/>
                <a:latin typeface="+mn-lt"/>
              </a:rPr>
              <a:t>Group of subjects exposed to the experimental treatment</a:t>
            </a: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sz="3200" b="1" i="1" u="sng" strike="noStrike" kern="0" cap="none" spc="0" normalizeH="0" baseline="0" noProof="0" smtClean="0">
                <a:ln>
                  <a:noFill/>
                </a:ln>
                <a:solidFill>
                  <a:srgbClr val="A50021"/>
                </a:solidFill>
                <a:effectLst>
                  <a:outerShdw blurRad="38100" dist="38100" dir="2700000" algn="tl">
                    <a:srgbClr val="C0C0C0"/>
                  </a:outerShdw>
                </a:effectLst>
                <a:uLnTx/>
                <a:uFillTx/>
                <a:latin typeface="+mn-lt"/>
                <a:ea typeface="+mn-ea"/>
                <a:cs typeface="+mn-cs"/>
              </a:rPr>
              <a:t>Control Group</a:t>
            </a: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en-US" sz="2800" b="0" i="0" u="none" strike="noStrike" kern="0" cap="none" spc="0" normalizeH="0" baseline="0" noProof="0" smtClean="0">
                <a:ln>
                  <a:noFill/>
                </a:ln>
                <a:solidFill>
                  <a:schemeClr val="tx1"/>
                </a:solidFill>
                <a:effectLst/>
                <a:uLnTx/>
                <a:uFillTx/>
                <a:latin typeface="+mn-lt"/>
              </a:rPr>
              <a:t>Group of subjects exposed to the control condition</a:t>
            </a: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en-US" sz="2800" b="0" i="0" u="none" strike="noStrike" kern="0" cap="none" spc="0" normalizeH="0" baseline="0" noProof="0" smtClean="0">
                <a:ln>
                  <a:noFill/>
                </a:ln>
                <a:solidFill>
                  <a:schemeClr val="tx1"/>
                </a:solidFill>
                <a:effectLst/>
                <a:uLnTx/>
                <a:uFillTx/>
                <a:latin typeface="+mn-lt"/>
              </a:rPr>
              <a:t>Not exposed to the experimental treatment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5039" t="32292" r="41574" b="13191"/>
          <a:stretch>
            <a:fillRect/>
          </a:stretch>
        </p:blipFill>
        <p:spPr>
          <a:xfrm>
            <a:off x="2725420" y="708025"/>
            <a:ext cx="6771005" cy="54089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lang="en-US" sz="2800" b="1" i="1" u="sng" kern="0" noProof="0" dirty="0" smtClean="0">
                <a:ln>
                  <a:noFill/>
                </a:ln>
                <a:solidFill>
                  <a:srgbClr val="A50021"/>
                </a:solidFill>
                <a:effectLst>
                  <a:outerShdw blurRad="38100" dist="38100" dir="2700000" algn="tl">
                    <a:srgbClr val="C0C0C0"/>
                  </a:outerShdw>
                </a:effectLst>
                <a:uLnTx/>
                <a:uFillTx/>
                <a:sym typeface="+mn-ea"/>
              </a:rPr>
              <a:t>Randomization</a:t>
            </a:r>
            <a:endParaRPr kumimoji="0" lang="en-US" sz="2800" b="1" i="1" u="sng" strike="noStrike" kern="0" cap="none" spc="0" normalizeH="0" baseline="0" noProof="0" dirty="0" smtClean="0">
              <a:ln>
                <a:noFill/>
              </a:ln>
              <a:solidFill>
                <a:srgbClr val="A50021"/>
              </a:solidFill>
              <a:effectLst>
                <a:outerShdw blurRad="38100" dist="38100" dir="2700000" algn="tl">
                  <a:srgbClr val="C0C0C0"/>
                </a:outerShdw>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lang="en-US" sz="2800" kern="0" noProof="0" dirty="0" smtClean="0">
                <a:ln>
                  <a:noFill/>
                </a:ln>
                <a:effectLst/>
                <a:uLnTx/>
                <a:uFillTx/>
                <a:sym typeface="+mn-ea"/>
              </a:rPr>
              <a:t>Assignment of subjects and treatments to groups is based on chance</a:t>
            </a:r>
            <a:endParaRPr kumimoji="0" lang="en-US" sz="28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lang="en-US" sz="2800" kern="0" noProof="0" dirty="0" smtClean="0">
                <a:ln>
                  <a:noFill/>
                </a:ln>
                <a:effectLst/>
                <a:uLnTx/>
                <a:uFillTx/>
                <a:sym typeface="+mn-ea"/>
              </a:rPr>
              <a:t>Provides “control by chance”</a:t>
            </a:r>
            <a:endParaRPr kumimoji="0" lang="en-US" sz="28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lang="en-US" sz="2800" kern="0" noProof="0" dirty="0" smtClean="0">
                <a:ln>
                  <a:noFill/>
                </a:ln>
                <a:effectLst/>
                <a:uLnTx/>
                <a:uFillTx/>
                <a:sym typeface="+mn-ea"/>
              </a:rPr>
              <a:t>Random assignment allows the assumption that the groups are identical with respect to all variables except the experimental treatment</a:t>
            </a:r>
            <a:endParaRPr kumimoji="0" lang="en-US" sz="2800" b="0" i="0" u="none" strike="noStrike" kern="0" cap="none" spc="0" normalizeH="0" baseline="0" noProof="0" dirty="0" smtClean="0">
              <a:ln>
                <a:noFill/>
              </a:ln>
              <a:solidFill>
                <a:schemeClr val="tx1"/>
              </a:solidFill>
              <a:effectLst/>
              <a:uLnTx/>
              <a:uFillTx/>
              <a:latin typeface="+mn-lt"/>
            </a:endParaRPr>
          </a:p>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vert="horz" wrap="square" lIns="91440" tIns="45720" rIns="91440" bIns="45720" anchor="ctr"/>
          <a:lstStyle/>
          <a:p>
            <a:pPr eaLnBrk="1" hangingPunct="1"/>
            <a:r>
              <a:rPr dirty="0"/>
              <a:t>Validity</a:t>
            </a:r>
          </a:p>
        </p:txBody>
      </p:sp>
      <p:sp>
        <p:nvSpPr>
          <p:cNvPr id="28675" name="Rectangle 3"/>
          <p:cNvSpPr>
            <a:spLocks noGrp="1"/>
          </p:cNvSpPr>
          <p:nvPr>
            <p:ph idx="1"/>
          </p:nvPr>
        </p:nvSpPr>
        <p:spPr/>
        <p:txBody>
          <a:bodyPr vert="horz" wrap="square" lIns="91440" tIns="45720" rIns="91440" bIns="45720" anchor="t"/>
          <a:lstStyle/>
          <a:p>
            <a:pPr eaLnBrk="1" hangingPunct="1"/>
            <a:r>
              <a:rPr dirty="0"/>
              <a:t>“</a:t>
            </a:r>
            <a:r>
              <a:rPr i="1" dirty="0"/>
              <a:t>the quality or state of being true</a:t>
            </a:r>
            <a:r>
              <a:rPr dirty="0"/>
              <a:t>”</a:t>
            </a:r>
          </a:p>
          <a:p>
            <a:pPr lvl="2" eaLnBrk="1" hangingPunct="1"/>
            <a:r>
              <a:rPr dirty="0"/>
              <a:t>Dictionary definition</a:t>
            </a:r>
          </a:p>
          <a:p>
            <a:pPr lvl="2" eaLnBrk="1" hangingPunct="1"/>
            <a:endParaRPr dirty="0"/>
          </a:p>
          <a:p>
            <a:pPr eaLnBrk="1" hangingPunct="1"/>
            <a:r>
              <a:rPr dirty="0"/>
              <a:t>The degree to which the study accurately answers the question it was intended to answer</a:t>
            </a:r>
          </a:p>
          <a:p>
            <a:pPr eaLnBrk="1" hangingPunct="1"/>
            <a:r>
              <a:rPr dirty="0"/>
              <a:t>The correctness or truth of an inference</a:t>
            </a:r>
          </a:p>
          <a:p>
            <a:pPr lvl="2" eaLnBrk="1" hangingPunct="1"/>
            <a:r>
              <a:rPr dirty="0"/>
              <a:t>Research definitions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2032</Words>
  <Application>Microsoft Office PowerPoint</Application>
  <PresentationFormat>Widescreen</PresentationFormat>
  <Paragraphs>284</Paragraphs>
  <Slides>70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Calibri</vt:lpstr>
      <vt:lpstr>Calibri Light</vt:lpstr>
      <vt:lpstr>Courier New</vt:lpstr>
      <vt:lpstr>Times New Roman</vt:lpstr>
      <vt:lpstr>Wingdings</vt:lpstr>
      <vt:lpstr>Office Theme</vt:lpstr>
      <vt:lpstr>Experimental Design  &amp; Sampling </vt:lpstr>
      <vt:lpstr>PowerPoint Presentation</vt:lpstr>
      <vt:lpstr>What is an Experiment?</vt:lpstr>
      <vt:lpstr>Some Definitions</vt:lpstr>
      <vt:lpstr>PowerPoint Presentation</vt:lpstr>
      <vt:lpstr>PowerPoint Presentation</vt:lpstr>
      <vt:lpstr>More Definitions</vt:lpstr>
      <vt:lpstr>PowerPoint Presentation</vt:lpstr>
      <vt:lpstr>Validity</vt:lpstr>
      <vt:lpstr>Threat to Validity</vt:lpstr>
      <vt:lpstr>Internal Validity:  Evaluating Your Experiment from the Inside</vt:lpstr>
      <vt:lpstr>Threats to Internal Validity</vt:lpstr>
      <vt:lpstr>Threats to Internal Validity</vt:lpstr>
      <vt:lpstr>Threats to Internal Validity</vt:lpstr>
      <vt:lpstr>Threats to Internal Validity</vt:lpstr>
      <vt:lpstr> Threats to Internal Validity</vt:lpstr>
      <vt:lpstr>Threats to Internal Validity</vt:lpstr>
      <vt:lpstr> Threats to Internal Validity</vt:lpstr>
      <vt:lpstr>Time-Related Threats to Internal Validity</vt:lpstr>
      <vt:lpstr>Time-Related Threats to Internal Validity</vt:lpstr>
      <vt:lpstr>Time-Related Threats to Internal Validity</vt:lpstr>
      <vt:lpstr>Time-Related Threats to Internal Validity</vt:lpstr>
      <vt:lpstr> Time-Related Threats to Internal Validity</vt:lpstr>
      <vt:lpstr>Time-Related Threats to Internal Validity</vt:lpstr>
      <vt:lpstr>Time-Related Threats to Internal Validity</vt:lpstr>
      <vt:lpstr>PowerPoint Presentation</vt:lpstr>
      <vt:lpstr> Protecting Internal Validity</vt:lpstr>
      <vt:lpstr>External Validity</vt:lpstr>
      <vt:lpstr>Threats to External Validity</vt:lpstr>
      <vt:lpstr>3 Types of Generalization</vt:lpstr>
      <vt:lpstr>Threats to External Validity</vt:lpstr>
      <vt:lpstr>Threats to External Validity</vt:lpstr>
      <vt:lpstr>Threats to External Validity</vt:lpstr>
      <vt:lpstr>Solutions to Reactivity</vt:lpstr>
      <vt:lpstr>Threats to External Validity</vt:lpstr>
      <vt:lpstr>Threats to External Validity</vt:lpstr>
      <vt:lpstr>Threats to External Validity</vt:lpstr>
      <vt:lpstr>Threats to External Validity</vt:lpstr>
      <vt:lpstr>Threats to both Internal &amp; External Validity</vt:lpstr>
      <vt:lpstr>Artifacts cont.</vt:lpstr>
      <vt:lpstr>Artifacts cont.</vt:lpstr>
      <vt:lpstr>Subject Roles</vt:lpstr>
      <vt:lpstr>Exaggerated Variables</vt:lpstr>
      <vt:lpstr>PowerPoint Presentation</vt:lpstr>
      <vt:lpstr>Control Problems in Experimental Research</vt:lpstr>
      <vt:lpstr>PowerPoint Presentation</vt:lpstr>
      <vt:lpstr>Between-subjects designs</vt:lpstr>
      <vt:lpstr>Between-subjects Designs with Multiple Conditions</vt:lpstr>
      <vt:lpstr>Within-Subjects Designs</vt:lpstr>
      <vt:lpstr>Order and Sequence Effects</vt:lpstr>
      <vt:lpstr>Controlling Order and Sequence Effects</vt:lpstr>
      <vt:lpstr>Counterbalancing in  Within-Subjects Designs</vt:lpstr>
      <vt:lpstr>Controlling Order and Sequence Effects Within Subjects</vt:lpstr>
      <vt:lpstr>Controlling Order and Sequence Effects Within Groups </vt:lpstr>
      <vt:lpstr>Latin Square</vt:lpstr>
      <vt:lpstr>Balanced Latin Square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Design  &amp; Sampling</dc:title>
  <dc:creator>DELL</dc:creator>
  <cp:lastModifiedBy>DELL</cp:lastModifiedBy>
  <cp:revision>9</cp:revision>
  <dcterms:created xsi:type="dcterms:W3CDTF">2019-01-29T19:57:37Z</dcterms:created>
  <dcterms:modified xsi:type="dcterms:W3CDTF">2020-04-22T05:37:58Z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1033-10.2.0.7587</vt:lpwstr>
  </property>
</Properties>
</file>