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411D0-00A6-489F-8961-2681899BA220}" type="datetimeFigureOut">
              <a:rPr lang="en-US" smtClean="0"/>
              <a:t>4/17/2020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C3568-81A6-4783-954B-47E3C1BBF8B5}" type="slidenum">
              <a:rPr lang="en-US" smtClean="0"/>
              <a:t>‹#›</a:t>
            </a:fld>
            <a:endParaRPr lang="en-US"/>
          </a:p>
        </p:txBody>
      </p:sp>
    </p:spTree>
    <p:extLst>
      <p:ext uri="{BB962C8B-B14F-4D97-AF65-F5344CB8AC3E}">
        <p14:creationId xmlns:p14="http://schemas.microsoft.com/office/powerpoint/2010/main" val="423678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fld id="{197CA40E-672F-44C6-93EE-E8A18CCB0C6E}" type="slidenum">
              <a:rPr lang="en-US" altLang="en-US">
                <a:latin typeface="Arial" charset="0"/>
              </a:rPr>
              <a:pPr/>
              <a:t>1</a:t>
            </a:fld>
            <a:endParaRPr lang="en-US" altLang="en-US">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A53BBF8-3FED-4AAF-9F12-9A7436D14C45}" type="datetimeFigureOut">
              <a:rPr lang="en-US" smtClean="0"/>
              <a:t>4/17/2020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C1A40C-AAC5-4030-8D8C-A6D843C0FC7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BBF8-3FED-4AAF-9F12-9A7436D14C45}" type="datetimeFigureOut">
              <a:rPr lang="en-US" smtClean="0"/>
              <a:t>4/17/2020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1C1A40C-AAC5-4030-8D8C-A6D843C0FC7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BBF8-3FED-4AAF-9F12-9A7436D14C45}" type="datetimeFigureOut">
              <a:rPr lang="en-US" smtClean="0"/>
              <a:t>4/17/2020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BBF8-3FED-4AAF-9F12-9A7436D14C45}" type="datetimeFigureOut">
              <a:rPr lang="en-US" smtClean="0"/>
              <a:t>4/17/2020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BBF8-3FED-4AAF-9F12-9A7436D14C45}" type="datetimeFigureOut">
              <a:rPr lang="en-US" smtClean="0"/>
              <a:t>4/17/2020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BBF8-3FED-4AAF-9F12-9A7436D14C45}" type="datetimeFigureOut">
              <a:rPr lang="en-US" smtClean="0"/>
              <a:t>4/17/2020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53BBF8-3FED-4AAF-9F12-9A7436D14C45}" type="datetimeFigureOut">
              <a:rPr lang="en-US" smtClean="0"/>
              <a:t>4/17/2020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C1A40C-AAC5-4030-8D8C-A6D843C0FC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image" Target="../media/image1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ardeningknowhow.com/special/children/photosynthesis-for-kids.htm" TargetMode="External"/><Relationship Id="rId2" Type="http://schemas.openxmlformats.org/officeDocument/2006/relationships/hyperlink" Target="http://www.gardeningknowhow.com/plant-problems/environmental/plant-leaves-turn-yellow.ht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762000" y="1524000"/>
            <a:ext cx="8229600" cy="1143000"/>
          </a:xfrm>
        </p:spPr>
        <p:txBody>
          <a:bodyPr/>
          <a:lstStyle/>
          <a:p>
            <a:pPr eaLnBrk="1" hangingPunct="1"/>
            <a:r>
              <a:rPr lang="en-US" altLang="en-US" sz="6000" b="1" smtClean="0"/>
              <a:t>Horticulture?</a:t>
            </a:r>
          </a:p>
        </p:txBody>
      </p:sp>
      <p:pic>
        <p:nvPicPr>
          <p:cNvPr id="6147" name="Picture 4" descr="Fruits and  Vegetables groupi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105400" y="3962400"/>
            <a:ext cx="2895600" cy="2328863"/>
          </a:xfrm>
          <a:noFill/>
        </p:spPr>
      </p:pic>
      <p:sp>
        <p:nvSpPr>
          <p:cNvPr id="6148" name="Rectangle 7"/>
          <p:cNvSpPr>
            <a:spLocks noChangeArrowheads="1"/>
          </p:cNvSpPr>
          <p:nvPr/>
        </p:nvSpPr>
        <p:spPr bwMode="auto">
          <a:xfrm>
            <a:off x="2481263" y="2438400"/>
            <a:ext cx="50561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US" sz="2000" b="1">
                <a:latin typeface="Verdana" pitchFamily="34" charset="0"/>
              </a:rPr>
              <a:t>University College of Agriculture, </a:t>
            </a:r>
          </a:p>
          <a:p>
            <a:pPr algn="ctr"/>
            <a:r>
              <a:rPr lang="en-US" altLang="en-US" sz="2000" b="1">
                <a:latin typeface="Verdana" pitchFamily="34" charset="0"/>
              </a:rPr>
              <a:t>University of Sargodha</a:t>
            </a:r>
          </a:p>
        </p:txBody>
      </p:sp>
      <p:pic>
        <p:nvPicPr>
          <p:cNvPr id="614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18192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0" name="Rectangle 5"/>
          <p:cNvSpPr>
            <a:spLocks noChangeArrowheads="1"/>
          </p:cNvSpPr>
          <p:nvPr/>
        </p:nvSpPr>
        <p:spPr bwMode="auto">
          <a:xfrm>
            <a:off x="2742920" y="434975"/>
            <a:ext cx="314380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US" sz="4000" b="1" dirty="0" smtClean="0">
                <a:solidFill>
                  <a:srgbClr val="000000"/>
                </a:solidFill>
                <a:latin typeface="Verdana" pitchFamily="34" charset="0"/>
              </a:rPr>
              <a:t>HORT-201</a:t>
            </a:r>
            <a:endParaRPr lang="en-US" altLang="en-US" sz="4000" b="1" dirty="0">
              <a:solidFill>
                <a:srgbClr val="000000"/>
              </a:solidFill>
              <a:latin typeface="Verdana" pitchFamily="34" charset="0"/>
            </a:endParaRPr>
          </a:p>
        </p:txBody>
      </p:sp>
      <p:grpSp>
        <p:nvGrpSpPr>
          <p:cNvPr id="6151" name="Group 10"/>
          <p:cNvGrpSpPr>
            <a:grpSpLocks/>
          </p:cNvGrpSpPr>
          <p:nvPr/>
        </p:nvGrpSpPr>
        <p:grpSpPr bwMode="auto">
          <a:xfrm>
            <a:off x="762000" y="3962400"/>
            <a:ext cx="3048000" cy="2286000"/>
            <a:chOff x="0" y="0"/>
            <a:chExt cx="9372601" cy="7391400"/>
          </a:xfrm>
        </p:grpSpPr>
        <p:pic>
          <p:nvPicPr>
            <p:cNvPr id="6153" name="Picture 2" descr="Field 00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4876800"/>
              <a:ext cx="31242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4" name="Picture 3" descr="P10100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202" y="2330450"/>
              <a:ext cx="3048002"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5" name="Picture 4" descr="White-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362200"/>
              <a:ext cx="3048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Picture 5" descr="Carro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0" y="0"/>
              <a:ext cx="32004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7" name="Picture 6" descr="Pea V-2001-5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0"/>
              <a:ext cx="3048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8" name="Picture 9" descr="FD-8-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2971800" cy="232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9" name="Picture 3" descr="Tomato Nagina"/>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71800" y="2286000"/>
              <a:ext cx="3200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0" name="Picture 3" descr="Onion Phulkara"/>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4953000"/>
              <a:ext cx="3048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61" name="Picture 10" descr="P101000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72202" y="4824414"/>
              <a:ext cx="3200399" cy="2566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6152"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534400" y="6475413"/>
            <a:ext cx="381000" cy="38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8356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p:txBody>
          <a:bodyPr/>
          <a:lstStyle/>
          <a:p>
            <a:r>
              <a:rPr lang="en-US" altLang="en-US" smtClean="0"/>
              <a:t>Smog</a:t>
            </a:r>
          </a:p>
        </p:txBody>
      </p:sp>
      <p:sp>
        <p:nvSpPr>
          <p:cNvPr id="80899" name="Content Placeholder 2"/>
          <p:cNvSpPr>
            <a:spLocks noGrp="1"/>
          </p:cNvSpPr>
          <p:nvPr>
            <p:ph idx="1"/>
          </p:nvPr>
        </p:nvSpPr>
        <p:spPr/>
        <p:txBody>
          <a:bodyPr/>
          <a:lstStyle/>
          <a:p>
            <a:r>
              <a:rPr lang="en-US" altLang="en-US" sz="2400" smtClean="0">
                <a:latin typeface="Times New Roman" pitchFamily="18" charset="0"/>
                <a:cs typeface="Times New Roman" pitchFamily="18" charset="0"/>
              </a:rPr>
              <a:t>Smog is made up from smoke + fog. </a:t>
            </a:r>
          </a:p>
          <a:p>
            <a:r>
              <a:rPr lang="en-US" altLang="en-US" sz="2400" smtClean="0">
                <a:latin typeface="Times New Roman" pitchFamily="18" charset="0"/>
                <a:cs typeface="Times New Roman" pitchFamily="18" charset="0"/>
              </a:rPr>
              <a:t>It contains</a:t>
            </a:r>
          </a:p>
          <a:p>
            <a:r>
              <a:rPr lang="en-US" altLang="en-US" sz="2400" smtClean="0">
                <a:latin typeface="Times New Roman" pitchFamily="18" charset="0"/>
                <a:cs typeface="Times New Roman" pitchFamily="18" charset="0"/>
              </a:rPr>
              <a:t>Dust</a:t>
            </a:r>
          </a:p>
          <a:p>
            <a:r>
              <a:rPr lang="en-US" altLang="en-US" sz="2400" smtClean="0">
                <a:latin typeface="Times New Roman" pitchFamily="18" charset="0"/>
                <a:cs typeface="Times New Roman" pitchFamily="18" charset="0"/>
              </a:rPr>
              <a:t>Oxide of nitrogen</a:t>
            </a:r>
          </a:p>
          <a:p>
            <a:r>
              <a:rPr lang="en-US" altLang="en-US" sz="2400" smtClean="0">
                <a:latin typeface="Times New Roman" pitchFamily="18" charset="0"/>
                <a:cs typeface="Times New Roman" pitchFamily="18" charset="0"/>
              </a:rPr>
              <a:t>Ozone</a:t>
            </a:r>
          </a:p>
          <a:p>
            <a:r>
              <a:rPr lang="en-US" altLang="en-US" sz="2400" smtClean="0">
                <a:latin typeface="Times New Roman" pitchFamily="18" charset="0"/>
                <a:cs typeface="Times New Roman" pitchFamily="18" charset="0"/>
              </a:rPr>
              <a:t>Sulfur dioxide</a:t>
            </a:r>
          </a:p>
          <a:p>
            <a:r>
              <a:rPr lang="en-US" altLang="en-US" sz="2400" smtClean="0">
                <a:latin typeface="Times New Roman" pitchFamily="18" charset="0"/>
                <a:cs typeface="Times New Roman" pitchFamily="18" charset="0"/>
              </a:rPr>
              <a:t>Hydrocarbons</a:t>
            </a:r>
          </a:p>
          <a:p>
            <a:r>
              <a:rPr lang="en-US" altLang="en-US" sz="2400" smtClean="0">
                <a:latin typeface="Times New Roman" pitchFamily="18" charset="0"/>
                <a:cs typeface="Times New Roman" pitchFamily="18" charset="0"/>
              </a:rPr>
              <a:t>And other emission products</a:t>
            </a:r>
          </a:p>
        </p:txBody>
      </p:sp>
    </p:spTree>
    <p:extLst>
      <p:ext uri="{BB962C8B-B14F-4D97-AF65-F5344CB8AC3E}">
        <p14:creationId xmlns:p14="http://schemas.microsoft.com/office/powerpoint/2010/main" val="2480384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p:cNvSpPr>
            <a:spLocks noGrp="1"/>
          </p:cNvSpPr>
          <p:nvPr>
            <p:ph type="title"/>
          </p:nvPr>
        </p:nvSpPr>
        <p:spPr>
          <a:xfrm>
            <a:off x="1150938" y="214313"/>
            <a:ext cx="7793037" cy="928687"/>
          </a:xfrm>
        </p:spPr>
        <p:txBody>
          <a:bodyPr/>
          <a:lstStyle/>
          <a:p>
            <a:endParaRPr lang="en-US" altLang="en-US" smtClean="0"/>
          </a:p>
        </p:txBody>
      </p:sp>
      <p:sp>
        <p:nvSpPr>
          <p:cNvPr id="81923" name="Content Placeholder 2"/>
          <p:cNvSpPr>
            <a:spLocks noGrp="1"/>
          </p:cNvSpPr>
          <p:nvPr>
            <p:ph idx="1"/>
          </p:nvPr>
        </p:nvSpPr>
        <p:spPr>
          <a:xfrm>
            <a:off x="1143000" y="1676400"/>
            <a:ext cx="7772400" cy="4114800"/>
          </a:xfrm>
        </p:spPr>
        <p:txBody>
          <a:bodyPr/>
          <a:lstStyle/>
          <a:p>
            <a:r>
              <a:rPr lang="en-US" altLang="en-US" smtClean="0"/>
              <a:t>These emission products from the automobiles react in the atmosphere</a:t>
            </a:r>
          </a:p>
          <a:p>
            <a:r>
              <a:rPr lang="en-US" altLang="en-US" smtClean="0"/>
              <a:t>Under the influence of sunlight to produce toxic gases which are injurious to plants</a:t>
            </a:r>
          </a:p>
          <a:p>
            <a:r>
              <a:rPr lang="en-US" altLang="en-US" smtClean="0"/>
              <a:t>End product of these reactions are peroxyacetyl nitrate (PAN)</a:t>
            </a:r>
          </a:p>
          <a:p>
            <a:r>
              <a:rPr lang="en-US" altLang="en-US" smtClean="0"/>
              <a:t>PAN are toxic to plants at a concentration of 5 ppm for 10 minutes</a:t>
            </a:r>
          </a:p>
        </p:txBody>
      </p:sp>
    </p:spTree>
    <p:extLst>
      <p:ext uri="{BB962C8B-B14F-4D97-AF65-F5344CB8AC3E}">
        <p14:creationId xmlns:p14="http://schemas.microsoft.com/office/powerpoint/2010/main" val="3692035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a:xfrm>
            <a:off x="1150938" y="214313"/>
            <a:ext cx="7793037" cy="928687"/>
          </a:xfrm>
        </p:spPr>
        <p:txBody>
          <a:bodyPr/>
          <a:lstStyle/>
          <a:p>
            <a:endParaRPr lang="en-US" altLang="en-US" smtClean="0"/>
          </a:p>
        </p:txBody>
      </p:sp>
      <p:sp>
        <p:nvSpPr>
          <p:cNvPr id="82947" name="Content Placeholder 2"/>
          <p:cNvSpPr>
            <a:spLocks noGrp="1"/>
          </p:cNvSpPr>
          <p:nvPr>
            <p:ph idx="1"/>
          </p:nvPr>
        </p:nvSpPr>
        <p:spPr>
          <a:xfrm>
            <a:off x="1143000" y="1676400"/>
            <a:ext cx="7772400" cy="4114800"/>
          </a:xfrm>
        </p:spPr>
        <p:txBody>
          <a:bodyPr/>
          <a:lstStyle/>
          <a:p>
            <a:r>
              <a:rPr lang="en-US" altLang="en-US" smtClean="0"/>
              <a:t>These emission products from the automobiles react in the atmosphere</a:t>
            </a:r>
          </a:p>
          <a:p>
            <a:r>
              <a:rPr lang="en-US" altLang="en-US" smtClean="0"/>
              <a:t>Under the influence of sunlight to produce toxic gases which are injurious to plants</a:t>
            </a:r>
          </a:p>
          <a:p>
            <a:r>
              <a:rPr lang="en-US" altLang="en-US" smtClean="0"/>
              <a:t>End product of these reactions are peroxyacetyl nitrate (PAN)</a:t>
            </a:r>
          </a:p>
          <a:p>
            <a:r>
              <a:rPr lang="en-US" altLang="en-US" smtClean="0"/>
              <a:t>PAN are toxic to plants at a concentration of 5 ppm for 10 minutes</a:t>
            </a:r>
          </a:p>
        </p:txBody>
      </p:sp>
    </p:spTree>
    <p:extLst>
      <p:ext uri="{BB962C8B-B14F-4D97-AF65-F5344CB8AC3E}">
        <p14:creationId xmlns:p14="http://schemas.microsoft.com/office/powerpoint/2010/main" val="2014944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altLang="en-US" smtClean="0"/>
              <a:t>Soils</a:t>
            </a:r>
          </a:p>
        </p:txBody>
      </p:sp>
      <p:sp>
        <p:nvSpPr>
          <p:cNvPr id="83971" name="Rectangle 3"/>
          <p:cNvSpPr>
            <a:spLocks noGrp="1" noChangeArrowheads="1"/>
          </p:cNvSpPr>
          <p:nvPr>
            <p:ph type="body" idx="1"/>
          </p:nvPr>
        </p:nvSpPr>
        <p:spPr/>
        <p:txBody>
          <a:bodyPr/>
          <a:lstStyle/>
          <a:p>
            <a:pPr eaLnBrk="1" hangingPunct="1">
              <a:lnSpc>
                <a:spcPct val="90000"/>
              </a:lnSpc>
            </a:pPr>
            <a:r>
              <a:rPr lang="en-US" altLang="en-US" smtClean="0"/>
              <a:t>All types are used for raising diff. hort. crops</a:t>
            </a:r>
          </a:p>
          <a:p>
            <a:pPr eaLnBrk="1" hangingPunct="1">
              <a:lnSpc>
                <a:spcPct val="90000"/>
              </a:lnSpc>
            </a:pPr>
            <a:r>
              <a:rPr lang="en-US" altLang="en-US" smtClean="0"/>
              <a:t>Types</a:t>
            </a:r>
          </a:p>
          <a:p>
            <a:pPr lvl="1" eaLnBrk="1" hangingPunct="1">
              <a:lnSpc>
                <a:spcPct val="90000"/>
              </a:lnSpc>
            </a:pPr>
            <a:r>
              <a:rPr lang="en-US" altLang="en-US" smtClean="0"/>
              <a:t>Sandy soils</a:t>
            </a:r>
          </a:p>
          <a:p>
            <a:pPr lvl="1" eaLnBrk="1" hangingPunct="1">
              <a:lnSpc>
                <a:spcPct val="90000"/>
              </a:lnSpc>
            </a:pPr>
            <a:r>
              <a:rPr lang="en-US" altLang="en-US" smtClean="0"/>
              <a:t>Sandy loam soils</a:t>
            </a:r>
          </a:p>
          <a:p>
            <a:pPr lvl="1" eaLnBrk="1" hangingPunct="1">
              <a:lnSpc>
                <a:spcPct val="90000"/>
              </a:lnSpc>
            </a:pPr>
            <a:r>
              <a:rPr lang="en-US" altLang="en-US" smtClean="0"/>
              <a:t>Silt loam</a:t>
            </a:r>
          </a:p>
          <a:p>
            <a:pPr lvl="1" eaLnBrk="1" hangingPunct="1">
              <a:lnSpc>
                <a:spcPct val="90000"/>
              </a:lnSpc>
            </a:pPr>
            <a:r>
              <a:rPr lang="en-US" altLang="en-US" smtClean="0"/>
              <a:t>Clay loam</a:t>
            </a:r>
          </a:p>
          <a:p>
            <a:pPr lvl="1" eaLnBrk="1" hangingPunct="1">
              <a:lnSpc>
                <a:spcPct val="90000"/>
              </a:lnSpc>
            </a:pPr>
            <a:r>
              <a:rPr lang="en-US" altLang="en-US" smtClean="0"/>
              <a:t>Silty soils</a:t>
            </a:r>
          </a:p>
        </p:txBody>
      </p:sp>
    </p:spTree>
    <p:extLst>
      <p:ext uri="{BB962C8B-B14F-4D97-AF65-F5344CB8AC3E}">
        <p14:creationId xmlns:p14="http://schemas.microsoft.com/office/powerpoint/2010/main" val="6536309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5"/>
          <p:cNvSpPr>
            <a:spLocks noGrp="1" noChangeArrowheads="1"/>
          </p:cNvSpPr>
          <p:nvPr>
            <p:ph type="body" idx="1"/>
          </p:nvPr>
        </p:nvSpPr>
        <p:spPr/>
        <p:txBody>
          <a:bodyPr/>
          <a:lstStyle/>
          <a:p>
            <a:pPr eaLnBrk="1" hangingPunct="1"/>
            <a:r>
              <a:rPr lang="en-US" altLang="en-US" sz="2800" smtClean="0"/>
              <a:t>Sandy soils</a:t>
            </a:r>
          </a:p>
          <a:p>
            <a:pPr lvl="1" eaLnBrk="1" hangingPunct="1"/>
            <a:r>
              <a:rPr lang="en-US" altLang="en-US" sz="2400" smtClean="0"/>
              <a:t>Coarse textured</a:t>
            </a:r>
          </a:p>
          <a:p>
            <a:pPr lvl="1" eaLnBrk="1" hangingPunct="1"/>
            <a:r>
              <a:rPr lang="en-US" altLang="en-US" sz="2400" smtClean="0"/>
              <a:t>Low fertility</a:t>
            </a:r>
          </a:p>
          <a:p>
            <a:pPr lvl="2" eaLnBrk="1" hangingPunct="1"/>
            <a:r>
              <a:rPr lang="en-US" altLang="en-US" sz="2000" smtClean="0"/>
              <a:t>Speedy decomposition of OM</a:t>
            </a:r>
          </a:p>
          <a:p>
            <a:pPr lvl="1" eaLnBrk="1" hangingPunct="1"/>
            <a:r>
              <a:rPr lang="en-US" altLang="en-US" sz="2400" smtClean="0"/>
              <a:t>Sand		80-95%</a:t>
            </a:r>
          </a:p>
          <a:p>
            <a:pPr lvl="1" eaLnBrk="1" hangingPunct="1"/>
            <a:r>
              <a:rPr lang="en-US" altLang="en-US" sz="2400" smtClean="0"/>
              <a:t>Clay and silt	         5-20%</a:t>
            </a:r>
          </a:p>
          <a:p>
            <a:pPr lvl="1" eaLnBrk="1" hangingPunct="1"/>
            <a:r>
              <a:rPr lang="en-US" altLang="en-US" sz="2400" smtClean="0"/>
              <a:t>Well aerated</a:t>
            </a:r>
          </a:p>
          <a:p>
            <a:pPr lvl="1" eaLnBrk="1" hangingPunct="1"/>
            <a:r>
              <a:rPr lang="en-US" altLang="en-US" sz="2400" smtClean="0"/>
              <a:t>Well drained</a:t>
            </a:r>
          </a:p>
          <a:p>
            <a:pPr eaLnBrk="1" hangingPunct="1"/>
            <a:r>
              <a:rPr lang="en-US" altLang="en-US" sz="2800" smtClean="0"/>
              <a:t>Some part of Punjab and Deserts of Sindh</a:t>
            </a:r>
          </a:p>
          <a:p>
            <a:pPr eaLnBrk="1" hangingPunct="1"/>
            <a:endParaRPr lang="en-US" altLang="en-US" sz="2800" smtClean="0"/>
          </a:p>
          <a:p>
            <a:pPr eaLnBrk="1" hangingPunct="1"/>
            <a:endParaRPr lang="en-US" altLang="en-US" sz="2800" smtClean="0"/>
          </a:p>
          <a:p>
            <a:pPr eaLnBrk="1" hangingPunct="1"/>
            <a:endParaRPr lang="en-US" altLang="en-US" sz="2800" smtClean="0"/>
          </a:p>
        </p:txBody>
      </p:sp>
      <p:sp>
        <p:nvSpPr>
          <p:cNvPr id="54275" name="Rectangle 6"/>
          <p:cNvSpPr>
            <a:spLocks noGrp="1" noChangeArrowheads="1"/>
          </p:cNvSpPr>
          <p:nvPr>
            <p:ph type="title"/>
          </p:nvPr>
        </p:nvSpPr>
        <p:spPr/>
        <p:txBody>
          <a:bodyPr/>
          <a:lstStyle/>
          <a:p>
            <a:pPr marL="342900" indent="-342900" eaLnBrk="1" hangingPunct="1">
              <a:spcBef>
                <a:spcPct val="20000"/>
              </a:spcBef>
              <a:defRPr/>
            </a:pPr>
            <a:r>
              <a:rPr lang="en-US" altLang="en-US" sz="2800" dirty="0">
                <a:solidFill>
                  <a:srgbClr val="000000"/>
                </a:solidFill>
                <a:ea typeface="+mn-ea"/>
                <a:cs typeface="+mn-cs"/>
              </a:rPr>
              <a:t>Sandy soils</a:t>
            </a:r>
            <a:br>
              <a:rPr lang="en-US" altLang="en-US" sz="2800" dirty="0">
                <a:solidFill>
                  <a:srgbClr val="000000"/>
                </a:solidFill>
                <a:ea typeface="+mn-ea"/>
                <a:cs typeface="+mn-cs"/>
              </a:rPr>
            </a:br>
            <a:endParaRPr lang="en-US" altLang="en-US" dirty="0" smtClean="0"/>
          </a:p>
        </p:txBody>
      </p:sp>
    </p:spTree>
    <p:extLst>
      <p:ext uri="{BB962C8B-B14F-4D97-AF65-F5344CB8AC3E}">
        <p14:creationId xmlns:p14="http://schemas.microsoft.com/office/powerpoint/2010/main" val="1837105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endParaRPr lang="en-US" altLang="en-US" smtClean="0"/>
          </a:p>
        </p:txBody>
      </p:sp>
      <p:sp>
        <p:nvSpPr>
          <p:cNvPr id="86019" name="Rectangle 3"/>
          <p:cNvSpPr>
            <a:spLocks noGrp="1" noChangeArrowheads="1"/>
          </p:cNvSpPr>
          <p:nvPr>
            <p:ph type="body" idx="1"/>
          </p:nvPr>
        </p:nvSpPr>
        <p:spPr/>
        <p:txBody>
          <a:bodyPr/>
          <a:lstStyle/>
          <a:p>
            <a:pPr eaLnBrk="1" hangingPunct="1">
              <a:lnSpc>
                <a:spcPct val="80000"/>
              </a:lnSpc>
            </a:pPr>
            <a:r>
              <a:rPr lang="en-US" altLang="en-US" sz="2800" smtClean="0"/>
              <a:t>Vegetables may be grown for early maturity</a:t>
            </a:r>
          </a:p>
          <a:p>
            <a:pPr lvl="1" eaLnBrk="1" hangingPunct="1">
              <a:lnSpc>
                <a:spcPct val="80000"/>
              </a:lnSpc>
            </a:pPr>
            <a:r>
              <a:rPr lang="en-US" altLang="en-US" sz="2400" smtClean="0"/>
              <a:t>Yield is low</a:t>
            </a:r>
          </a:p>
          <a:p>
            <a:pPr eaLnBrk="1" hangingPunct="1">
              <a:lnSpc>
                <a:spcPct val="80000"/>
              </a:lnSpc>
            </a:pPr>
            <a:r>
              <a:rPr lang="en-US" altLang="en-US" sz="2800" smtClean="0"/>
              <a:t>Texture improvement</a:t>
            </a:r>
          </a:p>
          <a:p>
            <a:pPr lvl="1" eaLnBrk="1" hangingPunct="1">
              <a:lnSpc>
                <a:spcPct val="80000"/>
              </a:lnSpc>
            </a:pPr>
            <a:r>
              <a:rPr lang="en-US" altLang="en-US" sz="2400" smtClean="0"/>
              <a:t>Frequent irrigation</a:t>
            </a:r>
          </a:p>
          <a:p>
            <a:pPr lvl="1" eaLnBrk="1" hangingPunct="1">
              <a:lnSpc>
                <a:spcPct val="80000"/>
              </a:lnSpc>
            </a:pPr>
            <a:r>
              <a:rPr lang="en-US" altLang="en-US" sz="2400" smtClean="0"/>
              <a:t>Heavy manuring</a:t>
            </a:r>
          </a:p>
          <a:p>
            <a:pPr eaLnBrk="1" hangingPunct="1">
              <a:lnSpc>
                <a:spcPct val="80000"/>
              </a:lnSpc>
            </a:pPr>
            <a:r>
              <a:rPr lang="en-US" altLang="en-US" sz="2800" smtClean="0"/>
              <a:t>Crops</a:t>
            </a:r>
          </a:p>
          <a:p>
            <a:pPr lvl="1" eaLnBrk="1" hangingPunct="1">
              <a:lnSpc>
                <a:spcPct val="80000"/>
              </a:lnSpc>
            </a:pPr>
            <a:r>
              <a:rPr lang="en-US" altLang="en-US" sz="2400" smtClean="0"/>
              <a:t>Watermelon, muskmelon, groundnuts</a:t>
            </a:r>
          </a:p>
          <a:p>
            <a:pPr lvl="1" eaLnBrk="1" hangingPunct="1">
              <a:lnSpc>
                <a:spcPct val="80000"/>
              </a:lnSpc>
            </a:pPr>
            <a:r>
              <a:rPr lang="en-US" altLang="en-US" sz="2400" smtClean="0"/>
              <a:t>Sweet potato</a:t>
            </a:r>
          </a:p>
          <a:p>
            <a:pPr lvl="1" eaLnBrk="1" hangingPunct="1">
              <a:lnSpc>
                <a:spcPct val="80000"/>
              </a:lnSpc>
            </a:pPr>
            <a:r>
              <a:rPr lang="en-US" altLang="en-US" sz="2400" smtClean="0"/>
              <a:t>Repeated green manuring</a:t>
            </a:r>
          </a:p>
          <a:p>
            <a:pPr lvl="2" eaLnBrk="1" hangingPunct="1">
              <a:lnSpc>
                <a:spcPct val="80000"/>
              </a:lnSpc>
            </a:pPr>
            <a:r>
              <a:rPr lang="en-US" altLang="en-US" sz="2000" smtClean="0"/>
              <a:t>May help raising Citrus</a:t>
            </a:r>
          </a:p>
        </p:txBody>
      </p:sp>
    </p:spTree>
    <p:extLst>
      <p:ext uri="{BB962C8B-B14F-4D97-AF65-F5344CB8AC3E}">
        <p14:creationId xmlns:p14="http://schemas.microsoft.com/office/powerpoint/2010/main" val="25344442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en-US" altLang="en-US" smtClean="0"/>
              <a:t>Sandy loam soils</a:t>
            </a:r>
          </a:p>
        </p:txBody>
      </p:sp>
      <p:sp>
        <p:nvSpPr>
          <p:cNvPr id="87043" name="Rectangle 3"/>
          <p:cNvSpPr>
            <a:spLocks noGrp="1" noChangeArrowheads="1"/>
          </p:cNvSpPr>
          <p:nvPr>
            <p:ph type="body" idx="1"/>
          </p:nvPr>
        </p:nvSpPr>
        <p:spPr/>
        <p:txBody>
          <a:bodyPr/>
          <a:lstStyle/>
          <a:p>
            <a:pPr eaLnBrk="1" hangingPunct="1">
              <a:lnSpc>
                <a:spcPct val="80000"/>
              </a:lnSpc>
            </a:pPr>
            <a:r>
              <a:rPr lang="en-US" altLang="en-US" sz="2000" smtClean="0"/>
              <a:t>Properties</a:t>
            </a:r>
          </a:p>
          <a:p>
            <a:pPr lvl="1" eaLnBrk="1" hangingPunct="1">
              <a:lnSpc>
                <a:spcPct val="80000"/>
              </a:lnSpc>
            </a:pPr>
            <a:r>
              <a:rPr lang="en-US" altLang="en-US" sz="1800" smtClean="0"/>
              <a:t>Well aerated</a:t>
            </a:r>
          </a:p>
          <a:p>
            <a:pPr lvl="1" eaLnBrk="1" hangingPunct="1">
              <a:lnSpc>
                <a:spcPct val="80000"/>
              </a:lnSpc>
            </a:pPr>
            <a:r>
              <a:rPr lang="en-US" altLang="en-US" sz="1800" smtClean="0"/>
              <a:t>Well drained</a:t>
            </a:r>
          </a:p>
          <a:p>
            <a:pPr eaLnBrk="1" hangingPunct="1">
              <a:lnSpc>
                <a:spcPct val="80000"/>
              </a:lnSpc>
            </a:pPr>
            <a:r>
              <a:rPr lang="en-US" altLang="en-US" sz="2000" smtClean="0"/>
              <a:t>Most soils of Punjab and Sindh</a:t>
            </a:r>
          </a:p>
          <a:p>
            <a:pPr eaLnBrk="1" hangingPunct="1">
              <a:lnSpc>
                <a:spcPct val="80000"/>
              </a:lnSpc>
            </a:pPr>
            <a:r>
              <a:rPr lang="en-US" altLang="en-US" sz="2000" smtClean="0"/>
              <a:t>Composition</a:t>
            </a:r>
          </a:p>
          <a:p>
            <a:pPr lvl="1" eaLnBrk="1" hangingPunct="1">
              <a:lnSpc>
                <a:spcPct val="80000"/>
              </a:lnSpc>
            </a:pPr>
            <a:r>
              <a:rPr lang="en-US" altLang="en-US" sz="1800" smtClean="0"/>
              <a:t>Sand		50-80%</a:t>
            </a:r>
          </a:p>
          <a:p>
            <a:pPr lvl="1" eaLnBrk="1" hangingPunct="1">
              <a:lnSpc>
                <a:spcPct val="80000"/>
              </a:lnSpc>
            </a:pPr>
            <a:r>
              <a:rPr lang="en-US" altLang="en-US" sz="1800" smtClean="0"/>
              <a:t>Silt and Clay	20-50%</a:t>
            </a:r>
          </a:p>
          <a:p>
            <a:pPr lvl="1" eaLnBrk="1" hangingPunct="1">
              <a:lnSpc>
                <a:spcPct val="80000"/>
              </a:lnSpc>
            </a:pPr>
            <a:r>
              <a:rPr lang="en-US" altLang="en-US" sz="1800" smtClean="0"/>
              <a:t>Little OM</a:t>
            </a:r>
          </a:p>
          <a:p>
            <a:pPr eaLnBrk="1" hangingPunct="1">
              <a:lnSpc>
                <a:spcPct val="80000"/>
              </a:lnSpc>
            </a:pPr>
            <a:r>
              <a:rPr lang="en-US" altLang="en-US" sz="2000" smtClean="0"/>
              <a:t>Silt and OM increases Water Holding Capacity.</a:t>
            </a:r>
          </a:p>
          <a:p>
            <a:pPr eaLnBrk="1" hangingPunct="1">
              <a:lnSpc>
                <a:spcPct val="80000"/>
              </a:lnSpc>
            </a:pPr>
            <a:r>
              <a:rPr lang="en-US" altLang="en-US" sz="2000" smtClean="0"/>
              <a:t>Crops</a:t>
            </a:r>
          </a:p>
          <a:p>
            <a:pPr lvl="1" eaLnBrk="1" hangingPunct="1">
              <a:lnSpc>
                <a:spcPct val="80000"/>
              </a:lnSpc>
            </a:pPr>
            <a:r>
              <a:rPr lang="en-US" altLang="en-US" sz="1800" smtClean="0"/>
              <a:t>Wide var. </a:t>
            </a:r>
          </a:p>
          <a:p>
            <a:pPr lvl="1" eaLnBrk="1" hangingPunct="1">
              <a:lnSpc>
                <a:spcPct val="80000"/>
              </a:lnSpc>
            </a:pPr>
            <a:r>
              <a:rPr lang="en-US" altLang="en-US" sz="1800" smtClean="0"/>
              <a:t>Citrus, mango, date, cucurbits, root crops and ornamentals</a:t>
            </a:r>
          </a:p>
        </p:txBody>
      </p:sp>
    </p:spTree>
    <p:extLst>
      <p:ext uri="{BB962C8B-B14F-4D97-AF65-F5344CB8AC3E}">
        <p14:creationId xmlns:p14="http://schemas.microsoft.com/office/powerpoint/2010/main" val="855331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altLang="en-US" smtClean="0"/>
              <a:t>Silt loam</a:t>
            </a:r>
          </a:p>
        </p:txBody>
      </p:sp>
      <p:sp>
        <p:nvSpPr>
          <p:cNvPr id="88067" name="Rectangle 3"/>
          <p:cNvSpPr>
            <a:spLocks noGrp="1" noChangeArrowheads="1"/>
          </p:cNvSpPr>
          <p:nvPr>
            <p:ph type="body" idx="1"/>
          </p:nvPr>
        </p:nvSpPr>
        <p:spPr/>
        <p:txBody>
          <a:bodyPr/>
          <a:lstStyle/>
          <a:p>
            <a:pPr eaLnBrk="1" hangingPunct="1">
              <a:lnSpc>
                <a:spcPct val="80000"/>
              </a:lnSpc>
            </a:pPr>
            <a:r>
              <a:rPr lang="en-US" altLang="en-US" sz="1800" smtClean="0"/>
              <a:t>Common around </a:t>
            </a:r>
          </a:p>
          <a:p>
            <a:pPr lvl="1" eaLnBrk="1" hangingPunct="1">
              <a:lnSpc>
                <a:spcPct val="80000"/>
              </a:lnSpc>
            </a:pPr>
            <a:r>
              <a:rPr lang="en-US" altLang="en-US" sz="1600" smtClean="0">
                <a:solidFill>
                  <a:srgbClr val="FF0000"/>
                </a:solidFill>
              </a:rPr>
              <a:t>the salt range</a:t>
            </a:r>
          </a:p>
          <a:p>
            <a:pPr lvl="1" eaLnBrk="1" hangingPunct="1">
              <a:lnSpc>
                <a:spcPct val="80000"/>
              </a:lnSpc>
            </a:pPr>
            <a:r>
              <a:rPr lang="en-US" altLang="en-US" sz="1600" smtClean="0">
                <a:solidFill>
                  <a:srgbClr val="FF0000"/>
                </a:solidFill>
              </a:rPr>
              <a:t>Potohar Plateau in Punjab</a:t>
            </a:r>
          </a:p>
          <a:p>
            <a:pPr lvl="1" eaLnBrk="1" hangingPunct="1">
              <a:lnSpc>
                <a:spcPct val="80000"/>
              </a:lnSpc>
            </a:pPr>
            <a:r>
              <a:rPr lang="en-US" altLang="en-US" sz="1600" smtClean="0">
                <a:solidFill>
                  <a:srgbClr val="FF0000"/>
                </a:solidFill>
              </a:rPr>
              <a:t>Wet mountains of the N. part of country</a:t>
            </a:r>
          </a:p>
          <a:p>
            <a:pPr lvl="1" eaLnBrk="1" hangingPunct="1">
              <a:lnSpc>
                <a:spcPct val="80000"/>
              </a:lnSpc>
            </a:pPr>
            <a:r>
              <a:rPr lang="en-US" altLang="en-US" sz="1600" smtClean="0">
                <a:solidFill>
                  <a:srgbClr val="FF0000"/>
                </a:solidFill>
              </a:rPr>
              <a:t>Dry western plateau of Baluchistan</a:t>
            </a:r>
          </a:p>
          <a:p>
            <a:pPr eaLnBrk="1" hangingPunct="1">
              <a:lnSpc>
                <a:spcPct val="80000"/>
              </a:lnSpc>
            </a:pPr>
            <a:r>
              <a:rPr lang="en-US" altLang="en-US" sz="1800" smtClean="0"/>
              <a:t>Properties</a:t>
            </a:r>
          </a:p>
          <a:p>
            <a:pPr lvl="1" eaLnBrk="1" hangingPunct="1">
              <a:lnSpc>
                <a:spcPct val="80000"/>
              </a:lnSpc>
            </a:pPr>
            <a:r>
              <a:rPr lang="en-US" altLang="en-US" sz="1600" smtClean="0"/>
              <a:t>Fine textured</a:t>
            </a:r>
          </a:p>
          <a:p>
            <a:pPr lvl="1" eaLnBrk="1" hangingPunct="1">
              <a:lnSpc>
                <a:spcPct val="80000"/>
              </a:lnSpc>
            </a:pPr>
            <a:r>
              <a:rPr lang="en-US" altLang="en-US" sz="1600" smtClean="0"/>
              <a:t>Poorly drained </a:t>
            </a:r>
          </a:p>
          <a:p>
            <a:pPr lvl="1" eaLnBrk="1" hangingPunct="1">
              <a:lnSpc>
                <a:spcPct val="80000"/>
              </a:lnSpc>
            </a:pPr>
            <a:r>
              <a:rPr lang="en-US" altLang="en-US" sz="1600" smtClean="0"/>
              <a:t>Fertile soils</a:t>
            </a:r>
          </a:p>
          <a:p>
            <a:pPr eaLnBrk="1" hangingPunct="1">
              <a:lnSpc>
                <a:spcPct val="80000"/>
              </a:lnSpc>
            </a:pPr>
            <a:r>
              <a:rPr lang="en-US" altLang="en-US" sz="1800" smtClean="0"/>
              <a:t>Composition	</a:t>
            </a:r>
          </a:p>
          <a:p>
            <a:pPr lvl="1" eaLnBrk="1" hangingPunct="1">
              <a:lnSpc>
                <a:spcPct val="80000"/>
              </a:lnSpc>
            </a:pPr>
            <a:r>
              <a:rPr lang="en-US" altLang="en-US" sz="1600" smtClean="0"/>
              <a:t>Sand 	20-30%</a:t>
            </a:r>
          </a:p>
          <a:p>
            <a:pPr lvl="1" eaLnBrk="1" hangingPunct="1">
              <a:lnSpc>
                <a:spcPct val="80000"/>
              </a:lnSpc>
            </a:pPr>
            <a:r>
              <a:rPr lang="en-US" altLang="en-US" sz="1600" smtClean="0"/>
              <a:t>Silt/Clay	70-80%</a:t>
            </a:r>
          </a:p>
          <a:p>
            <a:pPr lvl="1" eaLnBrk="1" hangingPunct="1">
              <a:lnSpc>
                <a:spcPct val="80000"/>
              </a:lnSpc>
            </a:pPr>
            <a:r>
              <a:rPr lang="en-US" altLang="en-US" sz="1600" smtClean="0"/>
              <a:t>High OM</a:t>
            </a:r>
          </a:p>
          <a:p>
            <a:pPr eaLnBrk="1" hangingPunct="1">
              <a:lnSpc>
                <a:spcPct val="80000"/>
              </a:lnSpc>
            </a:pPr>
            <a:r>
              <a:rPr lang="en-US" altLang="en-US" sz="1800" smtClean="0"/>
              <a:t>Good soil preparation required for growing </a:t>
            </a:r>
          </a:p>
          <a:p>
            <a:pPr lvl="1" eaLnBrk="1" hangingPunct="1">
              <a:lnSpc>
                <a:spcPct val="80000"/>
              </a:lnSpc>
            </a:pPr>
            <a:r>
              <a:rPr lang="en-US" altLang="en-US" sz="1600" smtClean="0"/>
              <a:t>Apples, pear and stone fruits</a:t>
            </a:r>
          </a:p>
          <a:p>
            <a:pPr lvl="1" eaLnBrk="1" hangingPunct="1">
              <a:lnSpc>
                <a:spcPct val="80000"/>
              </a:lnSpc>
            </a:pPr>
            <a:r>
              <a:rPr lang="en-US" altLang="en-US" sz="1600" smtClean="0"/>
              <a:t>Melons and some vegetables</a:t>
            </a:r>
          </a:p>
        </p:txBody>
      </p:sp>
    </p:spTree>
    <p:extLst>
      <p:ext uri="{BB962C8B-B14F-4D97-AF65-F5344CB8AC3E}">
        <p14:creationId xmlns:p14="http://schemas.microsoft.com/office/powerpoint/2010/main" val="2798671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tLang="en-US" smtClean="0"/>
              <a:t>Clay loam</a:t>
            </a:r>
          </a:p>
        </p:txBody>
      </p:sp>
      <p:sp>
        <p:nvSpPr>
          <p:cNvPr id="89091" name="Content Placeholder 2"/>
          <p:cNvSpPr>
            <a:spLocks noGrp="1"/>
          </p:cNvSpPr>
          <p:nvPr>
            <p:ph idx="1"/>
          </p:nvPr>
        </p:nvSpPr>
        <p:spPr/>
        <p:txBody>
          <a:bodyPr/>
          <a:lstStyle/>
          <a:p>
            <a:endParaRPr lang="en-US" altLang="en-US" sz="2000" smtClean="0">
              <a:solidFill>
                <a:srgbClr val="414244"/>
              </a:solidFill>
              <a:latin typeface="Times New Roman" pitchFamily="18" charset="0"/>
              <a:cs typeface="Times New Roman" pitchFamily="18" charset="0"/>
            </a:endParaRPr>
          </a:p>
          <a:p>
            <a:r>
              <a:rPr lang="en-US" altLang="en-US" sz="2000" smtClean="0">
                <a:solidFill>
                  <a:srgbClr val="414244"/>
                </a:solidFill>
                <a:latin typeface="Times New Roman" pitchFamily="18" charset="0"/>
                <a:cs typeface="Times New Roman" pitchFamily="18" charset="0"/>
              </a:rPr>
              <a:t>Clay soils generally have a greater strength when relatively dry,</a:t>
            </a:r>
          </a:p>
          <a:p>
            <a:r>
              <a:rPr lang="en-US" altLang="en-US" sz="2000" smtClean="0">
                <a:solidFill>
                  <a:srgbClr val="414244"/>
                </a:solidFill>
                <a:latin typeface="Times New Roman" pitchFamily="18" charset="0"/>
                <a:cs typeface="Times New Roman" pitchFamily="18" charset="0"/>
              </a:rPr>
              <a:t>but are also susceptible to waterlogging, </a:t>
            </a:r>
          </a:p>
          <a:p>
            <a:r>
              <a:rPr lang="en-US" altLang="en-US" sz="2000" smtClean="0">
                <a:solidFill>
                  <a:srgbClr val="414244"/>
                </a:solidFill>
                <a:latin typeface="Times New Roman" pitchFamily="18" charset="0"/>
                <a:cs typeface="Times New Roman" pitchFamily="18" charset="0"/>
              </a:rPr>
              <a:t>leading to restricted root and shoot growth.</a:t>
            </a:r>
          </a:p>
          <a:p>
            <a:r>
              <a:rPr lang="en-US" altLang="en-US" sz="2000" smtClean="0"/>
              <a:t>poor aeration</a:t>
            </a:r>
          </a:p>
          <a:p>
            <a:r>
              <a:rPr lang="en-US" altLang="en-US" sz="2000" smtClean="0">
                <a:latin typeface="Times New Roman" pitchFamily="18" charset="0"/>
                <a:cs typeface="Times New Roman" pitchFamily="18" charset="0"/>
              </a:rPr>
              <a:t>Sand 20-40%</a:t>
            </a:r>
          </a:p>
          <a:p>
            <a:r>
              <a:rPr lang="en-US" altLang="en-US" sz="2000" smtClean="0">
                <a:latin typeface="Times New Roman" pitchFamily="18" charset="0"/>
                <a:cs typeface="Times New Roman" pitchFamily="18" charset="0"/>
              </a:rPr>
              <a:t>Silt and clay 60-80%</a:t>
            </a:r>
          </a:p>
          <a:p>
            <a:r>
              <a:rPr lang="en-US" altLang="en-US" sz="2000" smtClean="0"/>
              <a:t>clay particles the smallest</a:t>
            </a:r>
          </a:p>
          <a:p>
            <a:r>
              <a:rPr lang="en-US" altLang="en-US" sz="2000" smtClean="0">
                <a:latin typeface="Times New Roman" pitchFamily="18" charset="0"/>
                <a:cs typeface="Times New Roman" pitchFamily="18" charset="0"/>
              </a:rPr>
              <a:t>Crops potato, tomato, Spinch citrus</a:t>
            </a:r>
          </a:p>
        </p:txBody>
      </p:sp>
    </p:spTree>
    <p:extLst>
      <p:ext uri="{BB962C8B-B14F-4D97-AF65-F5344CB8AC3E}">
        <p14:creationId xmlns:p14="http://schemas.microsoft.com/office/powerpoint/2010/main" val="4164343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altLang="en-US" smtClean="0">
                <a:latin typeface="Times New Roman" pitchFamily="18" charset="0"/>
              </a:rPr>
              <a:t>Organic soils</a:t>
            </a:r>
            <a:endParaRPr lang="en-US" altLang="en-US" smtClean="0"/>
          </a:p>
        </p:txBody>
      </p:sp>
      <p:sp>
        <p:nvSpPr>
          <p:cNvPr id="90115" name="Content Placeholder 2"/>
          <p:cNvSpPr>
            <a:spLocks noGrp="1"/>
          </p:cNvSpPr>
          <p:nvPr>
            <p:ph idx="1"/>
          </p:nvPr>
        </p:nvSpPr>
        <p:spPr/>
        <p:txBody>
          <a:bodyPr/>
          <a:lstStyle/>
          <a:p>
            <a:r>
              <a:rPr lang="en-US" altLang="en-US" sz="2000" smtClean="0">
                <a:latin typeface="Times New Roman" pitchFamily="18" charset="0"/>
              </a:rPr>
              <a:t>Organic soils are formed from plant material deposits in and around shallow bodies of water and contain over 20% organic matter. They are of two types:</a:t>
            </a:r>
          </a:p>
          <a:p>
            <a:r>
              <a:rPr lang="en-US" altLang="en-US" sz="2000" smtClean="0">
                <a:latin typeface="Times New Roman" pitchFamily="18" charset="0"/>
              </a:rPr>
              <a:t>muck and peat soils.</a:t>
            </a:r>
          </a:p>
          <a:p>
            <a:r>
              <a:rPr lang="en-US" altLang="en-US" sz="2000" b="1" smtClean="0">
                <a:latin typeface="Times New Roman" pitchFamily="18" charset="0"/>
              </a:rPr>
              <a:t> Muck soils contain </a:t>
            </a:r>
            <a:r>
              <a:rPr lang="en-US" altLang="en-US" sz="2000" smtClean="0">
                <a:latin typeface="Times New Roman" pitchFamily="18" charset="0"/>
              </a:rPr>
              <a:t>20-70% organic matter and are fine-textured. Plant residue is in an advanced stage of decomposition. These are highly valuable soils, producing high yields of horticultural crops, particularly vegetables and ornamentals. </a:t>
            </a:r>
          </a:p>
          <a:p>
            <a:r>
              <a:rPr lang="en-US" altLang="en-US" sz="2000" b="1" smtClean="0">
                <a:latin typeface="Times New Roman" pitchFamily="18" charset="0"/>
              </a:rPr>
              <a:t>Peat soils</a:t>
            </a:r>
            <a:r>
              <a:rPr lang="en-US" altLang="en-US" sz="2000" smtClean="0">
                <a:latin typeface="Times New Roman" pitchFamily="18" charset="0"/>
              </a:rPr>
              <a:t> are composed of coarse and fibrous organic matter. The percentage of organic matter in these soils also ranges from 20-70%. They are important in greenhouse production.These soils are not found anywhere in Pakistan. Our soils generally have less than 1% organic matter content (Kausar et al. 1979).</a:t>
            </a:r>
            <a:endParaRPr lang="en-US" altLang="en-US" sz="2000" smtClean="0"/>
          </a:p>
        </p:txBody>
      </p:sp>
    </p:spTree>
    <p:extLst>
      <p:ext uri="{BB962C8B-B14F-4D97-AF65-F5344CB8AC3E}">
        <p14:creationId xmlns:p14="http://schemas.microsoft.com/office/powerpoint/2010/main" val="1880724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altLang="en-US" smtClean="0"/>
              <a:t>Air</a:t>
            </a:r>
          </a:p>
        </p:txBody>
      </p:sp>
      <p:sp>
        <p:nvSpPr>
          <p:cNvPr id="72707" name="Rectangle 5"/>
          <p:cNvSpPr>
            <a:spLocks noGrp="1" noChangeArrowheads="1"/>
          </p:cNvSpPr>
          <p:nvPr>
            <p:ph type="body" idx="1"/>
          </p:nvPr>
        </p:nvSpPr>
        <p:spPr>
          <a:noFill/>
        </p:spPr>
        <p:txBody>
          <a:bodyPr/>
          <a:lstStyle/>
          <a:p>
            <a:pPr eaLnBrk="1" hangingPunct="1">
              <a:lnSpc>
                <a:spcPct val="90000"/>
              </a:lnSpc>
            </a:pPr>
            <a:r>
              <a:rPr lang="en-US" altLang="en-US" sz="2800" smtClean="0"/>
              <a:t>Air composition </a:t>
            </a:r>
          </a:p>
          <a:p>
            <a:pPr lvl="1" eaLnBrk="1" hangingPunct="1">
              <a:lnSpc>
                <a:spcPct val="90000"/>
              </a:lnSpc>
            </a:pPr>
            <a:r>
              <a:rPr lang="en-US" altLang="en-US" sz="2400" smtClean="0"/>
              <a:t>different gases with </a:t>
            </a:r>
          </a:p>
          <a:p>
            <a:pPr lvl="1" eaLnBrk="1" hangingPunct="1">
              <a:lnSpc>
                <a:spcPct val="90000"/>
              </a:lnSpc>
            </a:pPr>
            <a:r>
              <a:rPr lang="en-US" altLang="en-US" sz="2400" smtClean="0"/>
              <a:t>N</a:t>
            </a:r>
            <a:r>
              <a:rPr lang="en-US" altLang="en-US" sz="2400" baseline="-25000" smtClean="0"/>
              <a:t>2</a:t>
            </a:r>
            <a:r>
              <a:rPr lang="en-US" altLang="en-US" sz="2400" smtClean="0"/>
              <a:t>		78%</a:t>
            </a:r>
          </a:p>
          <a:p>
            <a:pPr lvl="1" eaLnBrk="1" hangingPunct="1">
              <a:lnSpc>
                <a:spcPct val="90000"/>
              </a:lnSpc>
            </a:pPr>
            <a:r>
              <a:rPr lang="en-US" altLang="en-US" sz="2400" smtClean="0"/>
              <a:t>O</a:t>
            </a:r>
            <a:r>
              <a:rPr lang="en-US" altLang="en-US" sz="2400" baseline="-25000" smtClean="0"/>
              <a:t>2</a:t>
            </a:r>
            <a:r>
              <a:rPr lang="en-US" altLang="en-US" sz="2400" smtClean="0"/>
              <a:t>		21%</a:t>
            </a:r>
          </a:p>
          <a:p>
            <a:pPr lvl="1" eaLnBrk="1" hangingPunct="1">
              <a:lnSpc>
                <a:spcPct val="90000"/>
              </a:lnSpc>
            </a:pPr>
            <a:r>
              <a:rPr lang="en-US" altLang="en-US" sz="2400" smtClean="0"/>
              <a:t>Argon 		0.9%</a:t>
            </a:r>
          </a:p>
          <a:p>
            <a:pPr lvl="1" eaLnBrk="1" hangingPunct="1">
              <a:lnSpc>
                <a:spcPct val="90000"/>
              </a:lnSpc>
            </a:pPr>
            <a:r>
              <a:rPr lang="en-US" altLang="en-US" sz="2400" smtClean="0"/>
              <a:t>CO</a:t>
            </a:r>
            <a:r>
              <a:rPr lang="en-US" altLang="en-US" sz="2400" baseline="-25000" smtClean="0"/>
              <a:t>2</a:t>
            </a:r>
            <a:r>
              <a:rPr lang="en-US" altLang="en-US" sz="2400" smtClean="0"/>
              <a:t>		0.03%</a:t>
            </a:r>
          </a:p>
          <a:p>
            <a:pPr lvl="1" eaLnBrk="1" hangingPunct="1">
              <a:lnSpc>
                <a:spcPct val="90000"/>
              </a:lnSpc>
            </a:pPr>
            <a:r>
              <a:rPr lang="en-US" altLang="en-US" sz="2400" smtClean="0"/>
              <a:t>Vapors		1-3%</a:t>
            </a:r>
          </a:p>
          <a:p>
            <a:pPr eaLnBrk="1" hangingPunct="1">
              <a:lnSpc>
                <a:spcPct val="90000"/>
              </a:lnSpc>
            </a:pPr>
            <a:r>
              <a:rPr lang="en-US" altLang="en-US" sz="2800" smtClean="0"/>
              <a:t>Traces of organic and inorganic compounds </a:t>
            </a:r>
          </a:p>
        </p:txBody>
      </p:sp>
    </p:spTree>
    <p:extLst>
      <p:ext uri="{BB962C8B-B14F-4D97-AF65-F5344CB8AC3E}">
        <p14:creationId xmlns:p14="http://schemas.microsoft.com/office/powerpoint/2010/main" val="742269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endParaRPr lang="en-US" altLang="en-US" smtClean="0"/>
          </a:p>
        </p:txBody>
      </p:sp>
      <p:sp>
        <p:nvSpPr>
          <p:cNvPr id="91139" name="Content Placeholder 2"/>
          <p:cNvSpPr>
            <a:spLocks noGrp="1"/>
          </p:cNvSpPr>
          <p:nvPr>
            <p:ph idx="1"/>
          </p:nvPr>
        </p:nvSpPr>
        <p:spPr/>
        <p:txBody>
          <a:bodyPr/>
          <a:lstStyle/>
          <a:p>
            <a:r>
              <a:rPr lang="en-US" altLang="en-US" sz="2400" b="1" smtClean="0">
                <a:solidFill>
                  <a:srgbClr val="474747"/>
                </a:solidFill>
                <a:latin typeface="Times New Roman" pitchFamily="18" charset="0"/>
              </a:rPr>
              <a:t>Sodic soils </a:t>
            </a:r>
            <a:r>
              <a:rPr lang="en-US" altLang="en-US" sz="2400" smtClean="0">
                <a:solidFill>
                  <a:srgbClr val="474747"/>
                </a:solidFill>
                <a:latin typeface="Times New Roman" pitchFamily="18" charset="0"/>
              </a:rPr>
              <a:t>have high levels of alkalis, particularly sodium hydroxide, and are also sometimes called alkali soils. They are black in colour because of accumulated organic matter, and are considered most difficult to reclaim</a:t>
            </a:r>
            <a:r>
              <a:rPr lang="en-US" altLang="en-US" sz="2400" smtClean="0">
                <a:solidFill>
                  <a:srgbClr val="696969"/>
                </a:solidFill>
                <a:latin typeface="Times New Roman" pitchFamily="18" charset="0"/>
              </a:rPr>
              <a:t>.</a:t>
            </a:r>
          </a:p>
          <a:p>
            <a:r>
              <a:rPr lang="en-US" altLang="en-US" sz="2400" smtClean="0">
                <a:solidFill>
                  <a:srgbClr val="474747"/>
                </a:solidFill>
                <a:latin typeface="Times New Roman" pitchFamily="18" charset="0"/>
              </a:rPr>
              <a:t>There is another class of soils known as </a:t>
            </a:r>
            <a:r>
              <a:rPr lang="en-US" altLang="en-US" sz="2400" b="1" smtClean="0">
                <a:solidFill>
                  <a:srgbClr val="474747"/>
                </a:solidFill>
                <a:latin typeface="Times New Roman" pitchFamily="18" charset="0"/>
              </a:rPr>
              <a:t>saline soils</a:t>
            </a:r>
            <a:r>
              <a:rPr lang="en-US" altLang="en-US" sz="2400" smtClean="0">
                <a:solidFill>
                  <a:srgbClr val="474747"/>
                </a:solidFill>
                <a:latin typeface="Times New Roman" pitchFamily="18" charset="0"/>
              </a:rPr>
              <a:t>. These soils contain harmful quantities of chlorides, sulphates, and carbonates of sodium,</a:t>
            </a:r>
          </a:p>
          <a:p>
            <a:r>
              <a:rPr lang="en-US" altLang="en-US" sz="2400" smtClean="0"/>
              <a:t>Date palm and olives are highly tolerant to acidity as well as alkalinity of soils.</a:t>
            </a:r>
          </a:p>
        </p:txBody>
      </p:sp>
    </p:spTree>
    <p:extLst>
      <p:ext uri="{BB962C8B-B14F-4D97-AF65-F5344CB8AC3E}">
        <p14:creationId xmlns:p14="http://schemas.microsoft.com/office/powerpoint/2010/main" val="1986276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1150938" y="214313"/>
            <a:ext cx="7793037" cy="1157287"/>
          </a:xfrm>
        </p:spPr>
        <p:txBody>
          <a:bodyPr/>
          <a:lstStyle/>
          <a:p>
            <a:pPr eaLnBrk="1" hangingPunct="1"/>
            <a:r>
              <a:rPr lang="en-US" altLang="en-US" smtClean="0"/>
              <a:t>Air effects</a:t>
            </a:r>
          </a:p>
        </p:txBody>
      </p:sp>
      <p:sp>
        <p:nvSpPr>
          <p:cNvPr id="73731" name="Rectangle 5"/>
          <p:cNvSpPr>
            <a:spLocks noGrp="1" noChangeArrowheads="1"/>
          </p:cNvSpPr>
          <p:nvPr>
            <p:ph type="body" idx="1"/>
          </p:nvPr>
        </p:nvSpPr>
        <p:spPr>
          <a:xfrm>
            <a:off x="914400" y="1752600"/>
            <a:ext cx="7772400" cy="5105400"/>
          </a:xfrm>
          <a:noFill/>
        </p:spPr>
        <p:txBody>
          <a:bodyPr/>
          <a:lstStyle/>
          <a:p>
            <a:pPr eaLnBrk="1" hangingPunct="1"/>
            <a:r>
              <a:rPr lang="en-US" altLang="en-US" sz="2800" smtClean="0"/>
              <a:t>Nitrogen </a:t>
            </a:r>
          </a:p>
          <a:p>
            <a:pPr lvl="1" eaLnBrk="1" hangingPunct="1"/>
            <a:r>
              <a:rPr lang="en-US" altLang="en-US" sz="2400" smtClean="0"/>
              <a:t>an inert gas, essential element for plants</a:t>
            </a:r>
          </a:p>
          <a:p>
            <a:pPr lvl="1" eaLnBrk="1" hangingPunct="1"/>
            <a:r>
              <a:rPr lang="en-US" altLang="en-US" sz="2400" smtClean="0"/>
              <a:t>Available in form of nitrate and ammonia ions</a:t>
            </a:r>
          </a:p>
          <a:p>
            <a:pPr eaLnBrk="1" hangingPunct="1"/>
            <a:r>
              <a:rPr lang="en-US" altLang="en-US" sz="2800" smtClean="0"/>
              <a:t>Oxygen </a:t>
            </a:r>
          </a:p>
          <a:p>
            <a:pPr lvl="1" eaLnBrk="1" hangingPunct="1"/>
            <a:r>
              <a:rPr lang="en-US" altLang="en-US" sz="2400" smtClean="0"/>
              <a:t>basic requirement of life</a:t>
            </a:r>
          </a:p>
          <a:p>
            <a:pPr eaLnBrk="1" hangingPunct="1"/>
            <a:r>
              <a:rPr lang="en-US" altLang="en-US" sz="2800" smtClean="0"/>
              <a:t>Carbon dioxide</a:t>
            </a:r>
          </a:p>
          <a:p>
            <a:pPr lvl="1" eaLnBrk="1" hangingPunct="1"/>
            <a:r>
              <a:rPr lang="en-US" altLang="en-US" sz="2400" smtClean="0"/>
              <a:t>a very small friction is available</a:t>
            </a:r>
          </a:p>
          <a:p>
            <a:pPr lvl="1" eaLnBrk="1" hangingPunct="1"/>
            <a:r>
              <a:rPr lang="en-US" altLang="en-US" sz="2400" smtClean="0"/>
              <a:t>Critical to plants as only source of Carbon</a:t>
            </a:r>
          </a:p>
          <a:p>
            <a:pPr lvl="1" eaLnBrk="1" hangingPunct="1"/>
            <a:r>
              <a:rPr lang="en-US" altLang="en-US" sz="2400" smtClean="0"/>
              <a:t>low in thick populations/G.H due to high photosynthesis</a:t>
            </a:r>
          </a:p>
          <a:p>
            <a:pPr lvl="1" eaLnBrk="1" hangingPunct="1"/>
            <a:r>
              <a:rPr lang="en-US" altLang="en-US" sz="2400" smtClean="0"/>
              <a:t>CO</a:t>
            </a:r>
            <a:r>
              <a:rPr lang="en-US" altLang="en-US" sz="2400" baseline="-25000" smtClean="0"/>
              <a:t>2</a:t>
            </a:r>
            <a:r>
              <a:rPr lang="en-US" altLang="en-US" sz="2400" smtClean="0"/>
              <a:t> enrichment is performed in G.H</a:t>
            </a:r>
            <a:endParaRPr lang="en-US" altLang="en-US" sz="2000" smtClean="0"/>
          </a:p>
        </p:txBody>
      </p:sp>
    </p:spTree>
    <p:extLst>
      <p:ext uri="{BB962C8B-B14F-4D97-AF65-F5344CB8AC3E}">
        <p14:creationId xmlns:p14="http://schemas.microsoft.com/office/powerpoint/2010/main" val="1846359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1219200" y="228600"/>
            <a:ext cx="7793038" cy="1066800"/>
          </a:xfrm>
        </p:spPr>
        <p:txBody>
          <a:bodyPr/>
          <a:lstStyle/>
          <a:p>
            <a:pPr eaLnBrk="1" hangingPunct="1"/>
            <a:r>
              <a:rPr lang="en-US" altLang="en-US" smtClean="0"/>
              <a:t>Air pollution </a:t>
            </a:r>
          </a:p>
        </p:txBody>
      </p:sp>
      <p:sp>
        <p:nvSpPr>
          <p:cNvPr id="74755" name="Rectangle 5"/>
          <p:cNvSpPr>
            <a:spLocks noGrp="1" noChangeArrowheads="1"/>
          </p:cNvSpPr>
          <p:nvPr>
            <p:ph type="body" idx="1"/>
          </p:nvPr>
        </p:nvSpPr>
        <p:spPr>
          <a:xfrm>
            <a:off x="381000" y="2057400"/>
            <a:ext cx="7772400" cy="4114800"/>
          </a:xfrm>
          <a:noFill/>
        </p:spPr>
        <p:txBody>
          <a:bodyPr/>
          <a:lstStyle/>
          <a:p>
            <a:pPr eaLnBrk="1" hangingPunct="1"/>
            <a:r>
              <a:rPr lang="en-US" altLang="en-US" smtClean="0"/>
              <a:t>Principle source of pollution </a:t>
            </a:r>
          </a:p>
          <a:p>
            <a:pPr lvl="1" eaLnBrk="1" hangingPunct="1"/>
            <a:r>
              <a:rPr lang="en-US" altLang="en-US" smtClean="0"/>
              <a:t>High industrialization and urbanization caused degradation of air quality</a:t>
            </a:r>
          </a:p>
          <a:p>
            <a:pPr lvl="1" eaLnBrk="1" hangingPunct="1"/>
            <a:r>
              <a:rPr lang="en-US" altLang="en-US" smtClean="0"/>
              <a:t>auto mobilization</a:t>
            </a:r>
          </a:p>
          <a:p>
            <a:pPr lvl="1" eaLnBrk="1" hangingPunct="1"/>
            <a:r>
              <a:rPr lang="en-US" altLang="en-US" smtClean="0"/>
              <a:t>Industries using fossil fuels</a:t>
            </a:r>
          </a:p>
          <a:p>
            <a:pPr lvl="1" eaLnBrk="1" hangingPunct="1"/>
            <a:r>
              <a:rPr lang="en-US" altLang="en-US" smtClean="0"/>
              <a:t>Heating</a:t>
            </a:r>
          </a:p>
          <a:p>
            <a:pPr lvl="1" eaLnBrk="1" hangingPunct="1"/>
            <a:r>
              <a:rPr lang="en-US" altLang="en-US" smtClean="0"/>
              <a:t>fuel burning</a:t>
            </a:r>
          </a:p>
          <a:p>
            <a:pPr eaLnBrk="1" hangingPunct="1">
              <a:buFont typeface="Wingdings" pitchFamily="2" charset="2"/>
              <a:buNone/>
            </a:pPr>
            <a:endParaRPr lang="en-US" altLang="en-US" sz="2800" smtClean="0"/>
          </a:p>
        </p:txBody>
      </p:sp>
    </p:spTree>
    <p:extLst>
      <p:ext uri="{BB962C8B-B14F-4D97-AF65-F5344CB8AC3E}">
        <p14:creationId xmlns:p14="http://schemas.microsoft.com/office/powerpoint/2010/main" val="201615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altLang="en-US" smtClean="0"/>
              <a:t>Air pollutant </a:t>
            </a:r>
          </a:p>
        </p:txBody>
      </p:sp>
      <p:sp>
        <p:nvSpPr>
          <p:cNvPr id="75779" name="Rectangle 5"/>
          <p:cNvSpPr>
            <a:spLocks noGrp="1" noChangeArrowheads="1"/>
          </p:cNvSpPr>
          <p:nvPr>
            <p:ph type="body" idx="1"/>
          </p:nvPr>
        </p:nvSpPr>
        <p:spPr>
          <a:xfrm>
            <a:off x="685800" y="2057400"/>
            <a:ext cx="7772400" cy="4800600"/>
          </a:xfrm>
          <a:noFill/>
        </p:spPr>
        <p:txBody>
          <a:bodyPr/>
          <a:lstStyle/>
          <a:p>
            <a:pPr eaLnBrk="1" hangingPunct="1"/>
            <a:r>
              <a:rPr lang="en-US" altLang="en-US" sz="1800" b="1" smtClean="0"/>
              <a:t>Ozone (O3)</a:t>
            </a:r>
          </a:p>
          <a:p>
            <a:pPr eaLnBrk="1" hangingPunct="1"/>
            <a:r>
              <a:rPr lang="en-US" altLang="en-US" sz="1800" b="1" smtClean="0"/>
              <a:t>Combustion engines release nitric oxide (NO-) oxidize in air to form nitrogen dioxide (NO2) than photochemical reactions, nitrogen dioxide converts to oxygen (O2) which than form combine with molecular oxygen (O) to form ozone(O3)</a:t>
            </a:r>
          </a:p>
          <a:p>
            <a:pPr eaLnBrk="1" hangingPunct="1"/>
            <a:r>
              <a:rPr lang="en-US" altLang="en-US" sz="1800" b="1" smtClean="0"/>
              <a:t>So Ozone is highly reactive compound</a:t>
            </a:r>
          </a:p>
          <a:p>
            <a:pPr eaLnBrk="1" hangingPunct="1"/>
            <a:r>
              <a:rPr lang="en-US" altLang="en-US" sz="1800" b="1" smtClean="0"/>
              <a:t>In the upper atmosphere, a deep layer of ozone is present which protects living organisms on the earth from UV radiation of the sun</a:t>
            </a:r>
          </a:p>
          <a:p>
            <a:pPr eaLnBrk="1" hangingPunct="1"/>
            <a:r>
              <a:rPr lang="en-US" altLang="en-US" sz="1800" b="1" smtClean="0"/>
              <a:t>Several plant disorder are known to be caused by ozone</a:t>
            </a:r>
          </a:p>
          <a:p>
            <a:pPr>
              <a:buFont typeface="Arial" pitchFamily="34" charset="0"/>
              <a:buChar char="•"/>
            </a:pPr>
            <a:r>
              <a:rPr lang="en-US" altLang="en-US" sz="1800" b="1" smtClean="0">
                <a:latin typeface="Oxygen"/>
              </a:rPr>
              <a:t>Leaves may turn </a:t>
            </a:r>
            <a:r>
              <a:rPr lang="en-US" altLang="en-US" sz="1800" b="1" u="sng" smtClean="0">
                <a:latin typeface="Oxygen"/>
                <a:hlinkClick r:id="rId2"/>
              </a:rPr>
              <a:t>yellow</a:t>
            </a:r>
            <a:r>
              <a:rPr lang="en-US" altLang="en-US" sz="1800" b="1" smtClean="0">
                <a:latin typeface="Oxygen"/>
              </a:rPr>
              <a:t>, bronze or red, inhibiting their ability to perform </a:t>
            </a:r>
            <a:r>
              <a:rPr lang="en-US" altLang="en-US" sz="1800" b="1" u="sng" smtClean="0">
                <a:latin typeface="Oxygen"/>
                <a:hlinkClick r:id="rId3"/>
              </a:rPr>
              <a:t>photosynthesis</a:t>
            </a:r>
            <a:r>
              <a:rPr lang="en-US" altLang="en-US" sz="1800" b="1" smtClean="0">
                <a:latin typeface="Oxygen"/>
              </a:rPr>
              <a:t>.</a:t>
            </a:r>
          </a:p>
          <a:p>
            <a:pPr>
              <a:buFont typeface="Arial" pitchFamily="34" charset="0"/>
              <a:buChar char="•"/>
            </a:pPr>
            <a:r>
              <a:rPr lang="en-US" altLang="en-US" sz="1800" b="1" smtClean="0">
                <a:latin typeface="Oxygen"/>
              </a:rPr>
              <a:t>Citrus and grape leaves may wither and drop off.</a:t>
            </a:r>
          </a:p>
          <a:p>
            <a:pPr>
              <a:buFont typeface="Arial" pitchFamily="34" charset="0"/>
              <a:buChar char="•"/>
            </a:pPr>
            <a:r>
              <a:rPr lang="en-US" altLang="en-US" sz="1800" b="1" smtClean="0">
                <a:latin typeface="Oxygen"/>
              </a:rPr>
              <a:t>Conifers may show yellow-brown mottling and tip burn. White pines are often stunted and yellow</a:t>
            </a:r>
            <a:r>
              <a:rPr lang="en-US" altLang="en-US" sz="1800" b="1" smtClean="0">
                <a:solidFill>
                  <a:srgbClr val="333333"/>
                </a:solidFill>
                <a:latin typeface="Oxygen"/>
              </a:rPr>
              <a:t>.</a:t>
            </a:r>
          </a:p>
          <a:p>
            <a:pPr eaLnBrk="1" hangingPunct="1">
              <a:lnSpc>
                <a:spcPct val="90000"/>
              </a:lnSpc>
              <a:buFont typeface="Wingdings" pitchFamily="2" charset="2"/>
              <a:buChar char="v"/>
            </a:pPr>
            <a:endParaRPr lang="en-US" altLang="en-US" smtClean="0"/>
          </a:p>
        </p:txBody>
      </p:sp>
    </p:spTree>
    <p:extLst>
      <p:ext uri="{BB962C8B-B14F-4D97-AF65-F5344CB8AC3E}">
        <p14:creationId xmlns:p14="http://schemas.microsoft.com/office/powerpoint/2010/main" val="2239860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5173663" cy="1462088"/>
          </a:xfrm>
        </p:spPr>
        <p:txBody>
          <a:bodyPr/>
          <a:lstStyle/>
          <a:p>
            <a:pPr marL="342900" indent="-342900">
              <a:spcBef>
                <a:spcPct val="20000"/>
              </a:spcBef>
              <a:defRPr/>
            </a:pPr>
            <a:r>
              <a:rPr lang="en-US" sz="3200" dirty="0">
                <a:solidFill>
                  <a:srgbClr val="000000"/>
                </a:solidFill>
                <a:ea typeface="+mn-ea"/>
                <a:cs typeface="+mn-cs"/>
              </a:rPr>
              <a:t>Sulfur dioxide</a:t>
            </a:r>
            <a:br>
              <a:rPr lang="en-US" sz="3200" dirty="0">
                <a:solidFill>
                  <a:srgbClr val="000000"/>
                </a:solidFill>
                <a:ea typeface="+mn-ea"/>
                <a:cs typeface="+mn-cs"/>
              </a:rPr>
            </a:br>
            <a:endParaRPr lang="en-US" dirty="0"/>
          </a:p>
        </p:txBody>
      </p:sp>
      <p:sp>
        <p:nvSpPr>
          <p:cNvPr id="76803" name="Content Placeholder 2"/>
          <p:cNvSpPr>
            <a:spLocks noGrp="1"/>
          </p:cNvSpPr>
          <p:nvPr>
            <p:ph idx="1"/>
          </p:nvPr>
        </p:nvSpPr>
        <p:spPr>
          <a:xfrm>
            <a:off x="457200" y="2057400"/>
            <a:ext cx="8229600" cy="4114800"/>
          </a:xfrm>
        </p:spPr>
        <p:txBody>
          <a:bodyPr/>
          <a:lstStyle/>
          <a:p>
            <a:r>
              <a:rPr lang="en-US" altLang="en-US" sz="2800" smtClean="0"/>
              <a:t>Released from burning of fuels and mining operation</a:t>
            </a:r>
          </a:p>
          <a:p>
            <a:r>
              <a:rPr lang="en-US" altLang="en-US" sz="2800" smtClean="0"/>
              <a:t>It is toxic to plant, animal and human</a:t>
            </a:r>
          </a:p>
          <a:p>
            <a:r>
              <a:rPr lang="en-US" altLang="en-US" sz="2800" smtClean="0"/>
              <a:t>It enter in the leaves through the stomata and is absorbed on wet cell surfaces</a:t>
            </a:r>
          </a:p>
          <a:p>
            <a:r>
              <a:rPr lang="en-US" altLang="en-US" sz="2800" smtClean="0"/>
              <a:t>At low concentration interferes with synthesis of protein</a:t>
            </a:r>
          </a:p>
          <a:p>
            <a:r>
              <a:rPr lang="en-US" altLang="en-US" sz="2800" smtClean="0"/>
              <a:t>Large amount cause direct injury to the cell of plant</a:t>
            </a:r>
          </a:p>
        </p:txBody>
      </p:sp>
    </p:spTree>
    <p:extLst>
      <p:ext uri="{BB962C8B-B14F-4D97-AF65-F5344CB8AC3E}">
        <p14:creationId xmlns:p14="http://schemas.microsoft.com/office/powerpoint/2010/main" val="22484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US" altLang="en-US" smtClean="0"/>
              <a:t>Fluoride</a:t>
            </a:r>
          </a:p>
        </p:txBody>
      </p:sp>
      <p:sp>
        <p:nvSpPr>
          <p:cNvPr id="77827" name="Content Placeholder 2"/>
          <p:cNvSpPr>
            <a:spLocks noGrp="1"/>
          </p:cNvSpPr>
          <p:nvPr>
            <p:ph idx="1"/>
          </p:nvPr>
        </p:nvSpPr>
        <p:spPr>
          <a:xfrm>
            <a:off x="381000" y="2133600"/>
            <a:ext cx="7772400" cy="4114800"/>
          </a:xfrm>
        </p:spPr>
        <p:txBody>
          <a:bodyPr/>
          <a:lstStyle/>
          <a:p>
            <a:r>
              <a:rPr lang="en-US" altLang="en-US" sz="2400" smtClean="0">
                <a:latin typeface="Times New Roman" pitchFamily="18" charset="0"/>
                <a:cs typeface="Times New Roman" pitchFamily="18" charset="0"/>
              </a:rPr>
              <a:t>Are non-degradable hydrocarbons</a:t>
            </a:r>
          </a:p>
          <a:p>
            <a:r>
              <a:rPr lang="en-US" altLang="en-US" sz="2400" smtClean="0">
                <a:latin typeface="Times New Roman" pitchFamily="18" charset="0"/>
                <a:cs typeface="Times New Roman" pitchFamily="18" charset="0"/>
              </a:rPr>
              <a:t>They are produced in the aluminum, glass, ceramic and phosphate industries</a:t>
            </a:r>
          </a:p>
          <a:p>
            <a:r>
              <a:rPr lang="en-US" altLang="en-US" sz="2400" smtClean="0">
                <a:latin typeface="Times New Roman" pitchFamily="18" charset="0"/>
                <a:cs typeface="Times New Roman" pitchFamily="18" charset="0"/>
              </a:rPr>
              <a:t>Households paints and coolants in refrigerators and air conditioners contain significant quantities of fluorides</a:t>
            </a:r>
          </a:p>
          <a:p>
            <a:r>
              <a:rPr lang="en-US" altLang="en-US" sz="2400" smtClean="0">
                <a:latin typeface="Times New Roman" pitchFamily="18" charset="0"/>
                <a:cs typeface="Times New Roman" pitchFamily="18" charset="0"/>
              </a:rPr>
              <a:t>These compounds has been depleting the ozone (O3) layer</a:t>
            </a:r>
          </a:p>
          <a:p>
            <a:r>
              <a:rPr lang="en-US" altLang="en-US" sz="2400" smtClean="0">
                <a:latin typeface="Times New Roman" pitchFamily="18" charset="0"/>
                <a:cs typeface="Times New Roman" pitchFamily="18" charset="0"/>
              </a:rPr>
              <a:t>But fluorides enter into the plants through stomata</a:t>
            </a:r>
          </a:p>
          <a:p>
            <a:r>
              <a:rPr lang="en-US" altLang="en-US" sz="2400" smtClean="0">
                <a:latin typeface="Times New Roman" pitchFamily="18" charset="0"/>
                <a:cs typeface="Times New Roman" pitchFamily="18" charset="0"/>
              </a:rPr>
              <a:t>They cause mottling (blotches of different shades or colors) and necrosis (</a:t>
            </a:r>
            <a:r>
              <a:rPr lang="en-US" altLang="en-US" sz="2400" smtClean="0"/>
              <a:t>premature death of cells in living tissue</a:t>
            </a:r>
            <a:r>
              <a:rPr lang="en-US" altLang="en-US" sz="2400" smtClean="0">
                <a:latin typeface="Times New Roman" pitchFamily="18" charset="0"/>
                <a:cs typeface="Times New Roman" pitchFamily="18" charset="0"/>
              </a:rPr>
              <a:t>) at the tips and margins of the leaves of broad leave plants</a:t>
            </a:r>
          </a:p>
          <a:p>
            <a:endParaRPr lang="en-US" altLang="en-US" sz="2400" smtClean="0">
              <a:latin typeface="Times New Roman" pitchFamily="18" charset="0"/>
              <a:cs typeface="Times New Roman" pitchFamily="18" charset="0"/>
            </a:endParaRPr>
          </a:p>
          <a:p>
            <a:endParaRPr lang="en-US" altLang="en-US" smtClean="0"/>
          </a:p>
        </p:txBody>
      </p:sp>
    </p:spTree>
    <p:extLst>
      <p:ext uri="{BB962C8B-B14F-4D97-AF65-F5344CB8AC3E}">
        <p14:creationId xmlns:p14="http://schemas.microsoft.com/office/powerpoint/2010/main" val="3583555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US" altLang="en-US" smtClean="0"/>
              <a:t>Other gases</a:t>
            </a:r>
          </a:p>
        </p:txBody>
      </p:sp>
      <p:sp>
        <p:nvSpPr>
          <p:cNvPr id="78851" name="Content Placeholder 2"/>
          <p:cNvSpPr>
            <a:spLocks noGrp="1"/>
          </p:cNvSpPr>
          <p:nvPr>
            <p:ph idx="1"/>
          </p:nvPr>
        </p:nvSpPr>
        <p:spPr/>
        <p:txBody>
          <a:bodyPr/>
          <a:lstStyle/>
          <a:p>
            <a:r>
              <a:rPr lang="en-US" altLang="en-US" smtClean="0"/>
              <a:t>Ammonia</a:t>
            </a:r>
          </a:p>
          <a:p>
            <a:r>
              <a:rPr lang="en-US" altLang="en-US" smtClean="0"/>
              <a:t>Chlorine</a:t>
            </a:r>
          </a:p>
          <a:p>
            <a:r>
              <a:rPr lang="en-US" altLang="en-US" smtClean="0"/>
              <a:t>Ethylene</a:t>
            </a:r>
          </a:p>
          <a:p>
            <a:r>
              <a:rPr lang="en-US" altLang="en-US" smtClean="0"/>
              <a:t>Will also injure the plants if present in great quantities.</a:t>
            </a:r>
          </a:p>
        </p:txBody>
      </p:sp>
    </p:spTree>
    <p:extLst>
      <p:ext uri="{BB962C8B-B14F-4D97-AF65-F5344CB8AC3E}">
        <p14:creationId xmlns:p14="http://schemas.microsoft.com/office/powerpoint/2010/main" val="591928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1150938" y="214313"/>
            <a:ext cx="7793037" cy="928687"/>
          </a:xfrm>
        </p:spPr>
        <p:txBody>
          <a:bodyPr/>
          <a:lstStyle/>
          <a:p>
            <a:r>
              <a:rPr lang="en-US" altLang="en-US" smtClean="0"/>
              <a:t>Dust</a:t>
            </a:r>
          </a:p>
        </p:txBody>
      </p:sp>
      <p:sp>
        <p:nvSpPr>
          <p:cNvPr id="79875" name="Content Placeholder 2"/>
          <p:cNvSpPr>
            <a:spLocks noGrp="1"/>
          </p:cNvSpPr>
          <p:nvPr>
            <p:ph idx="1"/>
          </p:nvPr>
        </p:nvSpPr>
        <p:spPr/>
        <p:txBody>
          <a:bodyPr/>
          <a:lstStyle/>
          <a:p>
            <a:r>
              <a:rPr lang="en-US" altLang="en-US" sz="2000" smtClean="0"/>
              <a:t>Dust or suspended particulates matter, can be injurious to plants</a:t>
            </a:r>
          </a:p>
          <a:p>
            <a:r>
              <a:rPr lang="en-US" altLang="en-US" sz="2000" smtClean="0"/>
              <a:t>Dust in introduced into air by </a:t>
            </a:r>
          </a:p>
          <a:p>
            <a:r>
              <a:rPr lang="en-US" altLang="en-US" sz="2000" smtClean="0"/>
              <a:t>soil erosion</a:t>
            </a:r>
          </a:p>
          <a:p>
            <a:r>
              <a:rPr lang="en-US" altLang="en-US" sz="2000" smtClean="0"/>
              <a:t>Agricultural operation</a:t>
            </a:r>
          </a:p>
          <a:p>
            <a:r>
              <a:rPr lang="en-US" altLang="en-US" sz="2000" smtClean="0"/>
              <a:t>Traffics</a:t>
            </a:r>
          </a:p>
          <a:p>
            <a:r>
              <a:rPr lang="en-US" altLang="en-US" sz="2000" smtClean="0"/>
              <a:t>Winds</a:t>
            </a:r>
          </a:p>
          <a:p>
            <a:r>
              <a:rPr lang="en-US" altLang="en-US" sz="2000" smtClean="0"/>
              <a:t>Industrial process</a:t>
            </a:r>
          </a:p>
          <a:p>
            <a:r>
              <a:rPr lang="en-US" altLang="en-US" sz="2000" smtClean="0"/>
              <a:t>The most of vegetables (lettuce and cabbage), many fruit and ornamental plants can be badly damaged the foliage by airborne particles</a:t>
            </a:r>
          </a:p>
          <a:p>
            <a:r>
              <a:rPr lang="en-US" altLang="en-US" sz="2000" smtClean="0"/>
              <a:t>Dust particles disturb the photosynthesis process by blocking the stomata of the leaves</a:t>
            </a:r>
          </a:p>
          <a:p>
            <a:endParaRPr lang="en-US" altLang="en-US" sz="2000" smtClean="0"/>
          </a:p>
        </p:txBody>
      </p:sp>
    </p:spTree>
    <p:extLst>
      <p:ext uri="{BB962C8B-B14F-4D97-AF65-F5344CB8AC3E}">
        <p14:creationId xmlns:p14="http://schemas.microsoft.com/office/powerpoint/2010/main" val="36817208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77</TotalTime>
  <Words>906</Words>
  <Application>Microsoft Office PowerPoint</Application>
  <PresentationFormat>On-screen Show (4:3)</PresentationFormat>
  <Paragraphs>163</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Horticulture?</vt:lpstr>
      <vt:lpstr>Air</vt:lpstr>
      <vt:lpstr>Air effects</vt:lpstr>
      <vt:lpstr>Air pollution </vt:lpstr>
      <vt:lpstr>Air pollutant </vt:lpstr>
      <vt:lpstr>Sulfur dioxide </vt:lpstr>
      <vt:lpstr>Fluoride</vt:lpstr>
      <vt:lpstr>Other gases</vt:lpstr>
      <vt:lpstr>Dust</vt:lpstr>
      <vt:lpstr>Smog</vt:lpstr>
      <vt:lpstr>PowerPoint Presentation</vt:lpstr>
      <vt:lpstr>PowerPoint Presentation</vt:lpstr>
      <vt:lpstr>Soils</vt:lpstr>
      <vt:lpstr>Sandy soils </vt:lpstr>
      <vt:lpstr>PowerPoint Presentation</vt:lpstr>
      <vt:lpstr>Sandy loam soils</vt:lpstr>
      <vt:lpstr>Silt loam</vt:lpstr>
      <vt:lpstr>Clay loam</vt:lpstr>
      <vt:lpstr>Organic soils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308</dc:title>
  <dc:creator>Hp</dc:creator>
  <cp:lastModifiedBy>Hp</cp:lastModifiedBy>
  <cp:revision>9</cp:revision>
  <dcterms:created xsi:type="dcterms:W3CDTF">2020-04-16T15:20:31Z</dcterms:created>
  <dcterms:modified xsi:type="dcterms:W3CDTF">2020-04-17T16:08:07Z</dcterms:modified>
</cp:coreProperties>
</file>