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8E1-D810-4273-B1C4-6F6CBDA2523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AC5E-17BC-4813-A8DF-58C660BFB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8E1-D810-4273-B1C4-6F6CBDA2523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AC5E-17BC-4813-A8DF-58C660BFB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8E1-D810-4273-B1C4-6F6CBDA2523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AC5E-17BC-4813-A8DF-58C660BFB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8E1-D810-4273-B1C4-6F6CBDA2523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AC5E-17BC-4813-A8DF-58C660BFB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8E1-D810-4273-B1C4-6F6CBDA2523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AC5E-17BC-4813-A8DF-58C660BFB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8E1-D810-4273-B1C4-6F6CBDA2523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AC5E-17BC-4813-A8DF-58C660BFB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8E1-D810-4273-B1C4-6F6CBDA2523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AC5E-17BC-4813-A8DF-58C660BFB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8E1-D810-4273-B1C4-6F6CBDA2523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AC5E-17BC-4813-A8DF-58C660BFB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8E1-D810-4273-B1C4-6F6CBDA2523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AC5E-17BC-4813-A8DF-58C660BFB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8E1-D810-4273-B1C4-6F6CBDA2523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AC5E-17BC-4813-A8DF-58C660BFB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8E1-D810-4273-B1C4-6F6CBDA2523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AC5E-17BC-4813-A8DF-58C660BFB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9A8E1-D810-4273-B1C4-6F6CBDA2523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BAC5E-17BC-4813-A8DF-58C660BFBC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Arterial pressure and its regulation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Arterial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Pressure             </a:t>
            </a:r>
          </a:p>
          <a:p>
            <a:pPr algn="just"/>
            <a:r>
              <a:rPr lang="en-US" dirty="0"/>
              <a:t>"Pressure of blood in arteries during cardiac cycle is called arterial pressure".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 Value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Systolic pressure is 120 mm H</a:t>
            </a:r>
            <a:r>
              <a:rPr lang="en-US" dirty="0" smtClean="0"/>
              <a:t>g </a:t>
            </a:r>
            <a:r>
              <a:rPr lang="en-US" dirty="0"/>
              <a:t>and diastolic pressure </a:t>
            </a:r>
            <a:r>
              <a:rPr lang="en-US" i="1" dirty="0"/>
              <a:t>is </a:t>
            </a:r>
            <a:r>
              <a:rPr lang="en-US" dirty="0"/>
              <a:t>80 mmHg therefore arterial pressure is said to be 120/80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6155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Baroreceptor Reflex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pic>
        <p:nvPicPr>
          <p:cNvPr id="4" name="Picture 2" descr="C:\Users\Usman Sandhu\Desktop\download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7772400" cy="4038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23764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Baroreceptor Reflex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pic>
        <p:nvPicPr>
          <p:cNvPr id="7170" name="Picture 2" descr="C:\Users\Usman Sandhu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6629399" cy="42671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23558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Why Baroreceptor Reflex Mechanism Called Pressure Buffer Mechanism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Because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baroreceptor reflex mechanism </a:t>
            </a:r>
            <a:r>
              <a:rPr lang="en-US" dirty="0"/>
              <a:t>opposes any </a:t>
            </a:r>
            <a:r>
              <a:rPr lang="en-US" dirty="0" err="1"/>
              <a:t>inc.</a:t>
            </a:r>
            <a:r>
              <a:rPr lang="en-US" dirty="0"/>
              <a:t> or </a:t>
            </a:r>
            <a:r>
              <a:rPr lang="en-US" dirty="0" err="1"/>
              <a:t>dec.</a:t>
            </a:r>
            <a:r>
              <a:rPr lang="en-US" dirty="0"/>
              <a:t> in </a:t>
            </a:r>
            <a:r>
              <a:rPr lang="en-US" dirty="0" smtClean="0"/>
              <a:t>  arterial </a:t>
            </a:r>
            <a:r>
              <a:rPr lang="en-US" dirty="0"/>
              <a:t>pressure, therefore, it is called pressure buffer mechanism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Buffer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Nerves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Nerves from baroreceptors are called buffer nerves, </a:t>
            </a:r>
            <a:r>
              <a:rPr lang="en-US" dirty="0" err="1"/>
              <a:t>ie</a:t>
            </a:r>
            <a:r>
              <a:rPr lang="en-US" dirty="0"/>
              <a:t> </a:t>
            </a:r>
            <a:r>
              <a:rPr lang="en-US" dirty="0" err="1"/>
              <a:t>Hering's</a:t>
            </a:r>
            <a:r>
              <a:rPr lang="en-US" dirty="0"/>
              <a:t> nerve, glossopharyngeal nerve and </a:t>
            </a:r>
            <a:r>
              <a:rPr lang="en-US" dirty="0" err="1"/>
              <a:t>vagus</a:t>
            </a:r>
            <a:r>
              <a:rPr lang="en-US" dirty="0"/>
              <a:t> nerve.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6373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/>
              <a:t>Carotid Sinus Syndrome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In-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old age or in patients of arteriosclerosis, calcified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artenosderotic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.plaques in </a:t>
            </a:r>
            <a:r>
              <a:rPr lang="en-US" dirty="0" smtClean="0"/>
              <a:t>.</a:t>
            </a:r>
          </a:p>
          <a:p>
            <a:r>
              <a:rPr lang="en-US" dirty="0"/>
              <a:t>C</a:t>
            </a:r>
            <a:r>
              <a:rPr lang="en-US" dirty="0" smtClean="0"/>
              <a:t>arotid</a:t>
            </a:r>
            <a:r>
              <a:rPr lang="en-US" dirty="0"/>
              <a:t>, sinus cause excessive sensitivity of </a:t>
            </a:r>
            <a:r>
              <a:rPr lang="en-US" dirty="0" smtClean="0"/>
              <a:t>baroreceptors </a:t>
            </a:r>
            <a:r>
              <a:rPr lang="en-US" dirty="0"/>
              <a:t>and mild pressure in neck (</a:t>
            </a:r>
            <a:r>
              <a:rPr lang="en-US" dirty="0" err="1"/>
              <a:t>eg</a:t>
            </a:r>
            <a:r>
              <a:rPr lang="en-US" dirty="0"/>
              <a:t> by tight collars) elicits strong baroreceptor reflex, resulting in </a:t>
            </a:r>
            <a:r>
              <a:rPr lang="en-US" dirty="0" err="1"/>
              <a:t>dec.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rterial pressure and </a:t>
            </a:r>
            <a:r>
              <a:rPr lang="en-US" dirty="0" err="1" smtClean="0"/>
              <a:t>bradycardia</a:t>
            </a:r>
            <a:r>
              <a:rPr lang="en-US" dirty="0"/>
              <a:t>, that may cause fainting.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called carotid sinus syndrome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33827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Chemoreceptors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These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chemosensitive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cells, stimulated by </a:t>
            </a:r>
            <a:r>
              <a:rPr lang="en-US" dirty="0" err="1"/>
              <a:t>dec.</a:t>
            </a:r>
            <a:r>
              <a:rPr lang="en-US" dirty="0"/>
              <a:t> arterial pressure, </a:t>
            </a:r>
            <a:r>
              <a:rPr lang="en-US" dirty="0" err="1"/>
              <a:t>dec</a:t>
            </a:r>
            <a:r>
              <a:rPr lang="en-US" dirty="0"/>
              <a:t>, O2, </a:t>
            </a:r>
            <a:r>
              <a:rPr lang="en-US" dirty="0" smtClean="0"/>
              <a:t>    </a:t>
            </a:r>
            <a:r>
              <a:rPr lang="en-US" dirty="0" err="1" smtClean="0"/>
              <a:t>inc</a:t>
            </a:r>
            <a:r>
              <a:rPr lang="en-US" dirty="0" err="1"/>
              <a:t>.</a:t>
            </a:r>
            <a:r>
              <a:rPr lang="en-US" dirty="0"/>
              <a:t> CO2 and </a:t>
            </a:r>
            <a:r>
              <a:rPr lang="en-US" dirty="0" err="1"/>
              <a:t>inc.</a:t>
            </a:r>
            <a:r>
              <a:rPr lang="en-US" dirty="0"/>
              <a:t> H</a:t>
            </a:r>
            <a:r>
              <a:rPr lang="en-US" baseline="30000" dirty="0" smtClean="0"/>
              <a:t>+.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Location 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IN carotid bodies lying in bifurcation of common carotid arteries. </a:t>
            </a:r>
          </a:p>
          <a:p>
            <a:r>
              <a:rPr lang="en-US" dirty="0"/>
              <a:t> in aortic bodies adjacent to aorta. 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Innervation </a:t>
            </a:r>
          </a:p>
          <a:p>
            <a:r>
              <a:rPr lang="en-US" dirty="0"/>
              <a:t>They are innervated by same nerves </a:t>
            </a:r>
            <a:r>
              <a:rPr lang="en-US" cap="small" dirty="0"/>
              <a:t>as </a:t>
            </a:r>
            <a:r>
              <a:rPr lang="en-US" dirty="0"/>
              <a:t>those of bare receptors.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0231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Chemoreceptor Reflex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 arterial pressure</a:t>
            </a:r>
            <a:r>
              <a:rPr lang="en-US" dirty="0"/>
              <a:t>, </a:t>
            </a:r>
            <a:r>
              <a:rPr lang="en-US" dirty="0" err="1"/>
              <a:t>dec.</a:t>
            </a:r>
            <a:r>
              <a:rPr lang="en-US" dirty="0"/>
              <a:t> </a:t>
            </a:r>
            <a:r>
              <a:rPr lang="en-US" dirty="0" smtClean="0"/>
              <a:t>o2 ,</a:t>
            </a:r>
            <a:r>
              <a:rPr lang="en-US" dirty="0" err="1" smtClean="0"/>
              <a:t>inc</a:t>
            </a:r>
            <a:r>
              <a:rPr lang="en-US" dirty="0" err="1"/>
              <a:t>.</a:t>
            </a:r>
            <a:r>
              <a:rPr lang="en-US" dirty="0"/>
              <a:t> </a:t>
            </a:r>
            <a:r>
              <a:rPr lang="en-US" dirty="0" smtClean="0"/>
              <a:t>CO2 </a:t>
            </a:r>
            <a:r>
              <a:rPr lang="en-US" dirty="0"/>
              <a:t>and </a:t>
            </a:r>
            <a:r>
              <a:rPr lang="en-US" dirty="0" err="1"/>
              <a:t>inc.</a:t>
            </a:r>
            <a:r>
              <a:rPr lang="en-US" dirty="0"/>
              <a:t> H</a:t>
            </a:r>
            <a:r>
              <a:rPr lang="en-US" baseline="30000" dirty="0" smtClean="0"/>
              <a:t>+, </a:t>
            </a:r>
            <a:r>
              <a:rPr lang="en-US" dirty="0" smtClean="0"/>
              <a:t>Chemoreceptors </a:t>
            </a:r>
            <a:r>
              <a:rPr lang="en-US" dirty="0"/>
              <a:t>stimulated </a:t>
            </a:r>
            <a:r>
              <a:rPr lang="en-US" dirty="0" smtClean="0"/>
              <a:t>Signals </a:t>
            </a:r>
            <a:r>
              <a:rPr lang="en-US" dirty="0"/>
              <a:t>pass thru glossopharyngeal and </a:t>
            </a:r>
            <a:r>
              <a:rPr lang="en-US" dirty="0" err="1"/>
              <a:t>vagus</a:t>
            </a:r>
            <a:r>
              <a:rPr lang="en-US" dirty="0"/>
              <a:t> nerves to vasoconstrictor-area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Vasoconstriclion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of peripheral vessels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 arterial pressure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3871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Atrial and Pulmonary Artery Reflex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arterial pressure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inc.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due to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inc.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blood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vol. </a:t>
            </a:r>
            <a:r>
              <a:rPr lang="en-US" dirty="0" smtClean="0"/>
              <a:t>Low-pressure </a:t>
            </a:r>
            <a:r>
              <a:rPr lang="en-US" dirty="0"/>
              <a:t>receptors (similar to baroreceptors) in atria and pulmonary arteries stretched and stimulated </a:t>
            </a:r>
            <a:r>
              <a:rPr lang="en-US" dirty="0" smtClean="0"/>
              <a:t>Signals </a:t>
            </a:r>
            <a:r>
              <a:rPr lang="en-US" dirty="0"/>
              <a:t>pass to vasomotor center </a:t>
            </a:r>
            <a:r>
              <a:rPr lang="en-US" dirty="0" smtClean="0"/>
              <a:t>inhibit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vasoconstrictor</a:t>
            </a:r>
            <a:r>
              <a:rPr lang="en-US" dirty="0"/>
              <a:t> area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Arleriai</a:t>
            </a:r>
            <a:r>
              <a:rPr lang="en-US" dirty="0" smtClean="0"/>
              <a:t> </a:t>
            </a:r>
            <a:r>
              <a:rPr lang="en-US" dirty="0"/>
              <a:t>pressure </a:t>
            </a:r>
            <a:r>
              <a:rPr lang="en-US" dirty="0" err="1"/>
              <a:t>dec.</a:t>
            </a:r>
            <a:r>
              <a:rPr lang="en-US" dirty="0"/>
              <a:t> to normal.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5651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Atrial </a:t>
            </a:r>
            <a:r>
              <a:rPr lang="en-US" b="1" dirty="0"/>
              <a:t>Reflex to Kidney or Volume Reflex</a:t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arterial pressure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inc.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due to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inc.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blood vol.</a:t>
            </a:r>
            <a:r>
              <a:rPr lang="en-US" dirty="0"/>
              <a:t> </a:t>
            </a:r>
            <a:r>
              <a:rPr lang="en-US" dirty="0" smtClean="0"/>
              <a:t>Atria </a:t>
            </a:r>
            <a:r>
              <a:rPr lang="en-US" dirty="0"/>
              <a:t>stretched </a:t>
            </a:r>
            <a:r>
              <a:rPr lang="en-US" dirty="0" smtClean="0"/>
              <a:t> </a:t>
            </a:r>
            <a:r>
              <a:rPr lang="en-US" dirty="0"/>
              <a:t>Signals pass to afferent arterioles to cause vasodilation and </a:t>
            </a:r>
            <a:r>
              <a:rPr lang="en-US" dirty="0" err="1"/>
              <a:t>inc.</a:t>
            </a:r>
            <a:r>
              <a:rPr lang="en-US" dirty="0"/>
              <a:t> glomerular capillary pressure, thereby increasing glomerular filtration </a:t>
            </a:r>
            <a:r>
              <a:rPr lang="en-US" dirty="0" smtClean="0"/>
              <a:t> </a:t>
            </a:r>
            <a:r>
              <a:rPr lang="en-US" dirty="0"/>
              <a:t>Signals also pass to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hypothalamus</a:t>
            </a:r>
            <a:r>
              <a:rPr lang="en-US" dirty="0"/>
              <a:t> to </a:t>
            </a:r>
            <a:r>
              <a:rPr lang="en-US" dirty="0" err="1"/>
              <a:t>dec.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49800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Atrial </a:t>
            </a:r>
            <a:r>
              <a:rPr lang="en-US" b="1" dirty="0"/>
              <a:t>Reflex to Kidney or Volume Reflex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ADH secretion, thereby decreasing fluid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reabsorption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Inc. </a:t>
            </a:r>
            <a:r>
              <a:rPr lang="en-US" dirty="0"/>
              <a:t>fluid loss in urine Dec. blood vol. Dec. arterial pressure to </a:t>
            </a:r>
            <a:r>
              <a:rPr lang="en-US" dirty="0" smtClean="0"/>
              <a:t>normal.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193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Bainbridge Reflex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arterial pressure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inc.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due to </a:t>
            </a:r>
            <a:r>
              <a:rPr lang="en-US" dirty="0" err="1"/>
              <a:t>inc.</a:t>
            </a:r>
            <a:r>
              <a:rPr lang="en-US" dirty="0"/>
              <a:t> blood vol. </a:t>
            </a:r>
            <a:r>
              <a:rPr lang="en-US" dirty="0" smtClean="0"/>
              <a:t> </a:t>
            </a:r>
            <a:r>
              <a:rPr lang="en-US" dirty="0"/>
              <a:t>SA node </a:t>
            </a:r>
            <a:r>
              <a:rPr lang="en-US" dirty="0" smtClean="0"/>
              <a:t>stretched.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Stretch receptors of atria </a:t>
            </a:r>
            <a:r>
              <a:rPr lang="en-US" dirty="0"/>
              <a:t>stretched and stimulated and send afferent signals to medulla which sends efferent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sympathetic signals to heart Inc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98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Regulation of Arterial Pressure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Rapidly-Acting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pressure Control Mechanisms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(i.e., Nervous mechanisms acting within seconds, or minutes): e.g.,</a:t>
            </a:r>
          </a:p>
          <a:p>
            <a:r>
              <a:rPr lang="en-US" dirty="0" smtClean="0"/>
              <a:t>Baroreceptor </a:t>
            </a:r>
            <a:r>
              <a:rPr lang="en-US" dirty="0"/>
              <a:t>feedback </a:t>
            </a:r>
            <a:r>
              <a:rPr lang="en-US" dirty="0" smtClean="0"/>
              <a:t>Mechanism.</a:t>
            </a:r>
            <a:endParaRPr lang="en-US" dirty="0"/>
          </a:p>
          <a:p>
            <a:r>
              <a:rPr lang="en-US" dirty="0" smtClean="0"/>
              <a:t>Chemoreceptor </a:t>
            </a:r>
            <a:r>
              <a:rPr lang="en-US" dirty="0"/>
              <a:t>mechanisms 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Atrial </a:t>
            </a:r>
            <a:r>
              <a:rPr lang="en-US" dirty="0"/>
              <a:t>&amp; </a:t>
            </a:r>
            <a:r>
              <a:rPr lang="en-US" dirty="0" smtClean="0"/>
              <a:t>Pulmonary Artery Reflex.</a:t>
            </a:r>
            <a:endParaRPr lang="en-US" dirty="0"/>
          </a:p>
          <a:p>
            <a:r>
              <a:rPr lang="en-US" dirty="0" smtClean="0"/>
              <a:t>Atrial </a:t>
            </a:r>
            <a:r>
              <a:rPr lang="en-US" dirty="0"/>
              <a:t>Reflex  to </a:t>
            </a:r>
            <a:r>
              <a:rPr lang="en-US" dirty="0" smtClean="0"/>
              <a:t>kidneys </a:t>
            </a:r>
            <a:r>
              <a:rPr lang="en-US" i="1" dirty="0" smtClean="0"/>
              <a:t> </a:t>
            </a:r>
            <a:r>
              <a:rPr lang="en-US" dirty="0"/>
              <a:t>or Volume </a:t>
            </a:r>
            <a:r>
              <a:rPr lang="en-US" dirty="0" smtClean="0"/>
              <a:t>Reflex.</a:t>
            </a:r>
            <a:endParaRPr lang="en-US" dirty="0"/>
          </a:p>
          <a:p>
            <a:r>
              <a:rPr lang="en-US" dirty="0" smtClean="0"/>
              <a:t>Bainbridge Reflex.</a:t>
            </a:r>
            <a:endParaRPr lang="en-US" dirty="0"/>
          </a:p>
          <a:p>
            <a:r>
              <a:rPr lang="en-US" dirty="0" smtClean="0"/>
              <a:t>CNS </a:t>
            </a:r>
            <a:r>
              <a:rPr lang="en-US" dirty="0"/>
              <a:t>Ischemic </a:t>
            </a:r>
            <a:r>
              <a:rPr lang="en-US" dirty="0" smtClean="0"/>
              <a:t>Mechanism.</a:t>
            </a:r>
            <a:endParaRPr lang="en-US" dirty="0"/>
          </a:p>
          <a:p>
            <a:r>
              <a:rPr lang="en-US" dirty="0" smtClean="0"/>
              <a:t>Abdominal Compression Reflex.</a:t>
            </a:r>
            <a:endParaRPr lang="en-US" dirty="0"/>
          </a:p>
          <a:p>
            <a:r>
              <a:rPr lang="en-US" dirty="0" smtClean="0"/>
              <a:t>Contraction </a:t>
            </a:r>
            <a:r>
              <a:rPr lang="en-US" dirty="0"/>
              <a:t>of Sk. Muscles During Exercise.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9046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Bainbridge Reflex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eart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rate and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inc.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heart contractility </a:t>
            </a:r>
            <a:r>
              <a:rPr lang="en-US" dirty="0"/>
              <a:t>Prevent damming-up of blood in veins, atria and pulmonary circulation.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81241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CNS Ischemic Response</a:t>
            </a:r>
            <a:r>
              <a:rPr lang="en-US" dirty="0"/>
              <a:t>                      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 arterial pressure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Ischemia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blood flow), </a:t>
            </a:r>
            <a:r>
              <a:rPr lang="en-US" dirty="0" err="1"/>
              <a:t>inc.</a:t>
            </a:r>
            <a:r>
              <a:rPr lang="en-US" dirty="0"/>
              <a:t> CO2 </a:t>
            </a:r>
            <a:r>
              <a:rPr lang="en-US" dirty="0" err="1"/>
              <a:t>inc.</a:t>
            </a:r>
            <a:r>
              <a:rPr lang="en-US" dirty="0"/>
              <a:t> lactic acid or </a:t>
            </a:r>
            <a:r>
              <a:rPr lang="en-US" dirty="0" err="1"/>
              <a:t>dec.</a:t>
            </a:r>
            <a:r>
              <a:rPr lang="en-US" dirty="0"/>
              <a:t> PH of vasomotor center </a:t>
            </a:r>
            <a:r>
              <a:rPr lang="en-US" dirty="0" smtClean="0"/>
              <a:t>-Vasoconstrictor </a:t>
            </a:r>
            <a:r>
              <a:rPr lang="en-US" dirty="0"/>
              <a:t>area </a:t>
            </a:r>
            <a:r>
              <a:rPr lang="en-US" dirty="0" smtClean="0"/>
              <a:t>excited Vasoconstriction </a:t>
            </a:r>
            <a:r>
              <a:rPr lang="en-US" dirty="0"/>
              <a:t>of peripheral vessels </a:t>
            </a:r>
            <a:r>
              <a:rPr lang="en-US" dirty="0">
                <a:sym typeface="Wingdings"/>
              </a:rPr>
              <a:t> </a:t>
            </a:r>
            <a:r>
              <a:rPr lang="en-US" dirty="0" smtClean="0"/>
              <a:t>Arterial </a:t>
            </a:r>
            <a:r>
              <a:rPr lang="en-US" dirty="0"/>
              <a:t>pressure </a:t>
            </a:r>
            <a:r>
              <a:rPr lang="en-US" dirty="0" err="1"/>
              <a:t>inc.</a:t>
            </a:r>
            <a:r>
              <a:rPr lang="en-US" dirty="0"/>
              <a:t> to normal.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17035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Cushing </a:t>
            </a:r>
            <a:r>
              <a:rPr lang="en-US" b="1" dirty="0"/>
              <a:t>Reaction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It is a special type of CNS </a:t>
            </a:r>
            <a:r>
              <a:rPr lang="en-US" dirty="0"/>
              <a:t>ischemic response. When CSF pressure becomes greater than arterial </a:t>
            </a:r>
            <a:r>
              <a:rPr lang="en-US" dirty="0" smtClean="0"/>
              <a:t>pressure.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Brain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arteries compressed Blood flow to brain </a:t>
            </a:r>
            <a:r>
              <a:rPr lang="en-US" dirty="0"/>
              <a:t>cut off CNS ischemic response Arterial pressure becomes greater than CSF pressure to open up compressed brain arteries.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02350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Abdominal Compression Reflex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arterial pressure </a:t>
            </a:r>
            <a:r>
              <a:rPr lang="en-US" dirty="0" err="1"/>
              <a:t>dec.</a:t>
            </a:r>
            <a:r>
              <a:rPr lang="en-US" dirty="0"/>
              <a:t> due to blood loss </a:t>
            </a:r>
            <a:r>
              <a:rPr lang="en-US" dirty="0" smtClean="0"/>
              <a:t>Sympathetic </a:t>
            </a:r>
            <a:r>
              <a:rPr lang="en-US" dirty="0"/>
              <a:t>fibers to abdominal muscles </a:t>
            </a:r>
            <a:r>
              <a:rPr lang="en-US" dirty="0" smtClean="0"/>
              <a:t>stimulated Abdominal </a:t>
            </a:r>
            <a:r>
              <a:rPr lang="en-US" dirty="0"/>
              <a:t>muscles contract </a:t>
            </a:r>
            <a:r>
              <a:rPr lang="en-US" dirty="0" smtClean="0"/>
              <a:t>Venous </a:t>
            </a:r>
            <a:r>
              <a:rPr lang="en-US" dirty="0"/>
              <a:t>reservoirs of abdomen compressed </a:t>
            </a:r>
            <a:r>
              <a:rPr lang="en-US" dirty="0" smtClean="0"/>
              <a:t>blood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translocated</a:t>
            </a:r>
            <a:r>
              <a:rPr lang="en-US" dirty="0"/>
              <a:t> to heart (</a:t>
            </a:r>
            <a:r>
              <a:rPr lang="en-US" dirty="0" err="1"/>
              <a:t>ie</a:t>
            </a:r>
            <a:r>
              <a:rPr lang="en-US" dirty="0"/>
              <a:t> </a:t>
            </a:r>
            <a:r>
              <a:rPr lang="en-US" dirty="0" err="1"/>
              <a:t>inc.</a:t>
            </a:r>
            <a:r>
              <a:rPr lang="en-US" dirty="0"/>
              <a:t> venous return) </a:t>
            </a:r>
            <a:r>
              <a:rPr lang="en-US" dirty="0" err="1" smtClean="0"/>
              <a:t>Inc</a:t>
            </a:r>
            <a:r>
              <a:rPr lang="en-US" dirty="0" smtClean="0"/>
              <a:t>/cardiac </a:t>
            </a:r>
            <a:r>
              <a:rPr lang="en-US" dirty="0" err="1"/>
              <a:t>ouput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Inc.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arterial pressure</a:t>
            </a:r>
            <a:r>
              <a:rPr lang="en-US" dirty="0"/>
              <a:t>. 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260723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‘</a:t>
            </a:r>
            <a:r>
              <a:rPr lang="en-US" sz="3600" b="1" dirty="0" err="1" smtClean="0"/>
              <a:t>Inc</a:t>
            </a:r>
            <a:r>
              <a:rPr lang="en-US" sz="3600" b="1" dirty="0" smtClean="0"/>
              <a:t> Arterial </a:t>
            </a:r>
            <a:r>
              <a:rPr lang="en-US" sz="3600" b="1" dirty="0"/>
              <a:t>Pressure By Sk. Muscle Contraction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During Exercise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Contraction </a:t>
            </a:r>
            <a:r>
              <a:rPr lang="en-US" dirty="0"/>
              <a:t>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skeletal muscle </a:t>
            </a:r>
            <a:r>
              <a:rPr lang="en-US" dirty="0"/>
              <a:t>during exercise </a:t>
            </a:r>
            <a:r>
              <a:rPr lang="en-US" dirty="0" smtClean="0"/>
              <a:t>Compress </a:t>
            </a:r>
            <a:r>
              <a:rPr lang="en-US" dirty="0"/>
              <a:t>blood vessels </a:t>
            </a:r>
            <a:r>
              <a:rPr lang="en-US" dirty="0" smtClean="0"/>
              <a:t>Translocate </a:t>
            </a:r>
            <a:r>
              <a:rPr lang="en-US" dirty="0"/>
              <a:t>blood from peripheral vessels into heart </a:t>
            </a:r>
            <a:r>
              <a:rPr lang="en-US" dirty="0" smtClean="0"/>
              <a:t>Inc</a:t>
            </a:r>
            <a:r>
              <a:rPr lang="en-US" dirty="0"/>
              <a:t>. cardiac output </a:t>
            </a:r>
            <a:r>
              <a:rPr lang="en-US" dirty="0" smtClean="0"/>
              <a:t>Inc</a:t>
            </a:r>
            <a:r>
              <a:rPr lang="en-US" dirty="0"/>
              <a:t>.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arterial pressure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99962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Intermediate </a:t>
            </a:r>
            <a:r>
              <a:rPr lang="en-US" b="1" dirty="0"/>
              <a:t>Time-Period Pressure Control Mechanism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/>
              <a:t> Renin-Angiotensin Vasoconstrictor Mechanism</a:t>
            </a:r>
            <a:endParaRPr lang="en-US" dirty="0"/>
          </a:p>
          <a:p>
            <a:pPr algn="just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Dec. arterial pressure Dec. blood flow thru kidneys JC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cells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secrete enzyme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renin, Renin </a:t>
            </a:r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converts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angiotensin </a:t>
            </a:r>
            <a:r>
              <a:rPr lang="en-US" dirty="0"/>
              <a:t>(renin substrate) into angiotensin I Angiotensin </a:t>
            </a:r>
            <a:r>
              <a:rPr lang="en-US" dirty="0" smtClean="0"/>
              <a:t>I </a:t>
            </a:r>
            <a:r>
              <a:rPr lang="en-US" dirty="0"/>
              <a:t>is converted into angiotensin II by converting enzyme in lungs Angiotensin II - causes constriction of blood vessels </a:t>
            </a:r>
            <a:r>
              <a:rPr lang="en-US" dirty="0" err="1"/>
              <a:t>inc.</a:t>
            </a:r>
            <a:r>
              <a:rPr lang="en-US" dirty="0"/>
              <a:t> </a:t>
            </a:r>
            <a:r>
              <a:rPr lang="en-US" dirty="0" smtClean="0"/>
              <a:t>Arterial </a:t>
            </a:r>
            <a:r>
              <a:rPr lang="en-US" dirty="0"/>
              <a:t>pressure. </a:t>
            </a:r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95985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Stress-Relaxation </a:t>
            </a:r>
            <a:r>
              <a:rPr lang="en-US" b="1" dirty="0"/>
              <a:t>Mechanism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pressure in blood  Vessels becomes too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high.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Blood </a:t>
            </a:r>
            <a:r>
              <a:rPr lang="en-US" dirty="0"/>
              <a:t>vessels become stretched &amp; they keep </a:t>
            </a:r>
            <a:r>
              <a:rPr lang="en-US" dirty="0" smtClean="0"/>
              <a:t>on.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44267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Stress-Relaxation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Stretching more &amp; more- for minutes or hours</a:t>
            </a:r>
            <a:r>
              <a:rPr lang="en-US" dirty="0"/>
              <a:t>.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As </a:t>
            </a:r>
            <a:r>
              <a:rPr lang="en-US" dirty="0"/>
              <a:t>a </a:t>
            </a:r>
            <a:r>
              <a:rPr lang="en-US" dirty="0" smtClean="0"/>
              <a:t>result </a:t>
            </a:r>
            <a:r>
              <a:rPr lang="en-US" dirty="0"/>
              <a:t>pressure in blood vessels falls toward normal.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6467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> </a:t>
            </a:r>
            <a:r>
              <a:rPr lang="en-US" b="1" dirty="0"/>
              <a:t>Capillary Fluid Shift Mechanism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 </a:t>
            </a:r>
            <a:r>
              <a:rPr lang="en-US" dirty="0" smtClean="0"/>
              <a:t>When </a:t>
            </a:r>
            <a:r>
              <a:rPr lang="en-US" dirty="0"/>
              <a:t>capillary pressure </a:t>
            </a:r>
            <a:r>
              <a:rPr lang="en-US" dirty="0" smtClean="0"/>
              <a:t>falls Fluid </a:t>
            </a:r>
            <a:r>
              <a:rPr lang="en-US" dirty="0"/>
              <a:t>is absorbed by osmosis from tissues into circulation </a:t>
            </a:r>
            <a:r>
              <a:rPr lang="en-US" u="sng" dirty="0" smtClean="0"/>
              <a:t>Inc</a:t>
            </a:r>
            <a:r>
              <a:rPr lang="en-US" u="sng" dirty="0"/>
              <a:t>.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blood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volume </a:t>
            </a:r>
            <a:r>
              <a:rPr lang="en-US" u="sng" dirty="0" err="1" smtClean="0">
                <a:solidFill>
                  <a:schemeClr val="accent6">
                    <a:lumMod val="75000"/>
                  </a:schemeClr>
                </a:solidFill>
              </a:rPr>
              <a:t>inc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arterial pressure</a:t>
            </a:r>
          </a:p>
          <a:p>
            <a:r>
              <a:rPr lang="en-US" i="1" dirty="0" smtClean="0"/>
              <a:t> </a:t>
            </a:r>
            <a:r>
              <a:rPr lang="en-US" dirty="0"/>
              <a:t>When capillary pressure rise </a:t>
            </a:r>
            <a:r>
              <a:rPr lang="en-US" dirty="0" smtClean="0"/>
              <a:t>Fluid </a:t>
            </a:r>
            <a:r>
              <a:rPr lang="en-US" dirty="0"/>
              <a:t>is lost out of circulation </a:t>
            </a:r>
            <a:r>
              <a:rPr lang="en-US" dirty="0" smtClean="0"/>
              <a:t>into </a:t>
            </a:r>
            <a:r>
              <a:rPr lang="en-US" dirty="0"/>
              <a:t>tissues </a:t>
            </a:r>
            <a:r>
              <a:rPr lang="en-US" dirty="0" smtClean="0"/>
              <a:t>Dec</a:t>
            </a:r>
            <a:r>
              <a:rPr lang="en-US" dirty="0"/>
              <a:t>. blood vol.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 arterial  pressure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39744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/>
              <a:t>Renin-Angiotensin and Aldosterone Mechanism For Long-Term Control of Arterial Pressure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Arterial  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pressure  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</a:rPr>
              <a:t>dec.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Renin  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secreted   </a:t>
            </a:r>
            <a:r>
              <a:rPr lang="en-US" sz="4000" dirty="0"/>
              <a:t>by kidney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Angiotensin II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formed .</a:t>
            </a:r>
          </a:p>
          <a:p>
            <a:pPr algn="just"/>
            <a:r>
              <a:rPr lang="en-US" sz="4000" dirty="0"/>
              <a:t>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Direct effect of angiotensin II </a:t>
            </a:r>
            <a:r>
              <a:rPr lang="en-US" sz="4000" dirty="0"/>
              <a:t>on nephrons to </a:t>
            </a:r>
            <a:r>
              <a:rPr lang="en-US" sz="4000" dirty="0" err="1"/>
              <a:t>inc.</a:t>
            </a:r>
            <a:r>
              <a:rPr lang="en-US" sz="4000" dirty="0"/>
              <a:t> salt and water reabsorption .</a:t>
            </a:r>
          </a:p>
          <a:p>
            <a:pPr algn="just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3424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Regulation of Arterial Pressure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Intermediate  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Time-Period Pressure   Control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     Mechanisms  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(Acting within minutes or hours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Renin-Angiotensin Vasoconstrictor mechanism</a:t>
            </a:r>
          </a:p>
          <a:p>
            <a:r>
              <a:rPr lang="en-US" dirty="0" smtClean="0"/>
              <a:t> </a:t>
            </a:r>
            <a:r>
              <a:rPr lang="en-US" dirty="0"/>
              <a:t>Stress-Relaxation Mechanism</a:t>
            </a:r>
          </a:p>
          <a:p>
            <a:r>
              <a:rPr lang="en-US" i="1" dirty="0" smtClean="0"/>
              <a:t> </a:t>
            </a:r>
            <a:r>
              <a:rPr lang="en-US" dirty="0" smtClean="0"/>
              <a:t>Capillary </a:t>
            </a:r>
            <a:r>
              <a:rPr lang="en-US" dirty="0"/>
              <a:t>Fluid Shift Mechanism</a:t>
            </a:r>
          </a:p>
          <a:p>
            <a:pPr marL="0" indent="0">
              <a:buNone/>
            </a:pPr>
            <a:r>
              <a:rPr lang="en-US" i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902378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Renin-Angiotensin and Aldosterone Mechanism For Long-Term Control of Arterial Pressure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Angiotensin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II causes </a:t>
            </a:r>
            <a:r>
              <a:rPr lang="en-US" dirty="0"/>
              <a:t>adrenal medulla to secrete aldosterone that acts on nephrons in </a:t>
            </a:r>
            <a:r>
              <a:rPr lang="en-US" dirty="0" err="1"/>
              <a:t>inc.</a:t>
            </a:r>
            <a:r>
              <a:rPr lang="en-US" dirty="0"/>
              <a:t> salt and water </a:t>
            </a:r>
            <a:r>
              <a:rPr lang="en-US" dirty="0" smtClean="0"/>
              <a:t>reabsorption  </a:t>
            </a:r>
            <a:r>
              <a:rPr lang="en-US" dirty="0"/>
              <a:t>Inc. ECF fluid vol. Inc. blood vol. Arterial pressure </a:t>
            </a:r>
            <a:r>
              <a:rPr lang="en-US" dirty="0" err="1"/>
              <a:t>inc.</a:t>
            </a:r>
            <a:r>
              <a:rPr lang="en-US" dirty="0"/>
              <a:t> to </a:t>
            </a:r>
            <a:r>
              <a:rPr lang="en-US" dirty="0" smtClean="0"/>
              <a:t>normal.</a:t>
            </a:r>
            <a:endParaRPr lang="en-US" dirty="0"/>
          </a:p>
          <a:p>
            <a:pPr algn="just"/>
            <a:r>
              <a:rPr lang="en-US" dirty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Arterial pressure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inc</a:t>
            </a:r>
            <a:r>
              <a:rPr lang="en-US" dirty="0" err="1"/>
              <a:t>.</a:t>
            </a:r>
            <a:r>
              <a:rPr lang="en-US" dirty="0"/>
              <a:t>  All processes occur in opposite direction </a:t>
            </a:r>
            <a:r>
              <a:rPr lang="en-US" dirty="0">
                <a:sym typeface="Wingdings"/>
              </a:rPr>
              <a:t> </a:t>
            </a:r>
            <a:r>
              <a:rPr lang="en-US" dirty="0"/>
              <a:t>Arterial pressure </a:t>
            </a:r>
            <a:r>
              <a:rPr lang="en-US" dirty="0" err="1"/>
              <a:t>dec.</a:t>
            </a:r>
            <a:r>
              <a:rPr lang="en-US" dirty="0"/>
              <a:t> to normal.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731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Regulation of Arterial Pressure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Long-Term   Pressure    Control   Mechanisms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(Acting within days, months or years)</a:t>
            </a:r>
          </a:p>
          <a:p>
            <a:r>
              <a:rPr lang="en-US" dirty="0"/>
              <a:t> Renal Body Fluid Mechanism</a:t>
            </a:r>
          </a:p>
          <a:p>
            <a:r>
              <a:rPr lang="en-US" dirty="0"/>
              <a:t> Renin-Angiotensin-Aldosterone Mechanism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0197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Increase in Arterial Pressure During Muscle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the same time that motor areas become activated to cause exercise, most of reticular activating system is also </a:t>
            </a:r>
            <a:r>
              <a:rPr lang="en-US" dirty="0" smtClean="0"/>
              <a:t>activated  Inc</a:t>
            </a:r>
            <a:r>
              <a:rPr lang="en-US" dirty="0"/>
              <a:t>. stimulation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vasoconstrictor &amp;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cardioaccelerator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areas of vasomotor </a:t>
            </a:r>
            <a:r>
              <a:rPr lang="en-US" dirty="0" smtClean="0"/>
              <a:t>center Inc</a:t>
            </a:r>
            <a:r>
              <a:rPr lang="en-US" dirty="0"/>
              <a:t>.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arterial pressure. 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5734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Alarm Reaction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inc</a:t>
            </a:r>
            <a:r>
              <a:rPr lang="en-US" dirty="0" err="1"/>
              <a:t>.</a:t>
            </a:r>
            <a:r>
              <a:rPr lang="en-US" dirty="0"/>
              <a:t>   arterial   pressure   during  stress  conditions,  </a:t>
            </a:r>
            <a:r>
              <a:rPr lang="en-US" dirty="0" err="1"/>
              <a:t>eg</a:t>
            </a:r>
            <a:r>
              <a:rPr lang="en-US" dirty="0"/>
              <a:t> during fright, is called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alarm reaction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50176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Baroreceptors </a:t>
            </a:r>
            <a:r>
              <a:rPr lang="en-US" b="1" dirty="0"/>
              <a:t>or </a:t>
            </a:r>
            <a:r>
              <a:rPr lang="en-US" b="1" dirty="0" err="1"/>
              <a:t>Presso</a:t>
            </a:r>
            <a:r>
              <a:rPr lang="en-US" b="1" dirty="0"/>
              <a:t>-Receptors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These    are </a:t>
            </a:r>
            <a:r>
              <a:rPr lang="en-US" dirty="0"/>
              <a:t>spray-type    nerve    endings    that    are stimulated by stretch </a:t>
            </a:r>
          </a:p>
          <a:p>
            <a:pPr algn="just"/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Location and Innervation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 smtClean="0"/>
              <a:t>  </a:t>
            </a:r>
            <a:r>
              <a:rPr lang="en-US" dirty="0"/>
              <a:t>In wall of carotid  </a:t>
            </a:r>
            <a:r>
              <a:rPr lang="en-US" dirty="0" smtClean="0"/>
              <a:t>sinus </a:t>
            </a:r>
            <a:r>
              <a:rPr lang="en-US" dirty="0" err="1" smtClean="0"/>
              <a:t>Hering's</a:t>
            </a:r>
            <a:r>
              <a:rPr lang="en-US" dirty="0" smtClean="0"/>
              <a:t> </a:t>
            </a:r>
            <a:r>
              <a:rPr lang="en-US" dirty="0"/>
              <a:t>nerve </a:t>
            </a:r>
            <a:r>
              <a:rPr lang="en-US" cap="small" baseline="30000" dirty="0" smtClean="0"/>
              <a:t> </a:t>
            </a:r>
            <a:r>
              <a:rPr lang="en-US" dirty="0"/>
              <a:t>Glossopharyngeal nerve </a:t>
            </a:r>
            <a:r>
              <a:rPr lang="en-US" dirty="0" err="1" smtClean="0"/>
              <a:t>Tractus</a:t>
            </a:r>
            <a:r>
              <a:rPr lang="en-US" dirty="0" smtClean="0"/>
              <a:t> </a:t>
            </a:r>
            <a:r>
              <a:rPr lang="en-US" dirty="0" err="1"/>
              <a:t>solitarius</a:t>
            </a:r>
            <a:r>
              <a:rPr lang="en-US" dirty="0"/>
              <a:t> in Medulla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In wall of aortic arch </a:t>
            </a:r>
            <a:r>
              <a:rPr lang="en-US" dirty="0" err="1" smtClean="0"/>
              <a:t>vagus</a:t>
            </a:r>
            <a:r>
              <a:rPr lang="en-US" dirty="0" smtClean="0"/>
              <a:t> nerve </a:t>
            </a:r>
            <a:r>
              <a:rPr lang="en-US" dirty="0" err="1" smtClean="0"/>
              <a:t>Tractus</a:t>
            </a:r>
            <a:r>
              <a:rPr lang="en-US" dirty="0" smtClean="0"/>
              <a:t> </a:t>
            </a:r>
            <a:r>
              <a:rPr lang="en-US" dirty="0" err="1"/>
              <a:t>solitarius</a:t>
            </a:r>
            <a:r>
              <a:rPr lang="en-US" dirty="0"/>
              <a:t> in Medulla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109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Baroreceptor Reflex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   Arterial   pressure Baroreceptors </a:t>
            </a:r>
            <a:r>
              <a:rPr lang="en-US" dirty="0"/>
              <a:t>  in carotid sinus and aortic arch stretched and stimulated  signals     pass      through glossopharyngeal and </a:t>
            </a:r>
            <a:r>
              <a:rPr lang="en-US" dirty="0" err="1"/>
              <a:t>vagus</a:t>
            </a:r>
            <a:r>
              <a:rPr lang="en-US" dirty="0"/>
              <a:t> nerve to </a:t>
            </a:r>
            <a:r>
              <a:rPr lang="en-US" dirty="0" err="1"/>
              <a:t>tractus</a:t>
            </a:r>
            <a:r>
              <a:rPr lang="en-US" dirty="0"/>
              <a:t> </a:t>
            </a:r>
            <a:r>
              <a:rPr lang="en-US" dirty="0" err="1"/>
              <a:t>solitarius</a:t>
            </a:r>
            <a:r>
              <a:rPr lang="en-US" dirty="0"/>
              <a:t> in medulla secondary </a:t>
            </a:r>
            <a:r>
              <a:rPr lang="en-US" dirty="0" err="1"/>
              <a:t>singnals</a:t>
            </a:r>
            <a:r>
              <a:rPr lang="en-US" dirty="0"/>
              <a:t> from </a:t>
            </a:r>
            <a:r>
              <a:rPr lang="en-US" dirty="0" err="1"/>
              <a:t>tractus</a:t>
            </a:r>
            <a:r>
              <a:rPr lang="en-US" dirty="0"/>
              <a:t> </a:t>
            </a:r>
            <a:r>
              <a:rPr lang="en-US" dirty="0" err="1"/>
              <a:t>solitarius</a:t>
            </a:r>
            <a:r>
              <a:rPr lang="en-US" dirty="0"/>
              <a:t> inhibit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vasoconstrictor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centre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and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excite    vagal center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665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Baroreceptor Reflex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Peripheral vasodilation  and 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heart  rate  and 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contractility occur Dec. arterial pressure to normal.</a:t>
            </a:r>
          </a:p>
          <a:p>
            <a:pPr algn="just"/>
            <a:r>
              <a:rPr lang="en-US" dirty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When arterial pressure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dec.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whole process occurs in opposite direction </a:t>
            </a:r>
            <a:r>
              <a:rPr lang="en-US" dirty="0">
                <a:sym typeface="Wingdings"/>
              </a:rPr>
              <a:t>I</a:t>
            </a:r>
            <a:r>
              <a:rPr lang="en-US" dirty="0"/>
              <a:t>nc. arterial pressure to normal.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30161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1108</Words>
  <Application>Microsoft Office PowerPoint</Application>
  <PresentationFormat>On-screen Show (4:3)</PresentationFormat>
  <Paragraphs>107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Arterial pressure and its regulation </vt:lpstr>
      <vt:lpstr>Regulation of Arterial Pressure </vt:lpstr>
      <vt:lpstr>Regulation of Arterial Pressure </vt:lpstr>
      <vt:lpstr>Regulation of Arterial Pressure </vt:lpstr>
      <vt:lpstr>Increase in Arterial Pressure During Muscle Exercise</vt:lpstr>
      <vt:lpstr> Alarm Reaction </vt:lpstr>
      <vt:lpstr> Baroreceptors or Presso-Receptors </vt:lpstr>
      <vt:lpstr> Baroreceptor Reflex </vt:lpstr>
      <vt:lpstr> Baroreceptor Reflex </vt:lpstr>
      <vt:lpstr> Baroreceptor Reflex </vt:lpstr>
      <vt:lpstr> Baroreceptor Reflex </vt:lpstr>
      <vt:lpstr> Why Baroreceptor Reflex Mechanism Called Pressure Buffer Mechanism </vt:lpstr>
      <vt:lpstr>  Carotid Sinus Syndrome </vt:lpstr>
      <vt:lpstr> Chemoreceptors </vt:lpstr>
      <vt:lpstr>Chemoreceptor Reflex </vt:lpstr>
      <vt:lpstr>Atrial and Pulmonary Artery Reflex </vt:lpstr>
      <vt:lpstr>  Atrial Reflex to Kidney or Volume Reflex  </vt:lpstr>
      <vt:lpstr> Atrial Reflex to Kidney or Volume Reflex </vt:lpstr>
      <vt:lpstr>Bainbridge Reflex  </vt:lpstr>
      <vt:lpstr>Bainbridge Reflex</vt:lpstr>
      <vt:lpstr>CNS Ischemic Response                        </vt:lpstr>
      <vt:lpstr>Cushing Reaction </vt:lpstr>
      <vt:lpstr>Abdominal Compression Reflex </vt:lpstr>
      <vt:lpstr> ‘Inc Arterial Pressure By Sk. Muscle Contraction  During Exercise </vt:lpstr>
      <vt:lpstr> Intermediate Time-Period Pressure Control Mechanism </vt:lpstr>
      <vt:lpstr> Stress-Relaxation Mechanism </vt:lpstr>
      <vt:lpstr>Stress-Relaxation Mechanism</vt:lpstr>
      <vt:lpstr>  Capillary Fluid Shift Mechanism </vt:lpstr>
      <vt:lpstr> Renin-Angiotensin and Aldosterone Mechanism For Long-Term Control of Arterial Pressure </vt:lpstr>
      <vt:lpstr>Renin-Angiotensin and Aldosterone Mechanism For Long-Term Control of Arterial Pressure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Arterial pressure and its regulation </dc:title>
  <dc:creator>USMAN SANDHU</dc:creator>
  <cp:lastModifiedBy>USMAN SANDHU</cp:lastModifiedBy>
  <cp:revision>1</cp:revision>
  <dcterms:created xsi:type="dcterms:W3CDTF">2020-04-18T22:22:18Z</dcterms:created>
  <dcterms:modified xsi:type="dcterms:W3CDTF">2020-04-18T22:22:36Z</dcterms:modified>
</cp:coreProperties>
</file>