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3" r:id="rId5"/>
    <p:sldId id="259" r:id="rId6"/>
    <p:sldId id="260" r:id="rId7"/>
    <p:sldId id="261" r:id="rId8"/>
    <p:sldId id="262"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2D7591F-7B22-4787-B404-623FDA106E63}" type="datetimeFigureOut">
              <a:rPr lang="en-US" smtClean="0"/>
              <a:t>12/13/2020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8656A5-1933-4314-B18E-9A16F9D4C10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D7591F-7B22-4787-B404-623FDA106E63}" type="datetimeFigureOut">
              <a:rPr lang="en-US" smtClean="0"/>
              <a:t>12/13/2020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8656A5-1933-4314-B18E-9A16F9D4C10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D7591F-7B22-4787-B404-623FDA106E63}" type="datetimeFigureOut">
              <a:rPr lang="en-US" smtClean="0"/>
              <a:t>12/13/2020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8656A5-1933-4314-B18E-9A16F9D4C10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D7591F-7B22-4787-B404-623FDA106E63}" type="datetimeFigureOut">
              <a:rPr lang="en-US" smtClean="0"/>
              <a:t>12/13/2020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8656A5-1933-4314-B18E-9A16F9D4C10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D7591F-7B22-4787-B404-623FDA106E63}" type="datetimeFigureOut">
              <a:rPr lang="en-US" smtClean="0"/>
              <a:t>12/13/2020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8656A5-1933-4314-B18E-9A16F9D4C10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2D7591F-7B22-4787-B404-623FDA106E63}" type="datetimeFigureOut">
              <a:rPr lang="en-US" smtClean="0"/>
              <a:t>12/13/2020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8656A5-1933-4314-B18E-9A16F9D4C10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2D7591F-7B22-4787-B404-623FDA106E63}" type="datetimeFigureOut">
              <a:rPr lang="en-US" smtClean="0"/>
              <a:t>12/13/2020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8656A5-1933-4314-B18E-9A16F9D4C10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2D7591F-7B22-4787-B404-623FDA106E63}" type="datetimeFigureOut">
              <a:rPr lang="en-US" smtClean="0"/>
              <a:t>12/13/2020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8656A5-1933-4314-B18E-9A16F9D4C10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D7591F-7B22-4787-B404-623FDA106E63}" type="datetimeFigureOut">
              <a:rPr lang="en-US" smtClean="0"/>
              <a:t>12/13/2020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8656A5-1933-4314-B18E-9A16F9D4C10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D7591F-7B22-4787-B404-623FDA106E63}" type="datetimeFigureOut">
              <a:rPr lang="en-US" smtClean="0"/>
              <a:t>12/13/2020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8656A5-1933-4314-B18E-9A16F9D4C108}"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A2D7591F-7B22-4787-B404-623FDA106E63}" type="datetimeFigureOut">
              <a:rPr lang="en-US" smtClean="0"/>
              <a:t>12/13/2020</a:t>
            </a:fld>
            <a:endParaRPr lang="en-US"/>
          </a:p>
        </p:txBody>
      </p:sp>
      <p:sp>
        <p:nvSpPr>
          <p:cNvPr id="9" name="Slide Number Placeholder 8"/>
          <p:cNvSpPr>
            <a:spLocks noGrp="1"/>
          </p:cNvSpPr>
          <p:nvPr>
            <p:ph type="sldNum" sz="quarter" idx="11"/>
          </p:nvPr>
        </p:nvSpPr>
        <p:spPr/>
        <p:txBody>
          <a:bodyPr/>
          <a:lstStyle/>
          <a:p>
            <a:fld id="{BF8656A5-1933-4314-B18E-9A16F9D4C108}"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F8656A5-1933-4314-B18E-9A16F9D4C108}"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A2D7591F-7B22-4787-B404-623FDA106E63}" type="datetimeFigureOut">
              <a:rPr lang="en-US" smtClean="0"/>
              <a:t>12/13/2020</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543800" cy="3127375"/>
          </a:xfrm>
        </p:spPr>
        <p:txBody>
          <a:bodyPr/>
          <a:lstStyle/>
          <a:p>
            <a:r>
              <a:rPr lang="en-US" sz="4400" dirty="0" smtClean="0">
                <a:latin typeface="Times New Roman" pitchFamily="18" charset="0"/>
                <a:cs typeface="Times New Roman" pitchFamily="18" charset="0"/>
              </a:rPr>
              <a:t>Role of education in economic development</a:t>
            </a:r>
            <a:endParaRPr lang="en-US" sz="4400" dirty="0">
              <a:latin typeface="Times New Roman" pitchFamily="18" charset="0"/>
              <a:cs typeface="Times New Roman" pitchFamily="18" charset="0"/>
            </a:endParaRPr>
          </a:p>
        </p:txBody>
      </p:sp>
      <p:sp>
        <p:nvSpPr>
          <p:cNvPr id="3" name="Subtitle 2"/>
          <p:cNvSpPr>
            <a:spLocks noGrp="1"/>
          </p:cNvSpPr>
          <p:nvPr>
            <p:ph type="subTitle" idx="1"/>
          </p:nvPr>
        </p:nvSpPr>
        <p:spPr/>
        <p:txBody>
          <a:bodyPr>
            <a:noAutofit/>
          </a:bodyPr>
          <a:lstStyle/>
          <a:p>
            <a:r>
              <a:rPr lang="en-US" sz="4000" dirty="0" smtClean="0">
                <a:latin typeface="Times New Roman" pitchFamily="18" charset="0"/>
                <a:cs typeface="Times New Roman" pitchFamily="18" charset="0"/>
              </a:rPr>
              <a:t>Instructor Name: Farheen Malik</a:t>
            </a:r>
            <a:endParaRPr lang="en-US" sz="4000" dirty="0">
              <a:latin typeface="Times New Roman" pitchFamily="18" charset="0"/>
              <a:cs typeface="Times New Roman" pitchFamily="18" charset="0"/>
            </a:endParaRPr>
          </a:p>
        </p:txBody>
      </p:sp>
    </p:spTree>
    <p:extLst>
      <p:ext uri="{BB962C8B-B14F-4D97-AF65-F5344CB8AC3E}">
        <p14:creationId xmlns:p14="http://schemas.microsoft.com/office/powerpoint/2010/main" val="987802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1325562"/>
          </a:xfrm>
        </p:spPr>
        <p:txBody>
          <a:bodyPr/>
          <a:lstStyle/>
          <a:p>
            <a:r>
              <a:rPr lang="en-US" sz="4400" dirty="0" smtClean="0">
                <a:latin typeface="Times New Roman" pitchFamily="18" charset="0"/>
                <a:cs typeface="Times New Roman" pitchFamily="18" charset="0"/>
              </a:rPr>
              <a:t>Role of education in economic development</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2800" dirty="0">
                <a:latin typeface="Times New Roman" pitchFamily="18" charset="0"/>
                <a:cs typeface="Times New Roman" pitchFamily="18" charset="0"/>
              </a:rPr>
              <a:t>Education provides a foundation for development, the groundwork on which much of our economic and social well being is built</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It is the key to increasing economic efficiency and social </a:t>
            </a:r>
            <a:r>
              <a:rPr lang="en-US" sz="2800" dirty="0" smtClean="0">
                <a:latin typeface="Times New Roman" pitchFamily="18" charset="0"/>
                <a:cs typeface="Times New Roman" pitchFamily="18" charset="0"/>
              </a:rPr>
              <a:t>consistency.</a:t>
            </a:r>
          </a:p>
          <a:p>
            <a:pPr algn="just"/>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It increases the overall productivity and intellectual flexibility of the labor force</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It </a:t>
            </a:r>
            <a:r>
              <a:rPr lang="en-US" sz="2800" dirty="0">
                <a:latin typeface="Times New Roman" pitchFamily="18" charset="0"/>
                <a:cs typeface="Times New Roman" pitchFamily="18" charset="0"/>
              </a:rPr>
              <a:t>helps to ensure that a country is competitive in world markets now characterized by changing technologies and production methods. </a:t>
            </a:r>
          </a:p>
        </p:txBody>
      </p:sp>
    </p:spTree>
    <p:extLst>
      <p:ext uri="{BB962C8B-B14F-4D97-AF65-F5344CB8AC3E}">
        <p14:creationId xmlns:p14="http://schemas.microsoft.com/office/powerpoint/2010/main" val="1759321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sz="2800" dirty="0">
                <a:latin typeface="Times New Roman" pitchFamily="18" charset="0"/>
                <a:cs typeface="Times New Roman" pitchFamily="18" charset="0"/>
              </a:rPr>
              <a:t>Education alone, of course cannot transform an economy. The quantity and quality of investment, domestic and foreign, together with the overall policy environment, form the other important determinants of economic performance</a:t>
            </a:r>
            <a:r>
              <a:rPr lang="en-US" dirty="0" smtClean="0"/>
              <a:t>.</a:t>
            </a:r>
          </a:p>
          <a:p>
            <a:pPr algn="just"/>
            <a:r>
              <a:rPr lang="en-US" sz="2800" dirty="0">
                <a:latin typeface="Times New Roman" pitchFamily="18" charset="0"/>
                <a:cs typeface="Times New Roman" pitchFamily="18" charset="0"/>
              </a:rPr>
              <a:t>Education enriches people’s understanding of themselves and world. </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It </a:t>
            </a:r>
            <a:r>
              <a:rPr lang="en-US" sz="2800" dirty="0">
                <a:latin typeface="Times New Roman" pitchFamily="18" charset="0"/>
                <a:cs typeface="Times New Roman" pitchFamily="18" charset="0"/>
              </a:rPr>
              <a:t>improves the quality of their lives and leads to broad social benefits to individuals and society. </a:t>
            </a:r>
          </a:p>
        </p:txBody>
      </p:sp>
    </p:spTree>
    <p:extLst>
      <p:ext uri="{BB962C8B-B14F-4D97-AF65-F5344CB8AC3E}">
        <p14:creationId xmlns:p14="http://schemas.microsoft.com/office/powerpoint/2010/main" val="3764787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7620000" cy="5257800"/>
          </a:xfrm>
        </p:spPr>
        <p:txBody>
          <a:bodyPr>
            <a:normAutofit lnSpcReduction="10000"/>
          </a:bodyPr>
          <a:lstStyle/>
          <a:p>
            <a:pPr algn="just"/>
            <a:r>
              <a:rPr lang="en-US" sz="2800" dirty="0">
                <a:latin typeface="Times New Roman" pitchFamily="18" charset="0"/>
                <a:cs typeface="Times New Roman" pitchFamily="18" charset="0"/>
              </a:rPr>
              <a:t>Education is key to the socio-economic development of a country. It plays a vital role in building human capabilities and accelerates economic growth through knowledge, skills and creative strength of a </a:t>
            </a:r>
            <a:r>
              <a:rPr lang="en-US" sz="2800" dirty="0" smtClean="0">
                <a:latin typeface="Times New Roman" pitchFamily="18" charset="0"/>
                <a:cs typeface="Times New Roman" pitchFamily="18" charset="0"/>
              </a:rPr>
              <a:t>society.</a:t>
            </a:r>
          </a:p>
          <a:p>
            <a:pPr algn="just"/>
            <a:r>
              <a:rPr lang="en-US" sz="2800" dirty="0">
                <a:latin typeface="Times New Roman" pitchFamily="18" charset="0"/>
                <a:cs typeface="Times New Roman" pitchFamily="18" charset="0"/>
              </a:rPr>
              <a:t>The positive outcomes of education include reduction in poverty and inequality, improvement in health status and good governance in implementation of socio-economic </a:t>
            </a:r>
            <a:r>
              <a:rPr lang="en-US" sz="2800" dirty="0" smtClean="0">
                <a:latin typeface="Times New Roman" pitchFamily="18" charset="0"/>
                <a:cs typeface="Times New Roman" pitchFamily="18" charset="0"/>
              </a:rPr>
              <a:t>policies.</a:t>
            </a:r>
          </a:p>
          <a:p>
            <a:pPr algn="just"/>
            <a:r>
              <a:rPr lang="en-US" sz="2800" dirty="0">
                <a:latin typeface="Times New Roman" pitchFamily="18" charset="0"/>
                <a:cs typeface="Times New Roman" pitchFamily="18" charset="0"/>
              </a:rPr>
              <a:t>Education equipped people with the knowledge and skills they needed to increase their income and expanded opportunities for employment.</a:t>
            </a:r>
          </a:p>
        </p:txBody>
      </p:sp>
    </p:spTree>
    <p:extLst>
      <p:ext uri="{BB962C8B-B14F-4D97-AF65-F5344CB8AC3E}">
        <p14:creationId xmlns:p14="http://schemas.microsoft.com/office/powerpoint/2010/main" val="801121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15962"/>
          </a:xfrm>
        </p:spPr>
        <p:txBody>
          <a:bodyPr/>
          <a:lstStyle/>
          <a:p>
            <a:endParaRPr lang="en-US" dirty="0"/>
          </a:p>
        </p:txBody>
      </p:sp>
      <p:sp>
        <p:nvSpPr>
          <p:cNvPr id="3" name="Content Placeholder 2"/>
          <p:cNvSpPr>
            <a:spLocks noGrp="1"/>
          </p:cNvSpPr>
          <p:nvPr>
            <p:ph idx="1"/>
          </p:nvPr>
        </p:nvSpPr>
        <p:spPr>
          <a:xfrm>
            <a:off x="457200" y="1143000"/>
            <a:ext cx="7620000" cy="5638800"/>
          </a:xfrm>
        </p:spPr>
        <p:txBody>
          <a:bodyPr>
            <a:normAutofit/>
          </a:bodyPr>
          <a:lstStyle/>
          <a:p>
            <a:pPr algn="just"/>
            <a:r>
              <a:rPr lang="en-US" sz="2800" dirty="0">
                <a:latin typeface="Times New Roman" pitchFamily="18" charset="0"/>
                <a:cs typeface="Times New Roman" pitchFamily="18" charset="0"/>
              </a:rPr>
              <a:t>Education raises people’s productivity and creativity and promotes entrepreneurship and technological advances. </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In </a:t>
            </a:r>
            <a:r>
              <a:rPr lang="en-US" sz="2800" dirty="0">
                <a:latin typeface="Times New Roman" pitchFamily="18" charset="0"/>
                <a:cs typeface="Times New Roman" pitchFamily="18" charset="0"/>
              </a:rPr>
              <a:t>addition it plays a very crucial role in securing economic and social progress and improving income </a:t>
            </a:r>
            <a:r>
              <a:rPr lang="en-US" sz="3000" dirty="0">
                <a:latin typeface="Times New Roman" pitchFamily="18" charset="0"/>
                <a:cs typeface="Times New Roman" pitchFamily="18" charset="0"/>
              </a:rPr>
              <a:t>distribution</a:t>
            </a:r>
            <a:r>
              <a:rPr lang="en-US" sz="3000" dirty="0" smtClean="0">
                <a:latin typeface="Times New Roman" pitchFamily="18" charset="0"/>
                <a:cs typeface="Times New Roman" pitchFamily="18" charset="0"/>
              </a:rPr>
              <a:t>.</a:t>
            </a:r>
          </a:p>
          <a:p>
            <a:pPr algn="just"/>
            <a:r>
              <a:rPr lang="en-US" sz="3000" dirty="0">
                <a:latin typeface="Times New Roman" pitchFamily="18" charset="0"/>
                <a:cs typeface="Times New Roman" pitchFamily="18" charset="0"/>
              </a:rPr>
              <a:t>Investment in human capital can have little impact on growth unless people can use education in competitive and open markets. The larger and more competitive these markets are, the greater are the prospects for using education and skills. </a:t>
            </a:r>
            <a:r>
              <a:rPr lang="en-US" sz="3000" dirty="0" smtClean="0">
                <a:latin typeface="Times New Roman" pitchFamily="18" charset="0"/>
                <a:cs typeface="Times New Roman" pitchFamily="18" charset="0"/>
              </a:rPr>
              <a:t> </a:t>
            </a:r>
            <a:endParaRPr lang="en-US" sz="3000" dirty="0">
              <a:latin typeface="Times New Roman" pitchFamily="18" charset="0"/>
              <a:cs typeface="Times New Roman" pitchFamily="18" charset="0"/>
            </a:endParaRPr>
          </a:p>
        </p:txBody>
      </p:sp>
    </p:spTree>
    <p:extLst>
      <p:ext uri="{BB962C8B-B14F-4D97-AF65-F5344CB8AC3E}">
        <p14:creationId xmlns:p14="http://schemas.microsoft.com/office/powerpoint/2010/main" val="2806343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2800" dirty="0">
                <a:latin typeface="Times New Roman" pitchFamily="18" charset="0"/>
                <a:cs typeface="Times New Roman" pitchFamily="18" charset="0"/>
              </a:rPr>
              <a:t>Investment in human capital can have little impact on growth unless people can use education in competitive and open markets. The larger and more competitive these markets are, the greater are the prospects for using education and skills. </a:t>
            </a:r>
          </a:p>
        </p:txBody>
      </p:sp>
    </p:spTree>
    <p:extLst>
      <p:ext uri="{BB962C8B-B14F-4D97-AF65-F5344CB8AC3E}">
        <p14:creationId xmlns:p14="http://schemas.microsoft.com/office/powerpoint/2010/main" val="1805909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15962"/>
          </a:xfrm>
        </p:spPr>
        <p:txBody>
          <a:bodyPr/>
          <a:lstStyle/>
          <a:p>
            <a:endParaRPr lang="en-US" dirty="0"/>
          </a:p>
        </p:txBody>
      </p:sp>
      <p:sp>
        <p:nvSpPr>
          <p:cNvPr id="3" name="Content Placeholder 2"/>
          <p:cNvSpPr>
            <a:spLocks noGrp="1"/>
          </p:cNvSpPr>
          <p:nvPr>
            <p:ph idx="1"/>
          </p:nvPr>
        </p:nvSpPr>
        <p:spPr>
          <a:xfrm>
            <a:off x="457200" y="1143000"/>
            <a:ext cx="7620000" cy="5715000"/>
          </a:xfrm>
        </p:spPr>
        <p:txBody>
          <a:bodyPr>
            <a:noAutofit/>
          </a:bodyPr>
          <a:lstStyle/>
          <a:p>
            <a:pPr algn="just"/>
            <a:r>
              <a:rPr lang="en-US" sz="2800" dirty="0">
                <a:latin typeface="Times New Roman" pitchFamily="18" charset="0"/>
                <a:cs typeface="Times New Roman" pitchFamily="18" charset="0"/>
              </a:rPr>
              <a:t>For example: health and nutrition, and primary and secondary education all raise the productivity of workers, rural and urban; secondary education, including vocational, facilitates the acquisition of skills and managerial capacity; tertiary education supports the development of basic science, the appropriate selection of technology imports and the domestic adaptation and development of technologies; secondary and tertiary education also represent critical elements in the development of key institutions, of government, the law, and the financial system, among others, all essential for economic </a:t>
            </a:r>
            <a:r>
              <a:rPr lang="en-US" sz="2800" dirty="0" smtClean="0">
                <a:latin typeface="Times New Roman" pitchFamily="18" charset="0"/>
                <a:cs typeface="Times New Roman" pitchFamily="18" charset="0"/>
              </a:rPr>
              <a:t>growth.</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253333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r>
              <a:rPr lang="en-US" sz="2800" dirty="0">
                <a:latin typeface="Times New Roman" pitchFamily="18" charset="0"/>
                <a:cs typeface="Times New Roman" pitchFamily="18" charset="0"/>
              </a:rPr>
              <a:t>The quality of education – measured on an outcome basis of cognitive skills – has powerful economic effects. Economic growth is strongly affected by the skills of workers. What people know matters</a:t>
            </a:r>
            <a:r>
              <a:rPr lang="en-US" sz="2800" dirty="0" smtClean="0">
                <a:latin typeface="Times New Roman" pitchFamily="18" charset="0"/>
                <a:cs typeface="Times New Roman" pitchFamily="18" charset="0"/>
              </a:rPr>
              <a:t>.</a:t>
            </a:r>
          </a:p>
          <a:p>
            <a:pPr algn="just"/>
            <a:r>
              <a:rPr lang="en-US" sz="2800" dirty="0">
                <a:latin typeface="Times New Roman" pitchFamily="18" charset="0"/>
                <a:cs typeface="Times New Roman" pitchFamily="18" charset="0"/>
              </a:rPr>
              <a:t>Human capital is generally considered a key ingredient for improving countries’ economic well-being, via higher productivity and more innovation. And education is in turn a key tool with which to raise the human capital level of the workforce.</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4018148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411162"/>
          </a:xfrm>
        </p:spPr>
        <p:txBody>
          <a:bodyPr/>
          <a:lstStyle/>
          <a:p>
            <a:endParaRPr lang="en-US" dirty="0"/>
          </a:p>
        </p:txBody>
      </p:sp>
      <p:sp>
        <p:nvSpPr>
          <p:cNvPr id="3" name="Content Placeholder 2"/>
          <p:cNvSpPr>
            <a:spLocks noGrp="1"/>
          </p:cNvSpPr>
          <p:nvPr>
            <p:ph idx="1"/>
          </p:nvPr>
        </p:nvSpPr>
        <p:spPr>
          <a:xfrm>
            <a:off x="457200" y="914400"/>
            <a:ext cx="7620000" cy="5486400"/>
          </a:xfrm>
        </p:spPr>
        <p:txBody>
          <a:bodyPr>
            <a:normAutofit fontScale="92500" lnSpcReduction="10000"/>
          </a:bodyPr>
          <a:lstStyle/>
          <a:p>
            <a:pPr algn="just"/>
            <a:r>
              <a:rPr lang="en-US" sz="2800" dirty="0">
                <a:latin typeface="Times New Roman" pitchFamily="18" charset="0"/>
                <a:cs typeface="Times New Roman" pitchFamily="18" charset="0"/>
              </a:rPr>
              <a:t>Economic growth and education are intertwined. Greater access to education has certainly contributed to higher rates of economic growth. </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extent of the contribution of education to economic growth depends not only on building skills, but also on their application</a:t>
            </a:r>
            <a:r>
              <a:rPr lang="en-US" sz="2800" dirty="0" smtClean="0">
                <a:latin typeface="Times New Roman" pitchFamily="18" charset="0"/>
                <a:cs typeface="Times New Roman" pitchFamily="18" charset="0"/>
              </a:rPr>
              <a:t>.</a:t>
            </a:r>
          </a:p>
          <a:p>
            <a:pPr algn="just"/>
            <a:r>
              <a:rPr lang="en-US" sz="3000" dirty="0" smtClean="0">
                <a:latin typeface="Times New Roman" pitchFamily="18" charset="0"/>
                <a:cs typeface="Times New Roman" pitchFamily="18" charset="0"/>
              </a:rPr>
              <a:t>Education </a:t>
            </a:r>
            <a:r>
              <a:rPr lang="en-US" sz="3000" dirty="0">
                <a:latin typeface="Times New Roman" pitchFamily="18" charset="0"/>
                <a:cs typeface="Times New Roman" pitchFamily="18" charset="0"/>
              </a:rPr>
              <a:t>is organized as a basic human right, and better education improves people’s welfare. As an instrument of development, education fosters and enhances work skills and life skills such as confidence and sociability. These skills in individuals promote economic growth on a societal level via increased productivity and potentially better governance</a:t>
            </a:r>
          </a:p>
        </p:txBody>
      </p:sp>
    </p:spTree>
    <p:extLst>
      <p:ext uri="{BB962C8B-B14F-4D97-AF65-F5344CB8AC3E}">
        <p14:creationId xmlns:p14="http://schemas.microsoft.com/office/powerpoint/2010/main" val="30137893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79</TotalTime>
  <Words>618</Words>
  <Application>Microsoft Office PowerPoint</Application>
  <PresentationFormat>On-screen Show (4:3)</PresentationFormat>
  <Paragraphs>23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Adjacency</vt:lpstr>
      <vt:lpstr>Role of education in economic development</vt:lpstr>
      <vt:lpstr>Role of education in economic development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Role of education in economic development</dc:title>
  <dc:creator>computer fix</dc:creator>
  <cp:lastModifiedBy>computer fix</cp:lastModifiedBy>
  <cp:revision>11</cp:revision>
  <dcterms:created xsi:type="dcterms:W3CDTF">2020-12-14T06:25:45Z</dcterms:created>
  <dcterms:modified xsi:type="dcterms:W3CDTF">2020-12-14T07:44:59Z</dcterms:modified>
</cp:coreProperties>
</file>