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notesMasterIdLst>
    <p:notesMasterId r:id="rId62"/>
  </p:notesMasterIdLst>
  <p:sldIdLst>
    <p:sldId id="397" r:id="rId2"/>
    <p:sldId id="256" r:id="rId3"/>
    <p:sldId id="311" r:id="rId4"/>
    <p:sldId id="260" r:id="rId5"/>
    <p:sldId id="357" r:id="rId6"/>
    <p:sldId id="358" r:id="rId7"/>
    <p:sldId id="359" r:id="rId8"/>
    <p:sldId id="360" r:id="rId9"/>
    <p:sldId id="361" r:id="rId10"/>
    <p:sldId id="362" r:id="rId11"/>
    <p:sldId id="363" r:id="rId12"/>
    <p:sldId id="364" r:id="rId13"/>
    <p:sldId id="365" r:id="rId14"/>
    <p:sldId id="366" r:id="rId15"/>
    <p:sldId id="367" r:id="rId16"/>
    <p:sldId id="413" r:id="rId17"/>
    <p:sldId id="402" r:id="rId18"/>
    <p:sldId id="368" r:id="rId19"/>
    <p:sldId id="414" r:id="rId20"/>
    <p:sldId id="374" r:id="rId21"/>
    <p:sldId id="412" r:id="rId22"/>
    <p:sldId id="401" r:id="rId23"/>
    <p:sldId id="373" r:id="rId24"/>
    <p:sldId id="387" r:id="rId25"/>
    <p:sldId id="415" r:id="rId26"/>
    <p:sldId id="400" r:id="rId27"/>
    <p:sldId id="388" r:id="rId28"/>
    <p:sldId id="396" r:id="rId29"/>
    <p:sldId id="405" r:id="rId30"/>
    <p:sldId id="394" r:id="rId31"/>
    <p:sldId id="389" r:id="rId32"/>
    <p:sldId id="395" r:id="rId33"/>
    <p:sldId id="390" r:id="rId34"/>
    <p:sldId id="391" r:id="rId35"/>
    <p:sldId id="398" r:id="rId36"/>
    <p:sldId id="406" r:id="rId37"/>
    <p:sldId id="407" r:id="rId38"/>
    <p:sldId id="408" r:id="rId39"/>
    <p:sldId id="392" r:id="rId40"/>
    <p:sldId id="393" r:id="rId41"/>
    <p:sldId id="409" r:id="rId42"/>
    <p:sldId id="375" r:id="rId43"/>
    <p:sldId id="376" r:id="rId44"/>
    <p:sldId id="377" r:id="rId45"/>
    <p:sldId id="378" r:id="rId46"/>
    <p:sldId id="379" r:id="rId47"/>
    <p:sldId id="381" r:id="rId48"/>
    <p:sldId id="382" r:id="rId49"/>
    <p:sldId id="383" r:id="rId50"/>
    <p:sldId id="385" r:id="rId51"/>
    <p:sldId id="384" r:id="rId52"/>
    <p:sldId id="380" r:id="rId53"/>
    <p:sldId id="369" r:id="rId54"/>
    <p:sldId id="370" r:id="rId55"/>
    <p:sldId id="371" r:id="rId56"/>
    <p:sldId id="372" r:id="rId57"/>
    <p:sldId id="288" r:id="rId58"/>
    <p:sldId id="266" r:id="rId59"/>
    <p:sldId id="265" r:id="rId60"/>
    <p:sldId id="386"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3C3D55-80F2-4E50-B8C9-DB815F5AC056}">
          <p14:sldIdLst>
            <p14:sldId id="397"/>
            <p14:sldId id="256"/>
            <p14:sldId id="311"/>
            <p14:sldId id="260"/>
            <p14:sldId id="357"/>
            <p14:sldId id="358"/>
            <p14:sldId id="359"/>
            <p14:sldId id="360"/>
            <p14:sldId id="361"/>
            <p14:sldId id="362"/>
            <p14:sldId id="363"/>
            <p14:sldId id="364"/>
            <p14:sldId id="365"/>
            <p14:sldId id="366"/>
            <p14:sldId id="367"/>
            <p14:sldId id="413"/>
            <p14:sldId id="402"/>
            <p14:sldId id="368"/>
            <p14:sldId id="414"/>
          </p14:sldIdLst>
        </p14:section>
        <p14:section name="Untitled Section" id="{686F10F1-EC67-42CF-A0DB-3AF70F874CED}">
          <p14:sldIdLst>
            <p14:sldId id="374"/>
            <p14:sldId id="412"/>
            <p14:sldId id="401"/>
            <p14:sldId id="373"/>
            <p14:sldId id="387"/>
            <p14:sldId id="415"/>
            <p14:sldId id="400"/>
            <p14:sldId id="388"/>
            <p14:sldId id="396"/>
            <p14:sldId id="405"/>
            <p14:sldId id="394"/>
            <p14:sldId id="389"/>
            <p14:sldId id="395"/>
            <p14:sldId id="390"/>
            <p14:sldId id="391"/>
            <p14:sldId id="398"/>
            <p14:sldId id="406"/>
            <p14:sldId id="407"/>
            <p14:sldId id="408"/>
            <p14:sldId id="392"/>
            <p14:sldId id="393"/>
            <p14:sldId id="409"/>
            <p14:sldId id="375"/>
            <p14:sldId id="376"/>
            <p14:sldId id="377"/>
            <p14:sldId id="378"/>
            <p14:sldId id="379"/>
            <p14:sldId id="381"/>
            <p14:sldId id="382"/>
            <p14:sldId id="383"/>
            <p14:sldId id="385"/>
            <p14:sldId id="384"/>
            <p14:sldId id="380"/>
            <p14:sldId id="369"/>
            <p14:sldId id="370"/>
            <p14:sldId id="371"/>
            <p14:sldId id="372"/>
            <p14:sldId id="288"/>
            <p14:sldId id="266"/>
            <p14:sldId id="265"/>
            <p14:sldId id="3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1" autoAdjust="0"/>
    <p:restoredTop sz="89785" autoAdjust="0"/>
  </p:normalViewPr>
  <p:slideViewPr>
    <p:cSldViewPr snapToGrid="0">
      <p:cViewPr varScale="1">
        <p:scale>
          <a:sx n="41" d="100"/>
          <a:sy n="41" d="100"/>
        </p:scale>
        <p:origin x="252" y="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0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10.jpeg"/></Relationships>
</file>

<file path=ppt/diagrams/_rels/data7.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14470-A9C1-462F-8A52-AB655186A016}" type="doc">
      <dgm:prSet loTypeId="urn:microsoft.com/office/officeart/2005/8/layout/venn3" loCatId="relationship" qsTypeId="urn:microsoft.com/office/officeart/2005/8/quickstyle/3d4" qsCatId="3D" csTypeId="urn:microsoft.com/office/officeart/2005/8/colors/accent1_2" csCatId="accent1" phldr="1"/>
      <dgm:spPr/>
      <dgm:t>
        <a:bodyPr/>
        <a:lstStyle/>
        <a:p>
          <a:endParaRPr lang="en-US"/>
        </a:p>
      </dgm:t>
    </dgm:pt>
    <dgm:pt modelId="{A45A526B-C24C-48AE-8FAD-E44791775314}">
      <dgm:prSet phldrT="[Text]" custT="1"/>
      <dgm:spPr/>
      <dgm:t>
        <a:bodyPr/>
        <a:lstStyle/>
        <a:p>
          <a:r>
            <a:rPr lang="en-US" sz="2000" b="1" dirty="0"/>
            <a:t>1. </a:t>
          </a:r>
        </a:p>
        <a:p>
          <a:r>
            <a:rPr lang="en-US" sz="2000" b="1" dirty="0"/>
            <a:t>XEROSERE</a:t>
          </a:r>
        </a:p>
      </dgm:t>
    </dgm:pt>
    <dgm:pt modelId="{648D1481-53B0-4028-9AC3-AE9150EDF110}" type="parTrans" cxnId="{F310B604-9E88-4FF7-A918-7A1E614572C8}">
      <dgm:prSet/>
      <dgm:spPr/>
      <dgm:t>
        <a:bodyPr/>
        <a:lstStyle/>
        <a:p>
          <a:endParaRPr lang="en-US"/>
        </a:p>
      </dgm:t>
    </dgm:pt>
    <dgm:pt modelId="{D6BCADF5-0D27-4FA8-BCCB-6AAC03420F09}" type="sibTrans" cxnId="{F310B604-9E88-4FF7-A918-7A1E614572C8}">
      <dgm:prSet/>
      <dgm:spPr/>
      <dgm:t>
        <a:bodyPr/>
        <a:lstStyle/>
        <a:p>
          <a:endParaRPr lang="en-US"/>
        </a:p>
      </dgm:t>
    </dgm:pt>
    <dgm:pt modelId="{1A1AFFBC-9D79-4494-86BB-54F988EE8CC6}">
      <dgm:prSet phldrT="[Text]" custT="1"/>
      <dgm:spPr/>
      <dgm:t>
        <a:bodyPr/>
        <a:lstStyle/>
        <a:p>
          <a:r>
            <a:rPr lang="en-US" sz="2000" b="1" dirty="0"/>
            <a:t>2. </a:t>
          </a:r>
        </a:p>
        <a:p>
          <a:r>
            <a:rPr lang="en-US" sz="2000" b="1" dirty="0"/>
            <a:t>LITHOSERE</a:t>
          </a:r>
        </a:p>
      </dgm:t>
    </dgm:pt>
    <dgm:pt modelId="{BA03C713-4D8F-4F86-9A2D-2E46E858B6D6}" type="parTrans" cxnId="{9AE000AB-4D2C-4273-933F-7D1B2E9B4FF2}">
      <dgm:prSet/>
      <dgm:spPr/>
      <dgm:t>
        <a:bodyPr/>
        <a:lstStyle/>
        <a:p>
          <a:endParaRPr lang="en-US"/>
        </a:p>
      </dgm:t>
    </dgm:pt>
    <dgm:pt modelId="{C2515ED6-DB6D-4E38-829A-B95BF4BC1BC7}" type="sibTrans" cxnId="{9AE000AB-4D2C-4273-933F-7D1B2E9B4FF2}">
      <dgm:prSet/>
      <dgm:spPr/>
      <dgm:t>
        <a:bodyPr/>
        <a:lstStyle/>
        <a:p>
          <a:endParaRPr lang="en-US"/>
        </a:p>
      </dgm:t>
    </dgm:pt>
    <dgm:pt modelId="{1F6414C7-C346-4B47-B1AD-56401C105969}">
      <dgm:prSet phldrT="[Text]" custT="1"/>
      <dgm:spPr/>
      <dgm:t>
        <a:bodyPr/>
        <a:lstStyle/>
        <a:p>
          <a:r>
            <a:rPr lang="en-US" sz="1800" b="1" dirty="0"/>
            <a:t>3.</a:t>
          </a:r>
        </a:p>
        <a:p>
          <a:r>
            <a:rPr lang="en-US" sz="1800" b="1" dirty="0"/>
            <a:t>PSAMMOSERE</a:t>
          </a:r>
        </a:p>
      </dgm:t>
    </dgm:pt>
    <dgm:pt modelId="{169CEC0E-C930-448D-8114-EF84E143B34F}" type="parTrans" cxnId="{CB13F9E7-E828-43BA-A094-3D270C1E19A0}">
      <dgm:prSet/>
      <dgm:spPr/>
      <dgm:t>
        <a:bodyPr/>
        <a:lstStyle/>
        <a:p>
          <a:endParaRPr lang="en-US"/>
        </a:p>
      </dgm:t>
    </dgm:pt>
    <dgm:pt modelId="{0CF7ACEC-9467-4C64-A913-CC1C9E04D819}" type="sibTrans" cxnId="{CB13F9E7-E828-43BA-A094-3D270C1E19A0}">
      <dgm:prSet/>
      <dgm:spPr/>
      <dgm:t>
        <a:bodyPr/>
        <a:lstStyle/>
        <a:p>
          <a:endParaRPr lang="en-US"/>
        </a:p>
      </dgm:t>
    </dgm:pt>
    <dgm:pt modelId="{730F4CC7-9438-4284-B907-C3F50251F2DE}">
      <dgm:prSet phldrT="[Text]" custT="1"/>
      <dgm:spPr/>
      <dgm:t>
        <a:bodyPr/>
        <a:lstStyle/>
        <a:p>
          <a:r>
            <a:rPr lang="en-US" sz="2000" b="1" dirty="0"/>
            <a:t>4.</a:t>
          </a:r>
        </a:p>
        <a:p>
          <a:r>
            <a:rPr lang="en-US" sz="2000" b="1" dirty="0"/>
            <a:t>HYDROSERE</a:t>
          </a:r>
        </a:p>
      </dgm:t>
    </dgm:pt>
    <dgm:pt modelId="{FEDCCAB1-A2E4-4488-AB61-5D09A4DA4BFC}" type="parTrans" cxnId="{5DB82E64-30E7-4D03-A8CF-4A6045D345EA}">
      <dgm:prSet/>
      <dgm:spPr/>
      <dgm:t>
        <a:bodyPr/>
        <a:lstStyle/>
        <a:p>
          <a:endParaRPr lang="en-US"/>
        </a:p>
      </dgm:t>
    </dgm:pt>
    <dgm:pt modelId="{D80759AE-2E95-4959-9C67-C674D31AF6FF}" type="sibTrans" cxnId="{5DB82E64-30E7-4D03-A8CF-4A6045D345EA}">
      <dgm:prSet/>
      <dgm:spPr/>
      <dgm:t>
        <a:bodyPr/>
        <a:lstStyle/>
        <a:p>
          <a:endParaRPr lang="en-US"/>
        </a:p>
      </dgm:t>
    </dgm:pt>
    <dgm:pt modelId="{401B8911-B771-4869-80B1-1D596BF1C08E}" type="pres">
      <dgm:prSet presAssocID="{33214470-A9C1-462F-8A52-AB655186A016}" presName="Name0" presStyleCnt="0">
        <dgm:presLayoutVars>
          <dgm:dir/>
          <dgm:resizeHandles val="exact"/>
        </dgm:presLayoutVars>
      </dgm:prSet>
      <dgm:spPr/>
    </dgm:pt>
    <dgm:pt modelId="{70C1D375-2577-44DF-B3BB-54F98209F9B2}" type="pres">
      <dgm:prSet presAssocID="{A45A526B-C24C-48AE-8FAD-E44791775314}" presName="Name5" presStyleLbl="vennNode1" presStyleIdx="0" presStyleCnt="4">
        <dgm:presLayoutVars>
          <dgm:bulletEnabled val="1"/>
        </dgm:presLayoutVars>
      </dgm:prSet>
      <dgm:spPr/>
    </dgm:pt>
    <dgm:pt modelId="{188B663B-D995-4C32-86EC-DCB7F11FE740}" type="pres">
      <dgm:prSet presAssocID="{D6BCADF5-0D27-4FA8-BCCB-6AAC03420F09}" presName="space" presStyleCnt="0"/>
      <dgm:spPr/>
    </dgm:pt>
    <dgm:pt modelId="{962E510C-AEE4-484D-9C79-BE3963655056}" type="pres">
      <dgm:prSet presAssocID="{1A1AFFBC-9D79-4494-86BB-54F988EE8CC6}" presName="Name5" presStyleLbl="vennNode1" presStyleIdx="1" presStyleCnt="4">
        <dgm:presLayoutVars>
          <dgm:bulletEnabled val="1"/>
        </dgm:presLayoutVars>
      </dgm:prSet>
      <dgm:spPr/>
    </dgm:pt>
    <dgm:pt modelId="{439C3758-594F-4C30-A91A-7994CB7A025C}" type="pres">
      <dgm:prSet presAssocID="{C2515ED6-DB6D-4E38-829A-B95BF4BC1BC7}" presName="space" presStyleCnt="0"/>
      <dgm:spPr/>
    </dgm:pt>
    <dgm:pt modelId="{012128D0-8612-474E-87E3-7CC84404C361}" type="pres">
      <dgm:prSet presAssocID="{1F6414C7-C346-4B47-B1AD-56401C105969}" presName="Name5" presStyleLbl="vennNode1" presStyleIdx="2" presStyleCnt="4">
        <dgm:presLayoutVars>
          <dgm:bulletEnabled val="1"/>
        </dgm:presLayoutVars>
      </dgm:prSet>
      <dgm:spPr/>
    </dgm:pt>
    <dgm:pt modelId="{8C6C791E-74EC-4CCF-8EDC-494FBD16A05A}" type="pres">
      <dgm:prSet presAssocID="{0CF7ACEC-9467-4C64-A913-CC1C9E04D819}" presName="space" presStyleCnt="0"/>
      <dgm:spPr/>
    </dgm:pt>
    <dgm:pt modelId="{6C6E7C09-D117-4A16-B505-AB21087625DC}" type="pres">
      <dgm:prSet presAssocID="{730F4CC7-9438-4284-B907-C3F50251F2DE}" presName="Name5" presStyleLbl="vennNode1" presStyleIdx="3" presStyleCnt="4">
        <dgm:presLayoutVars>
          <dgm:bulletEnabled val="1"/>
        </dgm:presLayoutVars>
      </dgm:prSet>
      <dgm:spPr/>
    </dgm:pt>
  </dgm:ptLst>
  <dgm:cxnLst>
    <dgm:cxn modelId="{F310B604-9E88-4FF7-A918-7A1E614572C8}" srcId="{33214470-A9C1-462F-8A52-AB655186A016}" destId="{A45A526B-C24C-48AE-8FAD-E44791775314}" srcOrd="0" destOrd="0" parTransId="{648D1481-53B0-4028-9AC3-AE9150EDF110}" sibTransId="{D6BCADF5-0D27-4FA8-BCCB-6AAC03420F09}"/>
    <dgm:cxn modelId="{5DB82E64-30E7-4D03-A8CF-4A6045D345EA}" srcId="{33214470-A9C1-462F-8A52-AB655186A016}" destId="{730F4CC7-9438-4284-B907-C3F50251F2DE}" srcOrd="3" destOrd="0" parTransId="{FEDCCAB1-A2E4-4488-AB61-5D09A4DA4BFC}" sibTransId="{D80759AE-2E95-4959-9C67-C674D31AF6FF}"/>
    <dgm:cxn modelId="{0422F67C-1516-4E93-B661-5DA2CC6EA9E6}" type="presOf" srcId="{1F6414C7-C346-4B47-B1AD-56401C105969}" destId="{012128D0-8612-474E-87E3-7CC84404C361}" srcOrd="0" destOrd="0" presId="urn:microsoft.com/office/officeart/2005/8/layout/venn3"/>
    <dgm:cxn modelId="{BCE5938C-DA2A-499B-89E2-A1EAE8DDB342}" type="presOf" srcId="{730F4CC7-9438-4284-B907-C3F50251F2DE}" destId="{6C6E7C09-D117-4A16-B505-AB21087625DC}" srcOrd="0" destOrd="0" presId="urn:microsoft.com/office/officeart/2005/8/layout/venn3"/>
    <dgm:cxn modelId="{9AE000AB-4D2C-4273-933F-7D1B2E9B4FF2}" srcId="{33214470-A9C1-462F-8A52-AB655186A016}" destId="{1A1AFFBC-9D79-4494-86BB-54F988EE8CC6}" srcOrd="1" destOrd="0" parTransId="{BA03C713-4D8F-4F86-9A2D-2E46E858B6D6}" sibTransId="{C2515ED6-DB6D-4E38-829A-B95BF4BC1BC7}"/>
    <dgm:cxn modelId="{89DEECAE-A9F1-4147-BA9F-6787F8B8C65E}" type="presOf" srcId="{33214470-A9C1-462F-8A52-AB655186A016}" destId="{401B8911-B771-4869-80B1-1D596BF1C08E}" srcOrd="0" destOrd="0" presId="urn:microsoft.com/office/officeart/2005/8/layout/venn3"/>
    <dgm:cxn modelId="{A1734DB1-C660-49C6-B664-FD4D8F5BC4B6}" type="presOf" srcId="{A45A526B-C24C-48AE-8FAD-E44791775314}" destId="{70C1D375-2577-44DF-B3BB-54F98209F9B2}" srcOrd="0" destOrd="0" presId="urn:microsoft.com/office/officeart/2005/8/layout/venn3"/>
    <dgm:cxn modelId="{074D1CB4-C618-4C4F-B6A5-5EB588F09363}" type="presOf" srcId="{1A1AFFBC-9D79-4494-86BB-54F988EE8CC6}" destId="{962E510C-AEE4-484D-9C79-BE3963655056}" srcOrd="0" destOrd="0" presId="urn:microsoft.com/office/officeart/2005/8/layout/venn3"/>
    <dgm:cxn modelId="{CB13F9E7-E828-43BA-A094-3D270C1E19A0}" srcId="{33214470-A9C1-462F-8A52-AB655186A016}" destId="{1F6414C7-C346-4B47-B1AD-56401C105969}" srcOrd="2" destOrd="0" parTransId="{169CEC0E-C930-448D-8114-EF84E143B34F}" sibTransId="{0CF7ACEC-9467-4C64-A913-CC1C9E04D819}"/>
    <dgm:cxn modelId="{CE94B38D-099E-457B-884A-BB8E61DA145D}" type="presParOf" srcId="{401B8911-B771-4869-80B1-1D596BF1C08E}" destId="{70C1D375-2577-44DF-B3BB-54F98209F9B2}" srcOrd="0" destOrd="0" presId="urn:microsoft.com/office/officeart/2005/8/layout/venn3"/>
    <dgm:cxn modelId="{6930EBB7-E069-471B-BA1D-BE52CC519759}" type="presParOf" srcId="{401B8911-B771-4869-80B1-1D596BF1C08E}" destId="{188B663B-D995-4C32-86EC-DCB7F11FE740}" srcOrd="1" destOrd="0" presId="urn:microsoft.com/office/officeart/2005/8/layout/venn3"/>
    <dgm:cxn modelId="{EF21A9D5-C79D-4CBE-845C-DFD9D7F98F8C}" type="presParOf" srcId="{401B8911-B771-4869-80B1-1D596BF1C08E}" destId="{962E510C-AEE4-484D-9C79-BE3963655056}" srcOrd="2" destOrd="0" presId="urn:microsoft.com/office/officeart/2005/8/layout/venn3"/>
    <dgm:cxn modelId="{594BAA06-42E4-41B6-8B40-941E3D4DE905}" type="presParOf" srcId="{401B8911-B771-4869-80B1-1D596BF1C08E}" destId="{439C3758-594F-4C30-A91A-7994CB7A025C}" srcOrd="3" destOrd="0" presId="urn:microsoft.com/office/officeart/2005/8/layout/venn3"/>
    <dgm:cxn modelId="{FF86DF3E-C2DA-43D1-A66D-B1B3D287C104}" type="presParOf" srcId="{401B8911-B771-4869-80B1-1D596BF1C08E}" destId="{012128D0-8612-474E-87E3-7CC84404C361}" srcOrd="4" destOrd="0" presId="urn:microsoft.com/office/officeart/2005/8/layout/venn3"/>
    <dgm:cxn modelId="{7728CC19-AD18-48F3-B323-770DCA2348F4}" type="presParOf" srcId="{401B8911-B771-4869-80B1-1D596BF1C08E}" destId="{8C6C791E-74EC-4CCF-8EDC-494FBD16A05A}" srcOrd="5" destOrd="0" presId="urn:microsoft.com/office/officeart/2005/8/layout/venn3"/>
    <dgm:cxn modelId="{5E37FCB3-1C87-402B-8731-E96E50C00245}" type="presParOf" srcId="{401B8911-B771-4869-80B1-1D596BF1C08E}" destId="{6C6E7C09-D117-4A16-B505-AB21087625D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44E46-9E51-43B4-BBC0-8BF3FE2DF423}" type="doc">
      <dgm:prSet loTypeId="urn:microsoft.com/office/officeart/2005/8/layout/venn1" loCatId="relationship" qsTypeId="urn:microsoft.com/office/officeart/2005/8/quickstyle/simple2" qsCatId="simple" csTypeId="urn:microsoft.com/office/officeart/2005/8/colors/colorful1#1" csCatId="colorful" phldr="1"/>
      <dgm:spPr/>
    </dgm:pt>
    <dgm:pt modelId="{6F79CE43-DC8B-4A1B-AE4D-6474A742A06C}">
      <dgm:prSet phldrT="[Text]"/>
      <dgm:spPr/>
      <dgm:t>
        <a:bodyPr/>
        <a:lstStyle/>
        <a:p>
          <a:r>
            <a:rPr lang="en-US" b="1" dirty="0"/>
            <a:t>1. Pioneer Community</a:t>
          </a:r>
          <a:endParaRPr lang="en-US" dirty="0"/>
        </a:p>
      </dgm:t>
    </dgm:pt>
    <dgm:pt modelId="{5088EC53-1F96-489B-A9E9-99D223716359}" type="parTrans" cxnId="{4A8EB59E-C176-4294-A0BF-3A367AFF4070}">
      <dgm:prSet/>
      <dgm:spPr/>
      <dgm:t>
        <a:bodyPr/>
        <a:lstStyle/>
        <a:p>
          <a:endParaRPr lang="en-US"/>
        </a:p>
      </dgm:t>
    </dgm:pt>
    <dgm:pt modelId="{412A4447-4922-47DC-A272-0BE76A721B7A}" type="sibTrans" cxnId="{4A8EB59E-C176-4294-A0BF-3A367AFF4070}">
      <dgm:prSet/>
      <dgm:spPr/>
      <dgm:t>
        <a:bodyPr/>
        <a:lstStyle/>
        <a:p>
          <a:endParaRPr lang="en-US"/>
        </a:p>
      </dgm:t>
    </dgm:pt>
    <dgm:pt modelId="{50FAE1F2-88D3-4502-A2BF-FED4958E4E02}">
      <dgm:prSet phldrT="[Text]"/>
      <dgm:spPr/>
      <dgm:t>
        <a:bodyPr/>
        <a:lstStyle/>
        <a:p>
          <a:r>
            <a:rPr lang="en-US" b="1" dirty="0"/>
            <a:t>3. Climax Community</a:t>
          </a:r>
          <a:endParaRPr lang="en-US" dirty="0"/>
        </a:p>
      </dgm:t>
    </dgm:pt>
    <dgm:pt modelId="{4848D990-9A48-460F-BE30-85069D3AD971}" type="parTrans" cxnId="{DD780795-F346-4DDA-BC99-FFDA4CE707CD}">
      <dgm:prSet/>
      <dgm:spPr/>
      <dgm:t>
        <a:bodyPr/>
        <a:lstStyle/>
        <a:p>
          <a:endParaRPr lang="en-US"/>
        </a:p>
      </dgm:t>
    </dgm:pt>
    <dgm:pt modelId="{3557D6F3-A87E-4088-84E1-17B039857C64}" type="sibTrans" cxnId="{DD780795-F346-4DDA-BC99-FFDA4CE707CD}">
      <dgm:prSet/>
      <dgm:spPr/>
      <dgm:t>
        <a:bodyPr/>
        <a:lstStyle/>
        <a:p>
          <a:endParaRPr lang="en-US"/>
        </a:p>
      </dgm:t>
    </dgm:pt>
    <dgm:pt modelId="{BA350EFE-A7FC-4C47-B367-BCDA5BB22450}">
      <dgm:prSet phldrT="[Text]"/>
      <dgm:spPr/>
      <dgm:t>
        <a:bodyPr/>
        <a:lstStyle/>
        <a:p>
          <a:r>
            <a:rPr lang="en-US" b="1" dirty="0"/>
            <a:t>2. Seral or Transitional Communities</a:t>
          </a:r>
          <a:endParaRPr lang="en-US" dirty="0"/>
        </a:p>
      </dgm:t>
    </dgm:pt>
    <dgm:pt modelId="{8FDE6A7B-816D-424A-B080-ED4962C1CBB2}" type="parTrans" cxnId="{74F77880-2166-45C5-AC09-427560948AB2}">
      <dgm:prSet/>
      <dgm:spPr/>
      <dgm:t>
        <a:bodyPr/>
        <a:lstStyle/>
        <a:p>
          <a:endParaRPr lang="en-US"/>
        </a:p>
      </dgm:t>
    </dgm:pt>
    <dgm:pt modelId="{B5582A8F-87E0-4376-AE6D-C8C52E942546}" type="sibTrans" cxnId="{74F77880-2166-45C5-AC09-427560948AB2}">
      <dgm:prSet/>
      <dgm:spPr/>
      <dgm:t>
        <a:bodyPr/>
        <a:lstStyle/>
        <a:p>
          <a:endParaRPr lang="en-US"/>
        </a:p>
      </dgm:t>
    </dgm:pt>
    <dgm:pt modelId="{CE982E50-62E2-4D52-9B8C-7B4903BD451F}" type="pres">
      <dgm:prSet presAssocID="{AF044E46-9E51-43B4-BBC0-8BF3FE2DF423}" presName="compositeShape" presStyleCnt="0">
        <dgm:presLayoutVars>
          <dgm:chMax val="7"/>
          <dgm:dir/>
          <dgm:resizeHandles val="exact"/>
        </dgm:presLayoutVars>
      </dgm:prSet>
      <dgm:spPr/>
    </dgm:pt>
    <dgm:pt modelId="{B577298B-370B-4F66-A087-3E2699C97D9C}" type="pres">
      <dgm:prSet presAssocID="{6F79CE43-DC8B-4A1B-AE4D-6474A742A06C}" presName="circ1" presStyleLbl="vennNode1" presStyleIdx="0" presStyleCnt="3"/>
      <dgm:spPr/>
    </dgm:pt>
    <dgm:pt modelId="{A57F26F4-6583-4481-AB68-47F58DBF9CA5}" type="pres">
      <dgm:prSet presAssocID="{6F79CE43-DC8B-4A1B-AE4D-6474A742A06C}" presName="circ1Tx" presStyleLbl="revTx" presStyleIdx="0" presStyleCnt="0">
        <dgm:presLayoutVars>
          <dgm:chMax val="0"/>
          <dgm:chPref val="0"/>
          <dgm:bulletEnabled val="1"/>
        </dgm:presLayoutVars>
      </dgm:prSet>
      <dgm:spPr/>
    </dgm:pt>
    <dgm:pt modelId="{8F82C914-74B4-4E32-8D78-FB1991D7D9B7}" type="pres">
      <dgm:prSet presAssocID="{50FAE1F2-88D3-4502-A2BF-FED4958E4E02}" presName="circ2" presStyleLbl="vennNode1" presStyleIdx="1" presStyleCnt="3"/>
      <dgm:spPr/>
    </dgm:pt>
    <dgm:pt modelId="{DC30F4FD-D1B7-43F5-9FA4-16BF18BBEE9B}" type="pres">
      <dgm:prSet presAssocID="{50FAE1F2-88D3-4502-A2BF-FED4958E4E02}" presName="circ2Tx" presStyleLbl="revTx" presStyleIdx="0" presStyleCnt="0">
        <dgm:presLayoutVars>
          <dgm:chMax val="0"/>
          <dgm:chPref val="0"/>
          <dgm:bulletEnabled val="1"/>
        </dgm:presLayoutVars>
      </dgm:prSet>
      <dgm:spPr/>
    </dgm:pt>
    <dgm:pt modelId="{B7CB7EAF-067B-4BCE-9DB0-B83947793742}" type="pres">
      <dgm:prSet presAssocID="{BA350EFE-A7FC-4C47-B367-BCDA5BB22450}" presName="circ3" presStyleLbl="vennNode1" presStyleIdx="2" presStyleCnt="3"/>
      <dgm:spPr/>
    </dgm:pt>
    <dgm:pt modelId="{F9DEB65A-4B80-4630-901F-0ED3AD1CED87}" type="pres">
      <dgm:prSet presAssocID="{BA350EFE-A7FC-4C47-B367-BCDA5BB22450}" presName="circ3Tx" presStyleLbl="revTx" presStyleIdx="0" presStyleCnt="0">
        <dgm:presLayoutVars>
          <dgm:chMax val="0"/>
          <dgm:chPref val="0"/>
          <dgm:bulletEnabled val="1"/>
        </dgm:presLayoutVars>
      </dgm:prSet>
      <dgm:spPr/>
    </dgm:pt>
  </dgm:ptLst>
  <dgm:cxnLst>
    <dgm:cxn modelId="{9575C223-E507-4886-AC77-3F66115DF883}" type="presOf" srcId="{BA350EFE-A7FC-4C47-B367-BCDA5BB22450}" destId="{B7CB7EAF-067B-4BCE-9DB0-B83947793742}" srcOrd="0" destOrd="0" presId="urn:microsoft.com/office/officeart/2005/8/layout/venn1"/>
    <dgm:cxn modelId="{3369F027-A83A-4AF8-AA1F-31515AC4272B}" type="presOf" srcId="{50FAE1F2-88D3-4502-A2BF-FED4958E4E02}" destId="{8F82C914-74B4-4E32-8D78-FB1991D7D9B7}" srcOrd="0" destOrd="0" presId="urn:microsoft.com/office/officeart/2005/8/layout/venn1"/>
    <dgm:cxn modelId="{74F77880-2166-45C5-AC09-427560948AB2}" srcId="{AF044E46-9E51-43B4-BBC0-8BF3FE2DF423}" destId="{BA350EFE-A7FC-4C47-B367-BCDA5BB22450}" srcOrd="2" destOrd="0" parTransId="{8FDE6A7B-816D-424A-B080-ED4962C1CBB2}" sibTransId="{B5582A8F-87E0-4376-AE6D-C8C52E942546}"/>
    <dgm:cxn modelId="{189E138E-1B2F-4432-8898-A5B7A0D2FEA2}" type="presOf" srcId="{6F79CE43-DC8B-4A1B-AE4D-6474A742A06C}" destId="{A57F26F4-6583-4481-AB68-47F58DBF9CA5}" srcOrd="1" destOrd="0" presId="urn:microsoft.com/office/officeart/2005/8/layout/venn1"/>
    <dgm:cxn modelId="{DD780795-F346-4DDA-BC99-FFDA4CE707CD}" srcId="{AF044E46-9E51-43B4-BBC0-8BF3FE2DF423}" destId="{50FAE1F2-88D3-4502-A2BF-FED4958E4E02}" srcOrd="1" destOrd="0" parTransId="{4848D990-9A48-460F-BE30-85069D3AD971}" sibTransId="{3557D6F3-A87E-4088-84E1-17B039857C64}"/>
    <dgm:cxn modelId="{33BBEE98-68A9-4FEA-B724-8E7F3F58905E}" type="presOf" srcId="{6F79CE43-DC8B-4A1B-AE4D-6474A742A06C}" destId="{B577298B-370B-4F66-A087-3E2699C97D9C}" srcOrd="0" destOrd="0" presId="urn:microsoft.com/office/officeart/2005/8/layout/venn1"/>
    <dgm:cxn modelId="{4A8EB59E-C176-4294-A0BF-3A367AFF4070}" srcId="{AF044E46-9E51-43B4-BBC0-8BF3FE2DF423}" destId="{6F79CE43-DC8B-4A1B-AE4D-6474A742A06C}" srcOrd="0" destOrd="0" parTransId="{5088EC53-1F96-489B-A9E9-99D223716359}" sibTransId="{412A4447-4922-47DC-A272-0BE76A721B7A}"/>
    <dgm:cxn modelId="{A8EFE1B8-9A2F-4A56-B6BF-7F26616CCCE3}" type="presOf" srcId="{AF044E46-9E51-43B4-BBC0-8BF3FE2DF423}" destId="{CE982E50-62E2-4D52-9B8C-7B4903BD451F}" srcOrd="0" destOrd="0" presId="urn:microsoft.com/office/officeart/2005/8/layout/venn1"/>
    <dgm:cxn modelId="{84CAB3E5-D693-4FB1-8542-FA054864CB3E}" type="presOf" srcId="{50FAE1F2-88D3-4502-A2BF-FED4958E4E02}" destId="{DC30F4FD-D1B7-43F5-9FA4-16BF18BBEE9B}" srcOrd="1" destOrd="0" presId="urn:microsoft.com/office/officeart/2005/8/layout/venn1"/>
    <dgm:cxn modelId="{D426CDF8-4B68-409E-A74E-1B47A38D83D8}" type="presOf" srcId="{BA350EFE-A7FC-4C47-B367-BCDA5BB22450}" destId="{F9DEB65A-4B80-4630-901F-0ED3AD1CED87}" srcOrd="1" destOrd="0" presId="urn:microsoft.com/office/officeart/2005/8/layout/venn1"/>
    <dgm:cxn modelId="{7CD52A7A-B446-42F6-AB72-3DB373567C29}" type="presParOf" srcId="{CE982E50-62E2-4D52-9B8C-7B4903BD451F}" destId="{B577298B-370B-4F66-A087-3E2699C97D9C}" srcOrd="0" destOrd="0" presId="urn:microsoft.com/office/officeart/2005/8/layout/venn1"/>
    <dgm:cxn modelId="{D96C2399-2B26-4AA0-9EE8-2B8C3D9E528E}" type="presParOf" srcId="{CE982E50-62E2-4D52-9B8C-7B4903BD451F}" destId="{A57F26F4-6583-4481-AB68-47F58DBF9CA5}" srcOrd="1" destOrd="0" presId="urn:microsoft.com/office/officeart/2005/8/layout/venn1"/>
    <dgm:cxn modelId="{C48E2DB9-97A1-43D0-AA7D-020A8B4E33C9}" type="presParOf" srcId="{CE982E50-62E2-4D52-9B8C-7B4903BD451F}" destId="{8F82C914-74B4-4E32-8D78-FB1991D7D9B7}" srcOrd="2" destOrd="0" presId="urn:microsoft.com/office/officeart/2005/8/layout/venn1"/>
    <dgm:cxn modelId="{ECB69DC3-3DF6-483A-9312-3D800F817113}" type="presParOf" srcId="{CE982E50-62E2-4D52-9B8C-7B4903BD451F}" destId="{DC30F4FD-D1B7-43F5-9FA4-16BF18BBEE9B}" srcOrd="3" destOrd="0" presId="urn:microsoft.com/office/officeart/2005/8/layout/venn1"/>
    <dgm:cxn modelId="{62216BC1-D8B5-440D-8049-6D6727BE6CB1}" type="presParOf" srcId="{CE982E50-62E2-4D52-9B8C-7B4903BD451F}" destId="{B7CB7EAF-067B-4BCE-9DB0-B83947793742}" srcOrd="4" destOrd="0" presId="urn:microsoft.com/office/officeart/2005/8/layout/venn1"/>
    <dgm:cxn modelId="{E1A9B6CC-220E-44D8-9BF2-0B45497270F6}" type="presParOf" srcId="{CE982E50-62E2-4D52-9B8C-7B4903BD451F}" destId="{F9DEB65A-4B80-4630-901F-0ED3AD1CED8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24A41F-2ED2-490F-AA7F-D0525B9E408E}"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10D3A2B4-FFC5-45D0-AB8F-B0FA975EC46F}">
      <dgm:prSet phldrT="[Text]" custT="1"/>
      <dgm:spPr/>
      <dgm:t>
        <a:bodyPr/>
        <a:lstStyle/>
        <a:p>
          <a:r>
            <a:rPr lang="en-US" sz="3600" b="1" dirty="0"/>
            <a:t>1.Primary succession</a:t>
          </a:r>
        </a:p>
      </dgm:t>
    </dgm:pt>
    <dgm:pt modelId="{1DB2CFFD-A2D3-4AC0-B0D2-B2A934E93351}" type="parTrans" cxnId="{83B0C16F-C251-4299-9D69-44BBB17F6749}">
      <dgm:prSet/>
      <dgm:spPr/>
      <dgm:t>
        <a:bodyPr/>
        <a:lstStyle/>
        <a:p>
          <a:endParaRPr lang="en-US"/>
        </a:p>
      </dgm:t>
    </dgm:pt>
    <dgm:pt modelId="{0D4B16DC-72A3-4B1A-9306-F1147A59A9CC}" type="sibTrans" cxnId="{83B0C16F-C251-4299-9D69-44BBB17F6749}">
      <dgm:prSet/>
      <dgm:spPr/>
      <dgm:t>
        <a:bodyPr/>
        <a:lstStyle/>
        <a:p>
          <a:endParaRPr lang="en-US"/>
        </a:p>
      </dgm:t>
    </dgm:pt>
    <dgm:pt modelId="{9A66E562-CE04-480E-A5EE-74B1091FD7BD}">
      <dgm:prSet phldrT="[Text]" custT="1"/>
      <dgm:spPr/>
      <dgm:t>
        <a:bodyPr/>
        <a:lstStyle/>
        <a:p>
          <a:r>
            <a:rPr lang="en-US" sz="3600" b="1" dirty="0"/>
            <a:t>2. Secondary succession</a:t>
          </a:r>
        </a:p>
      </dgm:t>
    </dgm:pt>
    <dgm:pt modelId="{61663DCD-B09D-4BAD-A4F0-6F3B1BDB6A7C}" type="parTrans" cxnId="{2BEDA451-9D6A-496D-8171-7E070CF227DF}">
      <dgm:prSet/>
      <dgm:spPr/>
      <dgm:t>
        <a:bodyPr/>
        <a:lstStyle/>
        <a:p>
          <a:endParaRPr lang="en-US"/>
        </a:p>
      </dgm:t>
    </dgm:pt>
    <dgm:pt modelId="{26BDBB10-7000-43C1-A4F4-61C31E29AB6E}" type="sibTrans" cxnId="{2BEDA451-9D6A-496D-8171-7E070CF227DF}">
      <dgm:prSet/>
      <dgm:spPr/>
      <dgm:t>
        <a:bodyPr/>
        <a:lstStyle/>
        <a:p>
          <a:endParaRPr lang="en-US"/>
        </a:p>
      </dgm:t>
    </dgm:pt>
    <dgm:pt modelId="{E54D8CA3-B59F-44AA-9D87-15BAD5C4C7F2}" type="pres">
      <dgm:prSet presAssocID="{0324A41F-2ED2-490F-AA7F-D0525B9E408E}" presName="linear" presStyleCnt="0">
        <dgm:presLayoutVars>
          <dgm:animLvl val="lvl"/>
          <dgm:resizeHandles val="exact"/>
        </dgm:presLayoutVars>
      </dgm:prSet>
      <dgm:spPr/>
    </dgm:pt>
    <dgm:pt modelId="{46706E94-0545-498E-9E02-DEE08C95EB65}" type="pres">
      <dgm:prSet presAssocID="{10D3A2B4-FFC5-45D0-AB8F-B0FA975EC46F}" presName="parentText" presStyleLbl="node1" presStyleIdx="0" presStyleCnt="2" custLinFactNeighborX="4899" custLinFactNeighborY="24298">
        <dgm:presLayoutVars>
          <dgm:chMax val="0"/>
          <dgm:bulletEnabled val="1"/>
        </dgm:presLayoutVars>
      </dgm:prSet>
      <dgm:spPr/>
    </dgm:pt>
    <dgm:pt modelId="{99BC9F97-E585-45A6-92D1-33E66B83B167}" type="pres">
      <dgm:prSet presAssocID="{0D4B16DC-72A3-4B1A-9306-F1147A59A9CC}" presName="spacer" presStyleCnt="0"/>
      <dgm:spPr/>
    </dgm:pt>
    <dgm:pt modelId="{965E93C7-8992-429E-9BF9-2B27DAFCAE1D}" type="pres">
      <dgm:prSet presAssocID="{9A66E562-CE04-480E-A5EE-74B1091FD7BD}" presName="parentText" presStyleLbl="node1" presStyleIdx="1" presStyleCnt="2">
        <dgm:presLayoutVars>
          <dgm:chMax val="0"/>
          <dgm:bulletEnabled val="1"/>
        </dgm:presLayoutVars>
      </dgm:prSet>
      <dgm:spPr/>
    </dgm:pt>
  </dgm:ptLst>
  <dgm:cxnLst>
    <dgm:cxn modelId="{C69BB517-4D84-4013-8F01-15E6F7CF35AB}" type="presOf" srcId="{0324A41F-2ED2-490F-AA7F-D0525B9E408E}" destId="{E54D8CA3-B59F-44AA-9D87-15BAD5C4C7F2}" srcOrd="0" destOrd="0" presId="urn:microsoft.com/office/officeart/2005/8/layout/vList2"/>
    <dgm:cxn modelId="{6223A835-BCDC-433A-A266-6EEB53367AAC}" type="presOf" srcId="{10D3A2B4-FFC5-45D0-AB8F-B0FA975EC46F}" destId="{46706E94-0545-498E-9E02-DEE08C95EB65}" srcOrd="0" destOrd="0" presId="urn:microsoft.com/office/officeart/2005/8/layout/vList2"/>
    <dgm:cxn modelId="{83B0C16F-C251-4299-9D69-44BBB17F6749}" srcId="{0324A41F-2ED2-490F-AA7F-D0525B9E408E}" destId="{10D3A2B4-FFC5-45D0-AB8F-B0FA975EC46F}" srcOrd="0" destOrd="0" parTransId="{1DB2CFFD-A2D3-4AC0-B0D2-B2A934E93351}" sibTransId="{0D4B16DC-72A3-4B1A-9306-F1147A59A9CC}"/>
    <dgm:cxn modelId="{2BEDA451-9D6A-496D-8171-7E070CF227DF}" srcId="{0324A41F-2ED2-490F-AA7F-D0525B9E408E}" destId="{9A66E562-CE04-480E-A5EE-74B1091FD7BD}" srcOrd="1" destOrd="0" parTransId="{61663DCD-B09D-4BAD-A4F0-6F3B1BDB6A7C}" sibTransId="{26BDBB10-7000-43C1-A4F4-61C31E29AB6E}"/>
    <dgm:cxn modelId="{36AAC28F-AE2E-4610-9139-2CBE9A22C680}" type="presOf" srcId="{9A66E562-CE04-480E-A5EE-74B1091FD7BD}" destId="{965E93C7-8992-429E-9BF9-2B27DAFCAE1D}" srcOrd="0" destOrd="0" presId="urn:microsoft.com/office/officeart/2005/8/layout/vList2"/>
    <dgm:cxn modelId="{7D3FCB5E-DF6F-49F7-95FD-D602E5625178}" type="presParOf" srcId="{E54D8CA3-B59F-44AA-9D87-15BAD5C4C7F2}" destId="{46706E94-0545-498E-9E02-DEE08C95EB65}" srcOrd="0" destOrd="0" presId="urn:microsoft.com/office/officeart/2005/8/layout/vList2"/>
    <dgm:cxn modelId="{3355D5FC-57C2-4CF7-9F78-787BE855683D}" type="presParOf" srcId="{E54D8CA3-B59F-44AA-9D87-15BAD5C4C7F2}" destId="{99BC9F97-E585-45A6-92D1-33E66B83B167}" srcOrd="1" destOrd="0" presId="urn:microsoft.com/office/officeart/2005/8/layout/vList2"/>
    <dgm:cxn modelId="{F17D323A-D936-4647-A032-7DBF7629D1D2}" type="presParOf" srcId="{E54D8CA3-B59F-44AA-9D87-15BAD5C4C7F2}" destId="{965E93C7-8992-429E-9BF9-2B27DAFCAE1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680F91-2C21-40EE-8212-6ADDDD11718D}" type="doc">
      <dgm:prSet loTypeId="urn:microsoft.com/office/officeart/2005/8/layout/vList4#1" loCatId="list" qsTypeId="urn:microsoft.com/office/officeart/2005/8/quickstyle/3d2#1" qsCatId="3D" csTypeId="urn:microsoft.com/office/officeart/2005/8/colors/accent1_2" csCatId="accent1" phldr="1"/>
      <dgm:spPr/>
      <dgm:t>
        <a:bodyPr/>
        <a:lstStyle/>
        <a:p>
          <a:endParaRPr lang="en-US"/>
        </a:p>
      </dgm:t>
    </dgm:pt>
    <dgm:pt modelId="{8D83407E-71B7-4399-A52E-A0E99755EDCE}">
      <dgm:prSet phldrT="[Text]" custT="1"/>
      <dgm:spPr/>
      <dgm:t>
        <a:bodyPr/>
        <a:lstStyle/>
        <a:p>
          <a:pPr algn="just"/>
          <a:r>
            <a:rPr lang="en-US" sz="2800" dirty="0"/>
            <a:t>  </a:t>
          </a:r>
          <a:r>
            <a:rPr lang="en-US" sz="2400" b="1" dirty="0"/>
            <a:t>PRIMARY SUCCESSION</a:t>
          </a:r>
          <a:endParaRPr lang="en-US" sz="1400" b="1" dirty="0"/>
        </a:p>
      </dgm:t>
    </dgm:pt>
    <dgm:pt modelId="{1C7741D1-EC4D-4FCA-88A9-A1F322B6E029}" type="parTrans" cxnId="{643173C5-0025-4154-8231-6283D0702D38}">
      <dgm:prSet/>
      <dgm:spPr/>
      <dgm:t>
        <a:bodyPr/>
        <a:lstStyle/>
        <a:p>
          <a:endParaRPr lang="en-US"/>
        </a:p>
      </dgm:t>
    </dgm:pt>
    <dgm:pt modelId="{48D2F06F-2726-401B-87B6-0BF145089F47}" type="sibTrans" cxnId="{643173C5-0025-4154-8231-6283D0702D38}">
      <dgm:prSet/>
      <dgm:spPr/>
      <dgm:t>
        <a:bodyPr/>
        <a:lstStyle/>
        <a:p>
          <a:endParaRPr lang="en-US"/>
        </a:p>
      </dgm:t>
    </dgm:pt>
    <dgm:pt modelId="{0820B4AD-3B82-474D-B5EB-FF6F6C8DAAB0}">
      <dgm:prSet phldrT="[Text]" custT="1"/>
      <dgm:spPr/>
      <dgm:t>
        <a:bodyPr/>
        <a:lstStyle/>
        <a:p>
          <a:pPr algn="l"/>
          <a:r>
            <a:rPr lang="en-US" sz="2400" b="0" i="0" dirty="0"/>
            <a:t>When succession begins on primarily bare area which has not been previously occupied by a community (e.g., </a:t>
          </a:r>
          <a:r>
            <a:rPr lang="en-US" sz="2400" b="1" i="0" dirty="0">
              <a:solidFill>
                <a:srgbClr val="7030A0"/>
              </a:solidFill>
            </a:rPr>
            <a:t>a newly exposed rock area, sand dunes, new island, deltas, shore or recent lava flow</a:t>
          </a:r>
          <a:r>
            <a:rPr lang="en-US" sz="2400" b="0" i="0" dirty="0"/>
            <a:t>), it is known as primary succession or prisere. </a:t>
          </a:r>
          <a:endParaRPr lang="en-US" sz="2400" dirty="0"/>
        </a:p>
      </dgm:t>
    </dgm:pt>
    <dgm:pt modelId="{E5653FE8-309B-4350-8CBD-25B219815D1A}" type="parTrans" cxnId="{EBED9BED-C4E8-4044-BCA5-AC8E5F1206FB}">
      <dgm:prSet/>
      <dgm:spPr/>
      <dgm:t>
        <a:bodyPr/>
        <a:lstStyle/>
        <a:p>
          <a:endParaRPr lang="en-US"/>
        </a:p>
      </dgm:t>
    </dgm:pt>
    <dgm:pt modelId="{8962748B-5182-4493-98CD-67877617A455}" type="sibTrans" cxnId="{EBED9BED-C4E8-4044-BCA5-AC8E5F1206FB}">
      <dgm:prSet/>
      <dgm:spPr/>
      <dgm:t>
        <a:bodyPr/>
        <a:lstStyle/>
        <a:p>
          <a:endParaRPr lang="en-US"/>
        </a:p>
      </dgm:t>
    </dgm:pt>
    <dgm:pt modelId="{D6D15DC0-0967-4022-BA50-03A1C07500C6}">
      <dgm:prSet phldrT="[Text]" custT="1"/>
      <dgm:spPr/>
      <dgm:t>
        <a:bodyPr/>
        <a:lstStyle/>
        <a:p>
          <a:pPr algn="l"/>
          <a:r>
            <a:rPr lang="en-US" sz="2400" b="0" i="0" dirty="0"/>
            <a:t>The first group of organisms (plants or animals) which become established in such an area is termed the pioneer community.</a:t>
          </a:r>
          <a:endParaRPr lang="en-US" sz="2400" dirty="0"/>
        </a:p>
      </dgm:t>
    </dgm:pt>
    <dgm:pt modelId="{24C791F2-B75B-403C-89A2-8A4BCD98815E}" type="parTrans" cxnId="{75B4613E-530D-40DD-9C3A-D8AD3B3A26DD}">
      <dgm:prSet/>
      <dgm:spPr/>
      <dgm:t>
        <a:bodyPr/>
        <a:lstStyle/>
        <a:p>
          <a:endParaRPr lang="en-US"/>
        </a:p>
      </dgm:t>
    </dgm:pt>
    <dgm:pt modelId="{340BFEEB-BAA8-43ED-B4E5-DA6EBDC084E3}" type="sibTrans" cxnId="{75B4613E-530D-40DD-9C3A-D8AD3B3A26DD}">
      <dgm:prSet/>
      <dgm:spPr/>
      <dgm:t>
        <a:bodyPr/>
        <a:lstStyle/>
        <a:p>
          <a:endParaRPr lang="en-US"/>
        </a:p>
      </dgm:t>
    </dgm:pt>
    <dgm:pt modelId="{6E48C979-B879-4EA2-AB06-981CF957D575}" type="pres">
      <dgm:prSet presAssocID="{91680F91-2C21-40EE-8212-6ADDDD11718D}" presName="linear" presStyleCnt="0">
        <dgm:presLayoutVars>
          <dgm:dir/>
          <dgm:resizeHandles val="exact"/>
        </dgm:presLayoutVars>
      </dgm:prSet>
      <dgm:spPr/>
    </dgm:pt>
    <dgm:pt modelId="{4CB2B7CD-6DA9-438F-A889-4FCA5A786317}" type="pres">
      <dgm:prSet presAssocID="{8D83407E-71B7-4399-A52E-A0E99755EDCE}" presName="comp" presStyleCnt="0"/>
      <dgm:spPr/>
    </dgm:pt>
    <dgm:pt modelId="{91C53DD0-D9D2-428C-9FD9-EFA87633F420}" type="pres">
      <dgm:prSet presAssocID="{8D83407E-71B7-4399-A52E-A0E99755EDCE}" presName="box" presStyleLbl="node1" presStyleIdx="0" presStyleCnt="1"/>
      <dgm:spPr/>
    </dgm:pt>
    <dgm:pt modelId="{691D07C6-0F59-4398-9DD8-FA8F5BA895D9}" type="pres">
      <dgm:prSet presAssocID="{8D83407E-71B7-4399-A52E-A0E99755EDCE}" presName="img" presStyleLbl="fgImgPlace1" presStyleIdx="0" presStyleCnt="1" custScaleX="117349" custScaleY="123182" custLinFactNeighborX="-6955"/>
      <dgm:spPr>
        <a:blipFill rotWithShape="0">
          <a:blip xmlns:r="http://schemas.openxmlformats.org/officeDocument/2006/relationships" r:embed="rId1"/>
          <a:stretch>
            <a:fillRect/>
          </a:stretch>
        </a:blipFill>
      </dgm:spPr>
    </dgm:pt>
    <dgm:pt modelId="{33018AEB-CA59-4EEB-8F22-290E5C363B6C}" type="pres">
      <dgm:prSet presAssocID="{8D83407E-71B7-4399-A52E-A0E99755EDCE}" presName="text" presStyleLbl="node1" presStyleIdx="0" presStyleCnt="1">
        <dgm:presLayoutVars>
          <dgm:bulletEnabled val="1"/>
        </dgm:presLayoutVars>
      </dgm:prSet>
      <dgm:spPr/>
    </dgm:pt>
  </dgm:ptLst>
  <dgm:cxnLst>
    <dgm:cxn modelId="{75B4613E-530D-40DD-9C3A-D8AD3B3A26DD}" srcId="{8D83407E-71B7-4399-A52E-A0E99755EDCE}" destId="{D6D15DC0-0967-4022-BA50-03A1C07500C6}" srcOrd="1" destOrd="0" parTransId="{24C791F2-B75B-403C-89A2-8A4BCD98815E}" sibTransId="{340BFEEB-BAA8-43ED-B4E5-DA6EBDC084E3}"/>
    <dgm:cxn modelId="{39CEB251-87FB-4177-AB19-05243A9C367E}" type="presOf" srcId="{8D83407E-71B7-4399-A52E-A0E99755EDCE}" destId="{91C53DD0-D9D2-428C-9FD9-EFA87633F420}" srcOrd="0" destOrd="0" presId="urn:microsoft.com/office/officeart/2005/8/layout/vList4#1"/>
    <dgm:cxn modelId="{186EA757-931B-4900-B4DB-FC2CA170E98A}" type="presOf" srcId="{8D83407E-71B7-4399-A52E-A0E99755EDCE}" destId="{33018AEB-CA59-4EEB-8F22-290E5C363B6C}" srcOrd="1" destOrd="0" presId="urn:microsoft.com/office/officeart/2005/8/layout/vList4#1"/>
    <dgm:cxn modelId="{F719DEAC-5828-4DA8-9045-078F78352ABF}" type="presOf" srcId="{91680F91-2C21-40EE-8212-6ADDDD11718D}" destId="{6E48C979-B879-4EA2-AB06-981CF957D575}" srcOrd="0" destOrd="0" presId="urn:microsoft.com/office/officeart/2005/8/layout/vList4#1"/>
    <dgm:cxn modelId="{643173C5-0025-4154-8231-6283D0702D38}" srcId="{91680F91-2C21-40EE-8212-6ADDDD11718D}" destId="{8D83407E-71B7-4399-A52E-A0E99755EDCE}" srcOrd="0" destOrd="0" parTransId="{1C7741D1-EC4D-4FCA-88A9-A1F322B6E029}" sibTransId="{48D2F06F-2726-401B-87B6-0BF145089F47}"/>
    <dgm:cxn modelId="{B32D53D6-AC88-4814-90A5-3E4FF6B063BF}" type="presOf" srcId="{0820B4AD-3B82-474D-B5EB-FF6F6C8DAAB0}" destId="{33018AEB-CA59-4EEB-8F22-290E5C363B6C}" srcOrd="1" destOrd="1" presId="urn:microsoft.com/office/officeart/2005/8/layout/vList4#1"/>
    <dgm:cxn modelId="{B1F297DB-C58C-4823-A74D-FA3981506528}" type="presOf" srcId="{D6D15DC0-0967-4022-BA50-03A1C07500C6}" destId="{91C53DD0-D9D2-428C-9FD9-EFA87633F420}" srcOrd="0" destOrd="2" presId="urn:microsoft.com/office/officeart/2005/8/layout/vList4#1"/>
    <dgm:cxn modelId="{D90F8FDD-924F-4CF7-B7A2-3699F903465C}" type="presOf" srcId="{0820B4AD-3B82-474D-B5EB-FF6F6C8DAAB0}" destId="{91C53DD0-D9D2-428C-9FD9-EFA87633F420}" srcOrd="0" destOrd="1" presId="urn:microsoft.com/office/officeart/2005/8/layout/vList4#1"/>
    <dgm:cxn modelId="{6379A8E0-D811-471E-B6FB-29CBC1BBC39A}" type="presOf" srcId="{D6D15DC0-0967-4022-BA50-03A1C07500C6}" destId="{33018AEB-CA59-4EEB-8F22-290E5C363B6C}" srcOrd="1" destOrd="2" presId="urn:microsoft.com/office/officeart/2005/8/layout/vList4#1"/>
    <dgm:cxn modelId="{EBED9BED-C4E8-4044-BCA5-AC8E5F1206FB}" srcId="{8D83407E-71B7-4399-A52E-A0E99755EDCE}" destId="{0820B4AD-3B82-474D-B5EB-FF6F6C8DAAB0}" srcOrd="0" destOrd="0" parTransId="{E5653FE8-309B-4350-8CBD-25B219815D1A}" sibTransId="{8962748B-5182-4493-98CD-67877617A455}"/>
    <dgm:cxn modelId="{797EA6EE-CA61-4F85-8DDC-DA6B93BC6B94}" type="presParOf" srcId="{6E48C979-B879-4EA2-AB06-981CF957D575}" destId="{4CB2B7CD-6DA9-438F-A889-4FCA5A786317}" srcOrd="0" destOrd="0" presId="urn:microsoft.com/office/officeart/2005/8/layout/vList4#1"/>
    <dgm:cxn modelId="{E2BF2320-1893-47CE-BD0B-CAF104B05E9D}" type="presParOf" srcId="{4CB2B7CD-6DA9-438F-A889-4FCA5A786317}" destId="{91C53DD0-D9D2-428C-9FD9-EFA87633F420}" srcOrd="0" destOrd="0" presId="urn:microsoft.com/office/officeart/2005/8/layout/vList4#1"/>
    <dgm:cxn modelId="{DF2DD725-9682-44BB-BA2D-1FA05B872D3B}" type="presParOf" srcId="{4CB2B7CD-6DA9-438F-A889-4FCA5A786317}" destId="{691D07C6-0F59-4398-9DD8-FA8F5BA895D9}" srcOrd="1" destOrd="0" presId="urn:microsoft.com/office/officeart/2005/8/layout/vList4#1"/>
    <dgm:cxn modelId="{610EF2B1-4214-468D-8896-D6D131B49B4C}" type="presParOf" srcId="{4CB2B7CD-6DA9-438F-A889-4FCA5A786317}" destId="{33018AEB-CA59-4EEB-8F22-290E5C363B6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770AC5-6A22-4B5C-ADE5-11C95215147F}" type="doc">
      <dgm:prSet loTypeId="urn:microsoft.com/office/officeart/2005/8/layout/vList4#2" loCatId="list" qsTypeId="urn:microsoft.com/office/officeart/2005/8/quickstyle/simple4" qsCatId="simple" csTypeId="urn:microsoft.com/office/officeart/2005/8/colors/accent1_2" csCatId="accent1" phldr="1"/>
      <dgm:spPr/>
      <dgm:t>
        <a:bodyPr/>
        <a:lstStyle/>
        <a:p>
          <a:endParaRPr lang="en-US"/>
        </a:p>
      </dgm:t>
    </dgm:pt>
    <dgm:pt modelId="{3D569C43-0CB3-48CE-835E-8D46DA4AF314}">
      <dgm:prSet phldrT="[Text]" custT="1"/>
      <dgm:spPr/>
      <dgm:t>
        <a:bodyPr/>
        <a:lstStyle/>
        <a:p>
          <a:pPr algn="l"/>
          <a:r>
            <a:rPr lang="en-US" sz="2400" b="1" dirty="0"/>
            <a:t> </a:t>
          </a:r>
          <a:r>
            <a:rPr lang="en-US" sz="2800" b="1" dirty="0">
              <a:effectLst>
                <a:outerShdw blurRad="38100" dist="38100" dir="2700000" algn="tl">
                  <a:srgbClr val="000000">
                    <a:alpha val="43137"/>
                  </a:srgbClr>
                </a:outerShdw>
              </a:effectLst>
            </a:rPr>
            <a:t>SECONDARY SUCCESSION</a:t>
          </a:r>
          <a:endParaRPr lang="en-US" sz="2400" b="1" dirty="0">
            <a:effectLst>
              <a:outerShdw blurRad="38100" dist="38100" dir="2700000" algn="tl">
                <a:srgbClr val="000000">
                  <a:alpha val="43137"/>
                </a:srgbClr>
              </a:outerShdw>
            </a:effectLst>
          </a:endParaRPr>
        </a:p>
      </dgm:t>
    </dgm:pt>
    <dgm:pt modelId="{238503B8-E735-4259-B389-10F47E00AD1B}" type="parTrans" cxnId="{D69FFF4B-2D80-48C0-9217-88D45C83F2CC}">
      <dgm:prSet/>
      <dgm:spPr/>
      <dgm:t>
        <a:bodyPr/>
        <a:lstStyle/>
        <a:p>
          <a:endParaRPr lang="en-US"/>
        </a:p>
      </dgm:t>
    </dgm:pt>
    <dgm:pt modelId="{774E43BC-5C14-41B7-9B81-01932021EE3C}" type="sibTrans" cxnId="{D69FFF4B-2D80-48C0-9217-88D45C83F2CC}">
      <dgm:prSet/>
      <dgm:spPr/>
      <dgm:t>
        <a:bodyPr/>
        <a:lstStyle/>
        <a:p>
          <a:endParaRPr lang="en-US"/>
        </a:p>
      </dgm:t>
    </dgm:pt>
    <dgm:pt modelId="{F504DAB2-B7C7-45DE-901B-87F4986DA2C7}">
      <dgm:prSet phldrT="[Text]" custT="1"/>
      <dgm:spPr/>
      <dgm:t>
        <a:bodyPr/>
        <a:lstStyle/>
        <a:p>
          <a:pPr algn="just"/>
          <a:r>
            <a:rPr lang="en-US" sz="2400" b="0" i="0" dirty="0"/>
            <a:t>When community development occurs in a secondarily bare area from where community was removed and where nutrients and conditions for existence are already favourable, e.g., </a:t>
          </a:r>
          <a:r>
            <a:rPr lang="en-US" sz="2400" b="1" i="0" dirty="0">
              <a:solidFill>
                <a:srgbClr val="7030A0"/>
              </a:solidFill>
            </a:rPr>
            <a:t>cutover forest, abandoned cropland and ploughed field</a:t>
          </a:r>
          <a:r>
            <a:rPr lang="en-US" sz="2400" b="0" i="0" dirty="0"/>
            <a:t>, it is termed secondary succession. </a:t>
          </a:r>
          <a:endParaRPr lang="en-US" sz="2400" b="1" dirty="0"/>
        </a:p>
      </dgm:t>
    </dgm:pt>
    <dgm:pt modelId="{ADEB5542-A112-4DA4-86A9-86D666CB2BFA}" type="sibTrans" cxnId="{1CE4FA07-53A3-4E35-AC3F-DC56E74A3113}">
      <dgm:prSet/>
      <dgm:spPr/>
      <dgm:t>
        <a:bodyPr/>
        <a:lstStyle/>
        <a:p>
          <a:endParaRPr lang="en-US"/>
        </a:p>
      </dgm:t>
    </dgm:pt>
    <dgm:pt modelId="{9F6CBA48-4D0C-4334-8EAC-93910CEDF0FE}" type="parTrans" cxnId="{1CE4FA07-53A3-4E35-AC3F-DC56E74A3113}">
      <dgm:prSet/>
      <dgm:spPr/>
      <dgm:t>
        <a:bodyPr/>
        <a:lstStyle/>
        <a:p>
          <a:endParaRPr lang="en-US"/>
        </a:p>
      </dgm:t>
    </dgm:pt>
    <dgm:pt modelId="{B995DD24-B74D-4202-9EE5-2CF767863034}" type="pres">
      <dgm:prSet presAssocID="{B2770AC5-6A22-4B5C-ADE5-11C95215147F}" presName="linear" presStyleCnt="0">
        <dgm:presLayoutVars>
          <dgm:dir/>
          <dgm:resizeHandles val="exact"/>
        </dgm:presLayoutVars>
      </dgm:prSet>
      <dgm:spPr/>
    </dgm:pt>
    <dgm:pt modelId="{0021AF33-8180-4E3D-901D-2D2B14E4EB04}" type="pres">
      <dgm:prSet presAssocID="{3D569C43-0CB3-48CE-835E-8D46DA4AF314}" presName="comp" presStyleCnt="0"/>
      <dgm:spPr/>
    </dgm:pt>
    <dgm:pt modelId="{BABD0B55-161B-421C-8196-9DAB83607086}" type="pres">
      <dgm:prSet presAssocID="{3D569C43-0CB3-48CE-835E-8D46DA4AF314}" presName="box" presStyleLbl="node1" presStyleIdx="0" presStyleCnt="1"/>
      <dgm:spPr/>
    </dgm:pt>
    <dgm:pt modelId="{271C8673-7EE4-48EE-BD7F-3CF041C18DFD}" type="pres">
      <dgm:prSet presAssocID="{3D569C43-0CB3-48CE-835E-8D46DA4AF314}" presName="img" presStyleLbl="fgImgPlace1" presStyleIdx="0" presStyleCnt="1" custScaleX="114859" custScaleY="125000" custLinFactNeighborX="-16323" custLinFactNeighborY="-17722"/>
      <dgm:spPr>
        <a:blipFill rotWithShape="0">
          <a:blip xmlns:r="http://schemas.openxmlformats.org/officeDocument/2006/relationships" r:embed="rId1"/>
          <a:stretch>
            <a:fillRect/>
          </a:stretch>
        </a:blipFill>
      </dgm:spPr>
    </dgm:pt>
    <dgm:pt modelId="{4CAF82DC-ECD2-4372-B015-11D9A188E749}" type="pres">
      <dgm:prSet presAssocID="{3D569C43-0CB3-48CE-835E-8D46DA4AF314}" presName="text" presStyleLbl="node1" presStyleIdx="0" presStyleCnt="1">
        <dgm:presLayoutVars>
          <dgm:bulletEnabled val="1"/>
        </dgm:presLayoutVars>
      </dgm:prSet>
      <dgm:spPr/>
    </dgm:pt>
  </dgm:ptLst>
  <dgm:cxnLst>
    <dgm:cxn modelId="{1CE4FA07-53A3-4E35-AC3F-DC56E74A3113}" srcId="{3D569C43-0CB3-48CE-835E-8D46DA4AF314}" destId="{F504DAB2-B7C7-45DE-901B-87F4986DA2C7}" srcOrd="0" destOrd="0" parTransId="{9F6CBA48-4D0C-4334-8EAC-93910CEDF0FE}" sibTransId="{ADEB5542-A112-4DA4-86A9-86D666CB2BFA}"/>
    <dgm:cxn modelId="{E5B49268-B662-4C6E-8422-9126FFE0ACD7}" type="presOf" srcId="{F504DAB2-B7C7-45DE-901B-87F4986DA2C7}" destId="{BABD0B55-161B-421C-8196-9DAB83607086}" srcOrd="0" destOrd="1" presId="urn:microsoft.com/office/officeart/2005/8/layout/vList4#2"/>
    <dgm:cxn modelId="{D69FFF4B-2D80-48C0-9217-88D45C83F2CC}" srcId="{B2770AC5-6A22-4B5C-ADE5-11C95215147F}" destId="{3D569C43-0CB3-48CE-835E-8D46DA4AF314}" srcOrd="0" destOrd="0" parTransId="{238503B8-E735-4259-B389-10F47E00AD1B}" sibTransId="{774E43BC-5C14-41B7-9B81-01932021EE3C}"/>
    <dgm:cxn modelId="{34EA939A-D907-458F-8B4B-1C214456CB85}" type="presOf" srcId="{3D569C43-0CB3-48CE-835E-8D46DA4AF314}" destId="{BABD0B55-161B-421C-8196-9DAB83607086}" srcOrd="0" destOrd="0" presId="urn:microsoft.com/office/officeart/2005/8/layout/vList4#2"/>
    <dgm:cxn modelId="{5DE912B2-023A-4474-97FE-201E52E3D80B}" type="presOf" srcId="{B2770AC5-6A22-4B5C-ADE5-11C95215147F}" destId="{B995DD24-B74D-4202-9EE5-2CF767863034}" srcOrd="0" destOrd="0" presId="urn:microsoft.com/office/officeart/2005/8/layout/vList4#2"/>
    <dgm:cxn modelId="{2AFF09D4-C1EC-4B91-B97C-33D96CD157AB}" type="presOf" srcId="{F504DAB2-B7C7-45DE-901B-87F4986DA2C7}" destId="{4CAF82DC-ECD2-4372-B015-11D9A188E749}" srcOrd="1" destOrd="1" presId="urn:microsoft.com/office/officeart/2005/8/layout/vList4#2"/>
    <dgm:cxn modelId="{AB72D1DC-61B0-4A34-8F81-C68CA6C04788}" type="presOf" srcId="{3D569C43-0CB3-48CE-835E-8D46DA4AF314}" destId="{4CAF82DC-ECD2-4372-B015-11D9A188E749}" srcOrd="1" destOrd="0" presId="urn:microsoft.com/office/officeart/2005/8/layout/vList4#2"/>
    <dgm:cxn modelId="{9C44EFF3-CA06-46AE-9BA6-932DC5FE4C06}" type="presParOf" srcId="{B995DD24-B74D-4202-9EE5-2CF767863034}" destId="{0021AF33-8180-4E3D-901D-2D2B14E4EB04}" srcOrd="0" destOrd="0" presId="urn:microsoft.com/office/officeart/2005/8/layout/vList4#2"/>
    <dgm:cxn modelId="{93E72185-1B70-4448-9085-B664C8328AFC}" type="presParOf" srcId="{0021AF33-8180-4E3D-901D-2D2B14E4EB04}" destId="{BABD0B55-161B-421C-8196-9DAB83607086}" srcOrd="0" destOrd="0" presId="urn:microsoft.com/office/officeart/2005/8/layout/vList4#2"/>
    <dgm:cxn modelId="{80BCCF28-186A-45DC-8E4D-4E4435FC33AF}" type="presParOf" srcId="{0021AF33-8180-4E3D-901D-2D2B14E4EB04}" destId="{271C8673-7EE4-48EE-BD7F-3CF041C18DFD}" srcOrd="1" destOrd="0" presId="urn:microsoft.com/office/officeart/2005/8/layout/vList4#2"/>
    <dgm:cxn modelId="{8526FC2C-1BE0-48C3-B893-FE3275B1EB3E}" type="presParOf" srcId="{0021AF33-8180-4E3D-901D-2D2B14E4EB04}" destId="{4CAF82DC-ECD2-4372-B015-11D9A188E749}"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574DEF-50A3-4068-BF62-7ADC0BCA4DF5}" type="doc">
      <dgm:prSet loTypeId="urn:microsoft.com/office/officeart/2005/8/layout/venn3" loCatId="relationship" qsTypeId="urn:microsoft.com/office/officeart/2005/8/quickstyle/simple2" qsCatId="simple" csTypeId="urn:microsoft.com/office/officeart/2005/8/colors/accent3_5" csCatId="accent3" phldr="1"/>
      <dgm:spPr/>
      <dgm:t>
        <a:bodyPr/>
        <a:lstStyle/>
        <a:p>
          <a:endParaRPr lang="en-US"/>
        </a:p>
      </dgm:t>
    </dgm:pt>
    <dgm:pt modelId="{1296D178-5D2E-44EF-83CC-BCE3478E1203}">
      <dgm:prSet phldrT="[Text]"/>
      <dgm:spPr/>
      <dgm:t>
        <a:bodyPr/>
        <a:lstStyle/>
        <a:p>
          <a:r>
            <a:rPr lang="en-US" b="1" dirty="0"/>
            <a:t>Hydrarch succession</a:t>
          </a:r>
          <a:endParaRPr lang="en-US" dirty="0"/>
        </a:p>
      </dgm:t>
    </dgm:pt>
    <dgm:pt modelId="{6220C350-34EE-491F-BE21-9992B66D9EE7}" type="parTrans" cxnId="{6FC196C8-2927-4564-BEE3-2B54EBE264AA}">
      <dgm:prSet/>
      <dgm:spPr/>
      <dgm:t>
        <a:bodyPr/>
        <a:lstStyle/>
        <a:p>
          <a:endParaRPr lang="en-US"/>
        </a:p>
      </dgm:t>
    </dgm:pt>
    <dgm:pt modelId="{3561DA06-3F58-4C92-8BAA-7D91AF88FC17}" type="sibTrans" cxnId="{6FC196C8-2927-4564-BEE3-2B54EBE264AA}">
      <dgm:prSet/>
      <dgm:spPr/>
      <dgm:t>
        <a:bodyPr/>
        <a:lstStyle/>
        <a:p>
          <a:endParaRPr lang="en-US"/>
        </a:p>
      </dgm:t>
    </dgm:pt>
    <dgm:pt modelId="{18F3CF95-8FAF-469A-93B6-BB71691E2931}">
      <dgm:prSet phldrT="[Text]"/>
      <dgm:spPr/>
      <dgm:t>
        <a:bodyPr/>
        <a:lstStyle/>
        <a:p>
          <a:r>
            <a:rPr lang="en-US" b="1" dirty="0"/>
            <a:t>Xerarch succession</a:t>
          </a:r>
          <a:endParaRPr lang="en-US" dirty="0"/>
        </a:p>
      </dgm:t>
    </dgm:pt>
    <dgm:pt modelId="{D5CDA772-67C7-44F0-B3E7-08DE4C97166E}" type="parTrans" cxnId="{D125C57A-90F0-4A99-8EA2-3BF1375E7A88}">
      <dgm:prSet/>
      <dgm:spPr/>
      <dgm:t>
        <a:bodyPr/>
        <a:lstStyle/>
        <a:p>
          <a:endParaRPr lang="en-US"/>
        </a:p>
      </dgm:t>
    </dgm:pt>
    <dgm:pt modelId="{3C84FB16-9727-471C-8138-3496922D4285}" type="sibTrans" cxnId="{D125C57A-90F0-4A99-8EA2-3BF1375E7A88}">
      <dgm:prSet/>
      <dgm:spPr/>
      <dgm:t>
        <a:bodyPr/>
        <a:lstStyle/>
        <a:p>
          <a:endParaRPr lang="en-US"/>
        </a:p>
      </dgm:t>
    </dgm:pt>
    <dgm:pt modelId="{EE430011-47E8-4DEF-A4CA-8D0EBDD78E3F}" type="pres">
      <dgm:prSet presAssocID="{36574DEF-50A3-4068-BF62-7ADC0BCA4DF5}" presName="Name0" presStyleCnt="0">
        <dgm:presLayoutVars>
          <dgm:dir/>
          <dgm:resizeHandles val="exact"/>
        </dgm:presLayoutVars>
      </dgm:prSet>
      <dgm:spPr/>
    </dgm:pt>
    <dgm:pt modelId="{D1DD8F46-77F0-4A15-8206-7F2D2D0F2F21}" type="pres">
      <dgm:prSet presAssocID="{1296D178-5D2E-44EF-83CC-BCE3478E1203}" presName="Name5" presStyleLbl="vennNode1" presStyleIdx="0" presStyleCnt="2">
        <dgm:presLayoutVars>
          <dgm:bulletEnabled val="1"/>
        </dgm:presLayoutVars>
      </dgm:prSet>
      <dgm:spPr/>
    </dgm:pt>
    <dgm:pt modelId="{651C5138-7528-4B59-A394-74FCA1C5967C}" type="pres">
      <dgm:prSet presAssocID="{3561DA06-3F58-4C92-8BAA-7D91AF88FC17}" presName="space" presStyleCnt="0"/>
      <dgm:spPr/>
    </dgm:pt>
    <dgm:pt modelId="{08BA2DDF-74BE-4DC7-BF31-2FB72E9616D1}" type="pres">
      <dgm:prSet presAssocID="{18F3CF95-8FAF-469A-93B6-BB71691E2931}" presName="Name5" presStyleLbl="vennNode1" presStyleIdx="1" presStyleCnt="2">
        <dgm:presLayoutVars>
          <dgm:bulletEnabled val="1"/>
        </dgm:presLayoutVars>
      </dgm:prSet>
      <dgm:spPr/>
    </dgm:pt>
  </dgm:ptLst>
  <dgm:cxnLst>
    <dgm:cxn modelId="{663D4514-D01E-4A25-B652-AC66E92061AB}" type="presOf" srcId="{18F3CF95-8FAF-469A-93B6-BB71691E2931}" destId="{08BA2DDF-74BE-4DC7-BF31-2FB72E9616D1}" srcOrd="0" destOrd="0" presId="urn:microsoft.com/office/officeart/2005/8/layout/venn3"/>
    <dgm:cxn modelId="{0401FF5B-D59F-4165-B7DB-714CEDB93312}" type="presOf" srcId="{36574DEF-50A3-4068-BF62-7ADC0BCA4DF5}" destId="{EE430011-47E8-4DEF-A4CA-8D0EBDD78E3F}" srcOrd="0" destOrd="0" presId="urn:microsoft.com/office/officeart/2005/8/layout/venn3"/>
    <dgm:cxn modelId="{6FEAB249-076E-4582-AFA8-70F8569C8429}" type="presOf" srcId="{1296D178-5D2E-44EF-83CC-BCE3478E1203}" destId="{D1DD8F46-77F0-4A15-8206-7F2D2D0F2F21}" srcOrd="0" destOrd="0" presId="urn:microsoft.com/office/officeart/2005/8/layout/venn3"/>
    <dgm:cxn modelId="{D125C57A-90F0-4A99-8EA2-3BF1375E7A88}" srcId="{36574DEF-50A3-4068-BF62-7ADC0BCA4DF5}" destId="{18F3CF95-8FAF-469A-93B6-BB71691E2931}" srcOrd="1" destOrd="0" parTransId="{D5CDA772-67C7-44F0-B3E7-08DE4C97166E}" sibTransId="{3C84FB16-9727-471C-8138-3496922D4285}"/>
    <dgm:cxn modelId="{6FC196C8-2927-4564-BEE3-2B54EBE264AA}" srcId="{36574DEF-50A3-4068-BF62-7ADC0BCA4DF5}" destId="{1296D178-5D2E-44EF-83CC-BCE3478E1203}" srcOrd="0" destOrd="0" parTransId="{6220C350-34EE-491F-BE21-9992B66D9EE7}" sibTransId="{3561DA06-3F58-4C92-8BAA-7D91AF88FC17}"/>
    <dgm:cxn modelId="{7711525C-AE32-42E2-93EF-A0116D4B031F}" type="presParOf" srcId="{EE430011-47E8-4DEF-A4CA-8D0EBDD78E3F}" destId="{D1DD8F46-77F0-4A15-8206-7F2D2D0F2F21}" srcOrd="0" destOrd="0" presId="urn:microsoft.com/office/officeart/2005/8/layout/venn3"/>
    <dgm:cxn modelId="{96A90125-2991-41CC-9E0F-B314B69F5604}" type="presParOf" srcId="{EE430011-47E8-4DEF-A4CA-8D0EBDD78E3F}" destId="{651C5138-7528-4B59-A394-74FCA1C5967C}" srcOrd="1" destOrd="0" presId="urn:microsoft.com/office/officeart/2005/8/layout/venn3"/>
    <dgm:cxn modelId="{070B0CF5-E027-4E74-A3FA-26AC9DBED3DD}" type="presParOf" srcId="{EE430011-47E8-4DEF-A4CA-8D0EBDD78E3F}" destId="{08BA2DDF-74BE-4DC7-BF31-2FB72E9616D1}"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CD62F7-C966-43C6-9A8C-DA5CCF690459}" type="doc">
      <dgm:prSet loTypeId="urn:microsoft.com/office/officeart/2005/8/layout/vList3#1" loCatId="list" qsTypeId="urn:microsoft.com/office/officeart/2005/8/quickstyle/simple1" qsCatId="simple" csTypeId="urn:microsoft.com/office/officeart/2005/8/colors/colorful2" csCatId="colorful" phldr="1"/>
      <dgm:spPr/>
    </dgm:pt>
    <dgm:pt modelId="{5E220FB5-55E6-4914-98AA-D3A2D74E7237}">
      <dgm:prSet phldrT="[Text]"/>
      <dgm:spPr/>
      <dgm:t>
        <a:bodyPr/>
        <a:lstStyle/>
        <a:p>
          <a:pPr algn="just"/>
          <a:r>
            <a:rPr lang="en-US" dirty="0">
              <a:latin typeface="Times New Roman" panose="02020603050405020304" pitchFamily="18" charset="0"/>
              <a:cs typeface="Times New Roman" panose="02020603050405020304" pitchFamily="18" charset="0"/>
            </a:rPr>
            <a:t>(1) Climatic Causes</a:t>
          </a:r>
          <a:endParaRPr lang="en-US" dirty="0"/>
        </a:p>
      </dgm:t>
    </dgm:pt>
    <dgm:pt modelId="{B07E6044-FA7F-4EC9-A43F-96A9DE3B421B}" type="parTrans" cxnId="{756A707F-A8CB-4CAE-A7D5-F8A5B3F8CD3D}">
      <dgm:prSet/>
      <dgm:spPr/>
      <dgm:t>
        <a:bodyPr/>
        <a:lstStyle/>
        <a:p>
          <a:endParaRPr lang="en-US"/>
        </a:p>
      </dgm:t>
    </dgm:pt>
    <dgm:pt modelId="{75AF3ECC-D9D6-4F9E-B81E-D161E1B6869B}" type="sibTrans" cxnId="{756A707F-A8CB-4CAE-A7D5-F8A5B3F8CD3D}">
      <dgm:prSet/>
      <dgm:spPr/>
      <dgm:t>
        <a:bodyPr/>
        <a:lstStyle/>
        <a:p>
          <a:endParaRPr lang="en-US"/>
        </a:p>
      </dgm:t>
    </dgm:pt>
    <dgm:pt modelId="{82A35659-514B-4CFD-8BFE-E3758542794E}">
      <dgm:prSet phldrT="[Text]"/>
      <dgm:spPr/>
      <dgm:t>
        <a:bodyPr/>
        <a:lstStyle/>
        <a:p>
          <a:pPr algn="just"/>
          <a:r>
            <a:rPr lang="en-US" dirty="0">
              <a:latin typeface="Times New Roman" panose="02020603050405020304" pitchFamily="18" charset="0"/>
              <a:cs typeface="Times New Roman" panose="02020603050405020304" pitchFamily="18" charset="0"/>
            </a:rPr>
            <a:t>(2) Topographic Causes</a:t>
          </a:r>
          <a:endParaRPr lang="en-US" dirty="0"/>
        </a:p>
      </dgm:t>
    </dgm:pt>
    <dgm:pt modelId="{C0636D7E-94F0-49DA-B51B-2E9EFE3CF2AF}" type="parTrans" cxnId="{4146AB99-AD77-4CA8-A1E9-ABE1983FFA6C}">
      <dgm:prSet/>
      <dgm:spPr/>
      <dgm:t>
        <a:bodyPr/>
        <a:lstStyle/>
        <a:p>
          <a:endParaRPr lang="en-US"/>
        </a:p>
      </dgm:t>
    </dgm:pt>
    <dgm:pt modelId="{5CDBC4B5-AFF9-4CE1-AD9C-F699FCDADDD9}" type="sibTrans" cxnId="{4146AB99-AD77-4CA8-A1E9-ABE1983FFA6C}">
      <dgm:prSet/>
      <dgm:spPr/>
      <dgm:t>
        <a:bodyPr/>
        <a:lstStyle/>
        <a:p>
          <a:endParaRPr lang="en-US"/>
        </a:p>
      </dgm:t>
    </dgm:pt>
    <dgm:pt modelId="{FA21F5C2-46C0-4C56-B525-7D4B93628E4D}">
      <dgm:prSet phldrT="[Text]"/>
      <dgm:spPr/>
      <dgm:t>
        <a:bodyPr/>
        <a:lstStyle/>
        <a:p>
          <a:pPr algn="just"/>
          <a:r>
            <a:rPr lang="en-US" dirty="0">
              <a:latin typeface="Times New Roman" panose="02020603050405020304" pitchFamily="18" charset="0"/>
              <a:cs typeface="Times New Roman" panose="02020603050405020304" pitchFamily="18" charset="0"/>
            </a:rPr>
            <a:t>(3) Biotic Causes</a:t>
          </a:r>
          <a:endParaRPr lang="en-US" dirty="0"/>
        </a:p>
      </dgm:t>
    </dgm:pt>
    <dgm:pt modelId="{FBA8063D-5E13-4705-A42F-1742AE7D7B3B}" type="parTrans" cxnId="{9609CF76-8225-4919-8026-59AD781CEEF1}">
      <dgm:prSet/>
      <dgm:spPr/>
      <dgm:t>
        <a:bodyPr/>
        <a:lstStyle/>
        <a:p>
          <a:endParaRPr lang="en-US"/>
        </a:p>
      </dgm:t>
    </dgm:pt>
    <dgm:pt modelId="{0007CF46-A597-4F46-BE8F-B76D3C77E09C}" type="sibTrans" cxnId="{9609CF76-8225-4919-8026-59AD781CEEF1}">
      <dgm:prSet/>
      <dgm:spPr/>
      <dgm:t>
        <a:bodyPr/>
        <a:lstStyle/>
        <a:p>
          <a:endParaRPr lang="en-US"/>
        </a:p>
      </dgm:t>
    </dgm:pt>
    <dgm:pt modelId="{FA9BBC66-9E05-4C47-AC73-67107B262FE8}" type="pres">
      <dgm:prSet presAssocID="{01CD62F7-C966-43C6-9A8C-DA5CCF690459}" presName="linearFlow" presStyleCnt="0">
        <dgm:presLayoutVars>
          <dgm:dir/>
          <dgm:resizeHandles val="exact"/>
        </dgm:presLayoutVars>
      </dgm:prSet>
      <dgm:spPr/>
    </dgm:pt>
    <dgm:pt modelId="{6268F434-3926-4116-B8F4-B5423F003286}" type="pres">
      <dgm:prSet presAssocID="{5E220FB5-55E6-4914-98AA-D3A2D74E7237}" presName="composite" presStyleCnt="0"/>
      <dgm:spPr/>
    </dgm:pt>
    <dgm:pt modelId="{11956018-8A28-40EE-AB0E-130FC76A891F}" type="pres">
      <dgm:prSet presAssocID="{5E220FB5-55E6-4914-98AA-D3A2D74E7237}" presName="imgShp" presStyleLbl="fgImgPlace1" presStyleIdx="0" presStyleCnt="3"/>
      <dgm:spPr>
        <a:blipFill rotWithShape="0">
          <a:blip xmlns:r="http://schemas.openxmlformats.org/officeDocument/2006/relationships" r:embed="rId1"/>
          <a:stretch>
            <a:fillRect/>
          </a:stretch>
        </a:blipFill>
      </dgm:spPr>
    </dgm:pt>
    <dgm:pt modelId="{381B1E2B-AB6F-410B-8D45-C4C9FEAAA97A}" type="pres">
      <dgm:prSet presAssocID="{5E220FB5-55E6-4914-98AA-D3A2D74E7237}" presName="txShp" presStyleLbl="node1" presStyleIdx="0" presStyleCnt="3">
        <dgm:presLayoutVars>
          <dgm:bulletEnabled val="1"/>
        </dgm:presLayoutVars>
      </dgm:prSet>
      <dgm:spPr/>
    </dgm:pt>
    <dgm:pt modelId="{B67AB613-05BF-40DC-983B-D5CB110B5444}" type="pres">
      <dgm:prSet presAssocID="{75AF3ECC-D9D6-4F9E-B81E-D161E1B6869B}" presName="spacing" presStyleCnt="0"/>
      <dgm:spPr/>
    </dgm:pt>
    <dgm:pt modelId="{9B9F0D58-34A2-4E80-AA0C-59F622CE7395}" type="pres">
      <dgm:prSet presAssocID="{82A35659-514B-4CFD-8BFE-E3758542794E}" presName="composite" presStyleCnt="0"/>
      <dgm:spPr/>
    </dgm:pt>
    <dgm:pt modelId="{18804F09-DAAE-4EBF-902E-E2AD3BB114F3}" type="pres">
      <dgm:prSet presAssocID="{82A35659-514B-4CFD-8BFE-E3758542794E}" presName="imgShp" presStyleLbl="fgImgPlace1" presStyleIdx="1" presStyleCnt="3"/>
      <dgm:spPr>
        <a:blipFill rotWithShape="0">
          <a:blip xmlns:r="http://schemas.openxmlformats.org/officeDocument/2006/relationships" r:embed="rId1"/>
          <a:stretch>
            <a:fillRect/>
          </a:stretch>
        </a:blipFill>
      </dgm:spPr>
    </dgm:pt>
    <dgm:pt modelId="{D74E29A9-C953-4374-9100-6FADAE6CAB89}" type="pres">
      <dgm:prSet presAssocID="{82A35659-514B-4CFD-8BFE-E3758542794E}" presName="txShp" presStyleLbl="node1" presStyleIdx="1" presStyleCnt="3">
        <dgm:presLayoutVars>
          <dgm:bulletEnabled val="1"/>
        </dgm:presLayoutVars>
      </dgm:prSet>
      <dgm:spPr/>
    </dgm:pt>
    <dgm:pt modelId="{06F7C206-151C-4B64-B97A-BD6D6E9048FD}" type="pres">
      <dgm:prSet presAssocID="{5CDBC4B5-AFF9-4CE1-AD9C-F699FCDADDD9}" presName="spacing" presStyleCnt="0"/>
      <dgm:spPr/>
    </dgm:pt>
    <dgm:pt modelId="{FFC1FC06-63CE-4605-B5C9-A0B0912EC0B6}" type="pres">
      <dgm:prSet presAssocID="{FA21F5C2-46C0-4C56-B525-7D4B93628E4D}" presName="composite" presStyleCnt="0"/>
      <dgm:spPr/>
    </dgm:pt>
    <dgm:pt modelId="{08E283EE-C407-4DB3-85F5-E7C8B908E9D4}" type="pres">
      <dgm:prSet presAssocID="{FA21F5C2-46C0-4C56-B525-7D4B93628E4D}" presName="imgShp" presStyleLbl="fgImgPlace1" presStyleIdx="2" presStyleCnt="3"/>
      <dgm:spPr>
        <a:blipFill rotWithShape="0">
          <a:blip xmlns:r="http://schemas.openxmlformats.org/officeDocument/2006/relationships" r:embed="rId1"/>
          <a:stretch>
            <a:fillRect/>
          </a:stretch>
        </a:blipFill>
      </dgm:spPr>
    </dgm:pt>
    <dgm:pt modelId="{637B46B8-D937-49CC-90BA-D7207A2A30AD}" type="pres">
      <dgm:prSet presAssocID="{FA21F5C2-46C0-4C56-B525-7D4B93628E4D}" presName="txShp" presStyleLbl="node1" presStyleIdx="2" presStyleCnt="3">
        <dgm:presLayoutVars>
          <dgm:bulletEnabled val="1"/>
        </dgm:presLayoutVars>
      </dgm:prSet>
      <dgm:spPr/>
    </dgm:pt>
  </dgm:ptLst>
  <dgm:cxnLst>
    <dgm:cxn modelId="{8D69AA36-DCAB-4999-9E2B-71C598B9F147}" type="presOf" srcId="{FA21F5C2-46C0-4C56-B525-7D4B93628E4D}" destId="{637B46B8-D937-49CC-90BA-D7207A2A30AD}" srcOrd="0" destOrd="0" presId="urn:microsoft.com/office/officeart/2005/8/layout/vList3#1"/>
    <dgm:cxn modelId="{97C4AE40-CC55-41B1-8493-DDB49864A7AB}" type="presOf" srcId="{5E220FB5-55E6-4914-98AA-D3A2D74E7237}" destId="{381B1E2B-AB6F-410B-8D45-C4C9FEAAA97A}" srcOrd="0" destOrd="0" presId="urn:microsoft.com/office/officeart/2005/8/layout/vList3#1"/>
    <dgm:cxn modelId="{9609CF76-8225-4919-8026-59AD781CEEF1}" srcId="{01CD62F7-C966-43C6-9A8C-DA5CCF690459}" destId="{FA21F5C2-46C0-4C56-B525-7D4B93628E4D}" srcOrd="2" destOrd="0" parTransId="{FBA8063D-5E13-4705-A42F-1742AE7D7B3B}" sibTransId="{0007CF46-A597-4F46-BE8F-B76D3C77E09C}"/>
    <dgm:cxn modelId="{756A707F-A8CB-4CAE-A7D5-F8A5B3F8CD3D}" srcId="{01CD62F7-C966-43C6-9A8C-DA5CCF690459}" destId="{5E220FB5-55E6-4914-98AA-D3A2D74E7237}" srcOrd="0" destOrd="0" parTransId="{B07E6044-FA7F-4EC9-A43F-96A9DE3B421B}" sibTransId="{75AF3ECC-D9D6-4F9E-B81E-D161E1B6869B}"/>
    <dgm:cxn modelId="{4146AB99-AD77-4CA8-A1E9-ABE1983FFA6C}" srcId="{01CD62F7-C966-43C6-9A8C-DA5CCF690459}" destId="{82A35659-514B-4CFD-8BFE-E3758542794E}" srcOrd="1" destOrd="0" parTransId="{C0636D7E-94F0-49DA-B51B-2E9EFE3CF2AF}" sibTransId="{5CDBC4B5-AFF9-4CE1-AD9C-F699FCDADDD9}"/>
    <dgm:cxn modelId="{94C78BF1-20BE-44C1-A8B2-0B1E3FE6AF1E}" type="presOf" srcId="{01CD62F7-C966-43C6-9A8C-DA5CCF690459}" destId="{FA9BBC66-9E05-4C47-AC73-67107B262FE8}" srcOrd="0" destOrd="0" presId="urn:microsoft.com/office/officeart/2005/8/layout/vList3#1"/>
    <dgm:cxn modelId="{5E591FFE-63A1-41EB-942E-48E99A9A45BF}" type="presOf" srcId="{82A35659-514B-4CFD-8BFE-E3758542794E}" destId="{D74E29A9-C953-4374-9100-6FADAE6CAB89}" srcOrd="0" destOrd="0" presId="urn:microsoft.com/office/officeart/2005/8/layout/vList3#1"/>
    <dgm:cxn modelId="{00DC8FC1-2BEB-4E36-9F82-A701404D9939}" type="presParOf" srcId="{FA9BBC66-9E05-4C47-AC73-67107B262FE8}" destId="{6268F434-3926-4116-B8F4-B5423F003286}" srcOrd="0" destOrd="0" presId="urn:microsoft.com/office/officeart/2005/8/layout/vList3#1"/>
    <dgm:cxn modelId="{3E8496CA-01F6-4553-98D5-EA5F5F34F2B8}" type="presParOf" srcId="{6268F434-3926-4116-B8F4-B5423F003286}" destId="{11956018-8A28-40EE-AB0E-130FC76A891F}" srcOrd="0" destOrd="0" presId="urn:microsoft.com/office/officeart/2005/8/layout/vList3#1"/>
    <dgm:cxn modelId="{CC523CA5-8844-42D2-BB76-F643011C0836}" type="presParOf" srcId="{6268F434-3926-4116-B8F4-B5423F003286}" destId="{381B1E2B-AB6F-410B-8D45-C4C9FEAAA97A}" srcOrd="1" destOrd="0" presId="urn:microsoft.com/office/officeart/2005/8/layout/vList3#1"/>
    <dgm:cxn modelId="{88135EA1-252A-49DF-A6F4-78370D7EB695}" type="presParOf" srcId="{FA9BBC66-9E05-4C47-AC73-67107B262FE8}" destId="{B67AB613-05BF-40DC-983B-D5CB110B5444}" srcOrd="1" destOrd="0" presId="urn:microsoft.com/office/officeart/2005/8/layout/vList3#1"/>
    <dgm:cxn modelId="{FDB240B6-DF75-4A70-810C-E70CB2B3A6C1}" type="presParOf" srcId="{FA9BBC66-9E05-4C47-AC73-67107B262FE8}" destId="{9B9F0D58-34A2-4E80-AA0C-59F622CE7395}" srcOrd="2" destOrd="0" presId="urn:microsoft.com/office/officeart/2005/8/layout/vList3#1"/>
    <dgm:cxn modelId="{6F93BA92-9C84-471A-B2F9-6E9A8D62E359}" type="presParOf" srcId="{9B9F0D58-34A2-4E80-AA0C-59F622CE7395}" destId="{18804F09-DAAE-4EBF-902E-E2AD3BB114F3}" srcOrd="0" destOrd="0" presId="urn:microsoft.com/office/officeart/2005/8/layout/vList3#1"/>
    <dgm:cxn modelId="{024BC877-9E96-4297-8022-124C320475F2}" type="presParOf" srcId="{9B9F0D58-34A2-4E80-AA0C-59F622CE7395}" destId="{D74E29A9-C953-4374-9100-6FADAE6CAB89}" srcOrd="1" destOrd="0" presId="urn:microsoft.com/office/officeart/2005/8/layout/vList3#1"/>
    <dgm:cxn modelId="{2B2298EA-E8F1-4A7F-A5AB-31AF60BF842D}" type="presParOf" srcId="{FA9BBC66-9E05-4C47-AC73-67107B262FE8}" destId="{06F7C206-151C-4B64-B97A-BD6D6E9048FD}" srcOrd="3" destOrd="0" presId="urn:microsoft.com/office/officeart/2005/8/layout/vList3#1"/>
    <dgm:cxn modelId="{F597EB11-BDC8-4386-98C2-06AF21964C69}" type="presParOf" srcId="{FA9BBC66-9E05-4C47-AC73-67107B262FE8}" destId="{FFC1FC06-63CE-4605-B5C9-A0B0912EC0B6}" srcOrd="4" destOrd="0" presId="urn:microsoft.com/office/officeart/2005/8/layout/vList3#1"/>
    <dgm:cxn modelId="{9E50F963-6843-41E4-9421-966FDA463955}" type="presParOf" srcId="{FFC1FC06-63CE-4605-B5C9-A0B0912EC0B6}" destId="{08E283EE-C407-4DB3-85F5-E7C8B908E9D4}" srcOrd="0" destOrd="0" presId="urn:microsoft.com/office/officeart/2005/8/layout/vList3#1"/>
    <dgm:cxn modelId="{1F941FB0-74DD-44C0-9B9F-A06D36087B50}" type="presParOf" srcId="{FFC1FC06-63CE-4605-B5C9-A0B0912EC0B6}" destId="{637B46B8-D937-49CC-90BA-D7207A2A30A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000721-50A1-47CE-ACFF-ACE463829A70}" type="doc">
      <dgm:prSet loTypeId="urn:microsoft.com/office/officeart/2005/8/layout/process5" loCatId="process" qsTypeId="urn:microsoft.com/office/officeart/2005/8/quickstyle/3d1" qsCatId="3D" csTypeId="urn:microsoft.com/office/officeart/2005/8/colors/accent3_4" csCatId="accent3" phldr="1"/>
      <dgm:spPr/>
      <dgm:t>
        <a:bodyPr/>
        <a:lstStyle/>
        <a:p>
          <a:endParaRPr lang="en-US"/>
        </a:p>
      </dgm:t>
    </dgm:pt>
    <dgm:pt modelId="{E9F6599A-C4E4-4D6A-83F4-CEF5CD4F84B1}">
      <dgm:prSet phldrT="[Text]" custT="1"/>
      <dgm:spPr/>
      <dgm:t>
        <a:bodyPr/>
        <a:lstStyle/>
        <a:p>
          <a:r>
            <a:rPr lang="en-US" sz="2000" b="1" i="0" dirty="0"/>
            <a:t>MIGRATION</a:t>
          </a:r>
          <a:endParaRPr lang="en-US" sz="2000" b="1" dirty="0"/>
        </a:p>
      </dgm:t>
    </dgm:pt>
    <dgm:pt modelId="{5AF92BCE-94B1-46B7-B35B-2B79B60DBBC0}" type="parTrans" cxnId="{284EA671-BA6F-4B76-B4F6-9961957417B2}">
      <dgm:prSet/>
      <dgm:spPr/>
      <dgm:t>
        <a:bodyPr/>
        <a:lstStyle/>
        <a:p>
          <a:endParaRPr lang="en-US"/>
        </a:p>
      </dgm:t>
    </dgm:pt>
    <dgm:pt modelId="{E20B5BCC-60D6-4A75-9B6A-AF4F73D83846}" type="sibTrans" cxnId="{284EA671-BA6F-4B76-B4F6-9961957417B2}">
      <dgm:prSet/>
      <dgm:spPr/>
      <dgm:t>
        <a:bodyPr/>
        <a:lstStyle/>
        <a:p>
          <a:endParaRPr lang="en-US" dirty="0"/>
        </a:p>
      </dgm:t>
    </dgm:pt>
    <dgm:pt modelId="{DB7520D3-191C-4051-A711-2EA534199306}">
      <dgm:prSet phldrT="[Text]" custT="1"/>
      <dgm:spPr/>
      <dgm:t>
        <a:bodyPr/>
        <a:lstStyle/>
        <a:p>
          <a:r>
            <a:rPr lang="en-US" sz="1800" b="1" i="0" dirty="0"/>
            <a:t>COMPETITION</a:t>
          </a:r>
          <a:endParaRPr lang="en-US" sz="1800" b="1" dirty="0"/>
        </a:p>
      </dgm:t>
    </dgm:pt>
    <dgm:pt modelId="{619F994F-67E4-4105-9BC4-E2C9C656F199}" type="parTrans" cxnId="{10A94BA2-4E4A-43B1-912E-2B6C2C322436}">
      <dgm:prSet/>
      <dgm:spPr/>
      <dgm:t>
        <a:bodyPr/>
        <a:lstStyle/>
        <a:p>
          <a:endParaRPr lang="en-US"/>
        </a:p>
      </dgm:t>
    </dgm:pt>
    <dgm:pt modelId="{BFE5859D-5470-4E55-B043-D7003401D73B}" type="sibTrans" cxnId="{10A94BA2-4E4A-43B1-912E-2B6C2C322436}">
      <dgm:prSet/>
      <dgm:spPr/>
      <dgm:t>
        <a:bodyPr/>
        <a:lstStyle/>
        <a:p>
          <a:endParaRPr lang="en-US" dirty="0"/>
        </a:p>
      </dgm:t>
    </dgm:pt>
    <dgm:pt modelId="{E29F5654-2E7E-49BF-9E81-745D266B6705}">
      <dgm:prSet phldrT="[Text]" custT="1"/>
      <dgm:spPr/>
      <dgm:t>
        <a:bodyPr/>
        <a:lstStyle/>
        <a:p>
          <a:r>
            <a:rPr lang="en-US" sz="2000" b="1" i="0" dirty="0"/>
            <a:t>INVASION</a:t>
          </a:r>
          <a:endParaRPr lang="en-US" sz="2000" b="1" dirty="0"/>
        </a:p>
      </dgm:t>
    </dgm:pt>
    <dgm:pt modelId="{CC766EB1-47A4-4403-BEC0-298CD8CBB467}" type="parTrans" cxnId="{5D89297D-FACC-4A23-A063-EB6E4EE22BC0}">
      <dgm:prSet/>
      <dgm:spPr/>
      <dgm:t>
        <a:bodyPr/>
        <a:lstStyle/>
        <a:p>
          <a:endParaRPr lang="en-US"/>
        </a:p>
      </dgm:t>
    </dgm:pt>
    <dgm:pt modelId="{0E662114-1C83-41E1-A3F3-9A87AE0C147D}" type="sibTrans" cxnId="{5D89297D-FACC-4A23-A063-EB6E4EE22BC0}">
      <dgm:prSet/>
      <dgm:spPr/>
      <dgm:t>
        <a:bodyPr/>
        <a:lstStyle/>
        <a:p>
          <a:endParaRPr lang="en-US" dirty="0"/>
        </a:p>
      </dgm:t>
    </dgm:pt>
    <dgm:pt modelId="{BBCEF121-C2CD-42EF-B748-2A5C9A1B204A}">
      <dgm:prSet phldrT="[Text]" custT="1"/>
      <dgm:spPr/>
      <dgm:t>
        <a:bodyPr/>
        <a:lstStyle/>
        <a:p>
          <a:r>
            <a:rPr lang="en-US" sz="2000" b="1" i="0" dirty="0"/>
            <a:t>REACTION</a:t>
          </a:r>
          <a:endParaRPr lang="en-US" sz="2000" b="1" dirty="0"/>
        </a:p>
      </dgm:t>
    </dgm:pt>
    <dgm:pt modelId="{8458F785-4A0E-41C3-B911-38C26BE6C037}" type="parTrans" cxnId="{B1EB1A6E-8076-4F29-9AA0-F36EB2B89D4E}">
      <dgm:prSet/>
      <dgm:spPr/>
      <dgm:t>
        <a:bodyPr/>
        <a:lstStyle/>
        <a:p>
          <a:endParaRPr lang="en-US"/>
        </a:p>
      </dgm:t>
    </dgm:pt>
    <dgm:pt modelId="{8504DF2B-7429-4CEE-9E50-0DD39B8238D6}" type="sibTrans" cxnId="{B1EB1A6E-8076-4F29-9AA0-F36EB2B89D4E}">
      <dgm:prSet/>
      <dgm:spPr/>
      <dgm:t>
        <a:bodyPr/>
        <a:lstStyle/>
        <a:p>
          <a:endParaRPr lang="en-US" dirty="0"/>
        </a:p>
      </dgm:t>
    </dgm:pt>
    <dgm:pt modelId="{2AB87454-A3D2-4E5A-901A-20BC83A57D74}">
      <dgm:prSet phldrT="[Text]" custT="1"/>
      <dgm:spPr/>
      <dgm:t>
        <a:bodyPr/>
        <a:lstStyle/>
        <a:p>
          <a:r>
            <a:rPr lang="en-US" sz="1800" b="1" i="0" dirty="0"/>
            <a:t>STABILISATION</a:t>
          </a:r>
          <a:endParaRPr lang="en-US" sz="1800" b="1" dirty="0"/>
        </a:p>
      </dgm:t>
    </dgm:pt>
    <dgm:pt modelId="{18C6749F-ECA3-46D9-8D52-41A70CC31876}" type="parTrans" cxnId="{4FC8625E-EA36-4414-8B54-91DD2FB61E5C}">
      <dgm:prSet/>
      <dgm:spPr/>
      <dgm:t>
        <a:bodyPr/>
        <a:lstStyle/>
        <a:p>
          <a:endParaRPr lang="en-US"/>
        </a:p>
      </dgm:t>
    </dgm:pt>
    <dgm:pt modelId="{3A07EFF8-4BF2-4B32-99AB-8EFA194172CB}" type="sibTrans" cxnId="{4FC8625E-EA36-4414-8B54-91DD2FB61E5C}">
      <dgm:prSet/>
      <dgm:spPr/>
      <dgm:t>
        <a:bodyPr/>
        <a:lstStyle/>
        <a:p>
          <a:endParaRPr lang="en-US"/>
        </a:p>
      </dgm:t>
    </dgm:pt>
    <dgm:pt modelId="{7E442014-0E55-4FF1-B8A8-B4AC529142A0}">
      <dgm:prSet custT="1"/>
      <dgm:spPr/>
      <dgm:t>
        <a:bodyPr/>
        <a:lstStyle/>
        <a:p>
          <a:r>
            <a:rPr lang="en-US" sz="2000" b="1" i="0" dirty="0"/>
            <a:t>ECESIS</a:t>
          </a:r>
          <a:endParaRPr lang="en-US" sz="2000" b="1" dirty="0"/>
        </a:p>
      </dgm:t>
    </dgm:pt>
    <dgm:pt modelId="{74165502-E0EA-4803-8425-0DBEED0D773E}" type="parTrans" cxnId="{F72C6400-75E2-4612-8449-9BBCED2A7146}">
      <dgm:prSet/>
      <dgm:spPr/>
      <dgm:t>
        <a:bodyPr/>
        <a:lstStyle/>
        <a:p>
          <a:endParaRPr lang="en-US"/>
        </a:p>
      </dgm:t>
    </dgm:pt>
    <dgm:pt modelId="{6D6854C1-C25C-4351-94F9-56A3E6015C3E}" type="sibTrans" cxnId="{F72C6400-75E2-4612-8449-9BBCED2A7146}">
      <dgm:prSet/>
      <dgm:spPr/>
      <dgm:t>
        <a:bodyPr/>
        <a:lstStyle/>
        <a:p>
          <a:endParaRPr lang="en-US" dirty="0"/>
        </a:p>
      </dgm:t>
    </dgm:pt>
    <dgm:pt modelId="{45041953-38D3-45FB-93DB-7E5BB13A45FE}">
      <dgm:prSet custT="1"/>
      <dgm:spPr/>
      <dgm:t>
        <a:bodyPr/>
        <a:lstStyle/>
        <a:p>
          <a:r>
            <a:rPr lang="en-US" sz="1600" b="1" i="0" dirty="0"/>
            <a:t>COLONIZATION AND AGGREGATION </a:t>
          </a:r>
          <a:endParaRPr lang="en-US" sz="1600" b="1" dirty="0"/>
        </a:p>
      </dgm:t>
    </dgm:pt>
    <dgm:pt modelId="{5A5516F0-E377-4A5A-BC3E-05FED98012A3}" type="parTrans" cxnId="{6DA3038E-F260-4B8B-8705-78B0114E1339}">
      <dgm:prSet/>
      <dgm:spPr/>
      <dgm:t>
        <a:bodyPr/>
        <a:lstStyle/>
        <a:p>
          <a:endParaRPr lang="en-US"/>
        </a:p>
      </dgm:t>
    </dgm:pt>
    <dgm:pt modelId="{95118E65-8FEC-4799-A414-A727AE315EF6}" type="sibTrans" cxnId="{6DA3038E-F260-4B8B-8705-78B0114E1339}">
      <dgm:prSet/>
      <dgm:spPr/>
      <dgm:t>
        <a:bodyPr/>
        <a:lstStyle/>
        <a:p>
          <a:endParaRPr lang="en-US" dirty="0"/>
        </a:p>
      </dgm:t>
    </dgm:pt>
    <dgm:pt modelId="{B2880722-5B61-42E7-BC85-CFF769F9775F}" type="pres">
      <dgm:prSet presAssocID="{FC000721-50A1-47CE-ACFF-ACE463829A70}" presName="diagram" presStyleCnt="0">
        <dgm:presLayoutVars>
          <dgm:dir/>
          <dgm:resizeHandles val="exact"/>
        </dgm:presLayoutVars>
      </dgm:prSet>
      <dgm:spPr/>
    </dgm:pt>
    <dgm:pt modelId="{F49A180B-440F-4C54-8034-803E852622EA}" type="pres">
      <dgm:prSet presAssocID="{E9F6599A-C4E4-4D6A-83F4-CEF5CD4F84B1}" presName="node" presStyleLbl="node1" presStyleIdx="0" presStyleCnt="7">
        <dgm:presLayoutVars>
          <dgm:bulletEnabled val="1"/>
        </dgm:presLayoutVars>
      </dgm:prSet>
      <dgm:spPr/>
    </dgm:pt>
    <dgm:pt modelId="{CECD416A-4870-4A3B-820C-79FE3BA6A458}" type="pres">
      <dgm:prSet presAssocID="{E20B5BCC-60D6-4A75-9B6A-AF4F73D83846}" presName="sibTrans" presStyleLbl="sibTrans2D1" presStyleIdx="0" presStyleCnt="6"/>
      <dgm:spPr/>
    </dgm:pt>
    <dgm:pt modelId="{6681AB4A-B379-4952-9A51-907EC69B99E6}" type="pres">
      <dgm:prSet presAssocID="{E20B5BCC-60D6-4A75-9B6A-AF4F73D83846}" presName="connectorText" presStyleLbl="sibTrans2D1" presStyleIdx="0" presStyleCnt="6"/>
      <dgm:spPr/>
    </dgm:pt>
    <dgm:pt modelId="{CC313F32-6467-48B4-AB74-59430B302F81}" type="pres">
      <dgm:prSet presAssocID="{7E442014-0E55-4FF1-B8A8-B4AC529142A0}" presName="node" presStyleLbl="node1" presStyleIdx="1" presStyleCnt="7">
        <dgm:presLayoutVars>
          <dgm:bulletEnabled val="1"/>
        </dgm:presLayoutVars>
      </dgm:prSet>
      <dgm:spPr/>
    </dgm:pt>
    <dgm:pt modelId="{51431274-DEFB-4F59-9A78-EF455E0D48C0}" type="pres">
      <dgm:prSet presAssocID="{6D6854C1-C25C-4351-94F9-56A3E6015C3E}" presName="sibTrans" presStyleLbl="sibTrans2D1" presStyleIdx="1" presStyleCnt="6"/>
      <dgm:spPr/>
    </dgm:pt>
    <dgm:pt modelId="{9F39E915-AE94-4A05-91A6-FE171BB617E3}" type="pres">
      <dgm:prSet presAssocID="{6D6854C1-C25C-4351-94F9-56A3E6015C3E}" presName="connectorText" presStyleLbl="sibTrans2D1" presStyleIdx="1" presStyleCnt="6"/>
      <dgm:spPr/>
    </dgm:pt>
    <dgm:pt modelId="{613E2B18-BCC7-41B1-9438-6FB5550E72D3}" type="pres">
      <dgm:prSet presAssocID="{45041953-38D3-45FB-93DB-7E5BB13A45FE}" presName="node" presStyleLbl="node1" presStyleIdx="2" presStyleCnt="7">
        <dgm:presLayoutVars>
          <dgm:bulletEnabled val="1"/>
        </dgm:presLayoutVars>
      </dgm:prSet>
      <dgm:spPr/>
    </dgm:pt>
    <dgm:pt modelId="{E7860A4C-10D0-42CE-ADA4-F4BEBEA494AE}" type="pres">
      <dgm:prSet presAssocID="{95118E65-8FEC-4799-A414-A727AE315EF6}" presName="sibTrans" presStyleLbl="sibTrans2D1" presStyleIdx="2" presStyleCnt="6"/>
      <dgm:spPr/>
    </dgm:pt>
    <dgm:pt modelId="{934D7271-DB53-49D7-93DB-18B732A2F0AF}" type="pres">
      <dgm:prSet presAssocID="{95118E65-8FEC-4799-A414-A727AE315EF6}" presName="connectorText" presStyleLbl="sibTrans2D1" presStyleIdx="2" presStyleCnt="6"/>
      <dgm:spPr/>
    </dgm:pt>
    <dgm:pt modelId="{1B3FFD9E-BE0C-4731-847B-150B152D363C}" type="pres">
      <dgm:prSet presAssocID="{DB7520D3-191C-4051-A711-2EA534199306}" presName="node" presStyleLbl="node1" presStyleIdx="3" presStyleCnt="7">
        <dgm:presLayoutVars>
          <dgm:bulletEnabled val="1"/>
        </dgm:presLayoutVars>
      </dgm:prSet>
      <dgm:spPr/>
    </dgm:pt>
    <dgm:pt modelId="{823600A1-AFB4-4F3C-9757-E6341E04AA5B}" type="pres">
      <dgm:prSet presAssocID="{BFE5859D-5470-4E55-B043-D7003401D73B}" presName="sibTrans" presStyleLbl="sibTrans2D1" presStyleIdx="3" presStyleCnt="6"/>
      <dgm:spPr/>
    </dgm:pt>
    <dgm:pt modelId="{AAE1C36E-3AFD-49AD-820D-AF6A363022A3}" type="pres">
      <dgm:prSet presAssocID="{BFE5859D-5470-4E55-B043-D7003401D73B}" presName="connectorText" presStyleLbl="sibTrans2D1" presStyleIdx="3" presStyleCnt="6"/>
      <dgm:spPr/>
    </dgm:pt>
    <dgm:pt modelId="{1A5055C2-3D29-4B78-A246-83A29679F3C6}" type="pres">
      <dgm:prSet presAssocID="{E29F5654-2E7E-49BF-9E81-745D266B6705}" presName="node" presStyleLbl="node1" presStyleIdx="4" presStyleCnt="7">
        <dgm:presLayoutVars>
          <dgm:bulletEnabled val="1"/>
        </dgm:presLayoutVars>
      </dgm:prSet>
      <dgm:spPr/>
    </dgm:pt>
    <dgm:pt modelId="{9B2D7A2E-470E-430A-A790-E8A0B9208B1F}" type="pres">
      <dgm:prSet presAssocID="{0E662114-1C83-41E1-A3F3-9A87AE0C147D}" presName="sibTrans" presStyleLbl="sibTrans2D1" presStyleIdx="4" presStyleCnt="6"/>
      <dgm:spPr/>
    </dgm:pt>
    <dgm:pt modelId="{28A86E98-C9BF-4466-A853-C4C6C43C8223}" type="pres">
      <dgm:prSet presAssocID="{0E662114-1C83-41E1-A3F3-9A87AE0C147D}" presName="connectorText" presStyleLbl="sibTrans2D1" presStyleIdx="4" presStyleCnt="6"/>
      <dgm:spPr/>
    </dgm:pt>
    <dgm:pt modelId="{2395E11C-6061-4C1E-8761-C1CA227812BA}" type="pres">
      <dgm:prSet presAssocID="{BBCEF121-C2CD-42EF-B748-2A5C9A1B204A}" presName="node" presStyleLbl="node1" presStyleIdx="5" presStyleCnt="7">
        <dgm:presLayoutVars>
          <dgm:bulletEnabled val="1"/>
        </dgm:presLayoutVars>
      </dgm:prSet>
      <dgm:spPr/>
    </dgm:pt>
    <dgm:pt modelId="{05BB86BB-78B6-4F74-8C2D-2244FC5E956C}" type="pres">
      <dgm:prSet presAssocID="{8504DF2B-7429-4CEE-9E50-0DD39B8238D6}" presName="sibTrans" presStyleLbl="sibTrans2D1" presStyleIdx="5" presStyleCnt="6"/>
      <dgm:spPr/>
    </dgm:pt>
    <dgm:pt modelId="{7BB31732-960D-4C28-9141-D9A3DB3AF7F9}" type="pres">
      <dgm:prSet presAssocID="{8504DF2B-7429-4CEE-9E50-0DD39B8238D6}" presName="connectorText" presStyleLbl="sibTrans2D1" presStyleIdx="5" presStyleCnt="6"/>
      <dgm:spPr/>
    </dgm:pt>
    <dgm:pt modelId="{DEA2D894-A96B-47D0-9DF4-992A01C153AA}" type="pres">
      <dgm:prSet presAssocID="{2AB87454-A3D2-4E5A-901A-20BC83A57D74}" presName="node" presStyleLbl="node1" presStyleIdx="6" presStyleCnt="7">
        <dgm:presLayoutVars>
          <dgm:bulletEnabled val="1"/>
        </dgm:presLayoutVars>
      </dgm:prSet>
      <dgm:spPr/>
    </dgm:pt>
  </dgm:ptLst>
  <dgm:cxnLst>
    <dgm:cxn modelId="{F72C6400-75E2-4612-8449-9BBCED2A7146}" srcId="{FC000721-50A1-47CE-ACFF-ACE463829A70}" destId="{7E442014-0E55-4FF1-B8A8-B4AC529142A0}" srcOrd="1" destOrd="0" parTransId="{74165502-E0EA-4803-8425-0DBEED0D773E}" sibTransId="{6D6854C1-C25C-4351-94F9-56A3E6015C3E}"/>
    <dgm:cxn modelId="{D092A905-45EA-4EED-BF97-AEAB19E1417D}" type="presOf" srcId="{95118E65-8FEC-4799-A414-A727AE315EF6}" destId="{E7860A4C-10D0-42CE-ADA4-F4BEBEA494AE}" srcOrd="0" destOrd="0" presId="urn:microsoft.com/office/officeart/2005/8/layout/process5"/>
    <dgm:cxn modelId="{F6E49E0E-F8FB-4D18-8350-C2E301AEFC75}" type="presOf" srcId="{95118E65-8FEC-4799-A414-A727AE315EF6}" destId="{934D7271-DB53-49D7-93DB-18B732A2F0AF}" srcOrd="1" destOrd="0" presId="urn:microsoft.com/office/officeart/2005/8/layout/process5"/>
    <dgm:cxn modelId="{9928B814-B75A-4FA2-82C9-88426B4C8A99}" type="presOf" srcId="{E29F5654-2E7E-49BF-9E81-745D266B6705}" destId="{1A5055C2-3D29-4B78-A246-83A29679F3C6}" srcOrd="0" destOrd="0" presId="urn:microsoft.com/office/officeart/2005/8/layout/process5"/>
    <dgm:cxn modelId="{1EC9E42D-0A65-41E0-A755-1D51DA20C38E}" type="presOf" srcId="{7E442014-0E55-4FF1-B8A8-B4AC529142A0}" destId="{CC313F32-6467-48B4-AB74-59430B302F81}" srcOrd="0" destOrd="0" presId="urn:microsoft.com/office/officeart/2005/8/layout/process5"/>
    <dgm:cxn modelId="{57EB9F2E-0C6D-4F89-A3C5-7342839F14BE}" type="presOf" srcId="{0E662114-1C83-41E1-A3F3-9A87AE0C147D}" destId="{28A86E98-C9BF-4466-A853-C4C6C43C8223}" srcOrd="1" destOrd="0" presId="urn:microsoft.com/office/officeart/2005/8/layout/process5"/>
    <dgm:cxn modelId="{1834DE30-F3C9-4EAC-8CBF-0288C6249A2B}" type="presOf" srcId="{BFE5859D-5470-4E55-B043-D7003401D73B}" destId="{AAE1C36E-3AFD-49AD-820D-AF6A363022A3}" srcOrd="1" destOrd="0" presId="urn:microsoft.com/office/officeart/2005/8/layout/process5"/>
    <dgm:cxn modelId="{FAE79E37-8768-4883-B905-A08F1DD6FCE7}" type="presOf" srcId="{45041953-38D3-45FB-93DB-7E5BB13A45FE}" destId="{613E2B18-BCC7-41B1-9438-6FB5550E72D3}" srcOrd="0" destOrd="0" presId="urn:microsoft.com/office/officeart/2005/8/layout/process5"/>
    <dgm:cxn modelId="{D54DC73D-A861-4B16-9F76-510BABFE1760}" type="presOf" srcId="{E20B5BCC-60D6-4A75-9B6A-AF4F73D83846}" destId="{CECD416A-4870-4A3B-820C-79FE3BA6A458}" srcOrd="0" destOrd="0" presId="urn:microsoft.com/office/officeart/2005/8/layout/process5"/>
    <dgm:cxn modelId="{4FC8625E-EA36-4414-8B54-91DD2FB61E5C}" srcId="{FC000721-50A1-47CE-ACFF-ACE463829A70}" destId="{2AB87454-A3D2-4E5A-901A-20BC83A57D74}" srcOrd="6" destOrd="0" parTransId="{18C6749F-ECA3-46D9-8D52-41A70CC31876}" sibTransId="{3A07EFF8-4BF2-4B32-99AB-8EFA194172CB}"/>
    <dgm:cxn modelId="{94387262-2487-4AFD-9F1C-431AAB2ED9B5}" type="presOf" srcId="{BBCEF121-C2CD-42EF-B748-2A5C9A1B204A}" destId="{2395E11C-6061-4C1E-8761-C1CA227812BA}" srcOrd="0" destOrd="0" presId="urn:microsoft.com/office/officeart/2005/8/layout/process5"/>
    <dgm:cxn modelId="{12EC4866-1C51-491D-8CFB-6447EB296027}" type="presOf" srcId="{2AB87454-A3D2-4E5A-901A-20BC83A57D74}" destId="{DEA2D894-A96B-47D0-9DF4-992A01C153AA}" srcOrd="0" destOrd="0" presId="urn:microsoft.com/office/officeart/2005/8/layout/process5"/>
    <dgm:cxn modelId="{969C3569-370F-49EA-8015-AEB6440E503C}" type="presOf" srcId="{6D6854C1-C25C-4351-94F9-56A3E6015C3E}" destId="{51431274-DEFB-4F59-9A78-EF455E0D48C0}" srcOrd="0" destOrd="0" presId="urn:microsoft.com/office/officeart/2005/8/layout/process5"/>
    <dgm:cxn modelId="{7A49096B-3180-45E6-9197-597DC6174D91}" type="presOf" srcId="{8504DF2B-7429-4CEE-9E50-0DD39B8238D6}" destId="{05BB86BB-78B6-4F74-8C2D-2244FC5E956C}" srcOrd="0" destOrd="0" presId="urn:microsoft.com/office/officeart/2005/8/layout/process5"/>
    <dgm:cxn modelId="{0361D26B-2E3C-4FF1-9884-3D5D84787681}" type="presOf" srcId="{6D6854C1-C25C-4351-94F9-56A3E6015C3E}" destId="{9F39E915-AE94-4A05-91A6-FE171BB617E3}" srcOrd="1" destOrd="0" presId="urn:microsoft.com/office/officeart/2005/8/layout/process5"/>
    <dgm:cxn modelId="{B1EB1A6E-8076-4F29-9AA0-F36EB2B89D4E}" srcId="{FC000721-50A1-47CE-ACFF-ACE463829A70}" destId="{BBCEF121-C2CD-42EF-B748-2A5C9A1B204A}" srcOrd="5" destOrd="0" parTransId="{8458F785-4A0E-41C3-B911-38C26BE6C037}" sibTransId="{8504DF2B-7429-4CEE-9E50-0DD39B8238D6}"/>
    <dgm:cxn modelId="{9A28576F-CF7C-45AE-B09B-C35AB6022A55}" type="presOf" srcId="{0E662114-1C83-41E1-A3F3-9A87AE0C147D}" destId="{9B2D7A2E-470E-430A-A790-E8A0B9208B1F}" srcOrd="0" destOrd="0" presId="urn:microsoft.com/office/officeart/2005/8/layout/process5"/>
    <dgm:cxn modelId="{284EA671-BA6F-4B76-B4F6-9961957417B2}" srcId="{FC000721-50A1-47CE-ACFF-ACE463829A70}" destId="{E9F6599A-C4E4-4D6A-83F4-CEF5CD4F84B1}" srcOrd="0" destOrd="0" parTransId="{5AF92BCE-94B1-46B7-B35B-2B79B60DBBC0}" sibTransId="{E20B5BCC-60D6-4A75-9B6A-AF4F73D83846}"/>
    <dgm:cxn modelId="{E9E8C953-C179-4533-9741-6D9C36EEC903}" type="presOf" srcId="{E9F6599A-C4E4-4D6A-83F4-CEF5CD4F84B1}" destId="{F49A180B-440F-4C54-8034-803E852622EA}" srcOrd="0" destOrd="0" presId="urn:microsoft.com/office/officeart/2005/8/layout/process5"/>
    <dgm:cxn modelId="{36775855-6005-44EF-B6BC-C955C3E98B82}" type="presOf" srcId="{8504DF2B-7429-4CEE-9E50-0DD39B8238D6}" destId="{7BB31732-960D-4C28-9141-D9A3DB3AF7F9}" srcOrd="1" destOrd="0" presId="urn:microsoft.com/office/officeart/2005/8/layout/process5"/>
    <dgm:cxn modelId="{5D89297D-FACC-4A23-A063-EB6E4EE22BC0}" srcId="{FC000721-50A1-47CE-ACFF-ACE463829A70}" destId="{E29F5654-2E7E-49BF-9E81-745D266B6705}" srcOrd="4" destOrd="0" parTransId="{CC766EB1-47A4-4403-BEC0-298CD8CBB467}" sibTransId="{0E662114-1C83-41E1-A3F3-9A87AE0C147D}"/>
    <dgm:cxn modelId="{6DA3038E-F260-4B8B-8705-78B0114E1339}" srcId="{FC000721-50A1-47CE-ACFF-ACE463829A70}" destId="{45041953-38D3-45FB-93DB-7E5BB13A45FE}" srcOrd="2" destOrd="0" parTransId="{5A5516F0-E377-4A5A-BC3E-05FED98012A3}" sibTransId="{95118E65-8FEC-4799-A414-A727AE315EF6}"/>
    <dgm:cxn modelId="{7C754390-467F-4045-8A1E-B3384CF2CCA8}" type="presOf" srcId="{DB7520D3-191C-4051-A711-2EA534199306}" destId="{1B3FFD9E-BE0C-4731-847B-150B152D363C}" srcOrd="0" destOrd="0" presId="urn:microsoft.com/office/officeart/2005/8/layout/process5"/>
    <dgm:cxn modelId="{10A94BA2-4E4A-43B1-912E-2B6C2C322436}" srcId="{FC000721-50A1-47CE-ACFF-ACE463829A70}" destId="{DB7520D3-191C-4051-A711-2EA534199306}" srcOrd="3" destOrd="0" parTransId="{619F994F-67E4-4105-9BC4-E2C9C656F199}" sibTransId="{BFE5859D-5470-4E55-B043-D7003401D73B}"/>
    <dgm:cxn modelId="{627B5EA3-C095-4AE1-A9F5-FF94CDBF0E97}" type="presOf" srcId="{FC000721-50A1-47CE-ACFF-ACE463829A70}" destId="{B2880722-5B61-42E7-BC85-CFF769F9775F}" srcOrd="0" destOrd="0" presId="urn:microsoft.com/office/officeart/2005/8/layout/process5"/>
    <dgm:cxn modelId="{4C3A2CBB-AA21-4B1E-BEF3-FEE5571E0B35}" type="presOf" srcId="{BFE5859D-5470-4E55-B043-D7003401D73B}" destId="{823600A1-AFB4-4F3C-9757-E6341E04AA5B}" srcOrd="0" destOrd="0" presId="urn:microsoft.com/office/officeart/2005/8/layout/process5"/>
    <dgm:cxn modelId="{8A4808C6-DC1E-4C4C-B9D2-F2BE49E7AF13}" type="presOf" srcId="{E20B5BCC-60D6-4A75-9B6A-AF4F73D83846}" destId="{6681AB4A-B379-4952-9A51-907EC69B99E6}" srcOrd="1" destOrd="0" presId="urn:microsoft.com/office/officeart/2005/8/layout/process5"/>
    <dgm:cxn modelId="{A313E6E6-6E28-4D44-B08C-CE7C77A3BDD5}" type="presParOf" srcId="{B2880722-5B61-42E7-BC85-CFF769F9775F}" destId="{F49A180B-440F-4C54-8034-803E852622EA}" srcOrd="0" destOrd="0" presId="urn:microsoft.com/office/officeart/2005/8/layout/process5"/>
    <dgm:cxn modelId="{01CF94BD-5F29-49DB-B6F5-99945A34F2F1}" type="presParOf" srcId="{B2880722-5B61-42E7-BC85-CFF769F9775F}" destId="{CECD416A-4870-4A3B-820C-79FE3BA6A458}" srcOrd="1" destOrd="0" presId="urn:microsoft.com/office/officeart/2005/8/layout/process5"/>
    <dgm:cxn modelId="{9FAA26D5-0003-4F8C-B561-781AA8001169}" type="presParOf" srcId="{CECD416A-4870-4A3B-820C-79FE3BA6A458}" destId="{6681AB4A-B379-4952-9A51-907EC69B99E6}" srcOrd="0" destOrd="0" presId="urn:microsoft.com/office/officeart/2005/8/layout/process5"/>
    <dgm:cxn modelId="{EB6E5727-B4A7-4AB8-86D0-9A9B72B83D65}" type="presParOf" srcId="{B2880722-5B61-42E7-BC85-CFF769F9775F}" destId="{CC313F32-6467-48B4-AB74-59430B302F81}" srcOrd="2" destOrd="0" presId="urn:microsoft.com/office/officeart/2005/8/layout/process5"/>
    <dgm:cxn modelId="{DCF3E3BD-10A1-407D-A33D-CA3C4E0712CC}" type="presParOf" srcId="{B2880722-5B61-42E7-BC85-CFF769F9775F}" destId="{51431274-DEFB-4F59-9A78-EF455E0D48C0}" srcOrd="3" destOrd="0" presId="urn:microsoft.com/office/officeart/2005/8/layout/process5"/>
    <dgm:cxn modelId="{99A542B6-BBEA-4E34-8EF4-A5EE3DDA7306}" type="presParOf" srcId="{51431274-DEFB-4F59-9A78-EF455E0D48C0}" destId="{9F39E915-AE94-4A05-91A6-FE171BB617E3}" srcOrd="0" destOrd="0" presId="urn:microsoft.com/office/officeart/2005/8/layout/process5"/>
    <dgm:cxn modelId="{BCA7FEAA-90AF-4098-8C47-964B3027C2E4}" type="presParOf" srcId="{B2880722-5B61-42E7-BC85-CFF769F9775F}" destId="{613E2B18-BCC7-41B1-9438-6FB5550E72D3}" srcOrd="4" destOrd="0" presId="urn:microsoft.com/office/officeart/2005/8/layout/process5"/>
    <dgm:cxn modelId="{4015985A-AE80-4F74-A89A-C8100DBEB213}" type="presParOf" srcId="{B2880722-5B61-42E7-BC85-CFF769F9775F}" destId="{E7860A4C-10D0-42CE-ADA4-F4BEBEA494AE}" srcOrd="5" destOrd="0" presId="urn:microsoft.com/office/officeart/2005/8/layout/process5"/>
    <dgm:cxn modelId="{C7A07421-0354-4B8B-AC81-6AE751FEA037}" type="presParOf" srcId="{E7860A4C-10D0-42CE-ADA4-F4BEBEA494AE}" destId="{934D7271-DB53-49D7-93DB-18B732A2F0AF}" srcOrd="0" destOrd="0" presId="urn:microsoft.com/office/officeart/2005/8/layout/process5"/>
    <dgm:cxn modelId="{E317A9E2-654E-4171-94DD-74B229C9DD98}" type="presParOf" srcId="{B2880722-5B61-42E7-BC85-CFF769F9775F}" destId="{1B3FFD9E-BE0C-4731-847B-150B152D363C}" srcOrd="6" destOrd="0" presId="urn:microsoft.com/office/officeart/2005/8/layout/process5"/>
    <dgm:cxn modelId="{24424CB4-960A-49DB-9396-1A93EEBCB56D}" type="presParOf" srcId="{B2880722-5B61-42E7-BC85-CFF769F9775F}" destId="{823600A1-AFB4-4F3C-9757-E6341E04AA5B}" srcOrd="7" destOrd="0" presId="urn:microsoft.com/office/officeart/2005/8/layout/process5"/>
    <dgm:cxn modelId="{67800DBE-8915-4A39-A0CE-70FA4BD9B3A7}" type="presParOf" srcId="{823600A1-AFB4-4F3C-9757-E6341E04AA5B}" destId="{AAE1C36E-3AFD-49AD-820D-AF6A363022A3}" srcOrd="0" destOrd="0" presId="urn:microsoft.com/office/officeart/2005/8/layout/process5"/>
    <dgm:cxn modelId="{6C6984BF-1EBA-4E70-9F58-DD7D0B59885E}" type="presParOf" srcId="{B2880722-5B61-42E7-BC85-CFF769F9775F}" destId="{1A5055C2-3D29-4B78-A246-83A29679F3C6}" srcOrd="8" destOrd="0" presId="urn:microsoft.com/office/officeart/2005/8/layout/process5"/>
    <dgm:cxn modelId="{3D018C3E-2EF5-49DD-997D-FEB9263F7640}" type="presParOf" srcId="{B2880722-5B61-42E7-BC85-CFF769F9775F}" destId="{9B2D7A2E-470E-430A-A790-E8A0B9208B1F}" srcOrd="9" destOrd="0" presId="urn:microsoft.com/office/officeart/2005/8/layout/process5"/>
    <dgm:cxn modelId="{8C6183BA-F29A-44A9-85E3-74654F887133}" type="presParOf" srcId="{9B2D7A2E-470E-430A-A790-E8A0B9208B1F}" destId="{28A86E98-C9BF-4466-A853-C4C6C43C8223}" srcOrd="0" destOrd="0" presId="urn:microsoft.com/office/officeart/2005/8/layout/process5"/>
    <dgm:cxn modelId="{A38523C8-0BCC-47A0-A527-7A0B72369BED}" type="presParOf" srcId="{B2880722-5B61-42E7-BC85-CFF769F9775F}" destId="{2395E11C-6061-4C1E-8761-C1CA227812BA}" srcOrd="10" destOrd="0" presId="urn:microsoft.com/office/officeart/2005/8/layout/process5"/>
    <dgm:cxn modelId="{BF5F4237-D9AA-4126-B92A-ABE7AE14E0BE}" type="presParOf" srcId="{B2880722-5B61-42E7-BC85-CFF769F9775F}" destId="{05BB86BB-78B6-4F74-8C2D-2244FC5E956C}" srcOrd="11" destOrd="0" presId="urn:microsoft.com/office/officeart/2005/8/layout/process5"/>
    <dgm:cxn modelId="{01904D71-4218-4416-B9C6-916AB8A32D74}" type="presParOf" srcId="{05BB86BB-78B6-4F74-8C2D-2244FC5E956C}" destId="{7BB31732-960D-4C28-9141-D9A3DB3AF7F9}" srcOrd="0" destOrd="0" presId="urn:microsoft.com/office/officeart/2005/8/layout/process5"/>
    <dgm:cxn modelId="{9B515915-015F-45F0-9194-EBD580978F07}" type="presParOf" srcId="{B2880722-5B61-42E7-BC85-CFF769F9775F}" destId="{DEA2D894-A96B-47D0-9DF4-992A01C153AA}"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1D375-2577-44DF-B3BB-54F98209F9B2}">
      <dsp:nvSpPr>
        <dsp:cNvPr id="0" name=""/>
        <dsp:cNvSpPr/>
      </dsp:nvSpPr>
      <dsp:spPr>
        <a:xfrm>
          <a:off x="2847" y="263247"/>
          <a:ext cx="2856785" cy="285678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7218" tIns="25400" rIns="157218"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1. </a:t>
          </a:r>
        </a:p>
        <a:p>
          <a:pPr marL="0" lvl="0" indent="0" algn="ctr" defTabSz="889000">
            <a:lnSpc>
              <a:spcPct val="90000"/>
            </a:lnSpc>
            <a:spcBef>
              <a:spcPct val="0"/>
            </a:spcBef>
            <a:spcAft>
              <a:spcPct val="35000"/>
            </a:spcAft>
            <a:buNone/>
          </a:pPr>
          <a:r>
            <a:rPr lang="en-US" sz="2000" b="1" kern="1200" dirty="0"/>
            <a:t>XEROSERE</a:t>
          </a:r>
        </a:p>
      </dsp:txBody>
      <dsp:txXfrm>
        <a:off x="421213" y="681613"/>
        <a:ext cx="2020053" cy="2020053"/>
      </dsp:txXfrm>
    </dsp:sp>
    <dsp:sp modelId="{962E510C-AEE4-484D-9C79-BE3963655056}">
      <dsp:nvSpPr>
        <dsp:cNvPr id="0" name=""/>
        <dsp:cNvSpPr/>
      </dsp:nvSpPr>
      <dsp:spPr>
        <a:xfrm>
          <a:off x="2288275" y="263247"/>
          <a:ext cx="2856785" cy="285678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7218" tIns="25400" rIns="157218"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2. </a:t>
          </a:r>
        </a:p>
        <a:p>
          <a:pPr marL="0" lvl="0" indent="0" algn="ctr" defTabSz="889000">
            <a:lnSpc>
              <a:spcPct val="90000"/>
            </a:lnSpc>
            <a:spcBef>
              <a:spcPct val="0"/>
            </a:spcBef>
            <a:spcAft>
              <a:spcPct val="35000"/>
            </a:spcAft>
            <a:buNone/>
          </a:pPr>
          <a:r>
            <a:rPr lang="en-US" sz="2000" b="1" kern="1200" dirty="0"/>
            <a:t>LITHOSERE</a:t>
          </a:r>
        </a:p>
      </dsp:txBody>
      <dsp:txXfrm>
        <a:off x="2706641" y="681613"/>
        <a:ext cx="2020053" cy="2020053"/>
      </dsp:txXfrm>
    </dsp:sp>
    <dsp:sp modelId="{012128D0-8612-474E-87E3-7CC84404C361}">
      <dsp:nvSpPr>
        <dsp:cNvPr id="0" name=""/>
        <dsp:cNvSpPr/>
      </dsp:nvSpPr>
      <dsp:spPr>
        <a:xfrm>
          <a:off x="4573703" y="263247"/>
          <a:ext cx="2856785" cy="285678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7218" tIns="22860" rIns="157218"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3.</a:t>
          </a:r>
        </a:p>
        <a:p>
          <a:pPr marL="0" lvl="0" indent="0" algn="ctr" defTabSz="800100">
            <a:lnSpc>
              <a:spcPct val="90000"/>
            </a:lnSpc>
            <a:spcBef>
              <a:spcPct val="0"/>
            </a:spcBef>
            <a:spcAft>
              <a:spcPct val="35000"/>
            </a:spcAft>
            <a:buNone/>
          </a:pPr>
          <a:r>
            <a:rPr lang="en-US" sz="1800" b="1" kern="1200" dirty="0"/>
            <a:t>PSAMMOSERE</a:t>
          </a:r>
        </a:p>
      </dsp:txBody>
      <dsp:txXfrm>
        <a:off x="4992069" y="681613"/>
        <a:ext cx="2020053" cy="2020053"/>
      </dsp:txXfrm>
    </dsp:sp>
    <dsp:sp modelId="{6C6E7C09-D117-4A16-B505-AB21087625DC}">
      <dsp:nvSpPr>
        <dsp:cNvPr id="0" name=""/>
        <dsp:cNvSpPr/>
      </dsp:nvSpPr>
      <dsp:spPr>
        <a:xfrm>
          <a:off x="6859132" y="263247"/>
          <a:ext cx="2856785" cy="285678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7218" tIns="25400" rIns="157218"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4.</a:t>
          </a:r>
        </a:p>
        <a:p>
          <a:pPr marL="0" lvl="0" indent="0" algn="ctr" defTabSz="889000">
            <a:lnSpc>
              <a:spcPct val="90000"/>
            </a:lnSpc>
            <a:spcBef>
              <a:spcPct val="0"/>
            </a:spcBef>
            <a:spcAft>
              <a:spcPct val="35000"/>
            </a:spcAft>
            <a:buNone/>
          </a:pPr>
          <a:r>
            <a:rPr lang="en-US" sz="2000" b="1" kern="1200" dirty="0"/>
            <a:t>HYDROSERE</a:t>
          </a:r>
        </a:p>
      </dsp:txBody>
      <dsp:txXfrm>
        <a:off x="7277498" y="681613"/>
        <a:ext cx="2020053" cy="2020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7298B-370B-4F66-A087-3E2699C97D9C}">
      <dsp:nvSpPr>
        <dsp:cNvPr id="0" name=""/>
        <dsp:cNvSpPr/>
      </dsp:nvSpPr>
      <dsp:spPr>
        <a:xfrm>
          <a:off x="3762447" y="52510"/>
          <a:ext cx="2520483" cy="2520483"/>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1. Pioneer Community</a:t>
          </a:r>
          <a:endParaRPr lang="en-US" sz="1800" kern="1200" dirty="0"/>
        </a:p>
      </dsp:txBody>
      <dsp:txXfrm>
        <a:off x="4098512" y="493594"/>
        <a:ext cx="1848354" cy="1134217"/>
      </dsp:txXfrm>
    </dsp:sp>
    <dsp:sp modelId="{8F82C914-74B4-4E32-8D78-FB1991D7D9B7}">
      <dsp:nvSpPr>
        <dsp:cNvPr id="0" name=""/>
        <dsp:cNvSpPr/>
      </dsp:nvSpPr>
      <dsp:spPr>
        <a:xfrm>
          <a:off x="4671922" y="1627811"/>
          <a:ext cx="2520483" cy="2520483"/>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3. Climax Community</a:t>
          </a:r>
          <a:endParaRPr lang="en-US" sz="1800" kern="1200" dirty="0"/>
        </a:p>
      </dsp:txBody>
      <dsp:txXfrm>
        <a:off x="5442770" y="2278936"/>
        <a:ext cx="1512289" cy="1386265"/>
      </dsp:txXfrm>
    </dsp:sp>
    <dsp:sp modelId="{B7CB7EAF-067B-4BCE-9DB0-B83947793742}">
      <dsp:nvSpPr>
        <dsp:cNvPr id="0" name=""/>
        <dsp:cNvSpPr/>
      </dsp:nvSpPr>
      <dsp:spPr>
        <a:xfrm>
          <a:off x="2852973" y="1627811"/>
          <a:ext cx="2520483" cy="2520483"/>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2. Seral or Transitional Communities</a:t>
          </a:r>
          <a:endParaRPr lang="en-US" sz="1800" kern="1200" dirty="0"/>
        </a:p>
      </dsp:txBody>
      <dsp:txXfrm>
        <a:off x="3090319" y="2278936"/>
        <a:ext cx="1512289" cy="1386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06E94-0545-498E-9E02-DEE08C95EB65}">
      <dsp:nvSpPr>
        <dsp:cNvPr id="0" name=""/>
        <dsp:cNvSpPr/>
      </dsp:nvSpPr>
      <dsp:spPr>
        <a:xfrm>
          <a:off x="0" y="46696"/>
          <a:ext cx="6132285" cy="1048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1.Primary succession</a:t>
          </a:r>
        </a:p>
      </dsp:txBody>
      <dsp:txXfrm>
        <a:off x="51175" y="97871"/>
        <a:ext cx="6029935" cy="945970"/>
      </dsp:txXfrm>
    </dsp:sp>
    <dsp:sp modelId="{965E93C7-8992-429E-9BF9-2B27DAFCAE1D}">
      <dsp:nvSpPr>
        <dsp:cNvPr id="0" name=""/>
        <dsp:cNvSpPr/>
      </dsp:nvSpPr>
      <dsp:spPr>
        <a:xfrm>
          <a:off x="0" y="1217109"/>
          <a:ext cx="6132285" cy="1048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2. Secondary succession</a:t>
          </a:r>
        </a:p>
      </dsp:txBody>
      <dsp:txXfrm>
        <a:off x="51175" y="1268284"/>
        <a:ext cx="6029935" cy="945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53DD0-D9D2-428C-9FD9-EFA87633F420}">
      <dsp:nvSpPr>
        <dsp:cNvPr id="0" name=""/>
        <dsp:cNvSpPr/>
      </dsp:nvSpPr>
      <dsp:spPr>
        <a:xfrm>
          <a:off x="0" y="0"/>
          <a:ext cx="11268892" cy="3592286"/>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kern="1200" dirty="0"/>
            <a:t>  </a:t>
          </a:r>
          <a:r>
            <a:rPr lang="en-US" sz="2400" b="1" kern="1200" dirty="0"/>
            <a:t>PRIMARY SUCCESSION</a:t>
          </a:r>
          <a:endParaRPr lang="en-US" sz="1400" b="1" kern="1200" dirty="0"/>
        </a:p>
        <a:p>
          <a:pPr marL="228600" lvl="1" indent="-228600" algn="l" defTabSz="1066800">
            <a:lnSpc>
              <a:spcPct val="90000"/>
            </a:lnSpc>
            <a:spcBef>
              <a:spcPct val="0"/>
            </a:spcBef>
            <a:spcAft>
              <a:spcPct val="15000"/>
            </a:spcAft>
            <a:buChar char="•"/>
          </a:pPr>
          <a:r>
            <a:rPr lang="en-US" sz="2400" b="0" i="0" kern="1200" dirty="0"/>
            <a:t>When succession begins on primarily bare area which has not been previously occupied by a community (e.g., </a:t>
          </a:r>
          <a:r>
            <a:rPr lang="en-US" sz="2400" b="1" i="0" kern="1200" dirty="0">
              <a:solidFill>
                <a:srgbClr val="7030A0"/>
              </a:solidFill>
            </a:rPr>
            <a:t>a newly exposed rock area, sand dunes, new island, deltas, shore or recent lava flow</a:t>
          </a:r>
          <a:r>
            <a:rPr lang="en-US" sz="2400" b="0" i="0" kern="1200" dirty="0"/>
            <a:t>), it is known as primary succession or prisere. </a:t>
          </a:r>
          <a:endParaRPr lang="en-US" sz="2400" kern="1200" dirty="0"/>
        </a:p>
        <a:p>
          <a:pPr marL="228600" lvl="1" indent="-228600" algn="l" defTabSz="1066800">
            <a:lnSpc>
              <a:spcPct val="90000"/>
            </a:lnSpc>
            <a:spcBef>
              <a:spcPct val="0"/>
            </a:spcBef>
            <a:spcAft>
              <a:spcPct val="15000"/>
            </a:spcAft>
            <a:buChar char="•"/>
          </a:pPr>
          <a:r>
            <a:rPr lang="en-US" sz="2400" b="0" i="0" kern="1200" dirty="0"/>
            <a:t>The first group of organisms (plants or animals) which become established in such an area is termed the pioneer community.</a:t>
          </a:r>
          <a:endParaRPr lang="en-US" sz="2400" kern="1200" dirty="0"/>
        </a:p>
      </dsp:txBody>
      <dsp:txXfrm>
        <a:off x="2613007" y="0"/>
        <a:ext cx="8655885" cy="3592286"/>
      </dsp:txXfrm>
    </dsp:sp>
    <dsp:sp modelId="{691D07C6-0F59-4398-9DD8-FA8F5BA895D9}">
      <dsp:nvSpPr>
        <dsp:cNvPr id="0" name=""/>
        <dsp:cNvSpPr/>
      </dsp:nvSpPr>
      <dsp:spPr>
        <a:xfrm>
          <a:off x="6974" y="26123"/>
          <a:ext cx="2644786" cy="3540039"/>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D0B55-161B-421C-8196-9DAB83607086}">
      <dsp:nvSpPr>
        <dsp:cNvPr id="0" name=""/>
        <dsp:cNvSpPr/>
      </dsp:nvSpPr>
      <dsp:spPr>
        <a:xfrm>
          <a:off x="0" y="0"/>
          <a:ext cx="11547566" cy="2749324"/>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 </a:t>
          </a:r>
          <a:r>
            <a:rPr lang="en-US" sz="2800" b="1" kern="1200" dirty="0">
              <a:effectLst>
                <a:outerShdw blurRad="38100" dist="38100" dir="2700000" algn="tl">
                  <a:srgbClr val="000000">
                    <a:alpha val="43137"/>
                  </a:srgbClr>
                </a:outerShdw>
              </a:effectLst>
            </a:rPr>
            <a:t>SECONDARY SUCCESSION</a:t>
          </a:r>
          <a:endParaRPr lang="en-US" sz="2400" b="1" kern="1200" dirty="0">
            <a:effectLst>
              <a:outerShdw blurRad="38100" dist="38100" dir="2700000" algn="tl">
                <a:srgbClr val="000000">
                  <a:alpha val="43137"/>
                </a:srgbClr>
              </a:outerShdw>
            </a:effectLst>
          </a:endParaRPr>
        </a:p>
        <a:p>
          <a:pPr marL="228600" lvl="1" indent="-228600" algn="just" defTabSz="1066800">
            <a:lnSpc>
              <a:spcPct val="90000"/>
            </a:lnSpc>
            <a:spcBef>
              <a:spcPct val="0"/>
            </a:spcBef>
            <a:spcAft>
              <a:spcPct val="15000"/>
            </a:spcAft>
            <a:buChar char="•"/>
          </a:pPr>
          <a:r>
            <a:rPr lang="en-US" sz="2400" b="0" i="0" kern="1200" dirty="0"/>
            <a:t>When community development occurs in a secondarily bare area from where community was removed and where nutrients and conditions for existence are already favourable, e.g., </a:t>
          </a:r>
          <a:r>
            <a:rPr lang="en-US" sz="2400" b="1" i="0" kern="1200" dirty="0">
              <a:solidFill>
                <a:srgbClr val="7030A0"/>
              </a:solidFill>
            </a:rPr>
            <a:t>cutover forest, abandoned cropland and ploughed field</a:t>
          </a:r>
          <a:r>
            <a:rPr lang="en-US" sz="2400" b="0" i="0" kern="1200" dirty="0"/>
            <a:t>, it is termed secondary succession. </a:t>
          </a:r>
          <a:endParaRPr lang="en-US" sz="2400" b="1" kern="1200" dirty="0"/>
        </a:p>
      </dsp:txBody>
      <dsp:txXfrm>
        <a:off x="2584445" y="0"/>
        <a:ext cx="8963120" cy="2749324"/>
      </dsp:txXfrm>
    </dsp:sp>
    <dsp:sp modelId="{271C8673-7EE4-48EE-BD7F-3CF041C18DFD}">
      <dsp:nvSpPr>
        <dsp:cNvPr id="0" name=""/>
        <dsp:cNvSpPr/>
      </dsp:nvSpPr>
      <dsp:spPr>
        <a:xfrm>
          <a:off x="0" y="0"/>
          <a:ext cx="2652683" cy="2749324"/>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14700000" algn="t"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D8F46-77F0-4A15-8206-7F2D2D0F2F21}">
      <dsp:nvSpPr>
        <dsp:cNvPr id="0" name=""/>
        <dsp:cNvSpPr/>
      </dsp:nvSpPr>
      <dsp:spPr>
        <a:xfrm>
          <a:off x="1595834" y="396"/>
          <a:ext cx="2742406" cy="2742406"/>
        </a:xfrm>
        <a:prstGeom prst="ellipse">
          <a:avLst/>
        </a:prstGeom>
        <a:solidFill>
          <a:schemeClr val="accent3">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0924" tIns="30480" rIns="150924"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Hydrarch succession</a:t>
          </a:r>
          <a:endParaRPr lang="en-US" sz="2400" kern="1200" dirty="0"/>
        </a:p>
      </dsp:txBody>
      <dsp:txXfrm>
        <a:off x="1997450" y="402012"/>
        <a:ext cx="1939174" cy="1939174"/>
      </dsp:txXfrm>
    </dsp:sp>
    <dsp:sp modelId="{08BA2DDF-74BE-4DC7-BF31-2FB72E9616D1}">
      <dsp:nvSpPr>
        <dsp:cNvPr id="0" name=""/>
        <dsp:cNvSpPr/>
      </dsp:nvSpPr>
      <dsp:spPr>
        <a:xfrm>
          <a:off x="3789759" y="396"/>
          <a:ext cx="2742406" cy="2742406"/>
        </a:xfrm>
        <a:prstGeom prst="ellipse">
          <a:avLst/>
        </a:prstGeom>
        <a:solidFill>
          <a:schemeClr val="accent3">
            <a:shade val="80000"/>
            <a:alpha val="50000"/>
            <a:hueOff val="-5947"/>
            <a:satOff val="0"/>
            <a:lumOff val="2960"/>
            <a:alphaOff val="3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0924" tIns="30480" rIns="150924"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Xerarch succession</a:t>
          </a:r>
          <a:endParaRPr lang="en-US" sz="2400" kern="1200" dirty="0"/>
        </a:p>
      </dsp:txBody>
      <dsp:txXfrm>
        <a:off x="4191375" y="402012"/>
        <a:ext cx="1939174" cy="19391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B1E2B-AB6F-410B-8D45-C4C9FEAAA97A}">
      <dsp:nvSpPr>
        <dsp:cNvPr id="0" name=""/>
        <dsp:cNvSpPr/>
      </dsp:nvSpPr>
      <dsp:spPr>
        <a:xfrm rot="10800000">
          <a:off x="1529350" y="287"/>
          <a:ext cx="5405120" cy="67164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175" tIns="118110" rIns="220472" bIns="118110" numCol="1" spcCol="1270" anchor="ctr" anchorCtr="0">
          <a:noAutofit/>
        </a:bodyPr>
        <a:lstStyle/>
        <a:p>
          <a:pPr marL="0" lvl="0" indent="0" algn="just"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(1) Climatic Causes</a:t>
          </a:r>
          <a:endParaRPr lang="en-US" sz="3100" kern="1200" dirty="0"/>
        </a:p>
      </dsp:txBody>
      <dsp:txXfrm rot="10800000">
        <a:off x="1697260" y="287"/>
        <a:ext cx="5237210" cy="671640"/>
      </dsp:txXfrm>
    </dsp:sp>
    <dsp:sp modelId="{11956018-8A28-40EE-AB0E-130FC76A891F}">
      <dsp:nvSpPr>
        <dsp:cNvPr id="0" name=""/>
        <dsp:cNvSpPr/>
      </dsp:nvSpPr>
      <dsp:spPr>
        <a:xfrm>
          <a:off x="1193529" y="287"/>
          <a:ext cx="671640" cy="67164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4E29A9-C953-4374-9100-6FADAE6CAB89}">
      <dsp:nvSpPr>
        <dsp:cNvPr id="0" name=""/>
        <dsp:cNvSpPr/>
      </dsp:nvSpPr>
      <dsp:spPr>
        <a:xfrm rot="10800000">
          <a:off x="1529350" y="839837"/>
          <a:ext cx="5405120" cy="671640"/>
        </a:xfrm>
        <a:prstGeom prst="homePlate">
          <a:avLst/>
        </a:prstGeom>
        <a:solidFill>
          <a:schemeClr val="accent2">
            <a:hueOff val="-762749"/>
            <a:satOff val="0"/>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175" tIns="118110" rIns="220472" bIns="118110" numCol="1" spcCol="1270" anchor="ctr" anchorCtr="0">
          <a:noAutofit/>
        </a:bodyPr>
        <a:lstStyle/>
        <a:p>
          <a:pPr marL="0" lvl="0" indent="0" algn="just"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(2) Topographic Causes</a:t>
          </a:r>
          <a:endParaRPr lang="en-US" sz="3100" kern="1200" dirty="0"/>
        </a:p>
      </dsp:txBody>
      <dsp:txXfrm rot="10800000">
        <a:off x="1697260" y="839837"/>
        <a:ext cx="5237210" cy="671640"/>
      </dsp:txXfrm>
    </dsp:sp>
    <dsp:sp modelId="{18804F09-DAAE-4EBF-902E-E2AD3BB114F3}">
      <dsp:nvSpPr>
        <dsp:cNvPr id="0" name=""/>
        <dsp:cNvSpPr/>
      </dsp:nvSpPr>
      <dsp:spPr>
        <a:xfrm>
          <a:off x="1193529" y="839837"/>
          <a:ext cx="671640" cy="67164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B46B8-D937-49CC-90BA-D7207A2A30AD}">
      <dsp:nvSpPr>
        <dsp:cNvPr id="0" name=""/>
        <dsp:cNvSpPr/>
      </dsp:nvSpPr>
      <dsp:spPr>
        <a:xfrm rot="10800000">
          <a:off x="1529350" y="1679387"/>
          <a:ext cx="5405120" cy="671640"/>
        </a:xfrm>
        <a:prstGeom prst="homePlate">
          <a:avLst/>
        </a:prstGeom>
        <a:solidFill>
          <a:schemeClr val="accent2">
            <a:hueOff val="-1525497"/>
            <a:satOff val="0"/>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175" tIns="118110" rIns="220472" bIns="118110" numCol="1" spcCol="1270" anchor="ctr" anchorCtr="0">
          <a:noAutofit/>
        </a:bodyPr>
        <a:lstStyle/>
        <a:p>
          <a:pPr marL="0" lvl="0" indent="0" algn="just"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(3) Biotic Causes</a:t>
          </a:r>
          <a:endParaRPr lang="en-US" sz="3100" kern="1200" dirty="0"/>
        </a:p>
      </dsp:txBody>
      <dsp:txXfrm rot="10800000">
        <a:off x="1697260" y="1679387"/>
        <a:ext cx="5237210" cy="671640"/>
      </dsp:txXfrm>
    </dsp:sp>
    <dsp:sp modelId="{08E283EE-C407-4DB3-85F5-E7C8B908E9D4}">
      <dsp:nvSpPr>
        <dsp:cNvPr id="0" name=""/>
        <dsp:cNvSpPr/>
      </dsp:nvSpPr>
      <dsp:spPr>
        <a:xfrm>
          <a:off x="1193529" y="1679387"/>
          <a:ext cx="671640" cy="67164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180B-440F-4C54-8034-803E852622EA}">
      <dsp:nvSpPr>
        <dsp:cNvPr id="0" name=""/>
        <dsp:cNvSpPr/>
      </dsp:nvSpPr>
      <dsp:spPr>
        <a:xfrm>
          <a:off x="449038" y="1405"/>
          <a:ext cx="1867108" cy="1120265"/>
        </a:xfrm>
        <a:prstGeom prst="roundRect">
          <a:avLst>
            <a:gd name="adj" fmla="val 10000"/>
          </a:avLst>
        </a:prstGeom>
        <a:gradFill rotWithShape="0">
          <a:gsLst>
            <a:gs pos="0">
              <a:schemeClr val="accent3">
                <a:shade val="50000"/>
                <a:hueOff val="0"/>
                <a:satOff val="0"/>
                <a:lumOff val="0"/>
                <a:alphaOff val="0"/>
                <a:tint val="60000"/>
                <a:satMod val="160000"/>
              </a:schemeClr>
            </a:gs>
            <a:gs pos="46000">
              <a:schemeClr val="accent3">
                <a:shade val="50000"/>
                <a:hueOff val="0"/>
                <a:satOff val="0"/>
                <a:lumOff val="0"/>
                <a:alphaOff val="0"/>
                <a:tint val="86000"/>
                <a:satMod val="160000"/>
              </a:schemeClr>
            </a:gs>
            <a:gs pos="100000">
              <a:schemeClr val="accent3">
                <a:shade val="5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MIGRATION</a:t>
          </a:r>
          <a:endParaRPr lang="en-US" sz="2000" b="1" kern="1200" dirty="0"/>
        </a:p>
      </dsp:txBody>
      <dsp:txXfrm>
        <a:off x="481849" y="34216"/>
        <a:ext cx="1801486" cy="1054643"/>
      </dsp:txXfrm>
    </dsp:sp>
    <dsp:sp modelId="{CECD416A-4870-4A3B-820C-79FE3BA6A458}">
      <dsp:nvSpPr>
        <dsp:cNvPr id="0" name=""/>
        <dsp:cNvSpPr/>
      </dsp:nvSpPr>
      <dsp:spPr>
        <a:xfrm>
          <a:off x="2480452" y="330016"/>
          <a:ext cx="395826" cy="463042"/>
        </a:xfrm>
        <a:prstGeom prst="rightArrow">
          <a:avLst>
            <a:gd name="adj1" fmla="val 60000"/>
            <a:gd name="adj2" fmla="val 50000"/>
          </a:avLst>
        </a:prstGeom>
        <a:gradFill rotWithShape="0">
          <a:gsLst>
            <a:gs pos="0">
              <a:schemeClr val="accent3">
                <a:shade val="90000"/>
                <a:hueOff val="0"/>
                <a:satOff val="0"/>
                <a:lumOff val="0"/>
                <a:alphaOff val="0"/>
                <a:tint val="60000"/>
                <a:satMod val="160000"/>
              </a:schemeClr>
            </a:gs>
            <a:gs pos="46000">
              <a:schemeClr val="accent3">
                <a:shade val="90000"/>
                <a:hueOff val="0"/>
                <a:satOff val="0"/>
                <a:lumOff val="0"/>
                <a:alphaOff val="0"/>
                <a:tint val="86000"/>
                <a:satMod val="160000"/>
              </a:schemeClr>
            </a:gs>
            <a:gs pos="100000">
              <a:schemeClr val="accent3">
                <a:shade val="9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480452" y="422624"/>
        <a:ext cx="277078" cy="277826"/>
      </dsp:txXfrm>
    </dsp:sp>
    <dsp:sp modelId="{CC313F32-6467-48B4-AB74-59430B302F81}">
      <dsp:nvSpPr>
        <dsp:cNvPr id="0" name=""/>
        <dsp:cNvSpPr/>
      </dsp:nvSpPr>
      <dsp:spPr>
        <a:xfrm>
          <a:off x="3062989" y="1405"/>
          <a:ext cx="1867108" cy="1120265"/>
        </a:xfrm>
        <a:prstGeom prst="roundRect">
          <a:avLst>
            <a:gd name="adj" fmla="val 10000"/>
          </a:avLst>
        </a:prstGeom>
        <a:gradFill rotWithShape="0">
          <a:gsLst>
            <a:gs pos="0">
              <a:schemeClr val="accent3">
                <a:shade val="50000"/>
                <a:hueOff val="151816"/>
                <a:satOff val="-21722"/>
                <a:lumOff val="15340"/>
                <a:alphaOff val="0"/>
                <a:tint val="60000"/>
                <a:satMod val="160000"/>
              </a:schemeClr>
            </a:gs>
            <a:gs pos="46000">
              <a:schemeClr val="accent3">
                <a:shade val="50000"/>
                <a:hueOff val="151816"/>
                <a:satOff val="-21722"/>
                <a:lumOff val="15340"/>
                <a:alphaOff val="0"/>
                <a:tint val="86000"/>
                <a:satMod val="160000"/>
              </a:schemeClr>
            </a:gs>
            <a:gs pos="100000">
              <a:schemeClr val="accent3">
                <a:shade val="50000"/>
                <a:hueOff val="151816"/>
                <a:satOff val="-21722"/>
                <a:lumOff val="1534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ECESIS</a:t>
          </a:r>
          <a:endParaRPr lang="en-US" sz="2000" b="1" kern="1200" dirty="0"/>
        </a:p>
      </dsp:txBody>
      <dsp:txXfrm>
        <a:off x="3095800" y="34216"/>
        <a:ext cx="1801486" cy="1054643"/>
      </dsp:txXfrm>
    </dsp:sp>
    <dsp:sp modelId="{51431274-DEFB-4F59-9A78-EF455E0D48C0}">
      <dsp:nvSpPr>
        <dsp:cNvPr id="0" name=""/>
        <dsp:cNvSpPr/>
      </dsp:nvSpPr>
      <dsp:spPr>
        <a:xfrm>
          <a:off x="5094403" y="330016"/>
          <a:ext cx="395826" cy="463042"/>
        </a:xfrm>
        <a:prstGeom prst="rightArrow">
          <a:avLst>
            <a:gd name="adj1" fmla="val 60000"/>
            <a:gd name="adj2" fmla="val 50000"/>
          </a:avLst>
        </a:prstGeom>
        <a:gradFill rotWithShape="0">
          <a:gsLst>
            <a:gs pos="0">
              <a:schemeClr val="accent3">
                <a:shade val="90000"/>
                <a:hueOff val="187368"/>
                <a:satOff val="-25530"/>
                <a:lumOff val="16466"/>
                <a:alphaOff val="0"/>
                <a:tint val="60000"/>
                <a:satMod val="160000"/>
              </a:schemeClr>
            </a:gs>
            <a:gs pos="46000">
              <a:schemeClr val="accent3">
                <a:shade val="90000"/>
                <a:hueOff val="187368"/>
                <a:satOff val="-25530"/>
                <a:lumOff val="16466"/>
                <a:alphaOff val="0"/>
                <a:tint val="86000"/>
                <a:satMod val="160000"/>
              </a:schemeClr>
            </a:gs>
            <a:gs pos="100000">
              <a:schemeClr val="accent3">
                <a:shade val="90000"/>
                <a:hueOff val="187368"/>
                <a:satOff val="-25530"/>
                <a:lumOff val="1646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094403" y="422624"/>
        <a:ext cx="277078" cy="277826"/>
      </dsp:txXfrm>
    </dsp:sp>
    <dsp:sp modelId="{613E2B18-BCC7-41B1-9438-6FB5550E72D3}">
      <dsp:nvSpPr>
        <dsp:cNvPr id="0" name=""/>
        <dsp:cNvSpPr/>
      </dsp:nvSpPr>
      <dsp:spPr>
        <a:xfrm>
          <a:off x="5676941" y="1405"/>
          <a:ext cx="1867108" cy="1120265"/>
        </a:xfrm>
        <a:prstGeom prst="roundRect">
          <a:avLst>
            <a:gd name="adj" fmla="val 10000"/>
          </a:avLst>
        </a:prstGeom>
        <a:gradFill rotWithShape="0">
          <a:gsLst>
            <a:gs pos="0">
              <a:schemeClr val="accent3">
                <a:shade val="50000"/>
                <a:hueOff val="303633"/>
                <a:satOff val="-43444"/>
                <a:lumOff val="30679"/>
                <a:alphaOff val="0"/>
                <a:tint val="60000"/>
                <a:satMod val="160000"/>
              </a:schemeClr>
            </a:gs>
            <a:gs pos="46000">
              <a:schemeClr val="accent3">
                <a:shade val="50000"/>
                <a:hueOff val="303633"/>
                <a:satOff val="-43444"/>
                <a:lumOff val="30679"/>
                <a:alphaOff val="0"/>
                <a:tint val="86000"/>
                <a:satMod val="160000"/>
              </a:schemeClr>
            </a:gs>
            <a:gs pos="100000">
              <a:schemeClr val="accent3">
                <a:shade val="50000"/>
                <a:hueOff val="303633"/>
                <a:satOff val="-43444"/>
                <a:lumOff val="3067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COLONIZATION AND AGGREGATION </a:t>
          </a:r>
          <a:endParaRPr lang="en-US" sz="1600" b="1" kern="1200" dirty="0"/>
        </a:p>
      </dsp:txBody>
      <dsp:txXfrm>
        <a:off x="5709752" y="34216"/>
        <a:ext cx="1801486" cy="1054643"/>
      </dsp:txXfrm>
    </dsp:sp>
    <dsp:sp modelId="{E7860A4C-10D0-42CE-ADA4-F4BEBEA494AE}">
      <dsp:nvSpPr>
        <dsp:cNvPr id="0" name=""/>
        <dsp:cNvSpPr/>
      </dsp:nvSpPr>
      <dsp:spPr>
        <a:xfrm>
          <a:off x="7708355" y="330016"/>
          <a:ext cx="395826" cy="463042"/>
        </a:xfrm>
        <a:prstGeom prst="rightArrow">
          <a:avLst>
            <a:gd name="adj1" fmla="val 60000"/>
            <a:gd name="adj2" fmla="val 50000"/>
          </a:avLst>
        </a:prstGeom>
        <a:gradFill rotWithShape="0">
          <a:gsLst>
            <a:gs pos="0">
              <a:schemeClr val="accent3">
                <a:shade val="90000"/>
                <a:hueOff val="374736"/>
                <a:satOff val="-51059"/>
                <a:lumOff val="32933"/>
                <a:alphaOff val="0"/>
                <a:tint val="60000"/>
                <a:satMod val="160000"/>
              </a:schemeClr>
            </a:gs>
            <a:gs pos="46000">
              <a:schemeClr val="accent3">
                <a:shade val="90000"/>
                <a:hueOff val="374736"/>
                <a:satOff val="-51059"/>
                <a:lumOff val="32933"/>
                <a:alphaOff val="0"/>
                <a:tint val="86000"/>
                <a:satMod val="160000"/>
              </a:schemeClr>
            </a:gs>
            <a:gs pos="100000">
              <a:schemeClr val="accent3">
                <a:shade val="90000"/>
                <a:hueOff val="374736"/>
                <a:satOff val="-51059"/>
                <a:lumOff val="3293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7708355" y="422624"/>
        <a:ext cx="277078" cy="277826"/>
      </dsp:txXfrm>
    </dsp:sp>
    <dsp:sp modelId="{1B3FFD9E-BE0C-4731-847B-150B152D363C}">
      <dsp:nvSpPr>
        <dsp:cNvPr id="0" name=""/>
        <dsp:cNvSpPr/>
      </dsp:nvSpPr>
      <dsp:spPr>
        <a:xfrm>
          <a:off x="8290893" y="1405"/>
          <a:ext cx="1867108" cy="1120265"/>
        </a:xfrm>
        <a:prstGeom prst="roundRect">
          <a:avLst>
            <a:gd name="adj" fmla="val 10000"/>
          </a:avLst>
        </a:prstGeom>
        <a:gradFill rotWithShape="0">
          <a:gsLst>
            <a:gs pos="0">
              <a:schemeClr val="accent3">
                <a:shade val="50000"/>
                <a:hueOff val="455449"/>
                <a:satOff val="-65166"/>
                <a:lumOff val="46019"/>
                <a:alphaOff val="0"/>
                <a:tint val="60000"/>
                <a:satMod val="160000"/>
              </a:schemeClr>
            </a:gs>
            <a:gs pos="46000">
              <a:schemeClr val="accent3">
                <a:shade val="50000"/>
                <a:hueOff val="455449"/>
                <a:satOff val="-65166"/>
                <a:lumOff val="46019"/>
                <a:alphaOff val="0"/>
                <a:tint val="86000"/>
                <a:satMod val="160000"/>
              </a:schemeClr>
            </a:gs>
            <a:gs pos="100000">
              <a:schemeClr val="accent3">
                <a:shade val="50000"/>
                <a:hueOff val="455449"/>
                <a:satOff val="-65166"/>
                <a:lumOff val="4601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COMPETITION</a:t>
          </a:r>
          <a:endParaRPr lang="en-US" sz="1800" b="1" kern="1200" dirty="0"/>
        </a:p>
      </dsp:txBody>
      <dsp:txXfrm>
        <a:off x="8323704" y="34216"/>
        <a:ext cx="1801486" cy="1054643"/>
      </dsp:txXfrm>
    </dsp:sp>
    <dsp:sp modelId="{823600A1-AFB4-4F3C-9757-E6341E04AA5B}">
      <dsp:nvSpPr>
        <dsp:cNvPr id="0" name=""/>
        <dsp:cNvSpPr/>
      </dsp:nvSpPr>
      <dsp:spPr>
        <a:xfrm rot="5400000">
          <a:off x="9026534" y="1252368"/>
          <a:ext cx="395826" cy="463042"/>
        </a:xfrm>
        <a:prstGeom prst="rightArrow">
          <a:avLst>
            <a:gd name="adj1" fmla="val 60000"/>
            <a:gd name="adj2" fmla="val 50000"/>
          </a:avLst>
        </a:prstGeom>
        <a:gradFill rotWithShape="0">
          <a:gsLst>
            <a:gs pos="0">
              <a:schemeClr val="accent3">
                <a:shade val="90000"/>
                <a:hueOff val="562104"/>
                <a:satOff val="-76589"/>
                <a:lumOff val="49399"/>
                <a:alphaOff val="0"/>
                <a:tint val="60000"/>
                <a:satMod val="160000"/>
              </a:schemeClr>
            </a:gs>
            <a:gs pos="46000">
              <a:schemeClr val="accent3">
                <a:shade val="90000"/>
                <a:hueOff val="562104"/>
                <a:satOff val="-76589"/>
                <a:lumOff val="49399"/>
                <a:alphaOff val="0"/>
                <a:tint val="86000"/>
                <a:satMod val="160000"/>
              </a:schemeClr>
            </a:gs>
            <a:gs pos="100000">
              <a:schemeClr val="accent3">
                <a:shade val="90000"/>
                <a:hueOff val="562104"/>
                <a:satOff val="-76589"/>
                <a:lumOff val="4939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5400000">
        <a:off x="9085534" y="1285976"/>
        <a:ext cx="277826" cy="277078"/>
      </dsp:txXfrm>
    </dsp:sp>
    <dsp:sp modelId="{1A5055C2-3D29-4B78-A246-83A29679F3C6}">
      <dsp:nvSpPr>
        <dsp:cNvPr id="0" name=""/>
        <dsp:cNvSpPr/>
      </dsp:nvSpPr>
      <dsp:spPr>
        <a:xfrm>
          <a:off x="8290893" y="1868514"/>
          <a:ext cx="1867108" cy="1120265"/>
        </a:xfrm>
        <a:prstGeom prst="roundRect">
          <a:avLst>
            <a:gd name="adj" fmla="val 10000"/>
          </a:avLst>
        </a:prstGeom>
        <a:gradFill rotWithShape="0">
          <a:gsLst>
            <a:gs pos="0">
              <a:schemeClr val="accent3">
                <a:shade val="50000"/>
                <a:hueOff val="455449"/>
                <a:satOff val="-65166"/>
                <a:lumOff val="46019"/>
                <a:alphaOff val="0"/>
                <a:tint val="60000"/>
                <a:satMod val="160000"/>
              </a:schemeClr>
            </a:gs>
            <a:gs pos="46000">
              <a:schemeClr val="accent3">
                <a:shade val="50000"/>
                <a:hueOff val="455449"/>
                <a:satOff val="-65166"/>
                <a:lumOff val="46019"/>
                <a:alphaOff val="0"/>
                <a:tint val="86000"/>
                <a:satMod val="160000"/>
              </a:schemeClr>
            </a:gs>
            <a:gs pos="100000">
              <a:schemeClr val="accent3">
                <a:shade val="50000"/>
                <a:hueOff val="455449"/>
                <a:satOff val="-65166"/>
                <a:lumOff val="4601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INVASION</a:t>
          </a:r>
          <a:endParaRPr lang="en-US" sz="2000" b="1" kern="1200" dirty="0"/>
        </a:p>
      </dsp:txBody>
      <dsp:txXfrm>
        <a:off x="8323704" y="1901325"/>
        <a:ext cx="1801486" cy="1054643"/>
      </dsp:txXfrm>
    </dsp:sp>
    <dsp:sp modelId="{9B2D7A2E-470E-430A-A790-E8A0B9208B1F}">
      <dsp:nvSpPr>
        <dsp:cNvPr id="0" name=""/>
        <dsp:cNvSpPr/>
      </dsp:nvSpPr>
      <dsp:spPr>
        <a:xfrm rot="10800000">
          <a:off x="7730760" y="2197125"/>
          <a:ext cx="395826" cy="463042"/>
        </a:xfrm>
        <a:prstGeom prst="rightArrow">
          <a:avLst>
            <a:gd name="adj1" fmla="val 60000"/>
            <a:gd name="adj2" fmla="val 50000"/>
          </a:avLst>
        </a:prstGeom>
        <a:gradFill rotWithShape="0">
          <a:gsLst>
            <a:gs pos="0">
              <a:schemeClr val="accent3">
                <a:shade val="90000"/>
                <a:hueOff val="374736"/>
                <a:satOff val="-51059"/>
                <a:lumOff val="32933"/>
                <a:alphaOff val="0"/>
                <a:tint val="60000"/>
                <a:satMod val="160000"/>
              </a:schemeClr>
            </a:gs>
            <a:gs pos="46000">
              <a:schemeClr val="accent3">
                <a:shade val="90000"/>
                <a:hueOff val="374736"/>
                <a:satOff val="-51059"/>
                <a:lumOff val="32933"/>
                <a:alphaOff val="0"/>
                <a:tint val="86000"/>
                <a:satMod val="160000"/>
              </a:schemeClr>
            </a:gs>
            <a:gs pos="100000">
              <a:schemeClr val="accent3">
                <a:shade val="90000"/>
                <a:hueOff val="374736"/>
                <a:satOff val="-51059"/>
                <a:lumOff val="3293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7849508" y="2289733"/>
        <a:ext cx="277078" cy="277826"/>
      </dsp:txXfrm>
    </dsp:sp>
    <dsp:sp modelId="{2395E11C-6061-4C1E-8761-C1CA227812BA}">
      <dsp:nvSpPr>
        <dsp:cNvPr id="0" name=""/>
        <dsp:cNvSpPr/>
      </dsp:nvSpPr>
      <dsp:spPr>
        <a:xfrm>
          <a:off x="5676941" y="1868514"/>
          <a:ext cx="1867108" cy="1120265"/>
        </a:xfrm>
        <a:prstGeom prst="roundRect">
          <a:avLst>
            <a:gd name="adj" fmla="val 10000"/>
          </a:avLst>
        </a:prstGeom>
        <a:gradFill rotWithShape="0">
          <a:gsLst>
            <a:gs pos="0">
              <a:schemeClr val="accent3">
                <a:shade val="50000"/>
                <a:hueOff val="303633"/>
                <a:satOff val="-43444"/>
                <a:lumOff val="30679"/>
                <a:alphaOff val="0"/>
                <a:tint val="60000"/>
                <a:satMod val="160000"/>
              </a:schemeClr>
            </a:gs>
            <a:gs pos="46000">
              <a:schemeClr val="accent3">
                <a:shade val="50000"/>
                <a:hueOff val="303633"/>
                <a:satOff val="-43444"/>
                <a:lumOff val="30679"/>
                <a:alphaOff val="0"/>
                <a:tint val="86000"/>
                <a:satMod val="160000"/>
              </a:schemeClr>
            </a:gs>
            <a:gs pos="100000">
              <a:schemeClr val="accent3">
                <a:shade val="50000"/>
                <a:hueOff val="303633"/>
                <a:satOff val="-43444"/>
                <a:lumOff val="3067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REACTION</a:t>
          </a:r>
          <a:endParaRPr lang="en-US" sz="2000" b="1" kern="1200" dirty="0"/>
        </a:p>
      </dsp:txBody>
      <dsp:txXfrm>
        <a:off x="5709752" y="1901325"/>
        <a:ext cx="1801486" cy="1054643"/>
      </dsp:txXfrm>
    </dsp:sp>
    <dsp:sp modelId="{05BB86BB-78B6-4F74-8C2D-2244FC5E956C}">
      <dsp:nvSpPr>
        <dsp:cNvPr id="0" name=""/>
        <dsp:cNvSpPr/>
      </dsp:nvSpPr>
      <dsp:spPr>
        <a:xfrm rot="10800000">
          <a:off x="5116809" y="2197125"/>
          <a:ext cx="395826" cy="463042"/>
        </a:xfrm>
        <a:prstGeom prst="rightArrow">
          <a:avLst>
            <a:gd name="adj1" fmla="val 60000"/>
            <a:gd name="adj2" fmla="val 50000"/>
          </a:avLst>
        </a:prstGeom>
        <a:gradFill rotWithShape="0">
          <a:gsLst>
            <a:gs pos="0">
              <a:schemeClr val="accent3">
                <a:shade val="90000"/>
                <a:hueOff val="187368"/>
                <a:satOff val="-25530"/>
                <a:lumOff val="16466"/>
                <a:alphaOff val="0"/>
                <a:tint val="60000"/>
                <a:satMod val="160000"/>
              </a:schemeClr>
            </a:gs>
            <a:gs pos="46000">
              <a:schemeClr val="accent3">
                <a:shade val="90000"/>
                <a:hueOff val="187368"/>
                <a:satOff val="-25530"/>
                <a:lumOff val="16466"/>
                <a:alphaOff val="0"/>
                <a:tint val="86000"/>
                <a:satMod val="160000"/>
              </a:schemeClr>
            </a:gs>
            <a:gs pos="100000">
              <a:schemeClr val="accent3">
                <a:shade val="90000"/>
                <a:hueOff val="187368"/>
                <a:satOff val="-25530"/>
                <a:lumOff val="1646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5235557" y="2289733"/>
        <a:ext cx="277078" cy="277826"/>
      </dsp:txXfrm>
    </dsp:sp>
    <dsp:sp modelId="{DEA2D894-A96B-47D0-9DF4-992A01C153AA}">
      <dsp:nvSpPr>
        <dsp:cNvPr id="0" name=""/>
        <dsp:cNvSpPr/>
      </dsp:nvSpPr>
      <dsp:spPr>
        <a:xfrm>
          <a:off x="3062989" y="1868514"/>
          <a:ext cx="1867108" cy="1120265"/>
        </a:xfrm>
        <a:prstGeom prst="roundRect">
          <a:avLst>
            <a:gd name="adj" fmla="val 10000"/>
          </a:avLst>
        </a:prstGeom>
        <a:gradFill rotWithShape="0">
          <a:gsLst>
            <a:gs pos="0">
              <a:schemeClr val="accent3">
                <a:shade val="50000"/>
                <a:hueOff val="151816"/>
                <a:satOff val="-21722"/>
                <a:lumOff val="15340"/>
                <a:alphaOff val="0"/>
                <a:tint val="60000"/>
                <a:satMod val="160000"/>
              </a:schemeClr>
            </a:gs>
            <a:gs pos="46000">
              <a:schemeClr val="accent3">
                <a:shade val="50000"/>
                <a:hueOff val="151816"/>
                <a:satOff val="-21722"/>
                <a:lumOff val="15340"/>
                <a:alphaOff val="0"/>
                <a:tint val="86000"/>
                <a:satMod val="160000"/>
              </a:schemeClr>
            </a:gs>
            <a:gs pos="100000">
              <a:schemeClr val="accent3">
                <a:shade val="50000"/>
                <a:hueOff val="151816"/>
                <a:satOff val="-21722"/>
                <a:lumOff val="1534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STABILISATION</a:t>
          </a:r>
          <a:endParaRPr lang="en-US" sz="1800" b="1" kern="1200" dirty="0"/>
        </a:p>
      </dsp:txBody>
      <dsp:txXfrm>
        <a:off x="3095800" y="1901325"/>
        <a:ext cx="1801486" cy="105464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D6823-9B98-4493-9DA0-DC66BE65AF42}" type="datetimeFigureOut">
              <a:rPr lang="en-US" smtClean="0"/>
              <a:pPr/>
              <a:t>5/5/2020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8C26B-2E5E-48B5-A3C3-06CC4224A222}" type="slidenum">
              <a:rPr lang="en-US" smtClean="0"/>
              <a:pPr/>
              <a:t>‹#›</a:t>
            </a:fld>
            <a:endParaRPr lang="en-US" dirty="0"/>
          </a:p>
        </p:txBody>
      </p:sp>
    </p:spTree>
    <p:extLst>
      <p:ext uri="{BB962C8B-B14F-4D97-AF65-F5344CB8AC3E}">
        <p14:creationId xmlns:p14="http://schemas.microsoft.com/office/powerpoint/2010/main" val="364202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8C26B-2E5E-48B5-A3C3-06CC4224A222}" type="slidenum">
              <a:rPr lang="en-US" smtClean="0"/>
              <a:pPr/>
              <a:t>57</a:t>
            </a:fld>
            <a:endParaRPr lang="en-US" dirty="0"/>
          </a:p>
        </p:txBody>
      </p:sp>
    </p:spTree>
    <p:extLst>
      <p:ext uri="{BB962C8B-B14F-4D97-AF65-F5344CB8AC3E}">
        <p14:creationId xmlns:p14="http://schemas.microsoft.com/office/powerpoint/2010/main" val="208166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fld id="{96DFF08F-DC6B-4601-B491-B0F83F6DD2DA}" type="datetimeFigureOut">
              <a:rPr lang="en-US" smtClean="0"/>
              <a:pPr/>
              <a:t>5/5/2020</a:t>
            </a:fld>
            <a:endParaRPr lang="en-US" dirty="0"/>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DFF08F-DC6B-4601-B491-B0F83F6DD2DA}" type="datetimeFigureOut">
              <a:rPr lang="en-US" smtClean="0"/>
              <a:pPr/>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DFF08F-DC6B-4601-B491-B0F83F6DD2DA}" type="datetimeFigureOut">
              <a:rPr lang="en-US" smtClean="0"/>
              <a:pPr/>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a:t>Click to edit Master title style</a:t>
            </a:r>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96DFF08F-DC6B-4601-B491-B0F83F6DD2DA}" type="datetimeFigureOut">
              <a:rPr lang="en-US" smtClean="0"/>
              <a:pPr/>
              <a:t>5/5/2020</a:t>
            </a:fld>
            <a:endParaRPr lang="en-US" dirty="0"/>
          </a:p>
        </p:txBody>
      </p:sp>
      <p:sp>
        <p:nvSpPr>
          <p:cNvPr id="5" name="Footer Placeholder 4"/>
          <p:cNvSpPr>
            <a:spLocks noGrp="1"/>
          </p:cNvSpPr>
          <p:nvPr>
            <p:ph type="ftr" sz="quarter" idx="11"/>
          </p:nvPr>
        </p:nvSpPr>
        <p:spPr>
          <a:xfrm>
            <a:off x="609600" y="6480970"/>
            <a:ext cx="5680075" cy="300831"/>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9274176" y="6477000"/>
            <a:ext cx="2844800" cy="304800"/>
          </a:xfrm>
        </p:spPr>
        <p:txBody>
          <a:bodyPr/>
          <a:lstStyle/>
          <a:p>
            <a:fld id="{96DFF08F-DC6B-4601-B491-B0F83F6DD2DA}" type="datetimeFigureOut">
              <a:rPr lang="en-US" smtClean="0"/>
              <a:pPr/>
              <a:t>5/5/2020</a:t>
            </a:fld>
            <a:endParaRPr lang="en-US" dirty="0"/>
          </a:p>
        </p:txBody>
      </p:sp>
      <p:sp>
        <p:nvSpPr>
          <p:cNvPr id="5" name="Footer Placeholder 4"/>
          <p:cNvSpPr>
            <a:spLocks noGrp="1"/>
          </p:cNvSpPr>
          <p:nvPr>
            <p:ph type="ftr" sz="quarter" idx="11"/>
          </p:nvPr>
        </p:nvSpPr>
        <p:spPr>
          <a:xfrm>
            <a:off x="3492501" y="6480970"/>
            <a:ext cx="5680075" cy="300831"/>
          </a:xfrm>
        </p:spPr>
        <p:txBody>
          <a:bodyPr/>
          <a:lstStyle/>
          <a:p>
            <a:endParaRPr lang="en-US" dirty="0"/>
          </a:p>
        </p:txBody>
      </p:sp>
      <p:sp>
        <p:nvSpPr>
          <p:cNvPr id="6" name="Slide Number Placeholder 5"/>
          <p:cNvSpPr>
            <a:spLocks noGrp="1"/>
          </p:cNvSpPr>
          <p:nvPr>
            <p:ph type="sldNum" sz="quarter" idx="12"/>
          </p:nvPr>
        </p:nvSpPr>
        <p:spPr>
          <a:xfrm>
            <a:off x="11268075" y="809625"/>
            <a:ext cx="670560" cy="300831"/>
          </a:xfrm>
        </p:spPr>
        <p:txBody>
          <a:bodyPr/>
          <a:lstStyle/>
          <a:p>
            <a:fld id="{4FAB73BC-B049-4115-A692-8D63A059BFB8}" type="slidenum">
              <a:rPr lang="en-US" smtClean="0"/>
              <a:pPr/>
              <a:t>‹#›</a:t>
            </a:fld>
            <a:endParaRPr lang="en-US" dirty="0"/>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96DFF08F-DC6B-4601-B491-B0F83F6DD2DA}" type="datetimeFigureOut">
              <a:rPr lang="en-US" smtClean="0"/>
              <a:pPr/>
              <a:t>5/5/2020</a:t>
            </a:fld>
            <a:endParaRPr lang="en-US" dirty="0"/>
          </a:p>
        </p:txBody>
      </p:sp>
      <p:sp>
        <p:nvSpPr>
          <p:cNvPr id="6" name="Footer Placeholder 5"/>
          <p:cNvSpPr>
            <a:spLocks noGrp="1"/>
          </p:cNvSpPr>
          <p:nvPr>
            <p:ph type="ftr" sz="quarter" idx="11"/>
          </p:nvPr>
        </p:nvSpPr>
        <p:spPr>
          <a:xfrm>
            <a:off x="609600" y="6480969"/>
            <a:ext cx="5680075" cy="301752"/>
          </a:xfrm>
        </p:spPr>
        <p:txBody>
          <a:bodyPr/>
          <a:lstStyle/>
          <a:p>
            <a:endParaRPr lang="en-US" dirty="0"/>
          </a:p>
        </p:txBody>
      </p:sp>
      <p:sp>
        <p:nvSpPr>
          <p:cNvPr id="7" name="Slide Number Placeholder 6"/>
          <p:cNvSpPr>
            <a:spLocks noGrp="1"/>
          </p:cNvSpPr>
          <p:nvPr>
            <p:ph type="sldNum" sz="quarter" idx="12"/>
          </p:nvPr>
        </p:nvSpPr>
        <p:spPr>
          <a:xfrm>
            <a:off x="10119360" y="6480969"/>
            <a:ext cx="670560" cy="301752"/>
          </a:xfrm>
        </p:spPr>
        <p:txBody>
          <a:body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96DFF08F-DC6B-4601-B491-B0F83F6DD2DA}" type="datetimeFigureOut">
              <a:rPr lang="en-US" smtClean="0"/>
              <a:pPr/>
              <a:t>5/5/2020</a:t>
            </a:fld>
            <a:endParaRPr lang="en-US" dirty="0"/>
          </a:p>
        </p:txBody>
      </p:sp>
      <p:sp>
        <p:nvSpPr>
          <p:cNvPr id="8" name="Footer Placeholder 7"/>
          <p:cNvSpPr>
            <a:spLocks noGrp="1"/>
          </p:cNvSpPr>
          <p:nvPr>
            <p:ph type="ftr" sz="quarter" idx="11"/>
          </p:nvPr>
        </p:nvSpPr>
        <p:spPr>
          <a:xfrm>
            <a:off x="609600" y="6480969"/>
            <a:ext cx="5681472" cy="301752"/>
          </a:xfrm>
        </p:spPr>
        <p:txBody>
          <a:bodyPr/>
          <a:lstStyle/>
          <a:p>
            <a:endParaRPr lang="en-US" dirty="0"/>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pPr/>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96DFF08F-DC6B-4601-B491-B0F83F6DD2DA}" type="datetimeFigureOut">
              <a:rPr lang="en-US" smtClean="0"/>
              <a:pPr/>
              <a:t>5/5/2020</a:t>
            </a:fld>
            <a:endParaRPr lang="en-US" dirty="0"/>
          </a:p>
        </p:txBody>
      </p:sp>
      <p:sp>
        <p:nvSpPr>
          <p:cNvPr id="3" name="Footer Placeholder 2"/>
          <p:cNvSpPr>
            <a:spLocks noGrp="1"/>
          </p:cNvSpPr>
          <p:nvPr>
            <p:ph type="ftr" sz="quarter" idx="11"/>
          </p:nvPr>
        </p:nvSpPr>
        <p:spPr>
          <a:xfrm>
            <a:off x="609600" y="6481891"/>
            <a:ext cx="5680075" cy="300831"/>
          </a:xfrm>
        </p:spPr>
        <p:txBody>
          <a:bodyPr/>
          <a:lstStyle/>
          <a:p>
            <a:endParaRPr lang="en-US" dirty="0"/>
          </a:p>
        </p:txBody>
      </p:sp>
      <p:sp>
        <p:nvSpPr>
          <p:cNvPr id="4" name="Slide Number Placeholder 3"/>
          <p:cNvSpPr>
            <a:spLocks noGrp="1"/>
          </p:cNvSpPr>
          <p:nvPr>
            <p:ph type="sldNum" sz="quarter" idx="12"/>
          </p:nvPr>
        </p:nvSpPr>
        <p:spPr>
          <a:xfrm>
            <a:off x="10119360" y="6480969"/>
            <a:ext cx="670560" cy="301752"/>
          </a:xfrm>
        </p:spPr>
        <p:txBody>
          <a:body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96DFF08F-DC6B-4601-B491-B0F83F6DD2DA}" type="datetimeFigureOut">
              <a:rPr lang="en-US" smtClean="0"/>
              <a:pPr/>
              <a:t>5/5/2020</a:t>
            </a:fld>
            <a:endParaRPr lang="en-US" dirty="0"/>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4FAB73BC-B049-4115-A692-8D63A059BFB8}" type="slidenum">
              <a:rPr lang="en-US" smtClean="0"/>
              <a:pPr/>
              <a:t>‹#›</a:t>
            </a:fld>
            <a:endParaRPr lang="en-US" dirty="0"/>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C7616CA0-919D-4A49-9C8A-62FDFB3A5183}" type="datetimeFigureOut">
              <a:rPr lang="en-US" smtClean="0"/>
              <a:pPr/>
              <a:t>5/5/2020</a:t>
            </a:fld>
            <a:endParaRPr lang="en-US" dirty="0"/>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867E5644-1E61-4311-A31E-84CB9C7AA8A9}" type="slidenum">
              <a:rPr lang="en-US" smtClean="0"/>
              <a:pPr/>
              <a:t>‹#›</a:t>
            </a:fld>
            <a:endParaRPr lang="en-US" dirty="0"/>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96DFF08F-DC6B-4601-B491-B0F83F6DD2DA}" type="datetimeFigureOut">
              <a:rPr lang="en-US" smtClean="0"/>
              <a:pPr/>
              <a:t>5/5/2020</a:t>
            </a:fld>
            <a:endParaRPr lang="en-US" dirty="0"/>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spd="slow">
    <p:newsflash/>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utiful-Bismillah-Wallpaper.jpg"/>
          <p:cNvPicPr>
            <a:picLocks noChangeAspect="1"/>
          </p:cNvPicPr>
          <p:nvPr/>
        </p:nvPicPr>
        <p:blipFill>
          <a:blip r:embed="rId2">
            <a:lum contrast="10000"/>
          </a:blip>
          <a:stretch>
            <a:fillRect/>
          </a:stretch>
        </p:blipFill>
        <p:spPr>
          <a:xfrm>
            <a:off x="0" y="0"/>
            <a:ext cx="12192000" cy="6858000"/>
          </a:xfrm>
          <a:prstGeom prst="rect">
            <a:avLst/>
          </a:prstGeom>
        </p:spPr>
      </p:pic>
    </p:spTree>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SUCCESSIONAL COMMUNITIES</a:t>
            </a:r>
          </a:p>
        </p:txBody>
      </p:sp>
      <p:sp>
        <p:nvSpPr>
          <p:cNvPr id="3" name="Content Placeholder 2"/>
          <p:cNvSpPr>
            <a:spLocks noGrp="1"/>
          </p:cNvSpPr>
          <p:nvPr>
            <p:ph idx="1"/>
          </p:nvPr>
        </p:nvSpPr>
        <p:spPr/>
        <p:txBody>
          <a:bodyPr>
            <a:normAutofit/>
          </a:bodyPr>
          <a:lstStyle/>
          <a:p>
            <a:r>
              <a:rPr lang="en-US" sz="2800" dirty="0"/>
              <a:t>There are three types of successional communities:</a:t>
            </a:r>
          </a:p>
        </p:txBody>
      </p:sp>
      <p:graphicFrame>
        <p:nvGraphicFramePr>
          <p:cNvPr id="4" name="Diagram 3"/>
          <p:cNvGraphicFramePr/>
          <p:nvPr/>
        </p:nvGraphicFramePr>
        <p:xfrm>
          <a:off x="1156020" y="2374806"/>
          <a:ext cx="10045379" cy="4200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SUCCESSIONAL COMMUNITIES</a:t>
            </a:r>
            <a:endParaRPr lang="en-US" dirty="0"/>
          </a:p>
        </p:txBody>
      </p:sp>
      <p:sp>
        <p:nvSpPr>
          <p:cNvPr id="3" name="Content Placeholder 2"/>
          <p:cNvSpPr>
            <a:spLocks noGrp="1"/>
          </p:cNvSpPr>
          <p:nvPr>
            <p:ph idx="1"/>
          </p:nvPr>
        </p:nvSpPr>
        <p:spPr/>
        <p:txBody>
          <a:bodyPr/>
          <a:lstStyle/>
          <a:p>
            <a:pPr marL="578358" indent="-514350" algn="just">
              <a:buFont typeface="+mj-lt"/>
              <a:buAutoNum type="arabicPeriod"/>
            </a:pPr>
            <a:r>
              <a:rPr lang="en-US" b="1" dirty="0"/>
              <a:t>Pioneer Community:</a:t>
            </a:r>
            <a:r>
              <a:rPr lang="en-US" dirty="0"/>
              <a:t> </a:t>
            </a:r>
          </a:p>
          <a:p>
            <a:pPr marL="578358" indent="-514350" algn="just"/>
            <a:r>
              <a:rPr lang="en-US" dirty="0"/>
              <a:t>It is the first community developing over a bare area. This community has a </a:t>
            </a:r>
            <a:r>
              <a:rPr lang="en-US" b="1" dirty="0">
                <a:solidFill>
                  <a:schemeClr val="accent1"/>
                </a:solidFill>
              </a:rPr>
              <a:t>little diversity and takes a lot of time</a:t>
            </a:r>
            <a:r>
              <a:rPr lang="en-US" dirty="0"/>
              <a:t> in converting the bare area suitable for the second or seral community. </a:t>
            </a:r>
          </a:p>
          <a:p>
            <a:pPr marL="578358" indent="-514350" algn="just"/>
            <a:r>
              <a:rPr lang="en-US" dirty="0"/>
              <a:t>Members of pioneer community have </a:t>
            </a:r>
            <a:r>
              <a:rPr lang="en-US" b="1" dirty="0">
                <a:solidFill>
                  <a:schemeClr val="accent1"/>
                </a:solidFill>
              </a:rPr>
              <a:t>a high rate of growth, a short lifespan, low biomass and low nutrient level</a:t>
            </a:r>
            <a:r>
              <a:rPr lang="en-US" dirty="0"/>
              <a:t>. Therefore, they produce lots of organic matters.</a:t>
            </a:r>
          </a:p>
        </p:txBody>
      </p:sp>
    </p:spTree>
  </p:cSld>
  <p:clrMapOvr>
    <a:masterClrMapping/>
  </p:clrMapOvr>
  <p:transition spd="slow">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SUCCESSIONAL COMMUNITIES</a:t>
            </a:r>
            <a:endParaRPr lang="en-US" dirty="0"/>
          </a:p>
        </p:txBody>
      </p:sp>
      <p:sp>
        <p:nvSpPr>
          <p:cNvPr id="3" name="Content Placeholder 2"/>
          <p:cNvSpPr>
            <a:spLocks noGrp="1"/>
          </p:cNvSpPr>
          <p:nvPr>
            <p:ph idx="1"/>
          </p:nvPr>
        </p:nvSpPr>
        <p:spPr>
          <a:xfrm>
            <a:off x="609600" y="1752179"/>
            <a:ext cx="10972800" cy="4572000"/>
          </a:xfrm>
        </p:spPr>
        <p:txBody>
          <a:bodyPr>
            <a:noAutofit/>
          </a:bodyPr>
          <a:lstStyle/>
          <a:p>
            <a:pPr marL="578358" indent="-514350" algn="just">
              <a:buAutoNum type="arabicPeriod" startAt="2"/>
            </a:pPr>
            <a:r>
              <a:rPr lang="en-US" sz="2800" b="1" dirty="0"/>
              <a:t>Seral or Transitional Communities:</a:t>
            </a:r>
            <a:r>
              <a:rPr lang="en-US" sz="2800" dirty="0"/>
              <a:t> </a:t>
            </a:r>
          </a:p>
          <a:p>
            <a:pPr marL="578358" indent="-514350" algn="just"/>
            <a:r>
              <a:rPr lang="en-US" sz="2800" dirty="0"/>
              <a:t>These communities develop in the area after the pioneer community but before the climax communities make their appearance. </a:t>
            </a:r>
          </a:p>
          <a:p>
            <a:pPr marL="578358" indent="-514350" algn="just"/>
            <a:r>
              <a:rPr lang="en-US" sz="2800" dirty="0"/>
              <a:t>Seral or transitional communities have </a:t>
            </a:r>
            <a:r>
              <a:rPr lang="en-US" sz="2800" b="1" dirty="0">
                <a:solidFill>
                  <a:schemeClr val="accent1"/>
                </a:solidFill>
              </a:rPr>
              <a:t>high biomass and high levels of organic nutrients</a:t>
            </a:r>
            <a:r>
              <a:rPr lang="en-US" sz="2800" dirty="0"/>
              <a:t>. </a:t>
            </a:r>
          </a:p>
          <a:p>
            <a:pPr marL="578358" indent="-514350" algn="just"/>
            <a:r>
              <a:rPr lang="en-US" sz="2800" dirty="0"/>
              <a:t>They slowly build soil, increase in biodiversity, niche specialization and biogeochemical cycling. Successional species that develop latter are slow growing and long lived.</a:t>
            </a:r>
          </a:p>
        </p:txBody>
      </p:sp>
    </p:spTree>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SUCCESSIONAL COMMUNITIES</a:t>
            </a:r>
            <a:endParaRPr lang="en-US" dirty="0"/>
          </a:p>
        </p:txBody>
      </p:sp>
      <p:sp>
        <p:nvSpPr>
          <p:cNvPr id="3" name="Content Placeholder 2"/>
          <p:cNvSpPr>
            <a:spLocks noGrp="1"/>
          </p:cNvSpPr>
          <p:nvPr>
            <p:ph idx="1"/>
          </p:nvPr>
        </p:nvSpPr>
        <p:spPr/>
        <p:txBody>
          <a:bodyPr>
            <a:normAutofit/>
          </a:bodyPr>
          <a:lstStyle/>
          <a:p>
            <a:pPr marL="578358" indent="-514350" algn="just">
              <a:buAutoNum type="arabicPeriod" startAt="3"/>
            </a:pPr>
            <a:r>
              <a:rPr lang="en-US" sz="2800" b="1" dirty="0"/>
              <a:t>Climax Community: </a:t>
            </a:r>
          </a:p>
          <a:p>
            <a:pPr marL="578358" indent="-514350" algn="just"/>
            <a:r>
              <a:rPr lang="en-US" sz="2800" dirty="0"/>
              <a:t>It is a stable, self-perpetuating biotic community which establishes itself after the seral community. </a:t>
            </a:r>
          </a:p>
          <a:p>
            <a:pPr marL="578358" indent="-514350" algn="just"/>
            <a:r>
              <a:rPr lang="en-US" sz="2800" dirty="0"/>
              <a:t>It shows </a:t>
            </a:r>
            <a:r>
              <a:rPr lang="en-US" sz="2800" b="1" dirty="0">
                <a:solidFill>
                  <a:schemeClr val="accent1"/>
                </a:solidFill>
              </a:rPr>
              <a:t>a high niche specialization, complex food webs and stratification</a:t>
            </a:r>
            <a:r>
              <a:rPr lang="en-US" sz="2800" dirty="0"/>
              <a:t>. </a:t>
            </a:r>
          </a:p>
          <a:p>
            <a:pPr marL="578358" indent="-514350" algn="just"/>
            <a:r>
              <a:rPr lang="en-US" sz="2800" dirty="0"/>
              <a:t>It is in perfect harmony with the climate of the region. In a climax community species diversity is the maximum.</a:t>
            </a:r>
          </a:p>
        </p:txBody>
      </p:sp>
    </p:spTree>
  </p:cSld>
  <p:clrMapOvr>
    <a:masterClrMapping/>
  </p:clrMapOvr>
  <p:transition spd="slow">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SUCCESSION</a:t>
            </a:r>
          </a:p>
        </p:txBody>
      </p:sp>
      <p:sp>
        <p:nvSpPr>
          <p:cNvPr id="3" name="Content Placeholder 2"/>
          <p:cNvSpPr>
            <a:spLocks noGrp="1"/>
          </p:cNvSpPr>
          <p:nvPr>
            <p:ph idx="1"/>
          </p:nvPr>
        </p:nvSpPr>
        <p:spPr/>
        <p:txBody>
          <a:bodyPr/>
          <a:lstStyle/>
          <a:p>
            <a:r>
              <a:rPr lang="en-US" dirty="0"/>
              <a:t>There are two main types of succession</a:t>
            </a:r>
            <a:r>
              <a:rPr lang="en-US" sz="3200" b="1" dirty="0"/>
              <a:t>: </a:t>
            </a:r>
          </a:p>
          <a:p>
            <a:pPr>
              <a:buNone/>
            </a:pPr>
            <a:endParaRPr lang="en-US" dirty="0"/>
          </a:p>
        </p:txBody>
      </p:sp>
      <p:graphicFrame>
        <p:nvGraphicFramePr>
          <p:cNvPr id="4" name="Diagram 3"/>
          <p:cNvGraphicFramePr/>
          <p:nvPr/>
        </p:nvGraphicFramePr>
        <p:xfrm>
          <a:off x="1143726" y="2886891"/>
          <a:ext cx="6132285" cy="227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SUCCESSION</a:t>
            </a:r>
            <a:endParaRPr lang="en-US" dirty="0"/>
          </a:p>
        </p:txBody>
      </p:sp>
      <p:graphicFrame>
        <p:nvGraphicFramePr>
          <p:cNvPr id="7" name="Content Placeholder 6"/>
          <p:cNvGraphicFramePr>
            <a:graphicFrameLocks noGrp="1"/>
          </p:cNvGraphicFramePr>
          <p:nvPr>
            <p:ph idx="1"/>
          </p:nvPr>
        </p:nvGraphicFramePr>
        <p:xfrm>
          <a:off x="522514" y="2194560"/>
          <a:ext cx="11268892" cy="3592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431" y="646402"/>
            <a:ext cx="10238704" cy="5548335"/>
          </a:xfrm>
        </p:spPr>
      </p:pic>
    </p:spTree>
    <p:extLst>
      <p:ext uri="{BB962C8B-B14F-4D97-AF65-F5344CB8AC3E}">
        <p14:creationId xmlns:p14="http://schemas.microsoft.com/office/powerpoint/2010/main" val="3661823896"/>
      </p:ext>
    </p:extLst>
  </p:cSld>
  <p:clrMapOvr>
    <a:masterClrMapping/>
  </p:clrMapOvr>
  <p:transition spd="slow">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b="1" dirty="0"/>
              <a:t>PRIMARY SUCCESSION</a:t>
            </a:r>
            <a:br>
              <a:rPr lang="en-US" dirty="0"/>
            </a:br>
            <a:endParaRPr lang="en-US" dirty="0"/>
          </a:p>
        </p:txBody>
      </p:sp>
      <p:pic>
        <p:nvPicPr>
          <p:cNvPr id="4" name="Content Placeholder 3" descr="95197-004-7F9B8F09-624x263 (1).jpg"/>
          <p:cNvPicPr>
            <a:picLocks noGrp="1" noChangeAspect="1"/>
          </p:cNvPicPr>
          <p:nvPr>
            <p:ph idx="1"/>
          </p:nvPr>
        </p:nvPicPr>
        <p:blipFill>
          <a:blip r:embed="rId2"/>
          <a:stretch>
            <a:fillRect/>
          </a:stretch>
        </p:blipFill>
        <p:spPr>
          <a:xfrm>
            <a:off x="770709" y="1345475"/>
            <a:ext cx="10607040" cy="5042262"/>
          </a:xfrm>
        </p:spPr>
      </p:pic>
    </p:spTree>
  </p:cSld>
  <p:clrMapOvr>
    <a:masterClrMapping/>
  </p:clrMapOvr>
  <p:transition spd="slow">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SUCCESSION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9885074"/>
              </p:ext>
            </p:extLst>
          </p:nvPr>
        </p:nvGraphicFramePr>
        <p:xfrm>
          <a:off x="421686" y="2622778"/>
          <a:ext cx="11547566" cy="274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b="1" dirty="0">
                <a:effectLst>
                  <a:outerShdw blurRad="38100" dist="38100" dir="2700000" algn="tl">
                    <a:srgbClr val="000000">
                      <a:alpha val="43137"/>
                    </a:srgbClr>
                  </a:outerShdw>
                </a:effectLst>
              </a:rPr>
              <a:t>SECONDARY SUCCESSION</a:t>
            </a:r>
            <a:endParaRPr lang="en-US" dirty="0"/>
          </a:p>
        </p:txBody>
      </p:sp>
      <p:sp>
        <p:nvSpPr>
          <p:cNvPr id="3" name="Content Placeholder 2"/>
          <p:cNvSpPr>
            <a:spLocks noGrp="1"/>
          </p:cNvSpPr>
          <p:nvPr>
            <p:ph idx="1"/>
          </p:nvPr>
        </p:nvSpPr>
        <p:spPr>
          <a:xfrm>
            <a:off x="552450" y="1554195"/>
            <a:ext cx="10972800" cy="4572000"/>
          </a:xfrm>
        </p:spPr>
        <p:txBody>
          <a:bodyPr>
            <a:normAutofit fontScale="85000" lnSpcReduction="20000"/>
          </a:bodyPr>
          <a:lstStyle/>
          <a:p>
            <a:pPr algn="just"/>
            <a:r>
              <a:rPr lang="en-US" dirty="0"/>
              <a:t>The destruction of previous community can occur due to:</a:t>
            </a:r>
          </a:p>
          <a:p>
            <a:pPr lvl="1" algn="just"/>
            <a:r>
              <a:rPr lang="en-US" sz="2800" dirty="0"/>
              <a:t>Forest cutting </a:t>
            </a:r>
          </a:p>
          <a:p>
            <a:pPr lvl="1" algn="just"/>
            <a:r>
              <a:rPr lang="en-US" sz="2800" dirty="0"/>
              <a:t>Forest fire</a:t>
            </a:r>
          </a:p>
          <a:p>
            <a:pPr lvl="1" algn="just"/>
            <a:r>
              <a:rPr lang="en-US" sz="2800" dirty="0"/>
              <a:t>Submergence due to floods </a:t>
            </a:r>
          </a:p>
          <a:p>
            <a:pPr lvl="1" algn="just"/>
            <a:r>
              <a:rPr lang="en-US" sz="2800" dirty="0"/>
              <a:t>Severe drought for several successive years</a:t>
            </a:r>
          </a:p>
          <a:p>
            <a:pPr lvl="1" algn="just"/>
            <a:r>
              <a:rPr lang="en-US" sz="2800" dirty="0"/>
              <a:t>Landslide or earthquake</a:t>
            </a:r>
          </a:p>
          <a:p>
            <a:pPr lvl="1" algn="just"/>
            <a:r>
              <a:rPr lang="en-US" sz="2800" dirty="0"/>
              <a:t>Heavy overgrazing or harvested crop fields left uncultivated for several years</a:t>
            </a:r>
          </a:p>
          <a:p>
            <a:pPr algn="just"/>
            <a:r>
              <a:rPr lang="en-US" dirty="0"/>
              <a:t>The secondary succession is usually more rapid because some seeds and underground parts of plants are already present which quickly give rise to a new community as soon as conditions become favourable. The previously occupied territory is more receptive to biotic community development</a:t>
            </a:r>
          </a:p>
          <a:p>
            <a:pPr algn="just"/>
            <a:endParaRPr lang="en-US" dirty="0"/>
          </a:p>
        </p:txBody>
      </p:sp>
    </p:spTree>
    <p:extLst>
      <p:ext uri="{BB962C8B-B14F-4D97-AF65-F5344CB8AC3E}">
        <p14:creationId xmlns:p14="http://schemas.microsoft.com/office/powerpoint/2010/main" val="1691428220"/>
      </p:ext>
    </p:extLst>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532" y="1611404"/>
            <a:ext cx="10058400" cy="2882219"/>
          </a:xfrm>
          <a:noFill/>
        </p:spPr>
        <p:txBody>
          <a:bodyPr>
            <a:normAutofit fontScale="90000"/>
          </a:bodyPr>
          <a:lstStyle/>
          <a:p>
            <a:pPr algn="ct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DEPARTMENT OF BOTANY</a:t>
            </a: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ECOLOGICAL SUCCESSION</a:t>
            </a:r>
            <a:b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lum contrast="40000"/>
            <a:extLst>
              <a:ext uri="{28A0092B-C50C-407E-A947-70E740481C1C}">
                <a14:useLocalDpi xmlns:a14="http://schemas.microsoft.com/office/drawing/2010/main" val="0"/>
              </a:ext>
            </a:extLst>
          </a:blip>
          <a:stretch>
            <a:fillRect/>
          </a:stretch>
        </p:blipFill>
        <p:spPr>
          <a:xfrm>
            <a:off x="5092343" y="1476103"/>
            <a:ext cx="2053040" cy="1730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Subtitle 5">
            <a:extLst>
              <a:ext uri="{FF2B5EF4-FFF2-40B4-BE49-F238E27FC236}">
                <a16:creationId xmlns:a16="http://schemas.microsoft.com/office/drawing/2014/main" id="{A0A4A12B-8F79-4771-8B8B-DA5BEDE527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343588"/>
      </p:ext>
    </p:extLst>
  </p:cSld>
  <p:clrMapOvr>
    <a:masterClrMapping/>
  </p:clrMapOvr>
  <p:transition spd="slow">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COMPARE AND CONTRAST PRIMARY AND SECONDARY SUCCESSION</a:t>
            </a:r>
          </a:p>
        </p:txBody>
      </p:sp>
      <p:pic>
        <p:nvPicPr>
          <p:cNvPr id="4" name="Content Placeholder 3" descr="Ecological Succession Venn Key (1).jpg"/>
          <p:cNvPicPr>
            <a:picLocks noGrp="1" noChangeAspect="1"/>
          </p:cNvPicPr>
          <p:nvPr>
            <p:ph idx="1"/>
          </p:nvPr>
        </p:nvPicPr>
        <p:blipFill>
          <a:blip r:embed="rId2">
            <a:duotone>
              <a:schemeClr val="accent4">
                <a:shade val="45000"/>
                <a:satMod val="135000"/>
              </a:schemeClr>
              <a:prstClr val="white"/>
            </a:duotone>
          </a:blip>
          <a:srcRect t="7962"/>
          <a:stretch>
            <a:fillRect/>
          </a:stretch>
        </p:blipFill>
        <p:spPr>
          <a:xfrm>
            <a:off x="1293223" y="1515291"/>
            <a:ext cx="9993086" cy="4754880"/>
          </a:xfrm>
          <a:prstGeom prst="rect">
            <a:avLst/>
          </a:prstGeom>
          <a:ln>
            <a:noFill/>
          </a:ln>
          <a:effectLst>
            <a:softEdge rad="112500"/>
          </a:effectLst>
        </p:spPr>
      </p:pic>
    </p:spTree>
  </p:cSld>
  <p:clrMapOvr>
    <a:masterClrMapping/>
  </p:clrMapOvr>
  <p:transition spd="slow">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947" y="837127"/>
            <a:ext cx="10058400" cy="5617648"/>
          </a:xfrm>
        </p:spPr>
      </p:pic>
    </p:spTree>
    <p:extLst>
      <p:ext uri="{BB962C8B-B14F-4D97-AF65-F5344CB8AC3E}">
        <p14:creationId xmlns:p14="http://schemas.microsoft.com/office/powerpoint/2010/main" val="573098054"/>
      </p:ext>
    </p:extLst>
  </p:cSld>
  <p:clrMapOvr>
    <a:masterClrMapping/>
  </p:clrMapOvr>
  <p:transition spd="slow">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b="1" dirty="0">
                <a:effectLst>
                  <a:outerShdw blurRad="38100" dist="38100" dir="2700000" algn="tl">
                    <a:srgbClr val="000000">
                      <a:alpha val="43137"/>
                    </a:srgbClr>
                  </a:outerShdw>
                </a:effectLst>
              </a:rPr>
              <a:t>SECONDARY SUCCESSION</a:t>
            </a:r>
            <a:br>
              <a:rPr lang="en-US" sz="4000" b="1" dirty="0">
                <a:effectLst>
                  <a:outerShdw blurRad="38100" dist="38100" dir="2700000" algn="tl">
                    <a:srgbClr val="000000">
                      <a:alpha val="43137"/>
                    </a:srgbClr>
                  </a:outerShdw>
                </a:effectLst>
              </a:rPr>
            </a:br>
            <a:endParaRPr lang="en-US" dirty="0"/>
          </a:p>
        </p:txBody>
      </p:sp>
      <p:pic>
        <p:nvPicPr>
          <p:cNvPr id="4" name="Content Placeholder 3" descr="95198-004-2619E3FA.jpg"/>
          <p:cNvPicPr>
            <a:picLocks noGrp="1" noChangeAspect="1"/>
          </p:cNvPicPr>
          <p:nvPr>
            <p:ph idx="1"/>
          </p:nvPr>
        </p:nvPicPr>
        <p:blipFill>
          <a:blip r:embed="rId2"/>
          <a:stretch>
            <a:fillRect/>
          </a:stretch>
        </p:blipFill>
        <p:spPr>
          <a:xfrm>
            <a:off x="849086" y="1384662"/>
            <a:ext cx="10306594" cy="4794069"/>
          </a:xfrm>
        </p:spPr>
      </p:pic>
    </p:spTree>
  </p:cSld>
  <p:clrMapOvr>
    <a:masterClrMapping/>
  </p:clrMapOvr>
  <p:transition spd="slow">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n-US" sz="3600" b="1" dirty="0">
                <a:effectLst>
                  <a:outerShdw blurRad="38100" dist="38100" dir="2700000" algn="tl">
                    <a:srgbClr val="000000">
                      <a:alpha val="43137"/>
                    </a:srgbClr>
                  </a:outerShdw>
                </a:effectLst>
              </a:rPr>
              <a:t>             SECONDARY SUCCESSION</a:t>
            </a:r>
            <a:endParaRPr lang="en-US" sz="3600" dirty="0"/>
          </a:p>
        </p:txBody>
      </p:sp>
      <p:pic>
        <p:nvPicPr>
          <p:cNvPr id="10" name="Content Placeholder 9" descr="ecosuccesion.jpg"/>
          <p:cNvPicPr>
            <a:picLocks noGrp="1" noChangeAspect="1"/>
          </p:cNvPicPr>
          <p:nvPr>
            <p:ph idx="1"/>
          </p:nvPr>
        </p:nvPicPr>
        <p:blipFill>
          <a:blip r:embed="rId2"/>
          <a:stretch>
            <a:fillRect/>
          </a:stretch>
        </p:blipFill>
        <p:spPr>
          <a:xfrm>
            <a:off x="2646680" y="1463040"/>
            <a:ext cx="6350000" cy="4614726"/>
          </a:xfrm>
        </p:spPr>
      </p:pic>
      <p:sp>
        <p:nvSpPr>
          <p:cNvPr id="12" name="Rectangle 11"/>
          <p:cNvSpPr/>
          <p:nvPr/>
        </p:nvSpPr>
        <p:spPr>
          <a:xfrm>
            <a:off x="2521131" y="6105099"/>
            <a:ext cx="6165669" cy="369332"/>
          </a:xfrm>
          <a:prstGeom prst="rect">
            <a:avLst/>
          </a:prstGeom>
        </p:spPr>
        <p:txBody>
          <a:bodyPr wrap="square">
            <a:spAutoFit/>
          </a:bodyPr>
          <a:lstStyle/>
          <a:p>
            <a:pPr algn="ctr"/>
            <a:r>
              <a:rPr lang="en-US" b="1" dirty="0">
                <a:effectLst>
                  <a:outerShdw blurRad="38100" dist="38100" dir="2700000" algn="tl">
                    <a:srgbClr val="000000">
                      <a:alpha val="43137"/>
                    </a:srgbClr>
                  </a:outerShdw>
                </a:effectLst>
              </a:rPr>
              <a:t>           Fig. The circle of life in secondary succession</a:t>
            </a:r>
            <a:endParaRPr lang="en-US" dirty="0"/>
          </a:p>
        </p:txBody>
      </p:sp>
    </p:spTree>
  </p:cSld>
  <p:clrMapOvr>
    <a:masterClrMapping/>
  </p:clrMapOvr>
  <p:transition spd="slow">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Ecological Succession</a:t>
            </a:r>
          </a:p>
        </p:txBody>
      </p:sp>
      <p:sp>
        <p:nvSpPr>
          <p:cNvPr id="3" name="Content Placeholder 2"/>
          <p:cNvSpPr>
            <a:spLocks noGrp="1"/>
          </p:cNvSpPr>
          <p:nvPr>
            <p:ph idx="1"/>
          </p:nvPr>
        </p:nvSpPr>
        <p:spPr>
          <a:xfrm>
            <a:off x="609600" y="1882808"/>
            <a:ext cx="10972800" cy="3851786"/>
          </a:xfrm>
        </p:spPr>
        <p:txBody>
          <a:bodyPr>
            <a:normAutofit/>
          </a:bodyPr>
          <a:lstStyle/>
          <a:p>
            <a:pPr algn="just" fontAlgn="base">
              <a:buFont typeface="Arial" pitchFamily="34" charset="0"/>
              <a:buChar char="•"/>
            </a:pPr>
            <a:r>
              <a:rPr lang="en-US" dirty="0"/>
              <a:t>There are two types of ecological succession seen in plants. They are as follows:</a:t>
            </a:r>
          </a:p>
          <a:p>
            <a:pPr algn="just" fontAlgn="base">
              <a:buNone/>
            </a:pPr>
            <a:r>
              <a:rPr lang="en-US" dirty="0"/>
              <a:t> </a:t>
            </a:r>
          </a:p>
          <a:p>
            <a:pPr algn="just"/>
            <a:endParaRPr lang="en-US" dirty="0"/>
          </a:p>
        </p:txBody>
      </p:sp>
      <p:graphicFrame>
        <p:nvGraphicFramePr>
          <p:cNvPr id="6" name="Diagram 5"/>
          <p:cNvGraphicFramePr/>
          <p:nvPr/>
        </p:nvGraphicFramePr>
        <p:xfrm>
          <a:off x="1548675" y="3435531"/>
          <a:ext cx="8128000" cy="274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Ecological Succession</a:t>
            </a:r>
            <a:endParaRPr lang="en-US" dirty="0"/>
          </a:p>
        </p:txBody>
      </p:sp>
      <p:sp>
        <p:nvSpPr>
          <p:cNvPr id="3" name="Content Placeholder 2"/>
          <p:cNvSpPr>
            <a:spLocks noGrp="1"/>
          </p:cNvSpPr>
          <p:nvPr>
            <p:ph idx="1"/>
          </p:nvPr>
        </p:nvSpPr>
        <p:spPr>
          <a:xfrm>
            <a:off x="609600" y="1882808"/>
            <a:ext cx="6484374" cy="4572000"/>
          </a:xfrm>
        </p:spPr>
        <p:txBody>
          <a:bodyPr>
            <a:normAutofit fontScale="92500" lnSpcReduction="10000"/>
          </a:bodyPr>
          <a:lstStyle/>
          <a:p>
            <a:pPr algn="just" fontAlgn="base">
              <a:buFont typeface="Courier New" pitchFamily="49" charset="0"/>
              <a:buChar char="o"/>
            </a:pPr>
            <a:r>
              <a:rPr lang="en-US" sz="2800" b="1" dirty="0"/>
              <a:t>Hydrarch succession</a:t>
            </a:r>
          </a:p>
          <a:p>
            <a:pPr algn="just" fontAlgn="base">
              <a:buFont typeface="Arial" pitchFamily="34" charset="0"/>
              <a:buChar char="•"/>
            </a:pPr>
            <a:r>
              <a:rPr lang="en-US" sz="2800" dirty="0"/>
              <a:t>This kind of succession takes place in areas where the water content is very high as a result the plants grow in availability of too much of water. </a:t>
            </a:r>
          </a:p>
          <a:p>
            <a:pPr algn="just" fontAlgn="base">
              <a:buFont typeface="Arial" pitchFamily="34" charset="0"/>
              <a:buChar char="•"/>
            </a:pPr>
            <a:r>
              <a:rPr lang="en-US" sz="2800" dirty="0"/>
              <a:t>Thus, the plants have a tendency to develop so as to minimize the water usage. </a:t>
            </a:r>
          </a:p>
          <a:p>
            <a:pPr algn="just" fontAlgn="base">
              <a:buFont typeface="Arial" pitchFamily="34" charset="0"/>
              <a:buChar char="•"/>
            </a:pPr>
            <a:r>
              <a:rPr lang="en-US" sz="2800" dirty="0"/>
              <a:t>We can therefore say that the plants change from hydric conditions to mesic condition.</a:t>
            </a:r>
          </a:p>
          <a:p>
            <a:endParaRPr lang="en-US" sz="2800" dirty="0"/>
          </a:p>
          <a:p>
            <a:endParaRPr lang="en-US" sz="2800" dirty="0"/>
          </a:p>
        </p:txBody>
      </p:sp>
      <p:pic>
        <p:nvPicPr>
          <p:cNvPr id="4" name="Content Placeholder 4" descr="2007-10-15_115845.gif"/>
          <p:cNvPicPr>
            <a:picLocks noChangeAspect="1"/>
          </p:cNvPicPr>
          <p:nvPr/>
        </p:nvPicPr>
        <p:blipFill>
          <a:blip r:embed="rId2"/>
          <a:stretch>
            <a:fillRect/>
          </a:stretch>
        </p:blipFill>
        <p:spPr>
          <a:xfrm>
            <a:off x="7374193" y="2462980"/>
            <a:ext cx="4498258" cy="3274143"/>
          </a:xfrm>
          <a:prstGeom prst="rect">
            <a:avLst/>
          </a:prstGeom>
        </p:spPr>
      </p:pic>
      <p:sp>
        <p:nvSpPr>
          <p:cNvPr id="5" name="Rectangle 4"/>
          <p:cNvSpPr/>
          <p:nvPr/>
        </p:nvSpPr>
        <p:spPr>
          <a:xfrm>
            <a:off x="9601200" y="3023108"/>
            <a:ext cx="1947822" cy="369332"/>
          </a:xfrm>
          <a:prstGeom prst="rect">
            <a:avLst/>
          </a:prstGeom>
        </p:spPr>
        <p:txBody>
          <a:bodyPr wrap="square">
            <a:spAutoFit/>
          </a:bodyPr>
          <a:lstStyle/>
          <a:p>
            <a:r>
              <a:rPr lang="en-US" b="1" dirty="0">
                <a:solidFill>
                  <a:schemeClr val="bg2">
                    <a:lumMod val="10000"/>
                  </a:schemeClr>
                </a:solidFill>
              </a:rPr>
              <a:t>Hydrosere</a:t>
            </a:r>
            <a:endParaRPr lang="en-US" dirty="0"/>
          </a:p>
        </p:txBody>
      </p:sp>
    </p:spTree>
  </p:cSld>
  <p:clrMapOvr>
    <a:masterClrMapping/>
  </p:clrMapOvr>
  <p:transition spd="slow">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Ecological Succession</a:t>
            </a:r>
            <a:endParaRPr lang="en-US" dirty="0"/>
          </a:p>
        </p:txBody>
      </p:sp>
      <p:sp>
        <p:nvSpPr>
          <p:cNvPr id="3" name="Content Placeholder 2"/>
          <p:cNvSpPr>
            <a:spLocks noGrp="1"/>
          </p:cNvSpPr>
          <p:nvPr>
            <p:ph idx="1"/>
          </p:nvPr>
        </p:nvSpPr>
        <p:spPr>
          <a:xfrm>
            <a:off x="609601" y="1882808"/>
            <a:ext cx="6065519" cy="4572000"/>
          </a:xfrm>
        </p:spPr>
        <p:txBody>
          <a:bodyPr>
            <a:normAutofit/>
          </a:bodyPr>
          <a:lstStyle/>
          <a:p>
            <a:pPr algn="just" fontAlgn="base">
              <a:buFont typeface="Courier New" pitchFamily="49" charset="0"/>
              <a:buChar char="o"/>
            </a:pPr>
            <a:r>
              <a:rPr lang="en-US" sz="2400" b="1" dirty="0"/>
              <a:t>Xerarch succession</a:t>
            </a:r>
          </a:p>
          <a:p>
            <a:pPr algn="just" fontAlgn="base">
              <a:buFont typeface="Arial" pitchFamily="34" charset="0"/>
              <a:buChar char="•"/>
            </a:pPr>
            <a:r>
              <a:rPr lang="en-US" sz="2400" dirty="0"/>
              <a:t>This succession takes place in areas where there is scarcity of water, as a result, plants develop so as to conserve water. Thus, the plants change from xeric to mesic condition. Hence, the general conclusion is both the plant successions move towards attaining mesic conditions.</a:t>
            </a:r>
          </a:p>
          <a:p>
            <a:endParaRPr lang="en-US" sz="2400" dirty="0"/>
          </a:p>
        </p:txBody>
      </p:sp>
      <p:pic>
        <p:nvPicPr>
          <p:cNvPr id="4" name="Picture 3" descr="clip_image002_thumb21.jpg"/>
          <p:cNvPicPr>
            <a:picLocks noChangeAspect="1"/>
          </p:cNvPicPr>
          <p:nvPr/>
        </p:nvPicPr>
        <p:blipFill>
          <a:blip r:embed="rId2"/>
          <a:stretch>
            <a:fillRect/>
          </a:stretch>
        </p:blipFill>
        <p:spPr>
          <a:xfrm>
            <a:off x="6914197" y="1841862"/>
            <a:ext cx="5051380" cy="3618411"/>
          </a:xfrm>
          <a:prstGeom prst="rect">
            <a:avLst/>
          </a:prstGeom>
        </p:spPr>
      </p:pic>
      <p:sp>
        <p:nvSpPr>
          <p:cNvPr id="5" name="Rectangle 4"/>
          <p:cNvSpPr/>
          <p:nvPr/>
        </p:nvSpPr>
        <p:spPr>
          <a:xfrm>
            <a:off x="7013932" y="2408311"/>
            <a:ext cx="2501006" cy="369332"/>
          </a:xfrm>
          <a:prstGeom prst="rect">
            <a:avLst/>
          </a:prstGeom>
        </p:spPr>
        <p:txBody>
          <a:bodyPr wrap="none">
            <a:spAutoFit/>
          </a:bodyPr>
          <a:lstStyle/>
          <a:p>
            <a:pPr algn="just" fontAlgn="base">
              <a:buFont typeface="Courier New" pitchFamily="49" charset="0"/>
              <a:buChar char="o"/>
            </a:pPr>
            <a:r>
              <a:rPr lang="en-US" b="1" dirty="0">
                <a:solidFill>
                  <a:schemeClr val="bg2">
                    <a:lumMod val="10000"/>
                  </a:schemeClr>
                </a:solidFill>
              </a:rPr>
              <a:t>Xerarch succession</a:t>
            </a:r>
          </a:p>
        </p:txBody>
      </p:sp>
    </p:spTree>
  </p:cSld>
  <p:clrMapOvr>
    <a:masterClrMapping/>
  </p:clrMapOvr>
  <p:transition spd="slow">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Hydrarch succession</a:t>
            </a:r>
            <a:br>
              <a:rPr lang="en-US" b="1" dirty="0"/>
            </a:br>
            <a:endParaRPr lang="en-US" dirty="0"/>
          </a:p>
        </p:txBody>
      </p:sp>
      <p:sp>
        <p:nvSpPr>
          <p:cNvPr id="3" name="Content Placeholder 2"/>
          <p:cNvSpPr>
            <a:spLocks noGrp="1"/>
          </p:cNvSpPr>
          <p:nvPr>
            <p:ph idx="1"/>
          </p:nvPr>
        </p:nvSpPr>
        <p:spPr>
          <a:xfrm>
            <a:off x="635725" y="1242728"/>
            <a:ext cx="10972800" cy="5067920"/>
          </a:xfrm>
        </p:spPr>
        <p:txBody>
          <a:bodyPr>
            <a:noAutofit/>
          </a:bodyPr>
          <a:lstStyle/>
          <a:p>
            <a:pPr marL="64008" indent="0">
              <a:buNone/>
            </a:pPr>
            <a:r>
              <a:rPr lang="en-US" sz="2800" dirty="0"/>
              <a:t>Hydrosere or </a:t>
            </a:r>
            <a:r>
              <a:rPr lang="en-US" sz="2800" b="1" dirty="0"/>
              <a:t>Hydrarch succession</a:t>
            </a:r>
            <a:r>
              <a:rPr lang="en-US" sz="2800" dirty="0"/>
              <a:t> occurs in a pond and its community are converted into a land community.</a:t>
            </a:r>
            <a:br>
              <a:rPr lang="en-US" sz="2800" dirty="0"/>
            </a:br>
            <a:r>
              <a:rPr lang="en-US" sz="2800" b="1" dirty="0">
                <a:solidFill>
                  <a:schemeClr val="bg1"/>
                </a:solidFill>
              </a:rPr>
              <a:t>Stages Of Hydrach Succession</a:t>
            </a:r>
          </a:p>
          <a:p>
            <a:pPr marL="578358" indent="-514350">
              <a:buFont typeface="+mj-lt"/>
              <a:buAutoNum type="arabicPeriod"/>
            </a:pPr>
            <a:r>
              <a:rPr lang="en-US" sz="2800" b="1" dirty="0">
                <a:solidFill>
                  <a:schemeClr val="accent1"/>
                </a:solidFill>
              </a:rPr>
              <a:t>Phytoplankton stage</a:t>
            </a:r>
          </a:p>
          <a:p>
            <a:pPr marL="578358" indent="-514350">
              <a:buFont typeface="+mj-lt"/>
              <a:buAutoNum type="arabicPeriod"/>
            </a:pPr>
            <a:r>
              <a:rPr lang="en-US" sz="2800" b="1" dirty="0">
                <a:solidFill>
                  <a:schemeClr val="accent1"/>
                </a:solidFill>
              </a:rPr>
              <a:t>Submerged stage</a:t>
            </a:r>
          </a:p>
          <a:p>
            <a:pPr marL="578358" indent="-514350">
              <a:buFont typeface="+mj-lt"/>
              <a:buAutoNum type="arabicPeriod"/>
            </a:pPr>
            <a:r>
              <a:rPr lang="en-US" sz="2800" b="1" dirty="0">
                <a:solidFill>
                  <a:schemeClr val="accent1"/>
                </a:solidFill>
              </a:rPr>
              <a:t>Floating stage</a:t>
            </a:r>
          </a:p>
          <a:p>
            <a:pPr marL="578358" indent="-514350">
              <a:buFont typeface="+mj-lt"/>
              <a:buAutoNum type="arabicPeriod"/>
            </a:pPr>
            <a:r>
              <a:rPr lang="en-US" sz="2800" b="1" dirty="0">
                <a:solidFill>
                  <a:schemeClr val="accent1"/>
                </a:solidFill>
              </a:rPr>
              <a:t>Reed swamp stage</a:t>
            </a:r>
          </a:p>
          <a:p>
            <a:pPr marL="578358" indent="-514350">
              <a:buFont typeface="+mj-lt"/>
              <a:buAutoNum type="arabicPeriod"/>
            </a:pPr>
            <a:r>
              <a:rPr lang="en-US" sz="2800" b="1" dirty="0">
                <a:solidFill>
                  <a:schemeClr val="accent1"/>
                </a:solidFill>
              </a:rPr>
              <a:t>Sedge Marsh or Meadow stage</a:t>
            </a:r>
          </a:p>
          <a:p>
            <a:pPr marL="578358" indent="-514350">
              <a:buFont typeface="+mj-lt"/>
              <a:buAutoNum type="arabicPeriod"/>
            </a:pPr>
            <a:r>
              <a:rPr lang="en-US" sz="2800" b="1" dirty="0">
                <a:solidFill>
                  <a:schemeClr val="accent1"/>
                </a:solidFill>
              </a:rPr>
              <a:t>Woodland stage</a:t>
            </a:r>
          </a:p>
          <a:p>
            <a:pPr marL="578358" indent="-514350">
              <a:buFont typeface="+mj-lt"/>
              <a:buAutoNum type="arabicPeriod"/>
            </a:pPr>
            <a:r>
              <a:rPr lang="en-US" sz="2800" b="1" dirty="0">
                <a:solidFill>
                  <a:schemeClr val="accent1"/>
                </a:solidFill>
              </a:rPr>
              <a:t>Climax forest</a:t>
            </a:r>
          </a:p>
        </p:txBody>
      </p:sp>
    </p:spTree>
  </p:cSld>
  <p:clrMapOvr>
    <a:masterClrMapping/>
  </p:clrMapOvr>
  <p:transition spd="slow">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Kinds of Ecological Succession</a:t>
            </a:r>
            <a:endParaRPr lang="en-US" dirty="0"/>
          </a:p>
        </p:txBody>
      </p:sp>
      <p:pic>
        <p:nvPicPr>
          <p:cNvPr id="4" name="Picture 3" descr="HydrosereA (2).png"/>
          <p:cNvPicPr>
            <a:picLocks noChangeAspect="1"/>
          </p:cNvPicPr>
          <p:nvPr/>
        </p:nvPicPr>
        <p:blipFill>
          <a:blip r:embed="rId2"/>
          <a:stretch>
            <a:fillRect/>
          </a:stretch>
        </p:blipFill>
        <p:spPr>
          <a:xfrm>
            <a:off x="1135626" y="1622323"/>
            <a:ext cx="10205884" cy="4675239"/>
          </a:xfrm>
          <a:prstGeom prst="rect">
            <a:avLst/>
          </a:prstGeom>
        </p:spPr>
      </p:pic>
      <p:sp>
        <p:nvSpPr>
          <p:cNvPr id="5" name="Rectangle 4"/>
          <p:cNvSpPr/>
          <p:nvPr/>
        </p:nvSpPr>
        <p:spPr>
          <a:xfrm>
            <a:off x="1774259" y="1892540"/>
            <a:ext cx="2640466" cy="369332"/>
          </a:xfrm>
          <a:prstGeom prst="rect">
            <a:avLst/>
          </a:prstGeom>
        </p:spPr>
        <p:txBody>
          <a:bodyPr wrap="none">
            <a:spAutoFit/>
          </a:bodyPr>
          <a:lstStyle/>
          <a:p>
            <a:pPr algn="just" fontAlgn="base">
              <a:buFont typeface="Courier New" pitchFamily="49" charset="0"/>
              <a:buChar char="o"/>
            </a:pPr>
            <a:r>
              <a:rPr lang="en-US" b="1" dirty="0">
                <a:solidFill>
                  <a:schemeClr val="bg2">
                    <a:lumMod val="10000"/>
                  </a:schemeClr>
                </a:solidFill>
              </a:rPr>
              <a:t>Hydrarch succession</a:t>
            </a:r>
          </a:p>
        </p:txBody>
      </p:sp>
    </p:spTree>
  </p:cSld>
  <p:clrMapOvr>
    <a:masterClrMapping/>
  </p:clrMapOvr>
  <p:transition spd="slow">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Hydrarch succession</a:t>
            </a:r>
            <a:br>
              <a:rPr lang="en-US" b="1" dirty="0"/>
            </a:br>
            <a:endParaRPr lang="en-US" dirty="0"/>
          </a:p>
        </p:txBody>
      </p:sp>
      <p:sp>
        <p:nvSpPr>
          <p:cNvPr id="3" name="Content Placeholder 2"/>
          <p:cNvSpPr>
            <a:spLocks noGrp="1"/>
          </p:cNvSpPr>
          <p:nvPr>
            <p:ph idx="1"/>
          </p:nvPr>
        </p:nvSpPr>
        <p:spPr>
          <a:xfrm>
            <a:off x="639097" y="1484602"/>
            <a:ext cx="10972800" cy="4572000"/>
          </a:xfrm>
        </p:spPr>
        <p:txBody>
          <a:bodyPr>
            <a:normAutofit/>
          </a:bodyPr>
          <a:lstStyle/>
          <a:p>
            <a:pPr marL="64008" indent="0" algn="just">
              <a:buNone/>
            </a:pPr>
            <a:r>
              <a:rPr lang="en-US" sz="3200" b="1" dirty="0"/>
              <a:t>Characteristics of Hydrosere:</a:t>
            </a:r>
            <a:endParaRPr lang="en-US" sz="3200" dirty="0"/>
          </a:p>
          <a:p>
            <a:pPr algn="just"/>
            <a:r>
              <a:rPr lang="en-US" sz="3200" dirty="0"/>
              <a:t>In the initial stage, phytoplankton(cyanobacteria), green algae (</a:t>
            </a:r>
            <a:r>
              <a:rPr lang="en-US" sz="3200" i="1" dirty="0"/>
              <a:t>Spirogyra</a:t>
            </a:r>
            <a:r>
              <a:rPr lang="en-US" sz="3200" dirty="0"/>
              <a:t>, </a:t>
            </a:r>
            <a:r>
              <a:rPr lang="en-US" sz="3200" i="1" dirty="0"/>
              <a:t>Oedogonium</a:t>
            </a:r>
            <a:r>
              <a:rPr lang="en-US" sz="3200" dirty="0"/>
              <a:t>) are the pioneer colonizers.</a:t>
            </a:r>
          </a:p>
          <a:p>
            <a:pPr algn="just"/>
            <a:r>
              <a:rPr lang="en-US" sz="3200" dirty="0"/>
              <a:t>They are consumed by zooplankton (protozoans as </a:t>
            </a:r>
            <a:r>
              <a:rPr lang="en-US" sz="3200" i="1" dirty="0"/>
              <a:t>Amoeba, Euglena, Paramecium </a:t>
            </a:r>
            <a:r>
              <a:rPr lang="en-US" sz="3200" dirty="0"/>
              <a:t>etc.) and fishes.</a:t>
            </a:r>
          </a:p>
          <a:p>
            <a:pPr algn="just"/>
            <a:r>
              <a:rPr lang="en-US" sz="3200" dirty="0"/>
              <a:t>Gradually these organisms die and increase the content of dead organic matter in the pond.</a:t>
            </a:r>
          </a:p>
          <a:p>
            <a:pPr algn="just"/>
            <a:endParaRPr lang="en-US" sz="3200" dirty="0"/>
          </a:p>
          <a:p>
            <a:endParaRPr lang="en-US" dirty="0"/>
          </a:p>
        </p:txBody>
      </p:sp>
    </p:spTree>
    <p:extLst>
      <p:ext uri="{BB962C8B-B14F-4D97-AF65-F5344CB8AC3E}">
        <p14:creationId xmlns:p14="http://schemas.microsoft.com/office/powerpoint/2010/main" val="2873212174"/>
      </p:ext>
    </p:extLst>
  </p:cSld>
  <p:clrMapOvr>
    <a:masterClrMapping/>
  </p:clrMapOvr>
  <p:transition spd="slow">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2" y="585372"/>
            <a:ext cx="10638800" cy="5725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8349066"/>
      </p:ext>
    </p:extLst>
  </p:cSld>
  <p:clrMapOvr>
    <a:masterClrMapping/>
  </p:clrMapOvr>
  <p:transition spd="slow">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Hydrarch succession</a:t>
            </a:r>
            <a:br>
              <a:rPr lang="en-US" b="1" dirty="0"/>
            </a:br>
            <a:endParaRPr lang="en-US" dirty="0"/>
          </a:p>
        </p:txBody>
      </p:sp>
      <p:sp>
        <p:nvSpPr>
          <p:cNvPr id="3" name="Content Placeholder 2"/>
          <p:cNvSpPr>
            <a:spLocks noGrp="1"/>
          </p:cNvSpPr>
          <p:nvPr>
            <p:ph idx="1"/>
          </p:nvPr>
        </p:nvSpPr>
        <p:spPr/>
        <p:txBody>
          <a:bodyPr>
            <a:normAutofit/>
          </a:bodyPr>
          <a:lstStyle/>
          <a:p>
            <a:pPr algn="just"/>
            <a:r>
              <a:rPr lang="en-US" sz="2800" dirty="0"/>
              <a:t>This is then utilized by bacteria and fungi, and minerals are released after decomposition.</a:t>
            </a:r>
          </a:p>
          <a:p>
            <a:pPr algn="just"/>
            <a:r>
              <a:rPr lang="en-US" sz="2800" dirty="0"/>
              <a:t>Nutrient rich mud supports rooted hydrophytes growth as </a:t>
            </a:r>
            <a:r>
              <a:rPr lang="en-US" sz="2800" i="1" dirty="0"/>
              <a:t>Elodea, Hydrilla, Ceratophyllum </a:t>
            </a:r>
            <a:r>
              <a:rPr lang="en-US" sz="2800" dirty="0"/>
              <a:t>etc in the shallow water zone.</a:t>
            </a:r>
          </a:p>
          <a:p>
            <a:pPr algn="just"/>
            <a:r>
              <a:rPr lang="en-US" sz="2800" dirty="0"/>
              <a:t>This submerged stage is also inhabited by animals such as may flies. Dragon flies etc and Crustaceans as </a:t>
            </a:r>
            <a:r>
              <a:rPr lang="en-US" sz="2800" i="1" dirty="0"/>
              <a:t>Daphnia, Cypris, Cyclops </a:t>
            </a:r>
            <a:r>
              <a:rPr lang="en-US" sz="2800" dirty="0"/>
              <a:t>etc.</a:t>
            </a:r>
          </a:p>
          <a:p>
            <a:pPr algn="just"/>
            <a:endParaRPr lang="en-US" sz="2800" dirty="0"/>
          </a:p>
          <a:p>
            <a:endParaRPr lang="en-US" sz="2800" dirty="0"/>
          </a:p>
        </p:txBody>
      </p:sp>
    </p:spTree>
  </p:cSld>
  <p:clrMapOvr>
    <a:masterClrMapping/>
  </p:clrMapOvr>
  <p:transition spd="slow">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Hydrarch succession</a:t>
            </a:r>
            <a:endParaRPr lang="en-US" dirty="0"/>
          </a:p>
        </p:txBody>
      </p:sp>
      <p:sp>
        <p:nvSpPr>
          <p:cNvPr id="3" name="Content Placeholder 2"/>
          <p:cNvSpPr>
            <a:spLocks noGrp="1"/>
          </p:cNvSpPr>
          <p:nvPr>
            <p:ph idx="1"/>
          </p:nvPr>
        </p:nvSpPr>
        <p:spPr>
          <a:xfrm>
            <a:off x="565355" y="1705828"/>
            <a:ext cx="10972800" cy="4572000"/>
          </a:xfrm>
        </p:spPr>
        <p:txBody>
          <a:bodyPr>
            <a:normAutofit/>
          </a:bodyPr>
          <a:lstStyle/>
          <a:p>
            <a:pPr algn="just"/>
            <a:r>
              <a:rPr lang="en-US" dirty="0"/>
              <a:t>The hydrophytes die and decomposed by micro organisms and thus release nutrients.</a:t>
            </a:r>
          </a:p>
          <a:p>
            <a:pPr algn="just"/>
            <a:r>
              <a:rPr lang="en-US" dirty="0"/>
              <a:t>Due to silting, water depth is  reduced and at the margin of pond grow rooted floating vegetation.</a:t>
            </a:r>
          </a:p>
          <a:p>
            <a:pPr algn="just"/>
            <a:r>
              <a:rPr lang="en-US" dirty="0"/>
              <a:t>Example- </a:t>
            </a:r>
            <a:r>
              <a:rPr lang="en-US" i="1" dirty="0"/>
              <a:t>Nelumbo nucifera,</a:t>
            </a:r>
            <a:r>
              <a:rPr lang="en-US" dirty="0"/>
              <a:t> </a:t>
            </a:r>
            <a:r>
              <a:rPr lang="en-US" i="1" dirty="0"/>
              <a:t>Monochoria, Trapa</a:t>
            </a:r>
            <a:r>
              <a:rPr lang="en-US" dirty="0"/>
              <a:t> etc.</a:t>
            </a:r>
          </a:p>
          <a:p>
            <a:pPr algn="just"/>
            <a:r>
              <a:rPr lang="en-US" dirty="0"/>
              <a:t>In floating stage faunal living space is increased and diversified. Example- frogs, salamander, hydra,  diving beetles etc inhabit such conditions. Some turtles and snake also invade the pond.</a:t>
            </a:r>
          </a:p>
          <a:p>
            <a:pPr algn="just"/>
            <a:endParaRPr lang="en-US" dirty="0"/>
          </a:p>
        </p:txBody>
      </p:sp>
    </p:spTree>
  </p:cSld>
  <p:clrMapOvr>
    <a:masterClrMapping/>
  </p:clrMapOvr>
  <p:transition spd="slow">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Hydrarch succession</a:t>
            </a:r>
            <a:endParaRPr lang="en-US" dirty="0"/>
          </a:p>
        </p:txBody>
      </p:sp>
      <p:sp>
        <p:nvSpPr>
          <p:cNvPr id="3" name="Content Placeholder 2"/>
          <p:cNvSpPr>
            <a:spLocks noGrp="1"/>
          </p:cNvSpPr>
          <p:nvPr>
            <p:ph idx="1"/>
          </p:nvPr>
        </p:nvSpPr>
        <p:spPr/>
        <p:txBody>
          <a:bodyPr>
            <a:normAutofit/>
          </a:bodyPr>
          <a:lstStyle/>
          <a:p>
            <a:pPr algn="just"/>
            <a:r>
              <a:rPr lang="en-US" sz="2800" dirty="0"/>
              <a:t>Gradually, the water depth decreases due to water evaporation and organic matter decomposition.</a:t>
            </a:r>
          </a:p>
          <a:p>
            <a:pPr algn="just"/>
            <a:r>
              <a:rPr lang="en-US" sz="2800" dirty="0"/>
              <a:t>Free floating plants as </a:t>
            </a:r>
            <a:r>
              <a:rPr lang="en-US" sz="2800" i="1" dirty="0"/>
              <a:t>Lemna, Azolla, Pistia, Spirodella, Wolffia</a:t>
            </a:r>
            <a:r>
              <a:rPr lang="en-US" sz="2800" dirty="0"/>
              <a:t> etc increase in number as availability of high nutrient is there.</a:t>
            </a:r>
          </a:p>
          <a:p>
            <a:pPr algn="just"/>
            <a:r>
              <a:rPr lang="en-US" sz="2800" dirty="0"/>
              <a:t>When these die, they build up the pond ecosystem, resulting in further build up of the substratum.</a:t>
            </a:r>
          </a:p>
          <a:p>
            <a:pPr algn="just"/>
            <a:r>
              <a:rPr lang="en-US" sz="2800" dirty="0"/>
              <a:t>Pond becomes a Swampy ecosystem.</a:t>
            </a:r>
          </a:p>
          <a:p>
            <a:pPr algn="just"/>
            <a:endParaRPr lang="en-US" sz="2800" dirty="0"/>
          </a:p>
          <a:p>
            <a:pPr algn="just"/>
            <a:endParaRPr lang="en-US" sz="2800" dirty="0"/>
          </a:p>
        </p:txBody>
      </p:sp>
    </p:spTree>
  </p:cSld>
  <p:clrMapOvr>
    <a:masterClrMapping/>
  </p:clrMapOvr>
  <p:transition spd="slow">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Hydrarch succession</a:t>
            </a:r>
            <a:endParaRPr lang="en-US" dirty="0"/>
          </a:p>
        </p:txBody>
      </p:sp>
      <p:sp>
        <p:nvSpPr>
          <p:cNvPr id="3" name="Content Placeholder 2"/>
          <p:cNvSpPr>
            <a:spLocks noGrp="1"/>
          </p:cNvSpPr>
          <p:nvPr>
            <p:ph idx="1"/>
          </p:nvPr>
        </p:nvSpPr>
        <p:spPr>
          <a:xfrm>
            <a:off x="570412" y="1556237"/>
            <a:ext cx="10972800" cy="4572000"/>
          </a:xfrm>
        </p:spPr>
        <p:txBody>
          <a:bodyPr>
            <a:noAutofit/>
          </a:bodyPr>
          <a:lstStyle/>
          <a:p>
            <a:pPr algn="just"/>
            <a:r>
              <a:rPr lang="en-US" sz="2800" dirty="0"/>
              <a:t>The reed swamp species, such as Scirpus, Typha or Phragmites and sedges as Juncus, Carex, Cyperus etc invade the pond and gradually replaced by mesic communities.</a:t>
            </a:r>
          </a:p>
          <a:p>
            <a:pPr algn="just"/>
            <a:r>
              <a:rPr lang="en-US" sz="2800" dirty="0"/>
              <a:t>Gradually, land plants as shrubs (</a:t>
            </a:r>
            <a:r>
              <a:rPr lang="en-US" sz="2800" i="1" dirty="0"/>
              <a:t>Salix</a:t>
            </a:r>
            <a:r>
              <a:rPr lang="en-US" sz="2800" dirty="0"/>
              <a:t> and </a:t>
            </a:r>
            <a:r>
              <a:rPr lang="en-US" sz="2800" i="1" dirty="0"/>
              <a:t>Cornus</a:t>
            </a:r>
            <a:r>
              <a:rPr lang="en-US" sz="2800" dirty="0"/>
              <a:t>) and trees (</a:t>
            </a:r>
            <a:r>
              <a:rPr lang="en-US" sz="2800" i="1" dirty="0"/>
              <a:t>Almus, Populus)</a:t>
            </a:r>
            <a:r>
              <a:rPr lang="en-US" sz="2800" dirty="0"/>
              <a:t> invade ending in the climax community as deciduous forest.</a:t>
            </a:r>
          </a:p>
          <a:p>
            <a:pPr algn="just"/>
            <a:r>
              <a:rPr lang="en-US" sz="2800" dirty="0"/>
              <a:t>The aquatic fauna also changes and ultimately gets replaced by land animals.</a:t>
            </a:r>
          </a:p>
          <a:p>
            <a:pPr algn="just"/>
            <a:endParaRPr lang="en-US" sz="2800" dirty="0"/>
          </a:p>
        </p:txBody>
      </p:sp>
    </p:spTree>
  </p:cSld>
  <p:clrMapOvr>
    <a:masterClrMapping/>
  </p:clrMapOvr>
  <p:transition spd="slow">
    <p:newsfla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Xerarch Succession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Xerosere</a:t>
            </a:r>
            <a:br>
              <a:rPr lang="en-US" dirty="0"/>
            </a:br>
            <a:r>
              <a:rPr lang="en-US" dirty="0"/>
              <a:t>Xerosere or </a:t>
            </a:r>
            <a:r>
              <a:rPr lang="en-US" b="1" dirty="0"/>
              <a:t>Xerarch succession</a:t>
            </a:r>
            <a:r>
              <a:rPr lang="en-US" dirty="0"/>
              <a:t> begins on  exposed parent rocks (</a:t>
            </a:r>
            <a:r>
              <a:rPr lang="en-US" b="1" dirty="0"/>
              <a:t>lithosere</a:t>
            </a:r>
            <a:r>
              <a:rPr lang="en-US" dirty="0"/>
              <a:t>) or dry sand (</a:t>
            </a:r>
            <a:r>
              <a:rPr lang="en-US" b="1" dirty="0"/>
              <a:t>psammosere</a:t>
            </a:r>
            <a:r>
              <a:rPr lang="en-US" dirty="0"/>
              <a:t>).</a:t>
            </a:r>
            <a:br>
              <a:rPr lang="en-US" dirty="0"/>
            </a:br>
            <a:r>
              <a:rPr lang="en-US" dirty="0"/>
              <a:t>A lithosere involves following stages</a:t>
            </a:r>
          </a:p>
          <a:p>
            <a:pPr marL="578358" indent="-514350">
              <a:buFont typeface="+mj-lt"/>
              <a:buAutoNum type="arabicPeriod"/>
            </a:pPr>
            <a:r>
              <a:rPr lang="en-US" b="1" dirty="0">
                <a:solidFill>
                  <a:schemeClr val="accent1"/>
                </a:solidFill>
              </a:rPr>
              <a:t>Crustose Lichen Stage (Pioneers)  </a:t>
            </a:r>
          </a:p>
          <a:p>
            <a:pPr marL="578358" indent="-514350">
              <a:buFont typeface="+mj-lt"/>
              <a:buAutoNum type="arabicPeriod"/>
            </a:pPr>
            <a:r>
              <a:rPr lang="en-US" b="1" dirty="0">
                <a:solidFill>
                  <a:schemeClr val="accent1"/>
                </a:solidFill>
              </a:rPr>
              <a:t>Foliose Lichen Stage </a:t>
            </a:r>
          </a:p>
          <a:p>
            <a:pPr marL="578358" indent="-514350">
              <a:buFont typeface="+mj-lt"/>
              <a:buAutoNum type="arabicPeriod"/>
            </a:pPr>
            <a:r>
              <a:rPr lang="en-US" b="1" dirty="0">
                <a:solidFill>
                  <a:schemeClr val="accent1"/>
                </a:solidFill>
              </a:rPr>
              <a:t>Moss Stage </a:t>
            </a:r>
          </a:p>
          <a:p>
            <a:pPr marL="578358" indent="-514350">
              <a:buFont typeface="+mj-lt"/>
              <a:buAutoNum type="arabicPeriod"/>
            </a:pPr>
            <a:r>
              <a:rPr lang="en-US" b="1" dirty="0">
                <a:solidFill>
                  <a:schemeClr val="accent1"/>
                </a:solidFill>
              </a:rPr>
              <a:t>Herbs Stage </a:t>
            </a:r>
          </a:p>
          <a:p>
            <a:pPr marL="578358" indent="-514350">
              <a:buFont typeface="+mj-lt"/>
              <a:buAutoNum type="arabicPeriod"/>
            </a:pPr>
            <a:r>
              <a:rPr lang="en-US" b="1" dirty="0">
                <a:solidFill>
                  <a:schemeClr val="accent1"/>
                </a:solidFill>
              </a:rPr>
              <a:t>Shrub Stage</a:t>
            </a:r>
          </a:p>
          <a:p>
            <a:pPr marL="578358" indent="-514350">
              <a:buFont typeface="+mj-lt"/>
              <a:buAutoNum type="arabicPeriod"/>
            </a:pPr>
            <a:r>
              <a:rPr lang="en-US" b="1" dirty="0">
                <a:solidFill>
                  <a:schemeClr val="accent1"/>
                </a:solidFill>
              </a:rPr>
              <a:t>Forest Stage (Climax Stage)</a:t>
            </a:r>
            <a:endParaRPr lang="en-US" dirty="0">
              <a:solidFill>
                <a:schemeClr val="accent1"/>
              </a:solidFill>
            </a:endParaRPr>
          </a:p>
        </p:txBody>
      </p:sp>
    </p:spTree>
  </p:cSld>
  <p:clrMapOvr>
    <a:masterClrMapping/>
  </p:clrMapOvr>
  <p:transition spd="slow">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37" y="0"/>
            <a:ext cx="10972800" cy="1247797"/>
          </a:xfrm>
        </p:spPr>
        <p:txBody>
          <a:bodyPr/>
          <a:lstStyle/>
          <a:p>
            <a:pPr algn="ctr"/>
            <a:r>
              <a:rPr lang="en-US" b="1" dirty="0"/>
              <a:t>Xerarch Succession</a:t>
            </a:r>
            <a:endParaRPr lang="en-US" dirty="0"/>
          </a:p>
        </p:txBody>
      </p:sp>
      <p:pic>
        <p:nvPicPr>
          <p:cNvPr id="5" name="Content Placeholder 4" descr="a851207d2436afb404c760f91b299519.jpg"/>
          <p:cNvPicPr>
            <a:picLocks noGrp="1" noChangeAspect="1"/>
          </p:cNvPicPr>
          <p:nvPr>
            <p:ph idx="1"/>
          </p:nvPr>
        </p:nvPicPr>
        <p:blipFill>
          <a:blip r:embed="rId2"/>
          <a:stretch>
            <a:fillRect/>
          </a:stretch>
        </p:blipFill>
        <p:spPr>
          <a:xfrm>
            <a:off x="1240971" y="1255757"/>
            <a:ext cx="9666514" cy="4857659"/>
          </a:xfrm>
        </p:spPr>
      </p:pic>
      <p:sp>
        <p:nvSpPr>
          <p:cNvPr id="6" name="Rectangle 5"/>
          <p:cNvSpPr/>
          <p:nvPr/>
        </p:nvSpPr>
        <p:spPr>
          <a:xfrm>
            <a:off x="1136468" y="6342297"/>
            <a:ext cx="9836332" cy="338554"/>
          </a:xfrm>
          <a:prstGeom prst="rect">
            <a:avLst/>
          </a:prstGeom>
        </p:spPr>
        <p:txBody>
          <a:bodyPr wrap="square">
            <a:spAutoFit/>
          </a:bodyPr>
          <a:lstStyle/>
          <a:p>
            <a:pPr algn="just"/>
            <a:r>
              <a:rPr lang="en-US" sz="1600" b="1" dirty="0"/>
              <a:t>    Fig. Xerarch succession</a:t>
            </a:r>
            <a:r>
              <a:rPr lang="en-US" sz="1600" dirty="0"/>
              <a:t> begins on  exposed parent rocks (</a:t>
            </a:r>
            <a:r>
              <a:rPr lang="en-US" sz="1600" b="1" dirty="0"/>
              <a:t>lithosere</a:t>
            </a:r>
            <a:r>
              <a:rPr lang="en-US" sz="1600" dirty="0"/>
              <a:t>) or dry sand (</a:t>
            </a:r>
            <a:r>
              <a:rPr lang="en-US" sz="1600" b="1" dirty="0"/>
              <a:t>psammosere</a:t>
            </a:r>
            <a:r>
              <a:rPr lang="en-US" sz="1600" dirty="0"/>
              <a:t>).</a:t>
            </a:r>
          </a:p>
        </p:txBody>
      </p:sp>
    </p:spTree>
  </p:cSld>
  <p:clrMapOvr>
    <a:masterClrMapping/>
  </p:clrMapOvr>
  <p:transition spd="slow">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Crustose Lichen Stage (Pioneers)</a:t>
            </a:r>
            <a:br>
              <a:rPr lang="en-US" sz="4400" b="1" dirty="0"/>
            </a:br>
            <a:endParaRPr lang="en-US" dirty="0"/>
          </a:p>
        </p:txBody>
      </p:sp>
      <p:sp>
        <p:nvSpPr>
          <p:cNvPr id="3" name="Content Placeholder 2"/>
          <p:cNvSpPr>
            <a:spLocks noGrp="1"/>
          </p:cNvSpPr>
          <p:nvPr>
            <p:ph idx="1"/>
          </p:nvPr>
        </p:nvSpPr>
        <p:spPr>
          <a:xfrm>
            <a:off x="467932" y="1522200"/>
            <a:ext cx="7954851" cy="4572000"/>
          </a:xfrm>
        </p:spPr>
        <p:txBody>
          <a:bodyPr>
            <a:noAutofit/>
          </a:bodyPr>
          <a:lstStyle/>
          <a:p>
            <a:pPr algn="just"/>
            <a:r>
              <a:rPr lang="en-US" sz="2400" dirty="0"/>
              <a:t>Crustose are land lifeless structure. </a:t>
            </a:r>
          </a:p>
          <a:p>
            <a:pPr algn="just"/>
            <a:r>
              <a:rPr lang="en-US" sz="2400" dirty="0"/>
              <a:t>The crustose may have an external protective layer surface on the rock. </a:t>
            </a:r>
          </a:p>
          <a:p>
            <a:pPr algn="just"/>
            <a:r>
              <a:rPr lang="en-US" sz="2400" dirty="0"/>
              <a:t>Special types of lichens can grow on ,these rocks. The lichens are called crustose lichens.</a:t>
            </a:r>
          </a:p>
          <a:p>
            <a:pPr algn="just"/>
            <a:r>
              <a:rPr lang="en-US" sz="2400" dirty="0"/>
              <a:t> Its most common species are </a:t>
            </a:r>
            <a:r>
              <a:rPr lang="en-US" sz="2400" i="1" dirty="0"/>
              <a:t>Rhizocorpon, Rthodina</a:t>
            </a:r>
          </a:p>
          <a:p>
            <a:pPr algn="just"/>
            <a:r>
              <a:rPr lang="en-US" sz="2400" dirty="0"/>
              <a:t>These lichens can live in extreme conditions. Sometime, their surface becomes wet due to rain and dew-drops. They absorb water during dry season. They cause weathering of the rock. They prepare the land for next stage.</a:t>
            </a:r>
          </a:p>
          <a:p>
            <a:pPr marL="64008" indent="0" algn="just">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161" y="1545466"/>
            <a:ext cx="3110867" cy="4739424"/>
          </a:xfrm>
          <a:prstGeom prst="rect">
            <a:avLst/>
          </a:prstGeom>
        </p:spPr>
      </p:pic>
    </p:spTree>
    <p:extLst>
      <p:ext uri="{BB962C8B-B14F-4D97-AF65-F5344CB8AC3E}">
        <p14:creationId xmlns:p14="http://schemas.microsoft.com/office/powerpoint/2010/main" val="1641030975"/>
      </p:ext>
    </p:extLst>
  </p:cSld>
  <p:clrMapOvr>
    <a:masterClrMapping/>
  </p:clrMapOvr>
  <p:transition spd="slow">
    <p:newsfla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Foliose Lichens Stage:</a:t>
            </a:r>
            <a:br>
              <a:rPr lang="en-US" b="1" dirty="0"/>
            </a:br>
            <a:endParaRPr lang="en-US" b="1" dirty="0"/>
          </a:p>
        </p:txBody>
      </p:sp>
      <p:sp>
        <p:nvSpPr>
          <p:cNvPr id="3" name="Content Placeholder 2"/>
          <p:cNvSpPr>
            <a:spLocks noGrp="1"/>
          </p:cNvSpPr>
          <p:nvPr>
            <p:ph idx="1"/>
          </p:nvPr>
        </p:nvSpPr>
        <p:spPr>
          <a:xfrm>
            <a:off x="558085" y="1573715"/>
            <a:ext cx="7760005" cy="3942182"/>
          </a:xfrm>
        </p:spPr>
        <p:txBody>
          <a:bodyPr>
            <a:normAutofit fontScale="92500" lnSpcReduction="20000"/>
          </a:bodyPr>
          <a:lstStyle/>
          <a:p>
            <a:pPr algn="just"/>
            <a:r>
              <a:rPr lang="en-US" dirty="0"/>
              <a:t>Now habitat is suitable for foliage lichens. Foliage lichens are leaf like. </a:t>
            </a:r>
          </a:p>
          <a:p>
            <a:r>
              <a:rPr lang="en-US" dirty="0"/>
              <a:t>They are attached at one point, Their examples are </a:t>
            </a:r>
            <a:r>
              <a:rPr lang="en-US" i="1" dirty="0"/>
              <a:t>Parmelia </a:t>
            </a:r>
            <a:r>
              <a:rPr lang="en-US" dirty="0"/>
              <a:t>and </a:t>
            </a:r>
            <a:r>
              <a:rPr lang="en-US" i="1" dirty="0"/>
              <a:t>Dermaticarpo. </a:t>
            </a:r>
          </a:p>
          <a:p>
            <a:pPr algn="just"/>
            <a:r>
              <a:rPr lang="en-US" dirty="0"/>
              <a:t>They produce shade on the crustose lichens. As a result the growth of crustose lichen is reduced or decreased.</a:t>
            </a:r>
          </a:p>
          <a:p>
            <a:pPr algn="just"/>
            <a:r>
              <a:rPr lang="en-US" dirty="0"/>
              <a:t>They make the soil acidic. Humus is added to it. It makes the rock rough.</a:t>
            </a:r>
          </a:p>
          <a:p>
            <a:pPr marL="64008" indent="0" algn="just">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206" y="1674255"/>
            <a:ext cx="2922325" cy="3992450"/>
          </a:xfrm>
          <a:prstGeom prst="rect">
            <a:avLst/>
          </a:prstGeom>
        </p:spPr>
      </p:pic>
    </p:spTree>
    <p:extLst>
      <p:ext uri="{BB962C8B-B14F-4D97-AF65-F5344CB8AC3E}">
        <p14:creationId xmlns:p14="http://schemas.microsoft.com/office/powerpoint/2010/main" val="447256914"/>
      </p:ext>
    </p:extLst>
  </p:cSld>
  <p:clrMapOvr>
    <a:masterClrMapping/>
  </p:clrMapOvr>
  <p:transition spd="slow">
    <p:newsfla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Moss stage</a:t>
            </a:r>
            <a:endParaRPr lang="en-US" dirty="0"/>
          </a:p>
        </p:txBody>
      </p:sp>
      <p:sp>
        <p:nvSpPr>
          <p:cNvPr id="3" name="Content Placeholder 2"/>
          <p:cNvSpPr>
            <a:spLocks noGrp="1"/>
          </p:cNvSpPr>
          <p:nvPr>
            <p:ph idx="1"/>
          </p:nvPr>
        </p:nvSpPr>
        <p:spPr>
          <a:xfrm>
            <a:off x="609600" y="1882808"/>
            <a:ext cx="8251065" cy="4572000"/>
          </a:xfrm>
        </p:spPr>
        <p:txBody>
          <a:bodyPr>
            <a:normAutofit fontScale="85000" lnSpcReduction="20000"/>
          </a:bodyPr>
          <a:lstStyle/>
          <a:p>
            <a:pPr algn="just"/>
            <a:r>
              <a:rPr lang="en-US" dirty="0"/>
              <a:t>The soil becomes more porous. Litter of the lichens is collect in it. Thus at this stage moss plants added in the area. </a:t>
            </a:r>
          </a:p>
          <a:p>
            <a:pPr algn="just"/>
            <a:r>
              <a:rPr lang="en-US" dirty="0"/>
              <a:t>The examples of mosses are </a:t>
            </a:r>
            <a:r>
              <a:rPr lang="en-US" i="1" dirty="0">
                <a:solidFill>
                  <a:schemeClr val="accent1"/>
                </a:solidFill>
              </a:rPr>
              <a:t>Polyerichum and Tornda. </a:t>
            </a:r>
          </a:p>
          <a:p>
            <a:pPr algn="just"/>
            <a:r>
              <a:rPr lang="en-US" dirty="0"/>
              <a:t>The mosses compete with lichens for water. They penetrate much deeper in the soil as compared to the lichens. The lichens become dead. </a:t>
            </a:r>
          </a:p>
          <a:p>
            <a:pPr algn="just"/>
            <a:r>
              <a:rPr lang="en-US" dirty="0"/>
              <a:t>Thus more humus is added to the soil. Minerals combine with this humus. This environment is now suitable of herbaceous plants:</a:t>
            </a:r>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9054" y="1841679"/>
            <a:ext cx="2652236" cy="4121239"/>
          </a:xfrm>
          <a:prstGeom prst="rect">
            <a:avLst/>
          </a:prstGeom>
        </p:spPr>
      </p:pic>
    </p:spTree>
    <p:extLst>
      <p:ext uri="{BB962C8B-B14F-4D97-AF65-F5344CB8AC3E}">
        <p14:creationId xmlns:p14="http://schemas.microsoft.com/office/powerpoint/2010/main" val="3859339306"/>
      </p:ext>
    </p:extLst>
  </p:cSld>
  <p:clrMapOvr>
    <a:masterClrMapping/>
  </p:clrMapOvr>
  <p:transition spd="slow">
    <p:newsfla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b="1" dirty="0"/>
              <a:t>Herbaceous (plant) stage</a:t>
            </a:r>
            <a:endParaRPr lang="en-US" dirty="0"/>
          </a:p>
        </p:txBody>
      </p:sp>
      <p:sp>
        <p:nvSpPr>
          <p:cNvPr id="3" name="Content Placeholder 2"/>
          <p:cNvSpPr>
            <a:spLocks noGrp="1"/>
          </p:cNvSpPr>
          <p:nvPr>
            <p:ph idx="1"/>
          </p:nvPr>
        </p:nvSpPr>
        <p:spPr>
          <a:xfrm>
            <a:off x="609600" y="1882808"/>
            <a:ext cx="7710152" cy="4572000"/>
          </a:xfrm>
        </p:spPr>
        <p:txBody>
          <a:bodyPr>
            <a:normAutofit fontScale="70000" lnSpcReduction="20000"/>
          </a:bodyPr>
          <a:lstStyle/>
          <a:p>
            <a:pPr algn="just"/>
            <a:r>
              <a:rPr lang="en-US" sz="3600" dirty="0"/>
              <a:t>The soil has a large amount of humus and litter. Thus its </a:t>
            </a:r>
            <a:r>
              <a:rPr lang="en-US" sz="3600" b="1" dirty="0">
                <a:solidFill>
                  <a:schemeClr val="accent1"/>
                </a:solidFill>
              </a:rPr>
              <a:t>water holding capacity is increased</a:t>
            </a:r>
            <a:r>
              <a:rPr lang="en-US" sz="3600" dirty="0"/>
              <a:t>. </a:t>
            </a:r>
          </a:p>
          <a:p>
            <a:pPr algn="just"/>
            <a:r>
              <a:rPr lang="en-US" sz="3600" dirty="0"/>
              <a:t>Thus there is wire availability of moistures, humus and soil for anchorage.</a:t>
            </a:r>
            <a:endParaRPr lang="en-US" sz="3600" baseline="30000" dirty="0"/>
          </a:p>
          <a:p>
            <a:pPr algn="just"/>
            <a:r>
              <a:rPr lang="en-US" sz="3600" dirty="0"/>
              <a:t>The herbaceous plants are now established there. These plants </a:t>
            </a:r>
            <a:r>
              <a:rPr lang="en-US" sz="3600" b="1" dirty="0">
                <a:solidFill>
                  <a:schemeClr val="accent1"/>
                </a:solidFill>
              </a:rPr>
              <a:t>increase</a:t>
            </a:r>
            <a:r>
              <a:rPr lang="en-US" sz="3600" dirty="0"/>
              <a:t> the process of </a:t>
            </a:r>
            <a:r>
              <a:rPr lang="en-US" sz="3600" b="1" dirty="0">
                <a:solidFill>
                  <a:schemeClr val="accent1"/>
                </a:solidFill>
              </a:rPr>
              <a:t>weathering</a:t>
            </a:r>
            <a:r>
              <a:rPr lang="en-US" sz="3600" dirty="0"/>
              <a:t>. </a:t>
            </a:r>
            <a:r>
              <a:rPr lang="en-US" sz="3600" b="1" dirty="0">
                <a:solidFill>
                  <a:schemeClr val="accent1"/>
                </a:solidFill>
              </a:rPr>
              <a:t>Evaporation or transpiration </a:t>
            </a:r>
            <a:r>
              <a:rPr lang="en-US" sz="3600" dirty="0"/>
              <a:t>takes place. It reduces the temperature. </a:t>
            </a:r>
          </a:p>
          <a:p>
            <a:pPr algn="just"/>
            <a:r>
              <a:rPr lang="en-US" sz="3600" dirty="0"/>
              <a:t>Now bacteria, fungi and other animals establish there. Some xerophytes grasses also establish there.</a:t>
            </a:r>
          </a:p>
          <a:p>
            <a:pPr algn="just">
              <a:buNone/>
            </a:pPr>
            <a:endParaRPr lang="en-US" sz="3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329" y="1920285"/>
            <a:ext cx="3168203" cy="3823692"/>
          </a:xfrm>
          <a:prstGeom prst="rect">
            <a:avLst/>
          </a:prstGeom>
        </p:spPr>
      </p:pic>
    </p:spTree>
  </p:cSld>
  <p:clrMapOvr>
    <a:masterClrMapping/>
  </p:clrMapOvr>
  <p:transition spd="slow">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ECOLOGICAL SUCCESSION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sz="2800" dirty="0"/>
              <a:t>“An orderly and progressive replacement of one community by another till the development of a stable or climax community in a particular area is termed </a:t>
            </a:r>
            <a:r>
              <a:rPr lang="en-US" sz="2800" b="1" dirty="0">
                <a:solidFill>
                  <a:schemeClr val="accent1"/>
                </a:solidFill>
              </a:rPr>
              <a:t>ECOLOGICAL SUCCESSION</a:t>
            </a:r>
            <a:r>
              <a:rPr lang="en-US" sz="2800" dirty="0"/>
              <a:t>”.</a:t>
            </a:r>
          </a:p>
          <a:p>
            <a:pPr algn="just">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44303"/>
      </p:ext>
    </p:extLst>
  </p:cSld>
  <p:clrMapOvr>
    <a:masterClrMapping/>
  </p:clrMapOvr>
  <p:transition spd="slow">
    <p:newsfla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b="1" dirty="0"/>
            </a:br>
            <a:r>
              <a:rPr lang="en-US" b="1" dirty="0"/>
              <a:t>Shrub stage</a:t>
            </a:r>
            <a:br>
              <a:rPr lang="en-US" dirty="0"/>
            </a:br>
            <a:endParaRPr lang="en-US" dirty="0"/>
          </a:p>
        </p:txBody>
      </p:sp>
      <p:sp>
        <p:nvSpPr>
          <p:cNvPr id="3" name="Content Placeholder 2"/>
          <p:cNvSpPr>
            <a:spLocks noGrp="1"/>
          </p:cNvSpPr>
          <p:nvPr>
            <p:ph idx="1"/>
          </p:nvPr>
        </p:nvSpPr>
        <p:spPr>
          <a:xfrm>
            <a:off x="583841" y="1496442"/>
            <a:ext cx="7581363" cy="4572000"/>
          </a:xfrm>
        </p:spPr>
        <p:txBody>
          <a:bodyPr>
            <a:normAutofit fontScale="92500" lnSpcReduction="10000"/>
          </a:bodyPr>
          <a:lstStyle/>
          <a:p>
            <a:pPr algn="just"/>
            <a:r>
              <a:rPr lang="en-US" dirty="0"/>
              <a:t>Soil conditions are now becomes favourable for shrubs. Shrubby plants now start growing such as </a:t>
            </a:r>
            <a:r>
              <a:rPr lang="en-US" i="1" dirty="0">
                <a:solidFill>
                  <a:schemeClr val="accent1"/>
                </a:solidFill>
              </a:rPr>
              <a:t>Rhus</a:t>
            </a:r>
            <a:r>
              <a:rPr lang="en-US" dirty="0">
                <a:solidFill>
                  <a:schemeClr val="accent1"/>
                </a:solidFill>
              </a:rPr>
              <a:t> and </a:t>
            </a:r>
            <a:r>
              <a:rPr lang="en-US" i="1" dirty="0">
                <a:solidFill>
                  <a:schemeClr val="accent1"/>
                </a:solidFill>
              </a:rPr>
              <a:t>Phytocarpus</a:t>
            </a:r>
          </a:p>
          <a:p>
            <a:pPr algn="just"/>
            <a:r>
              <a:rPr lang="en-US" dirty="0"/>
              <a:t> They become dense. They cast shadow on herbs so the herbs die. </a:t>
            </a:r>
          </a:p>
          <a:p>
            <a:pPr algn="just"/>
            <a:r>
              <a:rPr lang="en-US" dirty="0"/>
              <a:t>Thus the herbaceous plants add more humus to the soil. The </a:t>
            </a:r>
            <a:r>
              <a:rPr lang="en-US" b="1" dirty="0">
                <a:solidFill>
                  <a:schemeClr val="accent1"/>
                </a:solidFill>
              </a:rPr>
              <a:t>roots of shrubs penetrate into soil</a:t>
            </a:r>
            <a:r>
              <a:rPr lang="en-US" dirty="0"/>
              <a:t>. </a:t>
            </a:r>
          </a:p>
          <a:p>
            <a:pPr algn="just"/>
            <a:r>
              <a:rPr lang="en-US" dirty="0"/>
              <a:t>They develop wide </a:t>
            </a:r>
            <a:r>
              <a:rPr lang="en-US" b="1" dirty="0">
                <a:solidFill>
                  <a:schemeClr val="accent1"/>
                </a:solidFill>
              </a:rPr>
              <a:t>cracks in rock</a:t>
            </a:r>
            <a:r>
              <a:rPr lang="en-US" dirty="0"/>
              <a:t>. The process of soil formation continues.</a:t>
            </a:r>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718" y="2113120"/>
            <a:ext cx="3139874" cy="4004345"/>
          </a:xfrm>
          <a:prstGeom prst="rect">
            <a:avLst/>
          </a:prstGeom>
        </p:spPr>
      </p:pic>
    </p:spTree>
  </p:cSld>
  <p:clrMapOvr>
    <a:masterClrMapping/>
  </p:clrMapOvr>
  <p:transition spd="slow">
    <p:newsfla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Climax stage</a:t>
            </a:r>
            <a:endParaRPr lang="en-US" dirty="0"/>
          </a:p>
        </p:txBody>
      </p:sp>
      <p:sp>
        <p:nvSpPr>
          <p:cNvPr id="3" name="Content Placeholder 2"/>
          <p:cNvSpPr>
            <a:spLocks noGrp="1"/>
          </p:cNvSpPr>
          <p:nvPr>
            <p:ph idx="1"/>
          </p:nvPr>
        </p:nvSpPr>
        <p:spPr/>
        <p:txBody>
          <a:bodyPr>
            <a:normAutofit/>
          </a:bodyPr>
          <a:lstStyle/>
          <a:p>
            <a:pPr algn="just"/>
            <a:r>
              <a:rPr lang="en-US" b="1" dirty="0"/>
              <a:t>The </a:t>
            </a:r>
            <a:r>
              <a:rPr lang="en-US" dirty="0"/>
              <a:t>soil is much improved now. So it now allows the growth and establishment of woody plants. </a:t>
            </a:r>
          </a:p>
          <a:p>
            <a:pPr algn="just"/>
            <a:r>
              <a:rPr lang="en-US" dirty="0"/>
              <a:t>These plants are densely rooted. The shade of these plants inhibits the growth of most plants. </a:t>
            </a:r>
          </a:p>
          <a:p>
            <a:pPr algn="just"/>
            <a:r>
              <a:rPr lang="en-US" dirty="0"/>
              <a:t>Woody plants dominate in this stage. This stage essentially remains the same if nothing changes in the environment to upset the balance. </a:t>
            </a:r>
          </a:p>
          <a:p>
            <a:pPr algn="just"/>
            <a:r>
              <a:rPr lang="en-US" dirty="0"/>
              <a:t>It is a stable stage in succession. Thus the woody forest is the climax stage for this region.</a:t>
            </a:r>
          </a:p>
          <a:p>
            <a:pPr marL="64008" indent="0" algn="just">
              <a:buNone/>
            </a:pPr>
            <a:endParaRPr lang="en-US" dirty="0"/>
          </a:p>
          <a:p>
            <a:pPr algn="just"/>
            <a:endParaRPr lang="en-US" dirty="0"/>
          </a:p>
        </p:txBody>
      </p:sp>
    </p:spTree>
    <p:extLst>
      <p:ext uri="{BB962C8B-B14F-4D97-AF65-F5344CB8AC3E}">
        <p14:creationId xmlns:p14="http://schemas.microsoft.com/office/powerpoint/2010/main" val="1137400373"/>
      </p:ext>
    </p:extLst>
  </p:cSld>
  <p:clrMapOvr>
    <a:masterClrMapping/>
  </p:clrMapOvr>
  <p:transition spd="slow">
    <p:newsfla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KINDS OF SUCCESSION</a:t>
            </a:r>
          </a:p>
        </p:txBody>
      </p:sp>
      <p:sp>
        <p:nvSpPr>
          <p:cNvPr id="3" name="Content Placeholder 2"/>
          <p:cNvSpPr>
            <a:spLocks noGrp="1"/>
          </p:cNvSpPr>
          <p:nvPr>
            <p:ph idx="1"/>
          </p:nvPr>
        </p:nvSpPr>
        <p:spPr/>
        <p:txBody>
          <a:bodyPr/>
          <a:lstStyle/>
          <a:p>
            <a:r>
              <a:rPr lang="en-US" dirty="0"/>
              <a:t>These are other kinds of succession;</a:t>
            </a:r>
          </a:p>
          <a:p>
            <a:pPr lvl="1">
              <a:buFont typeface="Courier New" pitchFamily="49" charset="0"/>
              <a:buChar char="o"/>
            </a:pPr>
            <a:r>
              <a:rPr lang="en-US" sz="2800" dirty="0"/>
              <a:t>Allogenic </a:t>
            </a:r>
            <a:r>
              <a:rPr lang="en-US" sz="2800" dirty="0">
                <a:cs typeface="Times New Roman" panose="02020603050405020304" pitchFamily="18" charset="0"/>
              </a:rPr>
              <a:t>Succession</a:t>
            </a:r>
            <a:endParaRPr lang="en-US" sz="2800" dirty="0"/>
          </a:p>
          <a:p>
            <a:pPr lvl="1">
              <a:buFont typeface="Courier New" pitchFamily="49" charset="0"/>
              <a:buChar char="o"/>
            </a:pPr>
            <a:r>
              <a:rPr lang="en-US" sz="2800" dirty="0"/>
              <a:t>Autogenic</a:t>
            </a:r>
            <a:r>
              <a:rPr lang="en-US" sz="2800" dirty="0">
                <a:cs typeface="Times New Roman" panose="02020603050405020304" pitchFamily="18" charset="0"/>
              </a:rPr>
              <a:t> Succession</a:t>
            </a:r>
            <a:endParaRPr lang="en-US" sz="2800" dirty="0"/>
          </a:p>
          <a:p>
            <a:pPr lvl="1">
              <a:buFont typeface="Courier New" pitchFamily="49" charset="0"/>
              <a:buChar char="o"/>
            </a:pPr>
            <a:r>
              <a:rPr lang="en-US" sz="2800" dirty="0"/>
              <a:t>Progressive</a:t>
            </a:r>
            <a:r>
              <a:rPr lang="en-US" sz="2800" dirty="0">
                <a:cs typeface="Times New Roman" panose="02020603050405020304" pitchFamily="18" charset="0"/>
              </a:rPr>
              <a:t> Succession</a:t>
            </a:r>
            <a:endParaRPr lang="en-US" sz="2800" dirty="0"/>
          </a:p>
          <a:p>
            <a:pPr lvl="1">
              <a:buFont typeface="Courier New" pitchFamily="49" charset="0"/>
              <a:buChar char="o"/>
            </a:pPr>
            <a:r>
              <a:rPr lang="en-US" sz="2800" dirty="0"/>
              <a:t>Retrogressive</a:t>
            </a:r>
            <a:r>
              <a:rPr lang="en-US" sz="2800" dirty="0">
                <a:cs typeface="Times New Roman" panose="02020603050405020304" pitchFamily="18" charset="0"/>
              </a:rPr>
              <a:t> Succession</a:t>
            </a:r>
            <a:endParaRPr lang="en-US" sz="2800" dirty="0"/>
          </a:p>
          <a:p>
            <a:pPr lvl="1">
              <a:buFont typeface="Courier New" pitchFamily="49" charset="0"/>
              <a:buChar char="o"/>
            </a:pPr>
            <a:r>
              <a:rPr lang="en-US" sz="2800" dirty="0">
                <a:cs typeface="Times New Roman" panose="02020603050405020304" pitchFamily="18" charset="0"/>
              </a:rPr>
              <a:t>Autotrophic Succession</a:t>
            </a:r>
          </a:p>
          <a:p>
            <a:pPr lvl="1">
              <a:buFont typeface="Courier New" pitchFamily="49" charset="0"/>
              <a:buChar char="o"/>
            </a:pPr>
            <a:r>
              <a:rPr lang="en-US" sz="2800" dirty="0">
                <a:cs typeface="Times New Roman" panose="02020603050405020304" pitchFamily="18" charset="0"/>
              </a:rPr>
              <a:t>Microsuccession</a:t>
            </a:r>
          </a:p>
          <a:p>
            <a:pPr lvl="1">
              <a:buFont typeface="Courier New" pitchFamily="49" charset="0"/>
              <a:buChar char="o"/>
            </a:pPr>
            <a:r>
              <a:rPr lang="en-US" sz="2800" dirty="0">
                <a:cs typeface="Times New Roman" panose="02020603050405020304" pitchFamily="18" charset="0"/>
              </a:rPr>
              <a:t>Seasonal Succession</a:t>
            </a:r>
            <a:endParaRPr lang="en-US" sz="2800" dirty="0"/>
          </a:p>
          <a:p>
            <a:pPr>
              <a:buFont typeface="Wingdings" pitchFamily="2" charset="2"/>
              <a:buChar char="Ø"/>
            </a:pPr>
            <a:endParaRPr lang="en-US" dirty="0"/>
          </a:p>
        </p:txBody>
      </p:sp>
    </p:spTree>
  </p:cSld>
  <p:clrMapOvr>
    <a:masterClrMapping/>
  </p:clrMapOvr>
  <p:transition spd="slow">
    <p:newsfla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SUCCESSION</a:t>
            </a:r>
            <a:endParaRPr lang="en-US" dirty="0"/>
          </a:p>
        </p:txBody>
      </p:sp>
      <p:sp>
        <p:nvSpPr>
          <p:cNvPr id="3" name="Content Placeholder 2"/>
          <p:cNvSpPr>
            <a:spLocks noGrp="1"/>
          </p:cNvSpPr>
          <p:nvPr>
            <p:ph idx="1"/>
          </p:nvPr>
        </p:nvSpPr>
        <p:spPr>
          <a:xfrm>
            <a:off x="609600" y="1673802"/>
            <a:ext cx="10972800" cy="4572000"/>
          </a:xfrm>
        </p:spPr>
        <p:txBody>
          <a:bodyPr/>
          <a:lstStyle/>
          <a:p>
            <a:pPr marL="448056" lvl="1" indent="-384048">
              <a:buSzPct val="80000"/>
              <a:buFont typeface="Courier New" pitchFamily="49" charset="0"/>
              <a:buChar char="o"/>
            </a:pPr>
            <a:r>
              <a:rPr lang="en-US" b="1" dirty="0">
                <a:solidFill>
                  <a:schemeClr val="accent1"/>
                </a:solidFill>
              </a:rPr>
              <a:t>Allogenic</a:t>
            </a:r>
          </a:p>
          <a:p>
            <a:pPr lvl="1">
              <a:buFont typeface="Wingdings" pitchFamily="2" charset="2"/>
              <a:buChar char="§"/>
            </a:pPr>
            <a:r>
              <a:rPr lang="en-US" dirty="0"/>
              <a:t>Change in Environmental conditions</a:t>
            </a:r>
          </a:p>
          <a:p>
            <a:pPr lvl="1">
              <a:buFont typeface="Wingdings" pitchFamily="2" charset="2"/>
              <a:buChar char="§"/>
            </a:pPr>
            <a:r>
              <a:rPr lang="en-US" dirty="0"/>
              <a:t>e.g. Salt marsh to woodland.</a:t>
            </a:r>
          </a:p>
          <a:p>
            <a:pPr lvl="1">
              <a:buFont typeface="Wingdings" pitchFamily="2" charset="2"/>
              <a:buChar char="§"/>
            </a:pPr>
            <a:r>
              <a:rPr lang="en-US" dirty="0"/>
              <a:t>The environmental changes the composition of the plant community</a:t>
            </a:r>
          </a:p>
          <a:p>
            <a:pPr marL="448056" lvl="1" indent="-384048">
              <a:buSzPct val="80000"/>
              <a:buFont typeface="Courier New" pitchFamily="49" charset="0"/>
              <a:buChar char="o"/>
            </a:pPr>
            <a:r>
              <a:rPr lang="en-US" b="1" dirty="0">
                <a:solidFill>
                  <a:schemeClr val="accent1"/>
                </a:solidFill>
              </a:rPr>
              <a:t>Autogenic</a:t>
            </a:r>
          </a:p>
          <a:p>
            <a:pPr lvl="1">
              <a:buFont typeface="Wingdings" pitchFamily="2" charset="2"/>
              <a:buChar char="§"/>
            </a:pPr>
            <a:r>
              <a:rPr lang="en-US" dirty="0"/>
              <a:t>Where both plant community and environment change</a:t>
            </a:r>
          </a:p>
          <a:p>
            <a:pPr lvl="1">
              <a:buFont typeface="Wingdings" pitchFamily="2" charset="2"/>
              <a:buChar char="§"/>
            </a:pPr>
            <a:r>
              <a:rPr lang="en-US" dirty="0"/>
              <a:t>Caused by the activities of plants over time</a:t>
            </a:r>
          </a:p>
          <a:p>
            <a:pPr lvl="1">
              <a:buFont typeface="Wingdings" pitchFamily="2" charset="2"/>
              <a:buChar char="§"/>
            </a:pPr>
            <a:r>
              <a:rPr lang="en-US" dirty="0"/>
              <a:t>e.g. Eruption of </a:t>
            </a:r>
            <a:r>
              <a:rPr lang="en-US" dirty="0" err="1"/>
              <a:t>volcanos</a:t>
            </a:r>
            <a:endParaRPr lang="en-US" dirty="0"/>
          </a:p>
          <a:p>
            <a:pPr marL="731520" lvl="2">
              <a:buFont typeface="Wingdings" pitchFamily="2" charset="2"/>
              <a:buChar char="§"/>
            </a:pPr>
            <a:endParaRPr lang="en-US" b="1" dirty="0">
              <a:solidFill>
                <a:schemeClr val="accent1"/>
              </a:solidFill>
            </a:endParaRPr>
          </a:p>
          <a:p>
            <a:pPr>
              <a:buNone/>
            </a:pPr>
            <a:endParaRPr lang="en-US" dirty="0"/>
          </a:p>
          <a:p>
            <a:pPr>
              <a:buNone/>
            </a:pPr>
            <a:endParaRPr lang="en-US" b="1" dirty="0">
              <a:solidFill>
                <a:schemeClr val="accent1"/>
              </a:solidFill>
            </a:endParaRPr>
          </a:p>
        </p:txBody>
      </p:sp>
    </p:spTree>
  </p:cSld>
  <p:clrMapOvr>
    <a:masterClrMapping/>
  </p:clrMapOvr>
  <p:transition spd="slow">
    <p:newsfla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SUCCESSION</a:t>
            </a:r>
            <a:endParaRPr lang="en-US" dirty="0"/>
          </a:p>
        </p:txBody>
      </p:sp>
      <p:sp>
        <p:nvSpPr>
          <p:cNvPr id="3" name="Content Placeholder 2"/>
          <p:cNvSpPr>
            <a:spLocks noGrp="1"/>
          </p:cNvSpPr>
          <p:nvPr>
            <p:ph idx="1"/>
          </p:nvPr>
        </p:nvSpPr>
        <p:spPr>
          <a:xfrm>
            <a:off x="596537" y="1621551"/>
            <a:ext cx="10972800" cy="4572000"/>
          </a:xfrm>
        </p:spPr>
        <p:txBody>
          <a:bodyPr>
            <a:normAutofit fontScale="92500" lnSpcReduction="10000"/>
          </a:bodyPr>
          <a:lstStyle/>
          <a:p>
            <a:pPr algn="just">
              <a:buFont typeface="Courier New" pitchFamily="49" charset="0"/>
              <a:buChar char="o"/>
            </a:pPr>
            <a:r>
              <a:rPr lang="en-US" b="1" dirty="0">
                <a:solidFill>
                  <a:schemeClr val="accent1"/>
                </a:solidFill>
              </a:rPr>
              <a:t>Progressive</a:t>
            </a:r>
          </a:p>
          <a:p>
            <a:pPr lvl="1" algn="just">
              <a:buFont typeface="Wingdings" pitchFamily="2" charset="2"/>
              <a:buChar char="§"/>
            </a:pPr>
            <a:r>
              <a:rPr lang="en-US" dirty="0"/>
              <a:t>Where community becomes more complex with time</a:t>
            </a:r>
          </a:p>
          <a:p>
            <a:pPr lvl="1" algn="just">
              <a:buFont typeface="Wingdings" pitchFamily="2" charset="2"/>
              <a:buChar char="§"/>
            </a:pPr>
            <a:r>
              <a:rPr lang="en-US" dirty="0"/>
              <a:t>Contains more species</a:t>
            </a:r>
          </a:p>
          <a:p>
            <a:pPr lvl="1" algn="just">
              <a:buFont typeface="Wingdings" pitchFamily="2" charset="2"/>
              <a:buChar char="§"/>
            </a:pPr>
            <a:r>
              <a:rPr lang="en-US" dirty="0"/>
              <a:t>Contains more biomass over time</a:t>
            </a:r>
          </a:p>
          <a:p>
            <a:pPr algn="just">
              <a:buFont typeface="Courier New" pitchFamily="49" charset="0"/>
              <a:buChar char="o"/>
            </a:pPr>
            <a:r>
              <a:rPr lang="en-US" b="1" dirty="0">
                <a:solidFill>
                  <a:schemeClr val="accent1"/>
                </a:solidFill>
              </a:rPr>
              <a:t>Retrogressive</a:t>
            </a:r>
          </a:p>
          <a:p>
            <a:pPr lvl="1" algn="just">
              <a:buFont typeface="Wingdings" pitchFamily="2" charset="2"/>
              <a:buChar char="§"/>
            </a:pPr>
            <a:r>
              <a:rPr lang="en-US" dirty="0"/>
              <a:t>The community regresses.</a:t>
            </a:r>
          </a:p>
          <a:p>
            <a:pPr lvl="1" algn="just">
              <a:buFont typeface="Wingdings" pitchFamily="2" charset="2"/>
              <a:buChar char="§"/>
            </a:pPr>
            <a:r>
              <a:rPr lang="en-US" dirty="0"/>
              <a:t>Becomes more simplistic</a:t>
            </a:r>
          </a:p>
          <a:p>
            <a:pPr lvl="1" algn="just">
              <a:buFont typeface="Wingdings" pitchFamily="2" charset="2"/>
              <a:buChar char="§"/>
            </a:pPr>
            <a:r>
              <a:rPr lang="en-US" dirty="0"/>
              <a:t>Contains fewer species and less biomass</a:t>
            </a:r>
          </a:p>
          <a:p>
            <a:pPr lvl="1" algn="just">
              <a:buFont typeface="Wingdings" pitchFamily="2" charset="2"/>
              <a:buChar char="§"/>
            </a:pPr>
            <a:r>
              <a:rPr lang="en-US" dirty="0"/>
              <a:t>Some retrogressive successions are allogenic in nature</a:t>
            </a:r>
          </a:p>
          <a:p>
            <a:pPr lvl="1" algn="just">
              <a:buFont typeface="Wingdings" pitchFamily="2" charset="2"/>
              <a:buChar char="§"/>
            </a:pPr>
            <a:r>
              <a:rPr lang="en-US" dirty="0"/>
              <a:t>e.g. Introduction of grazing animals results in degradation of farmland.</a:t>
            </a:r>
          </a:p>
          <a:p>
            <a:pPr algn="just">
              <a:buFont typeface="Courier New" pitchFamily="49" charset="0"/>
              <a:buChar char="o"/>
            </a:pPr>
            <a:endParaRPr lang="en-US" b="1" dirty="0">
              <a:solidFill>
                <a:schemeClr val="accent1"/>
              </a:solidFill>
            </a:endParaRPr>
          </a:p>
          <a:p>
            <a:pPr algn="just"/>
            <a:endParaRPr lang="en-US" dirty="0"/>
          </a:p>
        </p:txBody>
      </p:sp>
    </p:spTree>
  </p:cSld>
  <p:clrMapOvr>
    <a:masterClrMapping/>
  </p:clrMapOvr>
  <p:transition spd="slow">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SUCCESSION</a:t>
            </a:r>
            <a:endParaRPr lang="en-US" dirty="0"/>
          </a:p>
        </p:txBody>
      </p:sp>
      <p:sp>
        <p:nvSpPr>
          <p:cNvPr id="3" name="Content Placeholder 2"/>
          <p:cNvSpPr>
            <a:spLocks noGrp="1"/>
          </p:cNvSpPr>
          <p:nvPr>
            <p:ph idx="1"/>
          </p:nvPr>
        </p:nvSpPr>
        <p:spPr/>
        <p:txBody>
          <a:bodyPr/>
          <a:lstStyle/>
          <a:p>
            <a:pPr marL="448056" lvl="1" indent="-384048" algn="just">
              <a:buSzPct val="80000"/>
              <a:buFont typeface="Courier New" pitchFamily="49" charset="0"/>
              <a:buChar char="o"/>
            </a:pPr>
            <a:r>
              <a:rPr lang="en-US" sz="2800" b="1" dirty="0">
                <a:solidFill>
                  <a:schemeClr val="accent1"/>
                </a:solidFill>
                <a:cs typeface="Times New Roman" panose="02020603050405020304" pitchFamily="18" charset="0"/>
              </a:rPr>
              <a:t>Autotrophic Succession</a:t>
            </a:r>
          </a:p>
          <a:p>
            <a:pPr marL="731520" lvl="2" indent="-384048" algn="just">
              <a:buSzPct val="80000"/>
              <a:buFont typeface="Wingdings" pitchFamily="2" charset="2"/>
              <a:buChar char="§"/>
            </a:pPr>
            <a:r>
              <a:rPr lang="en-US" dirty="0">
                <a:cs typeface="Times New Roman" panose="02020603050405020304" pitchFamily="18" charset="0"/>
              </a:rPr>
              <a:t>Characterized by early and continued dominance of autotrophic organisms like green plants </a:t>
            </a:r>
          </a:p>
          <a:p>
            <a:pPr marL="731520" lvl="2" indent="-384048" algn="just">
              <a:buSzPct val="80000"/>
              <a:buFont typeface="Wingdings" pitchFamily="2" charset="2"/>
              <a:buChar char="§"/>
            </a:pPr>
            <a:r>
              <a:rPr lang="en-US" dirty="0">
                <a:cs typeface="Times New Roman" panose="02020603050405020304" pitchFamily="18" charset="0"/>
              </a:rPr>
              <a:t>Begins in a predominantly inorganic environment </a:t>
            </a:r>
          </a:p>
          <a:p>
            <a:pPr marL="731520" lvl="2" indent="-384048" algn="just">
              <a:buSzPct val="80000"/>
              <a:buFont typeface="Wingdings" pitchFamily="2" charset="2"/>
              <a:buChar char="§"/>
            </a:pPr>
            <a:r>
              <a:rPr lang="en-US" dirty="0">
                <a:cs typeface="Times New Roman" panose="02020603050405020304" pitchFamily="18" charset="0"/>
              </a:rPr>
              <a:t>The energy flow is maintained indefinitely</a:t>
            </a:r>
          </a:p>
          <a:p>
            <a:pPr marL="448056" lvl="1" indent="-384048" algn="just">
              <a:buSzPct val="80000"/>
              <a:buFont typeface="Courier New" pitchFamily="49" charset="0"/>
              <a:buChar char="o"/>
            </a:pPr>
            <a:r>
              <a:rPr lang="en-US" b="1" dirty="0">
                <a:solidFill>
                  <a:schemeClr val="accent1"/>
                </a:solidFill>
                <a:cs typeface="Times New Roman" panose="02020603050405020304" pitchFamily="18" charset="0"/>
              </a:rPr>
              <a:t>Micro Succession</a:t>
            </a:r>
          </a:p>
          <a:p>
            <a:pPr marL="731520" lvl="2" indent="-384048" algn="just">
              <a:buSzPct val="80000"/>
              <a:buFont typeface="Wingdings" pitchFamily="2" charset="2"/>
              <a:buChar char="§"/>
            </a:pPr>
            <a:r>
              <a:rPr lang="en-US" dirty="0"/>
              <a:t>This involves the succession of microorganisms </a:t>
            </a:r>
          </a:p>
          <a:p>
            <a:pPr marL="731520" lvl="2" indent="-384048" algn="just">
              <a:buSzPct val="80000"/>
              <a:buFont typeface="Wingdings" pitchFamily="2" charset="2"/>
              <a:buChar char="§"/>
            </a:pPr>
            <a:r>
              <a:rPr lang="en-US" dirty="0"/>
              <a:t>It begins in a predominantly organic environment </a:t>
            </a:r>
          </a:p>
          <a:p>
            <a:pPr marL="731520" lvl="2" indent="-384048" algn="just">
              <a:buSzPct val="80000"/>
              <a:buFont typeface="Wingdings" pitchFamily="2" charset="2"/>
              <a:buChar char="§"/>
            </a:pPr>
            <a:r>
              <a:rPr lang="en-US" dirty="0"/>
              <a:t>There is a progressive decline in the energy content</a:t>
            </a:r>
            <a:endParaRPr lang="en-US" b="1" dirty="0">
              <a:solidFill>
                <a:schemeClr val="accent1"/>
              </a:solidFill>
              <a:cs typeface="Times New Roman" panose="02020603050405020304" pitchFamily="18" charset="0"/>
            </a:endParaRPr>
          </a:p>
          <a:p>
            <a:pPr marL="731520" lvl="2" indent="-384048" algn="just">
              <a:buSzPct val="80000"/>
              <a:buFont typeface="Wingdings" pitchFamily="2" charset="2"/>
              <a:buChar char="§"/>
            </a:pPr>
            <a:endParaRPr lang="en-US" dirty="0">
              <a:cs typeface="Times New Roman" panose="02020603050405020304" pitchFamily="18" charset="0"/>
            </a:endParaRPr>
          </a:p>
          <a:p>
            <a:pPr marL="731520" lvl="2" indent="-384048" algn="just">
              <a:buSzPct val="80000"/>
              <a:buFont typeface="Wingdings" pitchFamily="2" charset="2"/>
              <a:buChar char="§"/>
            </a:pPr>
            <a:endParaRPr lang="en-US" dirty="0">
              <a:cs typeface="Times New Roman" panose="02020603050405020304" pitchFamily="18" charset="0"/>
            </a:endParaRPr>
          </a:p>
          <a:p>
            <a:pPr algn="just"/>
            <a:endParaRPr lang="en-US" dirty="0"/>
          </a:p>
        </p:txBody>
      </p:sp>
    </p:spTree>
  </p:cSld>
  <p:clrMapOvr>
    <a:masterClrMapping/>
  </p:clrMapOvr>
  <p:transition spd="slow">
    <p:newsfla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KINDS OF SUCCESSION</a:t>
            </a:r>
            <a:endParaRPr lang="en-US" dirty="0"/>
          </a:p>
        </p:txBody>
      </p:sp>
      <p:sp>
        <p:nvSpPr>
          <p:cNvPr id="3" name="Content Placeholder 2"/>
          <p:cNvSpPr>
            <a:spLocks noGrp="1"/>
          </p:cNvSpPr>
          <p:nvPr>
            <p:ph idx="1"/>
          </p:nvPr>
        </p:nvSpPr>
        <p:spPr/>
        <p:txBody>
          <a:bodyPr>
            <a:normAutofit/>
          </a:bodyPr>
          <a:lstStyle/>
          <a:p>
            <a:pPr marL="448056" lvl="1" indent="-384048">
              <a:buSzPct val="80000"/>
              <a:buFont typeface="Courier New" pitchFamily="49" charset="0"/>
              <a:buChar char="o"/>
            </a:pPr>
            <a:r>
              <a:rPr lang="en-US" sz="3200" b="1" dirty="0">
                <a:solidFill>
                  <a:schemeClr val="accent1"/>
                </a:solidFill>
                <a:cs typeface="Times New Roman" panose="02020603050405020304" pitchFamily="18" charset="0"/>
              </a:rPr>
              <a:t>Seasonal Succession</a:t>
            </a:r>
          </a:p>
          <a:p>
            <a:pPr marL="731520" lvl="2" indent="-384048">
              <a:buSzPct val="80000"/>
              <a:buFont typeface="Wingdings" pitchFamily="2" charset="2"/>
              <a:buChar char="§"/>
            </a:pPr>
            <a:r>
              <a:rPr lang="en-US" sz="2800" dirty="0">
                <a:cs typeface="Times New Roman" panose="02020603050405020304" pitchFamily="18" charset="0"/>
              </a:rPr>
              <a:t>Seasonal succession is another type of succession, but instead of being the result of a disastrous event, it is caused by cyclical changes in the environment or interactions between the species in a community.</a:t>
            </a:r>
          </a:p>
          <a:p>
            <a:pPr marL="448056" lvl="1" indent="-384048">
              <a:buSzPct val="80000"/>
              <a:buFont typeface="Courier New" pitchFamily="49" charset="0"/>
              <a:buChar char="o"/>
            </a:pPr>
            <a:endParaRPr lang="en-US" sz="3200" b="1" dirty="0">
              <a:solidFill>
                <a:schemeClr val="accent1"/>
              </a:solidFill>
              <a:cs typeface="Times New Roman" panose="02020603050405020304" pitchFamily="18" charset="0"/>
            </a:endParaRPr>
          </a:p>
          <a:p>
            <a:pPr marL="448056" lvl="1" indent="-384048">
              <a:buSzPct val="80000"/>
              <a:buFont typeface="Courier New" pitchFamily="49" charset="0"/>
              <a:buChar char="o"/>
            </a:pPr>
            <a:endParaRPr lang="en-US" sz="3200" b="1" dirty="0">
              <a:solidFill>
                <a:schemeClr val="accent1"/>
              </a:solidFill>
            </a:endParaRPr>
          </a:p>
          <a:p>
            <a:pPr>
              <a:buNone/>
            </a:pPr>
            <a:endParaRPr lang="en-US" sz="3200" dirty="0"/>
          </a:p>
        </p:txBody>
      </p:sp>
    </p:spTree>
  </p:cSld>
  <p:clrMapOvr>
    <a:masterClrMapping/>
  </p:clrMapOvr>
  <p:transition spd="slow">
    <p:newsfla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SUCCESSION</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The main causes of succession are as follows:</a:t>
            </a:r>
          </a:p>
          <a:p>
            <a:pPr algn="just"/>
            <a:endParaRPr lang="en-US" dirty="0"/>
          </a:p>
        </p:txBody>
      </p:sp>
      <p:graphicFrame>
        <p:nvGraphicFramePr>
          <p:cNvPr id="4" name="Diagram 3"/>
          <p:cNvGraphicFramePr/>
          <p:nvPr/>
        </p:nvGraphicFramePr>
        <p:xfrm>
          <a:off x="986970" y="2991393"/>
          <a:ext cx="8128000" cy="235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532630"/>
      </p:ext>
    </p:extLst>
  </p:cSld>
  <p:clrMapOvr>
    <a:masterClrMapping/>
  </p:clrMapOvr>
  <p:transition spd="slow">
    <p:newsfla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CAUSES OF SUCCESSION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9782" y="1543173"/>
            <a:ext cx="7175864" cy="4572000"/>
          </a:xfrm>
        </p:spPr>
        <p:txBody>
          <a:bodyPr>
            <a:normAutofit fontScale="77500" lnSpcReduction="20000"/>
          </a:bodyPr>
          <a:lstStyle/>
          <a:p>
            <a:pPr>
              <a:buNone/>
            </a:pPr>
            <a:r>
              <a:rPr lang="en-US" sz="3100" b="1" dirty="0">
                <a:solidFill>
                  <a:schemeClr val="accent1"/>
                </a:solidFill>
                <a:cs typeface="Times New Roman" panose="02020603050405020304" pitchFamily="18" charset="0"/>
              </a:rPr>
              <a:t>1. Climatic Causes:</a:t>
            </a:r>
          </a:p>
          <a:p>
            <a:pPr algn="just">
              <a:buFont typeface="Wingdings" panose="05000000000000000000" pitchFamily="2" charset="2"/>
              <a:buChar char="Ø"/>
            </a:pPr>
            <a:r>
              <a:rPr lang="en-US" dirty="0">
                <a:cs typeface="Times New Roman" panose="02020603050405020304" pitchFamily="18" charset="0"/>
              </a:rPr>
              <a:t>Plants cannot adjust with the long range variations in the climate. </a:t>
            </a:r>
          </a:p>
          <a:p>
            <a:pPr algn="just">
              <a:buFont typeface="Wingdings" panose="05000000000000000000" pitchFamily="2" charset="2"/>
              <a:buChar char="Ø"/>
            </a:pPr>
            <a:r>
              <a:rPr lang="en-US" dirty="0">
                <a:cs typeface="Times New Roman" panose="02020603050405020304" pitchFamily="18" charset="0"/>
              </a:rPr>
              <a:t>The fluctuating climate sometimes leads the vegetation towards total or partial destruction and, as a result, the bare area develops which becomes occupied by such plants as are better adapted for changed climatic conditions. </a:t>
            </a:r>
          </a:p>
          <a:p>
            <a:pPr algn="just">
              <a:buFont typeface="Wingdings" panose="05000000000000000000" pitchFamily="2" charset="2"/>
              <a:buChar char="Ø"/>
            </a:pPr>
            <a:r>
              <a:rPr lang="en-US" b="1" dirty="0">
                <a:solidFill>
                  <a:schemeClr val="accent1"/>
                </a:solidFill>
                <a:cs typeface="Times New Roman" panose="02020603050405020304" pitchFamily="18" charset="0"/>
              </a:rPr>
              <a:t>Drought, heavy snowfall, hails and lightning </a:t>
            </a:r>
            <a:r>
              <a:rPr lang="en-US" dirty="0">
                <a:cs typeface="Times New Roman" panose="02020603050405020304" pitchFamily="18" charset="0"/>
              </a:rPr>
              <a:t>are some of the important factors for the destruction of vegetation. Sometimes new bare ground is formed by emersion of land from the bodies of water (ponds, rivers etc.).</a:t>
            </a:r>
          </a:p>
          <a:p>
            <a:pPr algn="just">
              <a:buFont typeface="Wingdings" panose="05000000000000000000" pitchFamily="2" charset="2"/>
              <a:buChar char="Ø"/>
            </a:pPr>
            <a:endParaRPr lang="en-US" dirty="0">
              <a:cs typeface="Times New Roman" panose="02020603050405020304" pitchFamily="18" charset="0"/>
            </a:endParaRPr>
          </a:p>
        </p:txBody>
      </p:sp>
      <p:pic>
        <p:nvPicPr>
          <p:cNvPr id="4" name="Picture 3" descr="teaserbox_2445092501.jpg"/>
          <p:cNvPicPr>
            <a:picLocks noChangeAspect="1"/>
          </p:cNvPicPr>
          <p:nvPr/>
        </p:nvPicPr>
        <p:blipFill>
          <a:blip r:embed="rId2"/>
          <a:stretch>
            <a:fillRect/>
          </a:stretch>
        </p:blipFill>
        <p:spPr>
          <a:xfrm>
            <a:off x="8386354" y="654503"/>
            <a:ext cx="3409406" cy="1788251"/>
          </a:xfrm>
          <a:prstGeom prst="rect">
            <a:avLst/>
          </a:prstGeom>
        </p:spPr>
      </p:pic>
      <p:pic>
        <p:nvPicPr>
          <p:cNvPr id="5" name="Picture 4" descr="North-Farm-stone-circle-hailing5.jpg"/>
          <p:cNvPicPr>
            <a:picLocks noChangeAspect="1"/>
          </p:cNvPicPr>
          <p:nvPr/>
        </p:nvPicPr>
        <p:blipFill>
          <a:blip r:embed="rId3"/>
          <a:stretch>
            <a:fillRect/>
          </a:stretch>
        </p:blipFill>
        <p:spPr>
          <a:xfrm>
            <a:off x="8399417" y="2638697"/>
            <a:ext cx="3378200" cy="1776550"/>
          </a:xfrm>
          <a:prstGeom prst="rect">
            <a:avLst/>
          </a:prstGeom>
        </p:spPr>
      </p:pic>
      <p:pic>
        <p:nvPicPr>
          <p:cNvPr id="6" name="Picture 5" descr="d41a6f40bcfa71fce87d4d9f6f24875c.jpg"/>
          <p:cNvPicPr>
            <a:picLocks noChangeAspect="1"/>
          </p:cNvPicPr>
          <p:nvPr/>
        </p:nvPicPr>
        <p:blipFill>
          <a:blip r:embed="rId4"/>
          <a:stretch>
            <a:fillRect/>
          </a:stretch>
        </p:blipFill>
        <p:spPr>
          <a:xfrm>
            <a:off x="8463332" y="4650376"/>
            <a:ext cx="3319364" cy="1789613"/>
          </a:xfrm>
          <a:prstGeom prst="rect">
            <a:avLst/>
          </a:prstGeom>
        </p:spPr>
      </p:pic>
      <p:sp>
        <p:nvSpPr>
          <p:cNvPr id="7" name="Rectangle 6"/>
          <p:cNvSpPr/>
          <p:nvPr/>
        </p:nvSpPr>
        <p:spPr>
          <a:xfrm>
            <a:off x="9128968" y="1363283"/>
            <a:ext cx="1691489" cy="369332"/>
          </a:xfrm>
          <a:prstGeom prst="rect">
            <a:avLst/>
          </a:prstGeom>
        </p:spPr>
        <p:txBody>
          <a:bodyPr wrap="none">
            <a:spAutoFit/>
          </a:bodyPr>
          <a:lstStyle/>
          <a:p>
            <a:r>
              <a:rPr lang="en-US" b="1" dirty="0">
                <a:solidFill>
                  <a:schemeClr val="bg2">
                    <a:lumMod val="10000"/>
                  </a:schemeClr>
                </a:solidFill>
                <a:latin typeface="Times New Roman" panose="02020603050405020304" pitchFamily="18" charset="0"/>
                <a:cs typeface="Times New Roman" panose="02020603050405020304" pitchFamily="18" charset="0"/>
              </a:rPr>
              <a:t>Heavy snowfall</a:t>
            </a:r>
            <a:endParaRPr lang="en-US" b="1" dirty="0">
              <a:solidFill>
                <a:schemeClr val="bg2">
                  <a:lumMod val="10000"/>
                </a:schemeClr>
              </a:solidFill>
            </a:endParaRPr>
          </a:p>
        </p:txBody>
      </p:sp>
      <p:sp>
        <p:nvSpPr>
          <p:cNvPr id="8" name="Rectangle 7"/>
          <p:cNvSpPr/>
          <p:nvPr/>
        </p:nvSpPr>
        <p:spPr>
          <a:xfrm>
            <a:off x="9705704" y="3139831"/>
            <a:ext cx="979714" cy="369332"/>
          </a:xfrm>
          <a:prstGeom prst="rect">
            <a:avLst/>
          </a:prstGeom>
        </p:spPr>
        <p:txBody>
          <a:bodyPr wrap="square">
            <a:spAutoFit/>
          </a:bodyPr>
          <a:lstStyle/>
          <a:p>
            <a:r>
              <a:rPr lang="en-US" b="1" dirty="0">
                <a:solidFill>
                  <a:schemeClr val="bg2">
                    <a:lumMod val="10000"/>
                  </a:schemeClr>
                </a:solidFill>
                <a:latin typeface="Times New Roman" panose="02020603050405020304" pitchFamily="18" charset="0"/>
                <a:cs typeface="Times New Roman" panose="02020603050405020304" pitchFamily="18" charset="0"/>
              </a:rPr>
              <a:t>Hails</a:t>
            </a:r>
            <a:endParaRPr lang="en-US" b="1" dirty="0">
              <a:solidFill>
                <a:schemeClr val="bg2">
                  <a:lumMod val="10000"/>
                </a:schemeClr>
              </a:solidFill>
            </a:endParaRPr>
          </a:p>
        </p:txBody>
      </p:sp>
      <p:sp>
        <p:nvSpPr>
          <p:cNvPr id="9" name="Rectangle 8"/>
          <p:cNvSpPr/>
          <p:nvPr/>
        </p:nvSpPr>
        <p:spPr>
          <a:xfrm>
            <a:off x="9557995" y="4929442"/>
            <a:ext cx="1159292" cy="369332"/>
          </a:xfrm>
          <a:prstGeom prst="rect">
            <a:avLst/>
          </a:prstGeom>
        </p:spPr>
        <p:txBody>
          <a:bodyPr wrap="none">
            <a:spAutoFit/>
          </a:bodyPr>
          <a:lstStyle/>
          <a:p>
            <a:r>
              <a:rPr lang="en-US" b="1" dirty="0">
                <a:solidFill>
                  <a:schemeClr val="bg2">
                    <a:lumMod val="10000"/>
                  </a:schemeClr>
                </a:solidFill>
                <a:latin typeface="Times New Roman" panose="02020603050405020304" pitchFamily="18" charset="0"/>
                <a:cs typeface="Times New Roman" panose="02020603050405020304" pitchFamily="18" charset="0"/>
              </a:rPr>
              <a:t>Lightning</a:t>
            </a:r>
            <a:endParaRPr lang="en-US" b="1" dirty="0">
              <a:solidFill>
                <a:schemeClr val="bg2">
                  <a:lumMod val="10000"/>
                </a:schemeClr>
              </a:solidFill>
            </a:endParaRPr>
          </a:p>
        </p:txBody>
      </p:sp>
    </p:spTree>
    <p:extLst>
      <p:ext uri="{BB962C8B-B14F-4D97-AF65-F5344CB8AC3E}">
        <p14:creationId xmlns:p14="http://schemas.microsoft.com/office/powerpoint/2010/main" val="3183998568"/>
      </p:ext>
    </p:extLst>
  </p:cSld>
  <p:clrMapOvr>
    <a:masterClrMapping/>
  </p:clrMapOvr>
  <p:transition spd="slow">
    <p:newsfla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CAUSES OF SUCCESSION</a:t>
            </a:r>
            <a:endParaRPr lang="en-US" sz="4000" dirty="0"/>
          </a:p>
        </p:txBody>
      </p:sp>
      <p:sp>
        <p:nvSpPr>
          <p:cNvPr id="3" name="Content Placeholder 2"/>
          <p:cNvSpPr>
            <a:spLocks noGrp="1"/>
          </p:cNvSpPr>
          <p:nvPr>
            <p:ph idx="1"/>
          </p:nvPr>
        </p:nvSpPr>
        <p:spPr>
          <a:xfrm>
            <a:off x="570412" y="1660739"/>
            <a:ext cx="6705600" cy="4572000"/>
          </a:xfrm>
        </p:spPr>
        <p:txBody>
          <a:bodyPr>
            <a:normAutofit fontScale="92500"/>
          </a:bodyPr>
          <a:lstStyle/>
          <a:p>
            <a:pPr algn="just">
              <a:buNone/>
            </a:pPr>
            <a:r>
              <a:rPr lang="en-US" sz="3600" b="1" dirty="0">
                <a:solidFill>
                  <a:schemeClr val="accent1"/>
                </a:solidFill>
                <a:latin typeface="Times New Roman" panose="02020603050405020304" pitchFamily="18" charset="0"/>
                <a:cs typeface="Times New Roman" panose="02020603050405020304" pitchFamily="18" charset="0"/>
              </a:rPr>
              <a:t>2. Topographic Causes:</a:t>
            </a:r>
            <a:endParaRPr lang="en-US" sz="3600" dirty="0">
              <a:solidFill>
                <a:schemeClr val="accent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These are concerned with the changes in the soil. The following are two important soil factors which bring about changes in the habitat:</a:t>
            </a:r>
          </a:p>
          <a:p>
            <a:pPr algn="just">
              <a:buNone/>
            </a:pPr>
            <a:r>
              <a:rPr lang="en-US" b="1" dirty="0">
                <a:solidFill>
                  <a:schemeClr val="accent1"/>
                </a:solidFill>
                <a:latin typeface="Times New Roman" panose="02020603050405020304" pitchFamily="18" charset="0"/>
                <a:cs typeface="Times New Roman" panose="02020603050405020304" pitchFamily="18" charset="0"/>
              </a:rPr>
              <a:t>(i) Erosion of the soil:</a:t>
            </a:r>
            <a:endParaRPr lang="en-US" dirty="0">
              <a:solidFill>
                <a:schemeClr val="accent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Sometimes </a:t>
            </a:r>
            <a:r>
              <a:rPr lang="en-US" sz="2600" b="1" dirty="0">
                <a:solidFill>
                  <a:schemeClr val="accent1"/>
                </a:solidFill>
                <a:latin typeface="Times New Roman" panose="02020603050405020304" pitchFamily="18" charset="0"/>
                <a:cs typeface="Times New Roman" panose="02020603050405020304" pitchFamily="18" charset="0"/>
              </a:rPr>
              <a:t>surface soil is removed </a:t>
            </a:r>
            <a:r>
              <a:rPr lang="en-US" sz="2600" dirty="0">
                <a:latin typeface="Times New Roman" panose="02020603050405020304" pitchFamily="18" charset="0"/>
                <a:cs typeface="Times New Roman" panose="02020603050405020304" pitchFamily="18" charset="0"/>
              </a:rPr>
              <a:t>by a number of agents, such as </a:t>
            </a:r>
            <a:r>
              <a:rPr lang="en-US" sz="2600" b="1" dirty="0">
                <a:solidFill>
                  <a:schemeClr val="accent1"/>
                </a:solidFill>
                <a:latin typeface="Times New Roman" panose="02020603050405020304" pitchFamily="18" charset="0"/>
                <a:cs typeface="Times New Roman" panose="02020603050405020304" pitchFamily="18" charset="0"/>
              </a:rPr>
              <a:t>wind, water currents, and rainfall</a:t>
            </a:r>
            <a:r>
              <a:rPr lang="en-US" sz="2600" dirty="0">
                <a:latin typeface="Times New Roman" panose="02020603050405020304" pitchFamily="18" charset="0"/>
                <a:cs typeface="Times New Roman" panose="02020603050405020304" pitchFamily="18" charset="0"/>
              </a:rPr>
              <a:t>. This process is known as </a:t>
            </a:r>
            <a:r>
              <a:rPr lang="en-US" sz="2600" b="1" dirty="0">
                <a:solidFill>
                  <a:schemeClr val="accent1"/>
                </a:solidFill>
                <a:latin typeface="Times New Roman" panose="02020603050405020304" pitchFamily="18" charset="0"/>
                <a:cs typeface="Times New Roman" panose="02020603050405020304" pitchFamily="18" charset="0"/>
              </a:rPr>
              <a:t>soil erosion</a:t>
            </a:r>
            <a:r>
              <a:rPr lang="en-US" sz="2600" dirty="0">
                <a:latin typeface="Times New Roman" panose="02020603050405020304" pitchFamily="18" charset="0"/>
                <a:cs typeface="Times New Roman" panose="02020603050405020304" pitchFamily="18" charset="0"/>
              </a:rPr>
              <a:t>. In the process of erosion new and bare area is exposed in which new plant communities begin to appear one after another.</a:t>
            </a:r>
          </a:p>
        </p:txBody>
      </p:sp>
      <p:pic>
        <p:nvPicPr>
          <p:cNvPr id="4" name="Picture 3" descr="Erosion-1600x600px.jpg"/>
          <p:cNvPicPr>
            <a:picLocks noChangeAspect="1"/>
          </p:cNvPicPr>
          <p:nvPr/>
        </p:nvPicPr>
        <p:blipFill>
          <a:blip r:embed="rId2"/>
          <a:stretch>
            <a:fillRect/>
          </a:stretch>
        </p:blipFill>
        <p:spPr>
          <a:xfrm>
            <a:off x="7707086" y="942703"/>
            <a:ext cx="3915954" cy="2714897"/>
          </a:xfrm>
          <a:prstGeom prst="rect">
            <a:avLst/>
          </a:prstGeom>
        </p:spPr>
      </p:pic>
      <p:pic>
        <p:nvPicPr>
          <p:cNvPr id="5" name="Picture 4" descr="hillslope_rills.jpg"/>
          <p:cNvPicPr>
            <a:picLocks noChangeAspect="1"/>
          </p:cNvPicPr>
          <p:nvPr/>
        </p:nvPicPr>
        <p:blipFill>
          <a:blip r:embed="rId3"/>
          <a:stretch>
            <a:fillRect/>
          </a:stretch>
        </p:blipFill>
        <p:spPr>
          <a:xfrm>
            <a:off x="7733212" y="3461656"/>
            <a:ext cx="3905794" cy="2429691"/>
          </a:xfrm>
          <a:prstGeom prst="rect">
            <a:avLst/>
          </a:prstGeom>
        </p:spPr>
      </p:pic>
      <p:sp>
        <p:nvSpPr>
          <p:cNvPr id="6" name="Rectangle 5"/>
          <p:cNvSpPr/>
          <p:nvPr/>
        </p:nvSpPr>
        <p:spPr>
          <a:xfrm>
            <a:off x="8190411" y="1245717"/>
            <a:ext cx="2756263" cy="461665"/>
          </a:xfrm>
          <a:prstGeom prst="rect">
            <a:avLst/>
          </a:prstGeom>
        </p:spPr>
        <p:txBody>
          <a:bodyPr wrap="square">
            <a:spAutoFit/>
          </a:bodyPr>
          <a:lstStyle/>
          <a:p>
            <a:r>
              <a:rPr lang="en-US" sz="2400" b="1" dirty="0">
                <a:solidFill>
                  <a:schemeClr val="accent1"/>
                </a:solidFill>
                <a:latin typeface="Times New Roman" panose="02020603050405020304" pitchFamily="18" charset="0"/>
                <a:cs typeface="Times New Roman" panose="02020603050405020304" pitchFamily="18" charset="0"/>
              </a:rPr>
              <a:t>Erosion of the soil</a:t>
            </a:r>
            <a:endParaRPr lang="en-US" sz="2400" dirty="0"/>
          </a:p>
        </p:txBody>
      </p:sp>
    </p:spTree>
    <p:extLst>
      <p:ext uri="{BB962C8B-B14F-4D97-AF65-F5344CB8AC3E}">
        <p14:creationId xmlns:p14="http://schemas.microsoft.com/office/powerpoint/2010/main" val="3253985630"/>
      </p:ext>
    </p:extLst>
  </p:cSld>
  <p:clrMapOvr>
    <a:masterClrMapping/>
  </p:clrMapOvr>
  <p:transition spd="slow">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Times New Roman" panose="02020603050405020304" pitchFamily="18" charset="0"/>
                <a:cs typeface="Times New Roman" panose="02020603050405020304" pitchFamily="18" charset="0"/>
              </a:rPr>
              <a:t>ECOLOGICAL SUCCESSION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A biotic community normally undergoes continuous changes under the influence of various biotic and abiotic factors. </a:t>
            </a:r>
          </a:p>
          <a:p>
            <a:pPr algn="just"/>
            <a:r>
              <a:rPr lang="en-US" dirty="0"/>
              <a:t>The communities at any place modify the environment due to their activities.</a:t>
            </a:r>
          </a:p>
          <a:p>
            <a:pPr algn="just"/>
            <a:r>
              <a:rPr lang="en-US" dirty="0"/>
              <a:t>The modified environment becomes less suitable to the existing community which is replaced by some better suited more complex new community. </a:t>
            </a:r>
          </a:p>
          <a:p>
            <a:pPr algn="just"/>
            <a:r>
              <a:rPr lang="en-US" dirty="0"/>
              <a:t>The process is repeated leading to serial succession of previously existing community by the new one.</a:t>
            </a:r>
          </a:p>
        </p:txBody>
      </p:sp>
    </p:spTree>
  </p:cSld>
  <p:clrMapOvr>
    <a:masterClrMapping/>
  </p:clrMapOvr>
  <p:transition spd="slow">
    <p:newsfla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Times New Roman" panose="02020603050405020304" pitchFamily="18" charset="0"/>
                <a:cs typeface="Times New Roman" panose="02020603050405020304" pitchFamily="18" charset="0"/>
              </a:rPr>
              <a:t>CAUSES OF SUCCESSION</a:t>
            </a:r>
            <a:endParaRPr lang="en-US" dirty="0"/>
          </a:p>
        </p:txBody>
      </p:sp>
      <p:sp>
        <p:nvSpPr>
          <p:cNvPr id="3" name="Content Placeholder 2"/>
          <p:cNvSpPr>
            <a:spLocks noGrp="1"/>
          </p:cNvSpPr>
          <p:nvPr>
            <p:ph idx="1"/>
          </p:nvPr>
        </p:nvSpPr>
        <p:spPr>
          <a:xfrm>
            <a:off x="583475" y="1699928"/>
            <a:ext cx="6339839" cy="4572000"/>
          </a:xfrm>
        </p:spPr>
        <p:txBody>
          <a:bodyPr>
            <a:normAutofit fontScale="92500" lnSpcReduction="20000"/>
          </a:bodyPr>
          <a:lstStyle/>
          <a:p>
            <a:pPr algn="just">
              <a:buNone/>
            </a:pPr>
            <a:r>
              <a:rPr lang="en-US" sz="3200" b="1" dirty="0">
                <a:solidFill>
                  <a:schemeClr val="accent1"/>
                </a:solidFill>
                <a:latin typeface="Times New Roman" panose="02020603050405020304" pitchFamily="18" charset="0"/>
                <a:cs typeface="Times New Roman" panose="02020603050405020304" pitchFamily="18" charset="0"/>
              </a:rPr>
              <a:t>(ii) Soil deposition:</a:t>
            </a:r>
            <a:endParaRPr lang="en-US" sz="3200" dirty="0">
              <a:solidFill>
                <a:schemeClr val="accent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It is one of the important causes that initiates succession. Soil deposition results owing to </a:t>
            </a:r>
            <a:r>
              <a:rPr lang="en-US" sz="3200" b="1" dirty="0">
                <a:solidFill>
                  <a:schemeClr val="accent1"/>
                </a:solidFill>
                <a:latin typeface="Times New Roman" panose="02020603050405020304" pitchFamily="18" charset="0"/>
                <a:cs typeface="Times New Roman" panose="02020603050405020304" pitchFamily="18" charset="0"/>
              </a:rPr>
              <a:t>heavy storms, glaciers, snowfalls and landslides</a:t>
            </a:r>
            <a:r>
              <a:rPr lang="en-US" sz="3200" dirty="0">
                <a:latin typeface="Times New Roman" panose="02020603050405020304" pitchFamily="18" charset="0"/>
                <a:cs typeface="Times New Roman" panose="02020603050405020304" pitchFamily="18" charset="0"/>
              </a:rPr>
              <a:t>. If the deposition of soil takes place over an area already covered with vegetation, the plants occurring over there may be suppressed and destroyed. Deposition results in a new bare area on which succession of vegetation starts.</a:t>
            </a:r>
          </a:p>
          <a:p>
            <a:endParaRPr lang="en-US" dirty="0"/>
          </a:p>
          <a:p>
            <a:endParaRPr lang="en-US" dirty="0"/>
          </a:p>
        </p:txBody>
      </p:sp>
      <p:pic>
        <p:nvPicPr>
          <p:cNvPr id="4" name="Picture 3" descr="Pic-5.jpg"/>
          <p:cNvPicPr>
            <a:picLocks noChangeAspect="1"/>
          </p:cNvPicPr>
          <p:nvPr/>
        </p:nvPicPr>
        <p:blipFill>
          <a:blip r:embed="rId2"/>
          <a:stretch>
            <a:fillRect/>
          </a:stretch>
        </p:blipFill>
        <p:spPr>
          <a:xfrm>
            <a:off x="7197633" y="1667691"/>
            <a:ext cx="4820195" cy="4132217"/>
          </a:xfrm>
          <a:prstGeom prst="rect">
            <a:avLst/>
          </a:prstGeom>
        </p:spPr>
      </p:pic>
      <p:sp>
        <p:nvSpPr>
          <p:cNvPr id="5" name="Rectangle 4"/>
          <p:cNvSpPr/>
          <p:nvPr/>
        </p:nvSpPr>
        <p:spPr>
          <a:xfrm>
            <a:off x="8652532" y="4759626"/>
            <a:ext cx="2430474" cy="523220"/>
          </a:xfrm>
          <a:prstGeom prst="rect">
            <a:avLst/>
          </a:prstGeom>
        </p:spPr>
        <p:txBody>
          <a:bodyPr wrap="none">
            <a:spAutoFit/>
          </a:bodyPr>
          <a:lstStyle/>
          <a:p>
            <a:r>
              <a:rPr lang="en-US" sz="2800" b="1" dirty="0">
                <a:solidFill>
                  <a:schemeClr val="bg1"/>
                </a:solidFill>
                <a:latin typeface="Times New Roman" panose="02020603050405020304" pitchFamily="18" charset="0"/>
                <a:cs typeface="Times New Roman" panose="02020603050405020304" pitchFamily="18" charset="0"/>
              </a:rPr>
              <a:t>Soil deposition</a:t>
            </a:r>
            <a:endParaRPr lang="en-US" sz="2800" dirty="0">
              <a:solidFill>
                <a:schemeClr val="bg1"/>
              </a:solidFill>
            </a:endParaRPr>
          </a:p>
        </p:txBody>
      </p:sp>
    </p:spTree>
  </p:cSld>
  <p:clrMapOvr>
    <a:masterClrMapping/>
  </p:clrMapOvr>
  <p:transition spd="slow">
    <p:newsfla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CAUSES OF SUCCESSION</a:t>
            </a:r>
            <a:endParaRPr lang="en-US" sz="4000" dirty="0"/>
          </a:p>
        </p:txBody>
      </p:sp>
      <p:sp>
        <p:nvSpPr>
          <p:cNvPr id="3" name="Content Placeholder 2"/>
          <p:cNvSpPr>
            <a:spLocks noGrp="1"/>
          </p:cNvSpPr>
          <p:nvPr>
            <p:ph idx="1"/>
          </p:nvPr>
        </p:nvSpPr>
        <p:spPr>
          <a:xfrm>
            <a:off x="609600" y="1882808"/>
            <a:ext cx="10271760" cy="4126106"/>
          </a:xfrm>
        </p:spPr>
        <p:txBody>
          <a:bodyPr>
            <a:normAutofit/>
          </a:bodyPr>
          <a:lstStyle/>
          <a:p>
            <a:pPr algn="just">
              <a:buNone/>
            </a:pPr>
            <a:r>
              <a:rPr lang="en-US" sz="2800" b="1" dirty="0">
                <a:solidFill>
                  <a:schemeClr val="accent1"/>
                </a:solidFill>
                <a:latin typeface="Times New Roman" panose="02020603050405020304" pitchFamily="18" charset="0"/>
                <a:cs typeface="Times New Roman" panose="02020603050405020304" pitchFamily="18" charset="0"/>
              </a:rPr>
              <a:t>3. Biotic Causes:</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Many biological or living agencies also affect the vegetation in many respects. </a:t>
            </a:r>
          </a:p>
          <a:p>
            <a:pPr algn="just">
              <a:buFont typeface="Wingdings" panose="05000000000000000000" pitchFamily="2" charset="2"/>
              <a:buChar char="Ø"/>
            </a:pPr>
            <a:r>
              <a:rPr lang="en-US" b="1" dirty="0">
                <a:solidFill>
                  <a:schemeClr val="accent1"/>
                </a:solidFill>
                <a:latin typeface="Times New Roman" panose="02020603050405020304" pitchFamily="18" charset="0"/>
                <a:cs typeface="Times New Roman" panose="02020603050405020304" pitchFamily="18" charset="0"/>
              </a:rPr>
              <a:t>Grazing, cutting, clearing, cultivation, harvesting, and deforestation</a:t>
            </a:r>
            <a:r>
              <a:rPr lang="en-US" dirty="0">
                <a:latin typeface="Times New Roman" panose="02020603050405020304" pitchFamily="18" charset="0"/>
                <a:cs typeface="Times New Roman" panose="02020603050405020304" pitchFamily="18" charset="0"/>
              </a:rPr>
              <a:t>, all caused by living agencies, are directly responsible for vegetational change. </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a:t>
            </a:r>
            <a:r>
              <a:rPr lang="en-US" b="1" dirty="0">
                <a:solidFill>
                  <a:schemeClr val="accent1"/>
                </a:solidFill>
                <a:latin typeface="Times New Roman" panose="02020603050405020304" pitchFamily="18" charset="0"/>
                <a:cs typeface="Times New Roman" panose="02020603050405020304" pitchFamily="18" charset="0"/>
              </a:rPr>
              <a:t>parasitic plants and animals </a:t>
            </a:r>
            <a:r>
              <a:rPr lang="en-US" dirty="0">
                <a:latin typeface="Times New Roman" panose="02020603050405020304" pitchFamily="18" charset="0"/>
                <a:cs typeface="Times New Roman" panose="02020603050405020304" pitchFamily="18" charset="0"/>
              </a:rPr>
              <a:t>also affect the vegetation and destroy it.</a:t>
            </a:r>
          </a:p>
        </p:txBody>
      </p:sp>
    </p:spTree>
    <p:extLst>
      <p:ext uri="{BB962C8B-B14F-4D97-AF65-F5344CB8AC3E}">
        <p14:creationId xmlns:p14="http://schemas.microsoft.com/office/powerpoint/2010/main" val="2295410829"/>
      </p:ext>
    </p:extLst>
  </p:cSld>
  <p:clrMapOvr>
    <a:masterClrMapping/>
  </p:clrMapOvr>
  <p:transition spd="slow">
    <p:newsfla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b="1" dirty="0">
                <a:solidFill>
                  <a:schemeClr val="accent1"/>
                </a:solidFill>
                <a:latin typeface="Times New Roman" panose="02020603050405020304" pitchFamily="18" charset="0"/>
                <a:cs typeface="Times New Roman" panose="02020603050405020304" pitchFamily="18" charset="0"/>
              </a:rPr>
              <a:t>Biotic Causes</a:t>
            </a:r>
            <a:br>
              <a:rPr lang="en-US" sz="4400" b="1" dirty="0">
                <a:solidFill>
                  <a:schemeClr val="accent1"/>
                </a:solidFill>
                <a:latin typeface="Times New Roman" panose="02020603050405020304" pitchFamily="18" charset="0"/>
                <a:cs typeface="Times New Roman" panose="02020603050405020304" pitchFamily="18" charset="0"/>
              </a:rPr>
            </a:br>
            <a:r>
              <a:rPr lang="en-US" sz="3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Grazing, cutting, clearing, cultivation, harvesting, and deforestation </a:t>
            </a:r>
            <a:r>
              <a:rPr lang="en-US" sz="3100" dirty="0">
                <a:latin typeface="Times New Roman" panose="02020603050405020304" pitchFamily="18" charset="0"/>
                <a:cs typeface="Times New Roman" panose="02020603050405020304" pitchFamily="18" charset="0"/>
              </a:rPr>
              <a:t>etc</a:t>
            </a:r>
            <a:br>
              <a:rPr lang="en-US" sz="4400" b="1" dirty="0">
                <a:solidFill>
                  <a:schemeClr val="accent1"/>
                </a:solidFill>
                <a:latin typeface="Times New Roman" panose="02020603050405020304" pitchFamily="18" charset="0"/>
                <a:cs typeface="Times New Roman" panose="02020603050405020304" pitchFamily="18" charset="0"/>
              </a:rPr>
            </a:br>
            <a:endParaRPr lang="en-US" dirty="0"/>
          </a:p>
        </p:txBody>
      </p:sp>
      <p:pic>
        <p:nvPicPr>
          <p:cNvPr id="4" name="Content Placeholder 3" descr="Sierra leone pineapple.jpg"/>
          <p:cNvPicPr>
            <a:picLocks noGrp="1" noChangeAspect="1"/>
          </p:cNvPicPr>
          <p:nvPr>
            <p:ph sz="half" idx="1"/>
          </p:nvPr>
        </p:nvPicPr>
        <p:blipFill>
          <a:blip r:embed="rId2"/>
          <a:stretch>
            <a:fillRect/>
          </a:stretch>
        </p:blipFill>
        <p:spPr>
          <a:xfrm>
            <a:off x="609600" y="1966119"/>
            <a:ext cx="3217817" cy="2292372"/>
          </a:xfrm>
        </p:spPr>
      </p:pic>
      <p:pic>
        <p:nvPicPr>
          <p:cNvPr id="7" name="Content Placeholder 6" descr="Deforestation-1024x691.jpg"/>
          <p:cNvPicPr>
            <a:picLocks noGrp="1" noChangeAspect="1"/>
          </p:cNvPicPr>
          <p:nvPr>
            <p:ph sz="half" idx="2"/>
          </p:nvPr>
        </p:nvPicPr>
        <p:blipFill>
          <a:blip r:embed="rId3"/>
          <a:stretch>
            <a:fillRect/>
          </a:stretch>
        </p:blipFill>
        <p:spPr>
          <a:xfrm>
            <a:off x="4088674" y="1972632"/>
            <a:ext cx="2947851" cy="2233608"/>
          </a:xfrm>
        </p:spPr>
      </p:pic>
      <p:pic>
        <p:nvPicPr>
          <p:cNvPr id="8" name="Picture 7" descr="forest-cows.jpg"/>
          <p:cNvPicPr>
            <a:picLocks noChangeAspect="1"/>
          </p:cNvPicPr>
          <p:nvPr/>
        </p:nvPicPr>
        <p:blipFill>
          <a:blip r:embed="rId4"/>
          <a:stretch>
            <a:fillRect/>
          </a:stretch>
        </p:blipFill>
        <p:spPr>
          <a:xfrm>
            <a:off x="927463" y="4362994"/>
            <a:ext cx="5225143" cy="2312126"/>
          </a:xfrm>
          <a:prstGeom prst="rect">
            <a:avLst/>
          </a:prstGeom>
        </p:spPr>
      </p:pic>
      <p:pic>
        <p:nvPicPr>
          <p:cNvPr id="9" name="Picture 8" descr="o-DEFORESTATION-facebook-1024x512.jpg"/>
          <p:cNvPicPr>
            <a:picLocks noChangeAspect="1"/>
          </p:cNvPicPr>
          <p:nvPr/>
        </p:nvPicPr>
        <p:blipFill>
          <a:blip r:embed="rId5"/>
          <a:stretch>
            <a:fillRect/>
          </a:stretch>
        </p:blipFill>
        <p:spPr>
          <a:xfrm>
            <a:off x="6400800" y="4362993"/>
            <a:ext cx="4820194" cy="2325189"/>
          </a:xfrm>
          <a:prstGeom prst="rect">
            <a:avLst/>
          </a:prstGeom>
        </p:spPr>
      </p:pic>
      <p:pic>
        <p:nvPicPr>
          <p:cNvPr id="10" name="Picture 9" descr="Harvesting operations_0.JPG"/>
          <p:cNvPicPr>
            <a:picLocks noChangeAspect="1"/>
          </p:cNvPicPr>
          <p:nvPr/>
        </p:nvPicPr>
        <p:blipFill>
          <a:blip r:embed="rId6"/>
          <a:stretch>
            <a:fillRect/>
          </a:stretch>
        </p:blipFill>
        <p:spPr>
          <a:xfrm>
            <a:off x="7158446" y="1711235"/>
            <a:ext cx="4323805" cy="2468880"/>
          </a:xfrm>
          <a:prstGeom prst="rect">
            <a:avLst/>
          </a:prstGeom>
        </p:spPr>
      </p:pic>
    </p:spTree>
  </p:cSld>
  <p:clrMapOvr>
    <a:masterClrMapping/>
  </p:clrMapOvr>
  <p:transition spd="slow">
    <p:newsfla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b="1" dirty="0"/>
              <a:t>EVENTS IN THE PROCESS OF BIOTIC SUCCESSION</a:t>
            </a:r>
          </a:p>
        </p:txBody>
      </p:sp>
      <p:sp>
        <p:nvSpPr>
          <p:cNvPr id="3" name="Content Placeholder 2"/>
          <p:cNvSpPr>
            <a:spLocks noGrp="1"/>
          </p:cNvSpPr>
          <p:nvPr>
            <p:ph idx="1"/>
          </p:nvPr>
        </p:nvSpPr>
        <p:spPr>
          <a:xfrm>
            <a:off x="622663" y="1621551"/>
            <a:ext cx="10972800" cy="4572000"/>
          </a:xfrm>
        </p:spPr>
        <p:txBody>
          <a:bodyPr/>
          <a:lstStyle/>
          <a:p>
            <a:r>
              <a:rPr lang="en-US" dirty="0"/>
              <a:t>The process of succession always starts on a bare land and involves following sequential events:</a:t>
            </a:r>
          </a:p>
          <a:p>
            <a:pPr>
              <a:buNone/>
            </a:pPr>
            <a:endParaRPr lang="en-US" dirty="0"/>
          </a:p>
        </p:txBody>
      </p:sp>
      <p:graphicFrame>
        <p:nvGraphicFramePr>
          <p:cNvPr id="5" name="Diagram 4"/>
          <p:cNvGraphicFramePr/>
          <p:nvPr/>
        </p:nvGraphicFramePr>
        <p:xfrm>
          <a:off x="783772" y="3344091"/>
          <a:ext cx="10607040" cy="2990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EVENTS IN THE PROCESS OF BIOTIC SUCCESSION</a:t>
            </a:r>
            <a:endParaRPr lang="en-US" sz="3200" dirty="0"/>
          </a:p>
        </p:txBody>
      </p:sp>
      <p:sp>
        <p:nvSpPr>
          <p:cNvPr id="3" name="Content Placeholder 2"/>
          <p:cNvSpPr>
            <a:spLocks noGrp="1"/>
          </p:cNvSpPr>
          <p:nvPr>
            <p:ph idx="1"/>
          </p:nvPr>
        </p:nvSpPr>
        <p:spPr/>
        <p:txBody>
          <a:bodyPr>
            <a:normAutofit/>
          </a:bodyPr>
          <a:lstStyle/>
          <a:p>
            <a:pPr marL="578358" indent="-514350" algn="just">
              <a:buFont typeface="+mj-lt"/>
              <a:buAutoNum type="arabicPeriod"/>
            </a:pPr>
            <a:r>
              <a:rPr lang="en-US" b="1" dirty="0">
                <a:solidFill>
                  <a:schemeClr val="accent1"/>
                </a:solidFill>
              </a:rPr>
              <a:t>Migration:</a:t>
            </a:r>
            <a:r>
              <a:rPr lang="en-US" dirty="0"/>
              <a:t> It is transport of spores, seeds or other structures of propagation to the bare area.</a:t>
            </a:r>
          </a:p>
          <a:p>
            <a:pPr marL="578358" indent="-514350" algn="just">
              <a:buFont typeface="+mj-lt"/>
              <a:buAutoNum type="arabicPeriod"/>
            </a:pPr>
            <a:r>
              <a:rPr lang="en-US" b="1" dirty="0">
                <a:solidFill>
                  <a:schemeClr val="accent1"/>
                </a:solidFill>
              </a:rPr>
              <a:t>Ecesis:</a:t>
            </a:r>
            <a:r>
              <a:rPr lang="en-US" dirty="0">
                <a:solidFill>
                  <a:schemeClr val="accent1"/>
                </a:solidFill>
              </a:rPr>
              <a:t> </a:t>
            </a:r>
            <a:r>
              <a:rPr lang="en-US" dirty="0"/>
              <a:t>It is successful germination of propagules into the bare area. The germination of seeds and spores produce new seedlings or new plants. As a result, some individuals of species are established in the bare area.</a:t>
            </a:r>
          </a:p>
          <a:p>
            <a:pPr marL="578358" indent="-514350" algn="just">
              <a:buFont typeface="+mj-lt"/>
              <a:buAutoNum type="arabicPeriod"/>
            </a:pPr>
            <a:r>
              <a:rPr lang="en-US" b="1" dirty="0">
                <a:solidFill>
                  <a:schemeClr val="accent1"/>
                </a:solidFill>
              </a:rPr>
              <a:t>Colonization and Aggregation:</a:t>
            </a:r>
            <a:r>
              <a:rPr lang="en-US" dirty="0"/>
              <a:t> In this stage, the plants that had established themselves multiply and form colonies or aggregate into small or large groups.</a:t>
            </a:r>
          </a:p>
          <a:p>
            <a:pPr marL="578358" indent="-514350" algn="just">
              <a:buNone/>
            </a:pPr>
            <a:endParaRPr lang="en-US" dirty="0"/>
          </a:p>
        </p:txBody>
      </p:sp>
    </p:spTree>
  </p:cSld>
  <p:clrMapOvr>
    <a:masterClrMapping/>
  </p:clrMapOvr>
  <p:transition spd="slow">
    <p:newsfla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EVENTS IN THE PROCESS OF BIOTIC SUCCESSION</a:t>
            </a:r>
            <a:endParaRPr lang="en-US" sz="3200" dirty="0"/>
          </a:p>
        </p:txBody>
      </p:sp>
      <p:sp>
        <p:nvSpPr>
          <p:cNvPr id="3" name="Content Placeholder 2"/>
          <p:cNvSpPr>
            <a:spLocks noGrp="1"/>
          </p:cNvSpPr>
          <p:nvPr>
            <p:ph idx="1"/>
          </p:nvPr>
        </p:nvSpPr>
        <p:spPr>
          <a:xfrm>
            <a:off x="609600" y="1882808"/>
            <a:ext cx="10972800" cy="4252521"/>
          </a:xfrm>
        </p:spPr>
        <p:txBody>
          <a:bodyPr>
            <a:noAutofit/>
          </a:bodyPr>
          <a:lstStyle/>
          <a:p>
            <a:pPr algn="just">
              <a:buNone/>
            </a:pPr>
            <a:r>
              <a:rPr lang="en-US" sz="2800" b="1" dirty="0">
                <a:solidFill>
                  <a:schemeClr val="accent1"/>
                </a:solidFill>
              </a:rPr>
              <a:t>4. Competition: </a:t>
            </a:r>
            <a:r>
              <a:rPr lang="en-US" sz="2800" dirty="0"/>
              <a:t>When number of these individuals increases many fold in a given area, they enter into </a:t>
            </a:r>
            <a:r>
              <a:rPr lang="en-US" sz="2800" b="1" dirty="0">
                <a:solidFill>
                  <a:schemeClr val="accent1"/>
                </a:solidFill>
              </a:rPr>
              <a:t>intraspecific and interspecific struggle</a:t>
            </a:r>
            <a:r>
              <a:rPr lang="en-US" sz="2800" dirty="0"/>
              <a:t>. This results in the </a:t>
            </a:r>
            <a:r>
              <a:rPr lang="en-US" sz="2800" b="1" dirty="0">
                <a:solidFill>
                  <a:schemeClr val="accent1"/>
                </a:solidFill>
              </a:rPr>
              <a:t>elimination of unsuitable or weak plants and animals</a:t>
            </a:r>
            <a:r>
              <a:rPr lang="en-US" sz="2800" dirty="0"/>
              <a:t>. They start showing various types of interactions.</a:t>
            </a:r>
          </a:p>
          <a:p>
            <a:pPr algn="just">
              <a:buNone/>
            </a:pPr>
            <a:r>
              <a:rPr lang="en-US" sz="2800" b="1" dirty="0">
                <a:solidFill>
                  <a:schemeClr val="accent1"/>
                </a:solidFill>
              </a:rPr>
              <a:t>5. Invasion: </a:t>
            </a:r>
            <a:r>
              <a:rPr lang="en-US" sz="2800" dirty="0"/>
              <a:t>New varieties of plants and animals migrate into this area and establish themselves in spaces created due to elimination of weaker plants. This is called invasion.</a:t>
            </a:r>
          </a:p>
          <a:p>
            <a:pPr marL="578358" indent="-514350" algn="just">
              <a:buNone/>
            </a:pPr>
            <a:endParaRPr lang="en-US" sz="2800" dirty="0"/>
          </a:p>
        </p:txBody>
      </p:sp>
    </p:spTree>
  </p:cSld>
  <p:clrMapOvr>
    <a:masterClrMapping/>
  </p:clrMapOvr>
  <p:transition spd="slow">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EVENTS IN THE PROCESS OF BIOTIC SUCCESSION</a:t>
            </a:r>
            <a:endParaRPr lang="en-US" sz="3200" dirty="0"/>
          </a:p>
        </p:txBody>
      </p:sp>
      <p:sp>
        <p:nvSpPr>
          <p:cNvPr id="3" name="Content Placeholder 2"/>
          <p:cNvSpPr>
            <a:spLocks noGrp="1"/>
          </p:cNvSpPr>
          <p:nvPr>
            <p:ph idx="1"/>
          </p:nvPr>
        </p:nvSpPr>
        <p:spPr>
          <a:xfrm>
            <a:off x="648788" y="1517048"/>
            <a:ext cx="10972800" cy="4572000"/>
          </a:xfrm>
        </p:spPr>
        <p:txBody>
          <a:bodyPr>
            <a:noAutofit/>
          </a:bodyPr>
          <a:lstStyle/>
          <a:p>
            <a:pPr algn="just">
              <a:buNone/>
            </a:pPr>
            <a:r>
              <a:rPr lang="en-US" sz="2800" b="1" dirty="0">
                <a:solidFill>
                  <a:schemeClr val="accent1"/>
                </a:solidFill>
              </a:rPr>
              <a:t>6. Reaction:</a:t>
            </a:r>
            <a:r>
              <a:rPr lang="en-US" sz="2800" dirty="0"/>
              <a:t> New migrants interact with the existing plants. This is called reaction. This leads to a changed environment. The changed environment becomes unsuitable for the existing community. Under environmental pressure, the community also changes or gets replaced by better adjusted species.</a:t>
            </a:r>
          </a:p>
          <a:p>
            <a:pPr algn="just">
              <a:buNone/>
            </a:pPr>
            <a:r>
              <a:rPr lang="en-US" sz="2800" b="1" dirty="0">
                <a:solidFill>
                  <a:schemeClr val="accent1"/>
                </a:solidFill>
              </a:rPr>
              <a:t>7. Stabilization: </a:t>
            </a:r>
            <a:r>
              <a:rPr lang="en-US" sz="2800" dirty="0"/>
              <a:t>This is the final stage of biotic succession. The terminal community becomes more or less stabilized in the environment and remains in equilibrium with climatic and other environmental conditions of that area. The stabilized community is called </a:t>
            </a:r>
            <a:r>
              <a:rPr lang="en-US" sz="2800" b="1" dirty="0">
                <a:solidFill>
                  <a:schemeClr val="accent1"/>
                </a:solidFill>
              </a:rPr>
              <a:t>climax community</a:t>
            </a:r>
            <a:r>
              <a:rPr lang="en-US" sz="2800" dirty="0"/>
              <a:t>.</a:t>
            </a:r>
          </a:p>
          <a:p>
            <a:pPr algn="just">
              <a:buNone/>
            </a:pPr>
            <a:endParaRPr lang="en-US" sz="2800" dirty="0"/>
          </a:p>
        </p:txBody>
      </p:sp>
    </p:spTree>
  </p:cSld>
  <p:clrMapOvr>
    <a:masterClrMapping/>
  </p:clrMapOvr>
  <p:transition spd="slow">
    <p:newsfla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latin typeface="Times New Roman" panose="02020603050405020304" pitchFamily="18" charset="0"/>
                <a:cs typeface="Times New Roman" panose="02020603050405020304" pitchFamily="18" charset="0"/>
              </a:rPr>
              <a:t>‘r-selected’ species and ‘k-selected’ species</a:t>
            </a:r>
            <a:endParaRPr lang="en-US" sz="4000" b="1" dirty="0">
              <a:effectLst/>
            </a:endParaRPr>
          </a:p>
        </p:txBody>
      </p:sp>
      <p:sp>
        <p:nvSpPr>
          <p:cNvPr id="3" name="Content Placeholder 2"/>
          <p:cNvSpPr>
            <a:spLocks noGrp="1"/>
          </p:cNvSpPr>
          <p:nvPr>
            <p:ph idx="1"/>
          </p:nvPr>
        </p:nvSpPr>
        <p:spPr>
          <a:xfrm>
            <a:off x="357188" y="1675917"/>
            <a:ext cx="7172325" cy="4596296"/>
          </a:xfrm>
        </p:spPr>
        <p:txBody>
          <a:bodyPr>
            <a:noAutofit/>
          </a:bodyPr>
          <a:lstStyle/>
          <a:p>
            <a:pPr algn="just">
              <a:buFont typeface="Wingdings" panose="05000000000000000000" pitchFamily="2" charset="2"/>
              <a:buChar char="Ø"/>
            </a:pPr>
            <a:r>
              <a:rPr lang="en-US" sz="2400" dirty="0">
                <a:cs typeface="Times New Roman" panose="02020603050405020304" pitchFamily="18" charset="0"/>
              </a:rPr>
              <a:t>Pioneer species are the ones that thrive the new habitat at the beginning of ecological succession. </a:t>
            </a:r>
            <a:r>
              <a:rPr lang="en-US" sz="2400" b="1" dirty="0">
                <a:solidFill>
                  <a:schemeClr val="accent1"/>
                </a:solidFill>
                <a:cs typeface="Times New Roman" panose="02020603050405020304" pitchFamily="18" charset="0"/>
              </a:rPr>
              <a:t>Pioneer species are ‘r-selected’ species that are fast growing and well-dispersed. </a:t>
            </a:r>
          </a:p>
          <a:p>
            <a:pPr algn="just">
              <a:buFont typeface="Wingdings" panose="05000000000000000000" pitchFamily="2" charset="2"/>
              <a:buChar char="Ø"/>
            </a:pPr>
            <a:r>
              <a:rPr lang="en-US" sz="2400" dirty="0">
                <a:cs typeface="Times New Roman" panose="02020603050405020304" pitchFamily="18" charset="0"/>
              </a:rPr>
              <a:t>Early succession is therefore dominated by so called </a:t>
            </a:r>
            <a:r>
              <a:rPr lang="en-US" sz="2400" b="1" dirty="0">
                <a:cs typeface="Times New Roman" panose="02020603050405020304" pitchFamily="18" charset="0"/>
              </a:rPr>
              <a:t>‘r-selected’ species</a:t>
            </a:r>
            <a:r>
              <a:rPr lang="en-US" sz="2400" dirty="0">
                <a:cs typeface="Times New Roman" panose="02020603050405020304" pitchFamily="18" charset="0"/>
              </a:rPr>
              <a:t>. As </a:t>
            </a:r>
            <a:r>
              <a:rPr lang="en-US" sz="2400" b="1" dirty="0">
                <a:solidFill>
                  <a:schemeClr val="accent1"/>
                </a:solidFill>
                <a:cs typeface="Times New Roman" panose="02020603050405020304" pitchFamily="18" charset="0"/>
              </a:rPr>
              <a:t>succession continues, more species enter the community and begin to alter the environment. </a:t>
            </a:r>
            <a:r>
              <a:rPr lang="en-US" sz="2400" dirty="0">
                <a:solidFill>
                  <a:schemeClr val="bg1"/>
                </a:solidFill>
                <a:cs typeface="Times New Roman" panose="02020603050405020304" pitchFamily="18" charset="0"/>
              </a:rPr>
              <a:t>These are called </a:t>
            </a:r>
            <a:r>
              <a:rPr lang="en-US" sz="2400" b="1" dirty="0">
                <a:solidFill>
                  <a:schemeClr val="accent1"/>
                </a:solidFill>
                <a:cs typeface="Times New Roman" panose="02020603050405020304" pitchFamily="18" charset="0"/>
              </a:rPr>
              <a:t>‘k-selected’ species</a:t>
            </a:r>
            <a:r>
              <a:rPr lang="en-US" sz="2400" dirty="0">
                <a:cs typeface="Times New Roman" panose="02020603050405020304" pitchFamily="18" charset="0"/>
              </a:rPr>
              <a:t>. They are </a:t>
            </a:r>
            <a:r>
              <a:rPr lang="en-US" sz="2400" b="1" dirty="0">
                <a:solidFill>
                  <a:schemeClr val="accent1"/>
                </a:solidFill>
                <a:cs typeface="Times New Roman" panose="02020603050405020304" pitchFamily="18" charset="0"/>
              </a:rPr>
              <a:t>more competitive and fight for resource and space</a:t>
            </a:r>
            <a:r>
              <a:rPr lang="en-US" sz="2400" dirty="0">
                <a:cs typeface="Times New Roman" panose="02020603050405020304" pitchFamily="18" charset="0"/>
              </a:rPr>
              <a:t>. </a:t>
            </a:r>
          </a:p>
        </p:txBody>
      </p:sp>
      <p:pic>
        <p:nvPicPr>
          <p:cNvPr id="4" name="Picture 3"/>
          <p:cNvPicPr>
            <a:picLocks noChangeAspect="1"/>
          </p:cNvPicPr>
          <p:nvPr/>
        </p:nvPicPr>
        <p:blipFill>
          <a:blip r:embed="rId3"/>
          <a:stretch>
            <a:fillRect/>
          </a:stretch>
        </p:blipFill>
        <p:spPr>
          <a:xfrm>
            <a:off x="7736983" y="2243741"/>
            <a:ext cx="4026120" cy="3597805"/>
          </a:xfrm>
          <a:prstGeom prst="rect">
            <a:avLst/>
          </a:prstGeom>
        </p:spPr>
      </p:pic>
    </p:spTree>
    <p:extLst>
      <p:ext uri="{BB962C8B-B14F-4D97-AF65-F5344CB8AC3E}">
        <p14:creationId xmlns:p14="http://schemas.microsoft.com/office/powerpoint/2010/main" val="680611509"/>
      </p:ext>
    </p:extLst>
  </p:cSld>
  <p:clrMapOvr>
    <a:masterClrMapping/>
  </p:clrMapOvr>
  <p:transition spd="slow">
    <p:newsfla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IMPORTANCE OF SUCCESSION</a:t>
            </a:r>
          </a:p>
        </p:txBody>
      </p:sp>
      <p:sp>
        <p:nvSpPr>
          <p:cNvPr id="3" name="Content Placeholder 2"/>
          <p:cNvSpPr>
            <a:spLocks noGrp="1"/>
          </p:cNvSpPr>
          <p:nvPr>
            <p:ph idx="1"/>
          </p:nvPr>
        </p:nvSpPr>
        <p:spPr>
          <a:xfrm>
            <a:off x="609600" y="1539908"/>
            <a:ext cx="10972800" cy="3745260"/>
          </a:xfrm>
        </p:spPr>
        <p:txBody>
          <a:bodyPr>
            <a:noAutofit/>
          </a:bodyPr>
          <a:lstStyle/>
          <a:p>
            <a:pPr algn="just"/>
            <a:r>
              <a:rPr lang="en-US" sz="2800" dirty="0">
                <a:cs typeface="Times New Roman" panose="02020603050405020304" pitchFamily="18" charset="0"/>
              </a:rPr>
              <a:t>It is one of the bases for </a:t>
            </a:r>
            <a:r>
              <a:rPr lang="en-US" sz="2800" b="1" dirty="0">
                <a:solidFill>
                  <a:schemeClr val="bg1"/>
                </a:solidFill>
                <a:cs typeface="Times New Roman" panose="02020603050405020304" pitchFamily="18" charset="0"/>
              </a:rPr>
              <a:t>classification of forests into forest types.</a:t>
            </a:r>
          </a:p>
          <a:p>
            <a:pPr algn="just"/>
            <a:r>
              <a:rPr lang="en-US" sz="2800" dirty="0">
                <a:cs typeface="Times New Roman" panose="02020603050405020304" pitchFamily="18" charset="0"/>
              </a:rPr>
              <a:t>The species to be planted have to be selected keeping in view the stage of succession, otherwise it would result in failure.</a:t>
            </a:r>
          </a:p>
          <a:p>
            <a:pPr algn="just"/>
            <a:r>
              <a:rPr lang="en-US" sz="2800" dirty="0">
                <a:cs typeface="Times New Roman" panose="02020603050405020304" pitchFamily="18" charset="0"/>
              </a:rPr>
              <a:t>Knowledge of succession shows that how the </a:t>
            </a:r>
            <a:r>
              <a:rPr lang="en-US" sz="2800" b="1" dirty="0">
                <a:cs typeface="Times New Roman" panose="02020603050405020304" pitchFamily="18" charset="0"/>
              </a:rPr>
              <a:t>composition of the crop is changing and will change in future</a:t>
            </a:r>
            <a:r>
              <a:rPr lang="en-US" sz="2800" dirty="0">
                <a:cs typeface="Times New Roman" panose="02020603050405020304" pitchFamily="18" charset="0"/>
              </a:rPr>
              <a:t>. </a:t>
            </a:r>
          </a:p>
          <a:p>
            <a:pPr algn="just"/>
            <a:r>
              <a:rPr lang="en-US" sz="2800" dirty="0">
                <a:cs typeface="Times New Roman" panose="02020603050405020304" pitchFamily="18" charset="0"/>
              </a:rPr>
              <a:t>It also indicates the factors by which the succession can be altered to the best advantage of the people.</a:t>
            </a:r>
          </a:p>
        </p:txBody>
      </p:sp>
    </p:spTree>
    <p:extLst>
      <p:ext uri="{BB962C8B-B14F-4D97-AF65-F5344CB8AC3E}">
        <p14:creationId xmlns:p14="http://schemas.microsoft.com/office/powerpoint/2010/main" val="603460491"/>
      </p:ext>
    </p:extLst>
  </p:cSld>
  <p:clrMapOvr>
    <a:masterClrMapping/>
  </p:clrMapOvr>
  <p:transition spd="slow">
    <p:newsfla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1054418" y="1451610"/>
            <a:ext cx="10058400" cy="4579034"/>
          </a:xfrm>
        </p:spPr>
        <p:txBody>
          <a:bodyPr>
            <a:noAutofit/>
          </a:bodyPr>
          <a:lstStyle/>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http://www.forestrynepal.org/notes/silviculture/succession/1</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http://cals.arizona.edu/classes/rnr555/lecnotes/27.html</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http://biologyboom.com/theories-of-succession/</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http://www.biologydiscussion.com/biotic-community/4-theories-of-the-climax-community-explained/4704</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http://www.biologydiscussion.com/plants/plant-succession-causes-concepts-and-theories/6808</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http://www.forestrynepal.org/notes/silviculture/succession/2</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http://www.conserve-energy-future.com/types-and-stages-of-ecological-succession.php</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study.com/.../what-is-ecological-succession-definition-types-stages.html</a:t>
            </a:r>
          </a:p>
          <a:p>
            <a:pPr fontAlgn="ct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www.yourarticlelibrary.com/ecology/ecological-succession...types...ecol...</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www.biotecharticles.com/.../Ecological-Succession-Causes-and-Types-74...</a:t>
            </a:r>
          </a:p>
          <a:p>
            <a:pP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https://www.boundless.com › ... › Community Ecology</a:t>
            </a:r>
          </a:p>
          <a:p>
            <a:pPr marL="0" indent="0">
              <a:buNone/>
            </a:pP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3387183"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174307800"/>
      </p:ext>
    </p:extLst>
  </p:cSld>
  <p:clrMapOvr>
    <a:masterClrMapping/>
  </p:clrMapOvr>
  <p:transition spd="slow">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Times New Roman" panose="02020603050405020304" pitchFamily="18" charset="0"/>
                <a:cs typeface="Times New Roman" panose="02020603050405020304" pitchFamily="18" charset="0"/>
              </a:rPr>
              <a:t>ECOLOGICAL SUCCESSION</a:t>
            </a:r>
            <a:endParaRPr lang="en-US" dirty="0"/>
          </a:p>
        </p:txBody>
      </p:sp>
      <p:sp>
        <p:nvSpPr>
          <p:cNvPr id="3" name="Content Placeholder 2"/>
          <p:cNvSpPr>
            <a:spLocks noGrp="1"/>
          </p:cNvSpPr>
          <p:nvPr>
            <p:ph idx="1"/>
          </p:nvPr>
        </p:nvSpPr>
        <p:spPr/>
        <p:txBody>
          <a:bodyPr>
            <a:normAutofit fontScale="92500"/>
          </a:bodyPr>
          <a:lstStyle/>
          <a:p>
            <a:pPr algn="just"/>
            <a:r>
              <a:rPr lang="en-US" dirty="0"/>
              <a:t>The entire series of communities is known as sere, and the individual transitional communities as seral communities or seral stages. The first community to inhabit an area is called pioneer community. It has low biomass and nutrient level. </a:t>
            </a:r>
          </a:p>
          <a:p>
            <a:pPr algn="just"/>
            <a:r>
              <a:rPr lang="en-US" dirty="0"/>
              <a:t>The succeeding communities are called the transitional communities and the last stable community, the climax community </a:t>
            </a:r>
          </a:p>
          <a:p>
            <a:r>
              <a:rPr lang="en-US" dirty="0"/>
              <a:t>The climax community has maximum diversity and niche specialization.</a:t>
            </a:r>
            <a:br>
              <a:rPr lang="en-US" dirty="0"/>
            </a:br>
            <a:endParaRPr lang="en-US" dirty="0"/>
          </a:p>
          <a:p>
            <a:pPr algn="just"/>
            <a:endParaRPr lang="en-US" dirty="0"/>
          </a:p>
        </p:txBody>
      </p:sp>
    </p:spTree>
  </p:cSld>
  <p:clrMapOvr>
    <a:masterClrMapping/>
  </p:clrMapOvr>
  <p:transition spd="slow">
    <p:newsfla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te-Thank-You-Animated-Flower-Graphic.jpg"/>
          <p:cNvPicPr>
            <a:picLocks noChangeAspect="1"/>
          </p:cNvPicPr>
          <p:nvPr/>
        </p:nvPicPr>
        <p:blipFill>
          <a:blip r:embed="rId2"/>
          <a:stretch>
            <a:fillRect/>
          </a:stretch>
        </p:blipFill>
        <p:spPr>
          <a:xfrm>
            <a:off x="0" y="0"/>
            <a:ext cx="12192000" cy="6857999"/>
          </a:xfrm>
          <a:prstGeom prst="rect">
            <a:avLst/>
          </a:prstGeom>
        </p:spPr>
      </p:pic>
    </p:spTree>
  </p:cSld>
  <p:clrMapOvr>
    <a:masterClrMapping/>
  </p:clrMapOvr>
  <p:transition spd="slow">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EOCLOGICAL SUCCESSION</a:t>
            </a:r>
          </a:p>
        </p:txBody>
      </p:sp>
      <p:pic>
        <p:nvPicPr>
          <p:cNvPr id="4" name="Content Placeholder 3" descr="4659793_orig.jpg"/>
          <p:cNvPicPr>
            <a:picLocks noGrp="1" noChangeAspect="1"/>
          </p:cNvPicPr>
          <p:nvPr>
            <p:ph type="pic" idx="1"/>
          </p:nvPr>
        </p:nvPicPr>
        <p:blipFill>
          <a:blip r:embed="rId2"/>
          <a:srcRect l="5499" r="5499"/>
          <a:stretch>
            <a:fillRect/>
          </a:stretch>
        </p:blipFill>
        <p:spPr/>
      </p:pic>
      <p:sp>
        <p:nvSpPr>
          <p:cNvPr id="6" name="Text Placeholder 5"/>
          <p:cNvSpPr>
            <a:spLocks noGrp="1"/>
          </p:cNvSpPr>
          <p:nvPr>
            <p:ph type="body" sz="half" idx="2"/>
          </p:nvPr>
        </p:nvSpPr>
        <p:spPr/>
        <p:txBody>
          <a:bodyPr/>
          <a:lstStyle/>
          <a:p>
            <a:r>
              <a:rPr lang="en-US" dirty="0"/>
              <a:t>Fig.1 Types of successional stages, 1. Pioneer stages, 2. Intermediate or seral or transitional stages and 3. Climax community</a:t>
            </a:r>
          </a:p>
        </p:txBody>
      </p:sp>
    </p:spTree>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TYPES OF ECOLOGICAL SUCCESSION</a:t>
            </a:r>
            <a:br>
              <a:rPr lang="en-US" b="1" dirty="0"/>
            </a:br>
            <a:endParaRPr lang="en-US" b="1" dirty="0"/>
          </a:p>
        </p:txBody>
      </p:sp>
      <p:sp>
        <p:nvSpPr>
          <p:cNvPr id="6" name="Content Placeholder 5"/>
          <p:cNvSpPr>
            <a:spLocks noGrp="1"/>
          </p:cNvSpPr>
          <p:nvPr>
            <p:ph idx="1"/>
          </p:nvPr>
        </p:nvSpPr>
        <p:spPr>
          <a:xfrm>
            <a:off x="609600" y="1882808"/>
            <a:ext cx="10972800" cy="4060792"/>
          </a:xfrm>
        </p:spPr>
        <p:txBody>
          <a:bodyPr>
            <a:noAutofit/>
          </a:bodyPr>
          <a:lstStyle/>
          <a:p>
            <a:pPr algn="just"/>
            <a:r>
              <a:rPr lang="en-US" sz="2400" dirty="0"/>
              <a:t>Based on the habitat, ecological succession can be of following four types:</a:t>
            </a:r>
          </a:p>
          <a:p>
            <a:pPr algn="just">
              <a:buNone/>
            </a:pPr>
            <a:endParaRPr lang="en-US" sz="2000" dirty="0"/>
          </a:p>
          <a:p>
            <a:pPr algn="just">
              <a:buNone/>
            </a:pPr>
            <a:br>
              <a:rPr lang="en-US" sz="2000" dirty="0"/>
            </a:br>
            <a:endParaRPr lang="en-US" sz="2000" dirty="0"/>
          </a:p>
          <a:p>
            <a:pPr algn="just">
              <a:buNone/>
            </a:pPr>
            <a:br>
              <a:rPr lang="en-US" sz="2000" dirty="0"/>
            </a:br>
            <a:endParaRPr lang="en-US" sz="2000" dirty="0"/>
          </a:p>
        </p:txBody>
      </p:sp>
      <p:graphicFrame>
        <p:nvGraphicFramePr>
          <p:cNvPr id="7" name="Diagram 6"/>
          <p:cNvGraphicFramePr/>
          <p:nvPr/>
        </p:nvGraphicFramePr>
        <p:xfrm>
          <a:off x="1306286" y="2743201"/>
          <a:ext cx="9718765" cy="3383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ECOLOGICAL SUCCESSION</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pPr marL="806958" indent="-742950">
              <a:buFont typeface="+mj-lt"/>
              <a:buAutoNum type="arabicPeriod"/>
            </a:pPr>
            <a:r>
              <a:rPr lang="en-US" sz="3600" b="1" dirty="0"/>
              <a:t>Xerosere:</a:t>
            </a:r>
            <a:r>
              <a:rPr lang="en-US" sz="3200" dirty="0"/>
              <a:t> The sequence of developmental stages of biotic succession on dry habitat like desert is termed as xerosere.</a:t>
            </a:r>
            <a:br>
              <a:rPr lang="en-US" sz="3200" dirty="0"/>
            </a:br>
            <a:endParaRPr lang="en-US" sz="3200" dirty="0"/>
          </a:p>
          <a:p>
            <a:pPr marL="806958" indent="-742950">
              <a:buFont typeface="+mj-lt"/>
              <a:buAutoNum type="arabicPeriod"/>
            </a:pPr>
            <a:r>
              <a:rPr lang="en-US" sz="3600" b="1" dirty="0"/>
              <a:t>Lithosere:</a:t>
            </a:r>
            <a:r>
              <a:rPr lang="en-US" sz="3200" dirty="0"/>
              <a:t> It is the sequence of successional stages on a bare rock.</a:t>
            </a:r>
            <a:br>
              <a:rPr lang="en-US" sz="3200" dirty="0"/>
            </a:br>
            <a:endParaRPr lang="en-US" sz="3200" dirty="0"/>
          </a:p>
          <a:p>
            <a:pPr marL="806958" indent="-742950">
              <a:buFont typeface="+mj-lt"/>
              <a:buAutoNum type="arabicPeriod"/>
            </a:pPr>
            <a:r>
              <a:rPr lang="en-US" sz="3600" b="1" dirty="0"/>
              <a:t>Psammosere:</a:t>
            </a:r>
            <a:r>
              <a:rPr lang="en-US" sz="3200" dirty="0"/>
              <a:t> It is the sequence of successional stages on coastal sand.</a:t>
            </a:r>
            <a:br>
              <a:rPr lang="en-US" sz="3200" dirty="0"/>
            </a:br>
            <a:endParaRPr lang="en-US" sz="3200" dirty="0"/>
          </a:p>
          <a:p>
            <a:pPr marL="806958" indent="-742950" algn="just">
              <a:buFont typeface="+mj-lt"/>
              <a:buAutoNum type="arabicPeriod"/>
            </a:pPr>
            <a:r>
              <a:rPr lang="en-US" sz="3600" b="1" dirty="0"/>
              <a:t>Hydrosere:</a:t>
            </a:r>
            <a:r>
              <a:rPr lang="en-US" sz="3200" dirty="0"/>
              <a:t> It is the sequence in biotic succession taking place in a water body pond, pool or lake. Such a succession is known as hydrarch succession.</a:t>
            </a:r>
          </a:p>
          <a:p>
            <a:pPr>
              <a:buNone/>
            </a:pPr>
            <a:endParaRPr lang="en-US" dirty="0"/>
          </a:p>
        </p:txBody>
      </p:sp>
    </p:spTree>
  </p:cSld>
  <p:clrMapOvr>
    <a:masterClrMapping/>
  </p:clrMapOvr>
  <p:transition spd="slow">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3">
      <a:dk1>
        <a:srgbClr val="FFFFFF"/>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972</TotalTime>
  <Words>3159</Words>
  <Application>Microsoft Office PowerPoint</Application>
  <PresentationFormat>Widescreen</PresentationFormat>
  <Paragraphs>280</Paragraphs>
  <Slides>60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Century Gothic</vt:lpstr>
      <vt:lpstr>Courier New</vt:lpstr>
      <vt:lpstr>Times New Roman</vt:lpstr>
      <vt:lpstr>Verdana</vt:lpstr>
      <vt:lpstr>Wingdings</vt:lpstr>
      <vt:lpstr>Wingdings 2</vt:lpstr>
      <vt:lpstr>Verve</vt:lpstr>
      <vt:lpstr>PowerPoint Presentation</vt:lpstr>
      <vt:lpstr>              DEPARTMENT OF BOTANY      ECOLOGICAL SUCCESSION </vt:lpstr>
      <vt:lpstr>PowerPoint Presentation</vt:lpstr>
      <vt:lpstr>ECOLOGICAL SUCCESSION</vt:lpstr>
      <vt:lpstr>ECOLOGICAL SUCCESSION</vt:lpstr>
      <vt:lpstr>ECOLOGICAL SUCCESSION</vt:lpstr>
      <vt:lpstr>EOCLOGICAL SUCCESSION</vt:lpstr>
      <vt:lpstr>TYPES OF ECOLOGICAL SUCCESSION </vt:lpstr>
      <vt:lpstr>TYPES OF ECOLOGICAL SUCCESSION </vt:lpstr>
      <vt:lpstr>TYPES OF SUCCESSIONAL COMMUNITIES</vt:lpstr>
      <vt:lpstr>TYPES OF SUCCESSIONAL COMMUNITIES</vt:lpstr>
      <vt:lpstr>TYPES OF SUCCESSIONAL COMMUNITIES</vt:lpstr>
      <vt:lpstr>TYPES OF SUCCESSIONAL COMMUNITIES</vt:lpstr>
      <vt:lpstr>KINDS OF SUCCESSION</vt:lpstr>
      <vt:lpstr>KINDS OF SUCCESSION</vt:lpstr>
      <vt:lpstr>PowerPoint Presentation</vt:lpstr>
      <vt:lpstr>PRIMARY SUCCESSION </vt:lpstr>
      <vt:lpstr>KINDS OF SUCCESSION</vt:lpstr>
      <vt:lpstr>SECONDARY SUCCESSION</vt:lpstr>
      <vt:lpstr>COMPARE AND CONTRAST PRIMARY AND SECONDARY SUCCESSION</vt:lpstr>
      <vt:lpstr>PowerPoint Presentation</vt:lpstr>
      <vt:lpstr>SECONDARY SUCCESSION </vt:lpstr>
      <vt:lpstr>             SECONDARY SUCCESSION</vt:lpstr>
      <vt:lpstr>Kinds of Ecological Succession</vt:lpstr>
      <vt:lpstr>Kinds of Ecological Succession</vt:lpstr>
      <vt:lpstr>Kinds of Ecological Succession</vt:lpstr>
      <vt:lpstr>Hydrarch succession </vt:lpstr>
      <vt:lpstr>     Kinds of Ecological Succession</vt:lpstr>
      <vt:lpstr>Hydrarch succession </vt:lpstr>
      <vt:lpstr>Hydrarch succession </vt:lpstr>
      <vt:lpstr>Hydrarch succession</vt:lpstr>
      <vt:lpstr>Hydrarch succession</vt:lpstr>
      <vt:lpstr>Hydrarch succession</vt:lpstr>
      <vt:lpstr>Xerarch Succession</vt:lpstr>
      <vt:lpstr>Xerarch Succession</vt:lpstr>
      <vt:lpstr>Crustose Lichen Stage (Pioneers) </vt:lpstr>
      <vt:lpstr>Foliose Lichens Stage: </vt:lpstr>
      <vt:lpstr>Moss stage</vt:lpstr>
      <vt:lpstr>Herbaceous (plant) stage</vt:lpstr>
      <vt:lpstr> Shrub stage </vt:lpstr>
      <vt:lpstr>Climax stage</vt:lpstr>
      <vt:lpstr>OTHER KINDS OF SUCCESSION</vt:lpstr>
      <vt:lpstr>KINDS OF SUCCESSION</vt:lpstr>
      <vt:lpstr>KINDS OF SUCCESSION</vt:lpstr>
      <vt:lpstr>KINDS OF SUCCESSION</vt:lpstr>
      <vt:lpstr>KINDS OF SUCCESSION</vt:lpstr>
      <vt:lpstr>CAUSES OF SUCCESSION</vt:lpstr>
      <vt:lpstr>CAUSES OF SUCCESSION</vt:lpstr>
      <vt:lpstr>CAUSES OF SUCCESSION</vt:lpstr>
      <vt:lpstr>CAUSES OF SUCCESSION</vt:lpstr>
      <vt:lpstr>CAUSES OF SUCCESSION</vt:lpstr>
      <vt:lpstr>Biotic Causes Grazing, cutting, clearing, cultivation, harvesting, and deforestation etc </vt:lpstr>
      <vt:lpstr>EVENTS IN THE PROCESS OF BIOTIC SUCCESSION</vt:lpstr>
      <vt:lpstr>EVENTS IN THE PROCESS OF BIOTIC SUCCESSION</vt:lpstr>
      <vt:lpstr>EVENTS IN THE PROCESS OF BIOTIC SUCCESSION</vt:lpstr>
      <vt:lpstr>EVENTS IN THE PROCESS OF BIOTIC SUCCESSION</vt:lpstr>
      <vt:lpstr>‘r-selected’ species and ‘k-selected’ species</vt:lpstr>
      <vt:lpstr>IMPORTANCE OF SUCCESSION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SUCCESSION</dc:title>
  <dc:creator>user</dc:creator>
  <cp:lastModifiedBy>Hussaini</cp:lastModifiedBy>
  <cp:revision>97</cp:revision>
  <dcterms:created xsi:type="dcterms:W3CDTF">2016-11-16T05:49:23Z</dcterms:created>
  <dcterms:modified xsi:type="dcterms:W3CDTF">2020-05-05T08:04:45Z</dcterms:modified>
</cp:coreProperties>
</file>