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52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5144" y="2171826"/>
            <a:ext cx="72937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1775" y="3598545"/>
            <a:ext cx="6140449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097" y="5944780"/>
            <a:ext cx="4898390" cy="913765"/>
          </a:xfrm>
          <a:custGeom>
            <a:avLst/>
            <a:gdLst/>
            <a:ahLst/>
            <a:cxnLst/>
            <a:rect l="l" t="t" r="r" b="b"/>
            <a:pathLst>
              <a:path w="4898390" h="913765">
                <a:moveTo>
                  <a:pt x="85724" y="21360"/>
                </a:moveTo>
                <a:lnTo>
                  <a:pt x="3637423" y="913215"/>
                </a:lnTo>
                <a:lnTo>
                  <a:pt x="4898230" y="913215"/>
                </a:lnTo>
                <a:lnTo>
                  <a:pt x="85724" y="21360"/>
                </a:lnTo>
                <a:close/>
              </a:path>
              <a:path w="4898390" h="913765">
                <a:moveTo>
                  <a:pt x="660" y="0"/>
                </a:moveTo>
                <a:lnTo>
                  <a:pt x="0" y="5473"/>
                </a:lnTo>
                <a:lnTo>
                  <a:pt x="85724" y="2136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990" y="5939091"/>
            <a:ext cx="3652520" cy="919480"/>
          </a:xfrm>
          <a:custGeom>
            <a:avLst/>
            <a:gdLst/>
            <a:ahLst/>
            <a:cxnLst/>
            <a:rect l="l" t="t" r="r" b="b"/>
            <a:pathLst>
              <a:path w="3652520" h="919479">
                <a:moveTo>
                  <a:pt x="0" y="0"/>
                </a:moveTo>
                <a:lnTo>
                  <a:pt x="7924" y="6350"/>
                </a:lnTo>
                <a:lnTo>
                  <a:pt x="2868840" y="918906"/>
                </a:lnTo>
                <a:lnTo>
                  <a:pt x="3651917" y="918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670"/>
            <a:ext cx="3370852" cy="107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740" y="1619452"/>
            <a:ext cx="233235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108507"/>
            <a:ext cx="7182484" cy="2741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4" Type="http://schemas.openxmlformats.org/officeDocument/2006/relationships/image" Target="../media/image23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jpg"/><Relationship Id="rId3" Type="http://schemas.openxmlformats.org/officeDocument/2006/relationships/image" Target="../media/image32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4" Type="http://schemas.openxmlformats.org/officeDocument/2006/relationships/image" Target="../media/image38.jpg"/><Relationship Id="rId5" Type="http://schemas.openxmlformats.org/officeDocument/2006/relationships/image" Target="../media/image39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021" y="2679014"/>
            <a:ext cx="675957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100"/>
              </a:spcBef>
              <a:tabLst>
                <a:tab pos="3814445" algn="l"/>
              </a:tabLst>
            </a:pPr>
            <a:r>
              <a:rPr sz="4800" dirty="0">
                <a:solidFill>
                  <a:srgbClr val="A2171E"/>
                </a:solidFill>
              </a:rPr>
              <a:t>Review of </a:t>
            </a:r>
            <a:r>
              <a:rPr sz="4800" spc="-15" dirty="0">
                <a:solidFill>
                  <a:srgbClr val="A2171E"/>
                </a:solidFill>
              </a:rPr>
              <a:t>different </a:t>
            </a:r>
            <a:r>
              <a:rPr sz="4800" spc="-5" dirty="0">
                <a:solidFill>
                  <a:srgbClr val="A2171E"/>
                </a:solidFill>
              </a:rPr>
              <a:t>youth  organizations	in</a:t>
            </a:r>
            <a:r>
              <a:rPr sz="4800" spc="-45" dirty="0">
                <a:solidFill>
                  <a:srgbClr val="A2171E"/>
                </a:solidFill>
              </a:rPr>
              <a:t> </a:t>
            </a:r>
            <a:r>
              <a:rPr sz="4800" spc="-5" dirty="0">
                <a:solidFill>
                  <a:srgbClr val="A2171E"/>
                </a:solidFill>
              </a:rPr>
              <a:t>Pakistan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43000" y="152400"/>
            <a:ext cx="701040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781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4216" y="1004062"/>
            <a:ext cx="7164070" cy="4208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2705"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(2)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250">
              <a:latin typeface="Times New Roman"/>
              <a:cs typeface="Times New Roman"/>
            </a:endParaRPr>
          </a:p>
          <a:p>
            <a:pPr marR="51435" algn="ctr">
              <a:lnSpc>
                <a:spcPct val="100000"/>
              </a:lnSpc>
              <a:spcBef>
                <a:spcPts val="5"/>
              </a:spcBef>
            </a:pPr>
            <a:r>
              <a:rPr sz="4400" b="1" dirty="0">
                <a:latin typeface="Times New Roman"/>
                <a:cs typeface="Times New Roman"/>
              </a:rPr>
              <a:t>UNICEF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950">
              <a:latin typeface="Times New Roman"/>
              <a:cs typeface="Times New Roman"/>
            </a:endParaRPr>
          </a:p>
          <a:p>
            <a:pPr marL="12065" marR="5080" indent="-60960" algn="ctr">
              <a:lnSpc>
                <a:spcPct val="100000"/>
              </a:lnSpc>
            </a:pPr>
            <a:r>
              <a:rPr sz="4400" spc="-5" dirty="0">
                <a:latin typeface="Arial"/>
                <a:cs typeface="Arial"/>
              </a:rPr>
              <a:t>(</a:t>
            </a:r>
            <a:r>
              <a:rPr sz="44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United </a:t>
            </a:r>
            <a:r>
              <a:rPr sz="4400" b="1" dirty="0">
                <a:solidFill>
                  <a:srgbClr val="00AF50"/>
                </a:solidFill>
                <a:latin typeface="Times New Roman"/>
                <a:cs typeface="Times New Roman"/>
              </a:rPr>
              <a:t>Nations International  </a:t>
            </a:r>
            <a:r>
              <a:rPr sz="4400" b="1" spc="-10" dirty="0">
                <a:solidFill>
                  <a:srgbClr val="00AF50"/>
                </a:solidFill>
                <a:latin typeface="Times New Roman"/>
                <a:cs typeface="Times New Roman"/>
              </a:rPr>
              <a:t>Children's </a:t>
            </a:r>
            <a:r>
              <a:rPr sz="4400" b="1" dirty="0">
                <a:solidFill>
                  <a:srgbClr val="00AF50"/>
                </a:solidFill>
                <a:latin typeface="Times New Roman"/>
                <a:cs typeface="Times New Roman"/>
              </a:rPr>
              <a:t>Emergency</a:t>
            </a:r>
            <a:r>
              <a:rPr sz="4400" b="1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44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Fund</a:t>
            </a:r>
            <a:r>
              <a:rPr sz="4400" spc="-5" dirty="0">
                <a:latin typeface="Arial"/>
                <a:cs typeface="Arial"/>
              </a:rPr>
              <a:t>)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004062"/>
            <a:ext cx="2792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Established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1700" y="2452243"/>
            <a:ext cx="770699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6553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After </a:t>
            </a:r>
            <a:r>
              <a:rPr sz="3200" spc="-55" dirty="0">
                <a:latin typeface="Times New Roman"/>
                <a:cs typeface="Times New Roman"/>
              </a:rPr>
              <a:t>World </a:t>
            </a:r>
            <a:r>
              <a:rPr sz="3200" spc="-85" dirty="0">
                <a:latin typeface="Times New Roman"/>
                <a:cs typeface="Times New Roman"/>
              </a:rPr>
              <a:t>War </a:t>
            </a:r>
            <a:r>
              <a:rPr sz="3200" dirty="0">
                <a:latin typeface="Times New Roman"/>
                <a:cs typeface="Times New Roman"/>
              </a:rPr>
              <a:t>II, European </a:t>
            </a:r>
            <a:r>
              <a:rPr sz="3200" spc="-5" dirty="0">
                <a:latin typeface="Times New Roman"/>
                <a:cs typeface="Times New Roman"/>
              </a:rPr>
              <a:t>children  </a:t>
            </a:r>
            <a:r>
              <a:rPr sz="3200" dirty="0">
                <a:latin typeface="Times New Roman"/>
                <a:cs typeface="Times New Roman"/>
              </a:rPr>
              <a:t>face </a:t>
            </a:r>
            <a:r>
              <a:rPr sz="3200" spc="-5" dirty="0">
                <a:latin typeface="Times New Roman"/>
                <a:cs typeface="Times New Roman"/>
              </a:rPr>
              <a:t>famine and </a:t>
            </a:r>
            <a:r>
              <a:rPr sz="3200" dirty="0">
                <a:latin typeface="Times New Roman"/>
                <a:cs typeface="Times New Roman"/>
              </a:rPr>
              <a:t>disease. UNICEF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created </a:t>
            </a:r>
            <a:r>
              <a:rPr sz="3200" spc="-15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December 1946 by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United Nations </a:t>
            </a:r>
            <a:r>
              <a:rPr sz="3200" spc="-5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provide food, clothing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health care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105"/>
              </a:spcBef>
            </a:pPr>
            <a:r>
              <a:rPr dirty="0"/>
              <a:t>Established in Pakistan in</a:t>
            </a:r>
            <a:r>
              <a:rPr spc="-95" dirty="0"/>
              <a:t> </a:t>
            </a:r>
            <a:r>
              <a:rPr dirty="0"/>
              <a:t>2010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Head </a:t>
            </a:r>
            <a:r>
              <a:rPr spc="229" dirty="0"/>
              <a:t>office</a:t>
            </a:r>
            <a:r>
              <a:rPr spc="135" dirty="0"/>
              <a:t> </a:t>
            </a:r>
            <a:r>
              <a:rPr spc="155" dirty="0"/>
              <a:t>Islamabad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24355"/>
            <a:ext cx="7533640" cy="342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50000"/>
              </a:lnSpc>
              <a:spcBef>
                <a:spcPts val="10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spc="-5" dirty="0">
                <a:latin typeface="Times New Roman"/>
                <a:cs typeface="Times New Roman"/>
              </a:rPr>
              <a:t>United Nations </a:t>
            </a:r>
            <a:r>
              <a:rPr sz="3600" dirty="0">
                <a:latin typeface="Times New Roman"/>
                <a:cs typeface="Times New Roman"/>
              </a:rPr>
              <a:t>International </a:t>
            </a:r>
            <a:r>
              <a:rPr sz="3600" spc="-70" dirty="0">
                <a:latin typeface="Times New Roman"/>
                <a:cs typeface="Times New Roman"/>
              </a:rPr>
              <a:t>Children’s  </a:t>
            </a:r>
            <a:r>
              <a:rPr sz="3600" dirty="0">
                <a:latin typeface="Times New Roman"/>
                <a:cs typeface="Times New Roman"/>
              </a:rPr>
              <a:t>Education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Fund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55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spc="-45" dirty="0">
                <a:latin typeface="Times New Roman"/>
                <a:cs typeface="Times New Roman"/>
              </a:rPr>
              <a:t>Working </a:t>
            </a:r>
            <a:r>
              <a:rPr sz="3600" dirty="0">
                <a:latin typeface="Times New Roman"/>
                <a:cs typeface="Times New Roman"/>
              </a:rPr>
              <a:t>against child</a:t>
            </a:r>
            <a:r>
              <a:rPr sz="3600" spc="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labor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7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Encouraging children to go to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schools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988" y="922019"/>
            <a:ext cx="2146523" cy="429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597"/>
            <a:ext cx="9144000" cy="6629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576" y="927862"/>
            <a:ext cx="7911465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(3)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250">
              <a:latin typeface="Times New Roman"/>
              <a:cs typeface="Times New Roman"/>
            </a:endParaRPr>
          </a:p>
          <a:p>
            <a:pPr marR="133350" algn="ctr">
              <a:lnSpc>
                <a:spcPct val="100000"/>
              </a:lnSpc>
              <a:spcBef>
                <a:spcPts val="5"/>
              </a:spcBef>
            </a:pPr>
            <a:r>
              <a:rPr sz="4400" b="1" dirty="0">
                <a:latin typeface="Times New Roman"/>
                <a:cs typeface="Times New Roman"/>
              </a:rPr>
              <a:t>Oxfam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spc="-35" dirty="0">
                <a:latin typeface="Arial"/>
                <a:cs typeface="Arial"/>
              </a:rPr>
              <a:t>( </a:t>
            </a: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Oxford Committee for Famine Relief</a:t>
            </a:r>
            <a:r>
              <a:rPr sz="3600" b="1" spc="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4400" spc="-35" dirty="0">
                <a:latin typeface="Arial"/>
                <a:cs typeface="Arial"/>
              </a:rPr>
              <a:t>)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876" y="1013206"/>
            <a:ext cx="27927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Est</a:t>
            </a:r>
            <a:r>
              <a:rPr sz="4400" spc="5" dirty="0">
                <a:solidFill>
                  <a:srgbClr val="000000"/>
                </a:solidFill>
              </a:rPr>
              <a:t>a</a:t>
            </a:r>
            <a:r>
              <a:rPr sz="4400" dirty="0">
                <a:solidFill>
                  <a:srgbClr val="000000"/>
                </a:solidFill>
              </a:rPr>
              <a:t>blished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1700" y="2264790"/>
            <a:ext cx="7707630" cy="222504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 indent="732790" algn="just">
              <a:lnSpc>
                <a:spcPct val="90000"/>
              </a:lnSpc>
              <a:spcBef>
                <a:spcPts val="565"/>
              </a:spcBef>
            </a:pPr>
            <a:r>
              <a:rPr sz="3900" spc="-5" dirty="0">
                <a:latin typeface="Times New Roman"/>
                <a:cs typeface="Times New Roman"/>
              </a:rPr>
              <a:t>Oxfam has been working </a:t>
            </a:r>
            <a:r>
              <a:rPr sz="3900" spc="-10" dirty="0">
                <a:latin typeface="Times New Roman"/>
                <a:cs typeface="Times New Roman"/>
              </a:rPr>
              <a:t>in  </a:t>
            </a:r>
            <a:r>
              <a:rPr sz="3900" dirty="0">
                <a:latin typeface="Times New Roman"/>
                <a:cs typeface="Times New Roman"/>
              </a:rPr>
              <a:t>Pakistan </a:t>
            </a:r>
            <a:r>
              <a:rPr sz="3900" spc="-5" dirty="0">
                <a:latin typeface="Times New Roman"/>
                <a:cs typeface="Times New Roman"/>
              </a:rPr>
              <a:t>since </a:t>
            </a:r>
            <a:r>
              <a:rPr sz="3900" dirty="0">
                <a:latin typeface="Times New Roman"/>
                <a:cs typeface="Times New Roman"/>
              </a:rPr>
              <a:t>1973. </a:t>
            </a:r>
            <a:r>
              <a:rPr sz="3900" spc="-160" dirty="0">
                <a:latin typeface="Times New Roman"/>
                <a:cs typeface="Times New Roman"/>
              </a:rPr>
              <a:t>We </a:t>
            </a:r>
            <a:r>
              <a:rPr sz="3900" spc="-5" dirty="0">
                <a:latin typeface="Times New Roman"/>
                <a:cs typeface="Times New Roman"/>
              </a:rPr>
              <a:t>support </a:t>
            </a:r>
            <a:r>
              <a:rPr sz="3900" dirty="0">
                <a:latin typeface="Times New Roman"/>
                <a:cs typeface="Times New Roman"/>
              </a:rPr>
              <a:t>local  partners and work with government  authorities</a:t>
            </a:r>
            <a:endParaRPr sz="3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02890"/>
            <a:ext cx="7672070" cy="3322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7705" indent="-6756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1944"/>
              <a:buFont typeface="Wingdings"/>
              <a:buChar char=""/>
              <a:tabLst>
                <a:tab pos="687705" algn="l"/>
                <a:tab pos="688340" algn="l"/>
              </a:tabLst>
            </a:pPr>
            <a:r>
              <a:rPr sz="3600" dirty="0">
                <a:latin typeface="Times New Roman"/>
                <a:cs typeface="Times New Roman"/>
              </a:rPr>
              <a:t>Agriculture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country</a:t>
            </a:r>
            <a:endParaRPr sz="3600">
              <a:latin typeface="Times New Roman"/>
              <a:cs typeface="Times New Roman"/>
            </a:endParaRPr>
          </a:p>
          <a:p>
            <a:pPr marL="725805" indent="-713740">
              <a:lnSpc>
                <a:spcPts val="4310"/>
              </a:lnSpc>
              <a:spcBef>
                <a:spcPts val="155"/>
              </a:spcBef>
              <a:buClr>
                <a:srgbClr val="2CA1BE"/>
              </a:buClr>
              <a:buSzPct val="68055"/>
              <a:buFont typeface="Wingdings"/>
              <a:buChar char=""/>
              <a:tabLst>
                <a:tab pos="725805" algn="l"/>
                <a:tab pos="726440" algn="l"/>
              </a:tabLst>
            </a:pPr>
            <a:r>
              <a:rPr sz="3600" dirty="0">
                <a:latin typeface="Times New Roman"/>
                <a:cs typeface="Times New Roman"/>
              </a:rPr>
              <a:t>75% </a:t>
            </a:r>
            <a:r>
              <a:rPr sz="3600" spc="-5" dirty="0">
                <a:latin typeface="Times New Roman"/>
                <a:cs typeface="Times New Roman"/>
              </a:rPr>
              <a:t>Attached </a:t>
            </a:r>
            <a:r>
              <a:rPr sz="3600" dirty="0">
                <a:latin typeface="Times New Roman"/>
                <a:cs typeface="Times New Roman"/>
              </a:rPr>
              <a:t>with</a:t>
            </a:r>
            <a:r>
              <a:rPr sz="3600" spc="-1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agriculture</a:t>
            </a:r>
            <a:endParaRPr sz="3600">
              <a:latin typeface="Times New Roman"/>
              <a:cs typeface="Times New Roman"/>
            </a:endParaRPr>
          </a:p>
          <a:p>
            <a:pPr marL="725805" indent="-713740">
              <a:lnSpc>
                <a:spcPts val="4290"/>
              </a:lnSpc>
              <a:buClr>
                <a:srgbClr val="2CA1BE"/>
              </a:buClr>
              <a:buSzPct val="68055"/>
              <a:buFont typeface="Wingdings"/>
              <a:buChar char=""/>
              <a:tabLst>
                <a:tab pos="725805" algn="l"/>
                <a:tab pos="726440" algn="l"/>
              </a:tabLst>
            </a:pPr>
            <a:r>
              <a:rPr sz="3600" dirty="0">
                <a:latin typeface="Times New Roman"/>
                <a:cs typeface="Times New Roman"/>
              </a:rPr>
              <a:t>60-65% </a:t>
            </a:r>
            <a:r>
              <a:rPr sz="3600" spc="-5" dirty="0">
                <a:latin typeface="Times New Roman"/>
                <a:cs typeface="Times New Roman"/>
              </a:rPr>
              <a:t>lives </a:t>
            </a:r>
            <a:r>
              <a:rPr sz="3600" dirty="0">
                <a:latin typeface="Times New Roman"/>
                <a:cs typeface="Times New Roman"/>
              </a:rPr>
              <a:t>in rural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areas</a:t>
            </a:r>
            <a:endParaRPr sz="3600">
              <a:latin typeface="Times New Roman"/>
              <a:cs typeface="Times New Roman"/>
            </a:endParaRPr>
          </a:p>
          <a:p>
            <a:pPr marL="725805" indent="-713740">
              <a:lnSpc>
                <a:spcPts val="4285"/>
              </a:lnSpc>
              <a:buClr>
                <a:srgbClr val="2CA1BE"/>
              </a:buClr>
              <a:buSzPct val="68055"/>
              <a:buFont typeface="Wingdings"/>
              <a:buChar char=""/>
              <a:tabLst>
                <a:tab pos="725805" algn="l"/>
                <a:tab pos="726440" algn="l"/>
              </a:tabLst>
            </a:pPr>
            <a:r>
              <a:rPr sz="3600" dirty="0">
                <a:latin typeface="Times New Roman"/>
                <a:cs typeface="Times New Roman"/>
              </a:rPr>
              <a:t>54% </a:t>
            </a:r>
            <a:r>
              <a:rPr sz="3600" spc="-5" dirty="0">
                <a:latin typeface="Times New Roman"/>
                <a:cs typeface="Times New Roman"/>
              </a:rPr>
              <a:t>literacy </a:t>
            </a:r>
            <a:r>
              <a:rPr sz="3600" dirty="0">
                <a:latin typeface="Times New Roman"/>
                <a:cs typeface="Times New Roman"/>
              </a:rPr>
              <a:t>rate of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Pakistan</a:t>
            </a:r>
            <a:endParaRPr sz="3600">
              <a:latin typeface="Times New Roman"/>
              <a:cs typeface="Times New Roman"/>
            </a:endParaRPr>
          </a:p>
          <a:p>
            <a:pPr marL="725805" indent="-713740">
              <a:lnSpc>
                <a:spcPts val="4290"/>
              </a:lnSpc>
              <a:buClr>
                <a:srgbClr val="2CA1BE"/>
              </a:buClr>
              <a:buSzPct val="68055"/>
              <a:buFont typeface="Wingdings"/>
              <a:buChar char=""/>
              <a:tabLst>
                <a:tab pos="725805" algn="l"/>
                <a:tab pos="726440" algn="l"/>
                <a:tab pos="1792605" algn="l"/>
              </a:tabLst>
            </a:pPr>
            <a:r>
              <a:rPr sz="3600" dirty="0">
                <a:latin typeface="Times New Roman"/>
                <a:cs typeface="Times New Roman"/>
              </a:rPr>
              <a:t>67%	youth </a:t>
            </a:r>
            <a:r>
              <a:rPr sz="3600" spc="-5" dirty="0">
                <a:latin typeface="Times New Roman"/>
                <a:cs typeface="Times New Roman"/>
              </a:rPr>
              <a:t>lives </a:t>
            </a:r>
            <a:r>
              <a:rPr sz="3600" dirty="0">
                <a:latin typeface="Times New Roman"/>
                <a:cs typeface="Times New Roman"/>
              </a:rPr>
              <a:t>in rural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areas</a:t>
            </a:r>
            <a:endParaRPr sz="3600">
              <a:latin typeface="Times New Roman"/>
              <a:cs typeface="Times New Roman"/>
            </a:endParaRPr>
          </a:p>
          <a:p>
            <a:pPr marL="725805" indent="-713740">
              <a:lnSpc>
                <a:spcPts val="4310"/>
              </a:lnSpc>
              <a:buClr>
                <a:srgbClr val="2CA1BE"/>
              </a:buClr>
              <a:buSzPct val="68055"/>
              <a:buFont typeface="Wingdings"/>
              <a:buChar char=""/>
              <a:tabLst>
                <a:tab pos="725805" algn="l"/>
                <a:tab pos="726440" algn="l"/>
              </a:tabLst>
            </a:pPr>
            <a:r>
              <a:rPr sz="3600" dirty="0">
                <a:latin typeface="Times New Roman"/>
                <a:cs typeface="Times New Roman"/>
              </a:rPr>
              <a:t>48% Rural &amp; 67% Urban </a:t>
            </a:r>
            <a:r>
              <a:rPr sz="3600" spc="-5" dirty="0">
                <a:latin typeface="Times New Roman"/>
                <a:cs typeface="Times New Roman"/>
              </a:rPr>
              <a:t>literacy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rate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0" y="914400"/>
            <a:ext cx="2286000" cy="76962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5140"/>
              </a:lnSpc>
            </a:pPr>
            <a:r>
              <a:rPr sz="4400" dirty="0">
                <a:solidFill>
                  <a:srgbClr val="FFFFFF"/>
                </a:solidFill>
              </a:rPr>
              <a:t>Pak</a:t>
            </a:r>
            <a:r>
              <a:rPr sz="4400" dirty="0">
                <a:solidFill>
                  <a:srgbClr val="00AF50"/>
                </a:solidFill>
              </a:rPr>
              <a:t>istan</a:t>
            </a:r>
            <a:endParaRPr sz="4400"/>
          </a:p>
        </p:txBody>
      </p:sp>
      <p:grpSp>
        <p:nvGrpSpPr>
          <p:cNvPr id="4" name="object 4"/>
          <p:cNvGrpSpPr/>
          <p:nvPr/>
        </p:nvGrpSpPr>
        <p:grpSpPr>
          <a:xfrm>
            <a:off x="6515100" y="143255"/>
            <a:ext cx="2633980" cy="1762125"/>
            <a:chOff x="6515100" y="143255"/>
            <a:chExt cx="2633980" cy="1762125"/>
          </a:xfrm>
        </p:grpSpPr>
        <p:sp>
          <p:nvSpPr>
            <p:cNvPr id="5" name="object 5"/>
            <p:cNvSpPr/>
            <p:nvPr/>
          </p:nvSpPr>
          <p:spPr>
            <a:xfrm>
              <a:off x="7152985" y="152399"/>
              <a:ext cx="1991013" cy="17434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19672" y="147827"/>
              <a:ext cx="2624455" cy="1752600"/>
            </a:xfrm>
            <a:custGeom>
              <a:avLst/>
              <a:gdLst/>
              <a:ahLst/>
              <a:cxnLst/>
              <a:rect l="l" t="t" r="r" b="b"/>
              <a:pathLst>
                <a:path w="2624454" h="1752600">
                  <a:moveTo>
                    <a:pt x="0" y="1752600"/>
                  </a:moveTo>
                  <a:lnTo>
                    <a:pt x="2624328" y="1752600"/>
                  </a:lnTo>
                </a:path>
                <a:path w="2624454" h="1752600">
                  <a:moveTo>
                    <a:pt x="2624328" y="0"/>
                  </a:moveTo>
                  <a:lnTo>
                    <a:pt x="0" y="0"/>
                  </a:lnTo>
                  <a:lnTo>
                    <a:pt x="0" y="1752600"/>
                  </a:lnTo>
                </a:path>
              </a:pathLst>
            </a:custGeom>
            <a:ln w="914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0"/>
            <a:ext cx="3429000" cy="2077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174875"/>
            <a:ext cx="6902450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spc="-75" dirty="0">
                <a:latin typeface="Times New Roman"/>
                <a:cs typeface="Times New Roman"/>
              </a:rPr>
              <a:t>Youth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employment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55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spc="-70" dirty="0">
                <a:latin typeface="Times New Roman"/>
                <a:cs typeface="Times New Roman"/>
              </a:rPr>
              <a:t>Youth</a:t>
            </a:r>
            <a:r>
              <a:rPr sz="3600" spc="-5" dirty="0">
                <a:latin typeface="Times New Roman"/>
                <a:cs typeface="Times New Roman"/>
              </a:rPr>
              <a:t> training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7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Income generating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ability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55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  <a:tab pos="3001645" algn="l"/>
              </a:tabLst>
            </a:pPr>
            <a:r>
              <a:rPr sz="3600" dirty="0">
                <a:latin typeface="Times New Roman"/>
                <a:cs typeface="Times New Roman"/>
              </a:rPr>
              <a:t>Food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security	in disaster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conditions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6927" y="851916"/>
            <a:ext cx="4962144" cy="39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819399"/>
            <a:ext cx="9144000" cy="4038600"/>
            <a:chOff x="0" y="2819399"/>
            <a:chExt cx="9144000" cy="4038600"/>
          </a:xfrm>
        </p:grpSpPr>
        <p:sp>
          <p:nvSpPr>
            <p:cNvPr id="3" name="object 3"/>
            <p:cNvSpPr/>
            <p:nvPr/>
          </p:nvSpPr>
          <p:spPr>
            <a:xfrm>
              <a:off x="0" y="2819399"/>
              <a:ext cx="4419600" cy="40385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0" y="2819399"/>
              <a:ext cx="4571999" cy="40385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9144000" cy="2409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622" y="1084834"/>
            <a:ext cx="5803900" cy="2972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25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(4)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400">
              <a:latin typeface="Times New Roman"/>
              <a:cs typeface="Times New Roman"/>
            </a:endParaRPr>
          </a:p>
          <a:p>
            <a:pPr marL="99060" algn="ctr">
              <a:lnSpc>
                <a:spcPct val="100000"/>
              </a:lnSpc>
            </a:pPr>
            <a:r>
              <a:rPr sz="3600" b="1" spc="-90" dirty="0">
                <a:latin typeface="Times New Roman"/>
                <a:cs typeface="Times New Roman"/>
              </a:rPr>
              <a:t>PLYC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b="1" spc="-5" dirty="0">
                <a:latin typeface="Times New Roman"/>
                <a:cs typeface="Times New Roman"/>
              </a:rPr>
              <a:t>(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Pakistan lions youth</a:t>
            </a:r>
            <a:r>
              <a:rPr sz="3600" b="1" spc="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council</a:t>
            </a:r>
            <a:r>
              <a:rPr sz="3600" b="1" spc="-5" dirty="0"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1124458"/>
            <a:ext cx="234823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>
                <a:solidFill>
                  <a:srgbClr val="000000"/>
                </a:solidFill>
              </a:rPr>
              <a:t>Established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534413" y="2473579"/>
            <a:ext cx="5023485" cy="171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Established in</a:t>
            </a:r>
            <a:r>
              <a:rPr sz="4000" spc="-2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1986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85"/>
              </a:spcBef>
            </a:pPr>
            <a:r>
              <a:rPr sz="4000" spc="-5" dirty="0">
                <a:latin typeface="Times New Roman"/>
                <a:cs typeface="Times New Roman"/>
              </a:rPr>
              <a:t>head </a:t>
            </a:r>
            <a:r>
              <a:rPr sz="4000" spc="-15" dirty="0">
                <a:latin typeface="Times New Roman"/>
                <a:cs typeface="Times New Roman"/>
              </a:rPr>
              <a:t>office </a:t>
            </a:r>
            <a:r>
              <a:rPr sz="4000" dirty="0">
                <a:latin typeface="Times New Roman"/>
                <a:cs typeface="Times New Roman"/>
              </a:rPr>
              <a:t>in</a:t>
            </a:r>
            <a:r>
              <a:rPr sz="4000" spc="-2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Islamabad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34337"/>
            <a:ext cx="4452620" cy="3907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socio-economic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development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08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Health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09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Education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07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Gender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08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60" dirty="0">
                <a:latin typeface="Times New Roman"/>
                <a:cs typeface="Times New Roman"/>
              </a:rPr>
              <a:t>Youth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09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Human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rights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3023" y="827532"/>
            <a:ext cx="7283196" cy="450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798"/>
            <a:ext cx="8915400" cy="6553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1430" y="1497533"/>
            <a:ext cx="6494145" cy="327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(5)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50">
              <a:latin typeface="Times New Roman"/>
              <a:cs typeface="Times New Roman"/>
            </a:endParaRPr>
          </a:p>
          <a:p>
            <a:pPr marL="193675" algn="ctr">
              <a:lnSpc>
                <a:spcPct val="100000"/>
              </a:lnSpc>
            </a:pPr>
            <a:r>
              <a:rPr sz="4000" b="1" spc="-15" dirty="0">
                <a:latin typeface="Times New Roman"/>
                <a:cs typeface="Times New Roman"/>
              </a:rPr>
              <a:t>PYO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b="1" spc="-5" dirty="0">
                <a:latin typeface="Times New Roman"/>
                <a:cs typeface="Times New Roman"/>
              </a:rPr>
              <a:t>(</a:t>
            </a:r>
            <a:r>
              <a:rPr sz="4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Pakistan youth</a:t>
            </a:r>
            <a:r>
              <a:rPr sz="4000" b="1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0AF50"/>
                </a:solidFill>
                <a:latin typeface="Times New Roman"/>
                <a:cs typeface="Times New Roman"/>
              </a:rPr>
              <a:t>organization</a:t>
            </a:r>
            <a:r>
              <a:rPr sz="4000" b="1" dirty="0">
                <a:latin typeface="Times New Roman"/>
                <a:cs typeface="Times New Roman"/>
              </a:rPr>
              <a:t>)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394462"/>
            <a:ext cx="2792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Established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1700" y="1841119"/>
            <a:ext cx="7712709" cy="3812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215" indent="521334" algn="just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Times New Roman"/>
                <a:cs typeface="Times New Roman"/>
              </a:rPr>
              <a:t>Pakistan </a:t>
            </a:r>
            <a:r>
              <a:rPr sz="3500" spc="-70" dirty="0">
                <a:latin typeface="Times New Roman"/>
                <a:cs typeface="Times New Roman"/>
              </a:rPr>
              <a:t>Youth </a:t>
            </a:r>
            <a:r>
              <a:rPr sz="3500" spc="-5" dirty="0">
                <a:latin typeface="Times New Roman"/>
                <a:cs typeface="Times New Roman"/>
              </a:rPr>
              <a:t>Organization </a:t>
            </a:r>
            <a:r>
              <a:rPr sz="3500" dirty="0">
                <a:latin typeface="Times New Roman"/>
                <a:cs typeface="Times New Roman"/>
              </a:rPr>
              <a:t>(PYO) is</a:t>
            </a:r>
            <a:r>
              <a:rPr sz="3500" spc="-190" dirty="0">
                <a:latin typeface="Times New Roman"/>
                <a:cs typeface="Times New Roman"/>
              </a:rPr>
              <a:t> </a:t>
            </a:r>
            <a:r>
              <a:rPr sz="3500" dirty="0">
                <a:latin typeface="Times New Roman"/>
                <a:cs typeface="Times New Roman"/>
              </a:rPr>
              <a:t>a  non-political welfare </a:t>
            </a:r>
            <a:r>
              <a:rPr sz="3500" spc="-5" dirty="0">
                <a:latin typeface="Times New Roman"/>
                <a:cs typeface="Times New Roman"/>
              </a:rPr>
              <a:t>organization </a:t>
            </a:r>
            <a:r>
              <a:rPr sz="3500" dirty="0">
                <a:latin typeface="Times New Roman"/>
                <a:cs typeface="Times New Roman"/>
              </a:rPr>
              <a:t>founded  by </a:t>
            </a:r>
            <a:r>
              <a:rPr sz="3500" spc="-65" dirty="0">
                <a:latin typeface="Times New Roman"/>
                <a:cs typeface="Times New Roman"/>
              </a:rPr>
              <a:t>Mr. </a:t>
            </a:r>
            <a:r>
              <a:rPr sz="3500" dirty="0">
                <a:latin typeface="Times New Roman"/>
                <a:cs typeface="Times New Roman"/>
              </a:rPr>
              <a:t>Sana Ullah Rathore in 1990.</a:t>
            </a:r>
            <a:endParaRPr sz="3500">
              <a:latin typeface="Times New Roman"/>
              <a:cs typeface="Times New Roman"/>
            </a:endParaRPr>
          </a:p>
          <a:p>
            <a:pPr marL="12700" marR="5080" indent="521334">
              <a:lnSpc>
                <a:spcPct val="100000"/>
              </a:lnSpc>
              <a:spcBef>
                <a:spcPts val="405"/>
              </a:spcBef>
            </a:pPr>
            <a:r>
              <a:rPr sz="3500" dirty="0">
                <a:latin typeface="Times New Roman"/>
                <a:cs typeface="Times New Roman"/>
              </a:rPr>
              <a:t>PYO is registered with the Social  </a:t>
            </a:r>
            <a:r>
              <a:rPr sz="3500" spc="-40" dirty="0">
                <a:latin typeface="Times New Roman"/>
                <a:cs typeface="Times New Roman"/>
              </a:rPr>
              <a:t>Welfare </a:t>
            </a:r>
            <a:r>
              <a:rPr sz="3500" dirty="0">
                <a:latin typeface="Times New Roman"/>
                <a:cs typeface="Times New Roman"/>
              </a:rPr>
              <a:t>Department Government of the  Punjab (Pakistan). PYO started its</a:t>
            </a:r>
            <a:r>
              <a:rPr sz="3500" spc="-60" dirty="0">
                <a:latin typeface="Times New Roman"/>
                <a:cs typeface="Times New Roman"/>
              </a:rPr>
              <a:t> </a:t>
            </a:r>
            <a:r>
              <a:rPr sz="3500" dirty="0">
                <a:latin typeface="Times New Roman"/>
                <a:cs typeface="Times New Roman"/>
              </a:rPr>
              <a:t>working  in</a:t>
            </a:r>
            <a:r>
              <a:rPr sz="3500" spc="-5" dirty="0">
                <a:latin typeface="Times New Roman"/>
                <a:cs typeface="Times New Roman"/>
              </a:rPr>
              <a:t> </a:t>
            </a:r>
            <a:r>
              <a:rPr sz="3500" dirty="0">
                <a:latin typeface="Times New Roman"/>
                <a:cs typeface="Times New Roman"/>
              </a:rPr>
              <a:t>Gujranwala.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883791"/>
            <a:ext cx="14547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95" dirty="0">
                <a:solidFill>
                  <a:srgbClr val="6F2F9F"/>
                </a:solidFill>
              </a:rPr>
              <a:t>Y</a:t>
            </a:r>
            <a:r>
              <a:rPr sz="4400" dirty="0">
                <a:solidFill>
                  <a:srgbClr val="6F2F9F"/>
                </a:solidFill>
              </a:rPr>
              <a:t>outh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1700" y="3207842"/>
            <a:ext cx="73171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7050">
              <a:lnSpc>
                <a:spcPct val="100000"/>
              </a:lnSpc>
              <a:spcBef>
                <a:spcPts val="100"/>
              </a:spcBef>
            </a:pPr>
            <a:r>
              <a:rPr sz="3600" spc="-75" dirty="0">
                <a:latin typeface="Times New Roman"/>
                <a:cs typeface="Times New Roman"/>
              </a:rPr>
              <a:t>Youth </a:t>
            </a:r>
            <a:r>
              <a:rPr sz="3600" spc="-10" dirty="0">
                <a:latin typeface="Times New Roman"/>
                <a:cs typeface="Times New Roman"/>
              </a:rPr>
              <a:t>is </a:t>
            </a:r>
            <a:r>
              <a:rPr sz="3600" spc="-5" dirty="0">
                <a:latin typeface="Times New Roman"/>
                <a:cs typeface="Times New Roman"/>
              </a:rPr>
              <a:t>defined </a:t>
            </a:r>
            <a:r>
              <a:rPr sz="3600" dirty="0">
                <a:latin typeface="Times New Roman"/>
                <a:cs typeface="Times New Roman"/>
              </a:rPr>
              <a:t>as a period during  </a:t>
            </a:r>
            <a:r>
              <a:rPr sz="3600" spc="-5" dirty="0">
                <a:latin typeface="Times New Roman"/>
                <a:cs typeface="Times New Roman"/>
              </a:rPr>
              <a:t>which a </a:t>
            </a:r>
            <a:r>
              <a:rPr sz="3600" dirty="0">
                <a:latin typeface="Times New Roman"/>
                <a:cs typeface="Times New Roman"/>
              </a:rPr>
              <a:t>person prepares </a:t>
            </a:r>
            <a:r>
              <a:rPr sz="3600" spc="-5" dirty="0">
                <a:latin typeface="Times New Roman"/>
                <a:cs typeface="Times New Roman"/>
              </a:rPr>
              <a:t>himself/herself  to be an active and </a:t>
            </a:r>
            <a:r>
              <a:rPr sz="3600" dirty="0">
                <a:latin typeface="Times New Roman"/>
                <a:cs typeface="Times New Roman"/>
              </a:rPr>
              <a:t>fully responsible  member of the society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28600"/>
            <a:ext cx="51816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16989"/>
            <a:ext cx="7553959" cy="407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Health Care </a:t>
            </a:r>
            <a:r>
              <a:rPr sz="3600" spc="-5" dirty="0">
                <a:latin typeface="Times New Roman"/>
                <a:cs typeface="Times New Roman"/>
              </a:rPr>
              <a:t>facilities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6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Drug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abuse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7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Outreach services for Street Drug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users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555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Mission:</a:t>
            </a:r>
            <a:endParaRPr sz="360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  <a:spcBef>
                <a:spcPts val="2560"/>
              </a:spcBef>
            </a:pPr>
            <a:r>
              <a:rPr sz="3600" spc="-5" dirty="0">
                <a:latin typeface="Times New Roman"/>
                <a:cs typeface="Times New Roman"/>
              </a:rPr>
              <a:t>Drugs </a:t>
            </a:r>
            <a:r>
              <a:rPr sz="3600" dirty="0">
                <a:latin typeface="Times New Roman"/>
                <a:cs typeface="Times New Roman"/>
              </a:rPr>
              <a:t>and HIV/AIDS free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Pakistan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6259" y="844296"/>
            <a:ext cx="7818120" cy="324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597"/>
            <a:ext cx="8839200" cy="662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4560" y="1343608"/>
            <a:ext cx="7433945" cy="3584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2860"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(6)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250">
              <a:latin typeface="Times New Roman"/>
              <a:cs typeface="Times New Roman"/>
            </a:endParaRPr>
          </a:p>
          <a:p>
            <a:pPr marR="20320" algn="ctr">
              <a:lnSpc>
                <a:spcPct val="100000"/>
              </a:lnSpc>
            </a:pPr>
            <a:r>
              <a:rPr sz="4400" b="1" dirty="0">
                <a:latin typeface="Times New Roman"/>
                <a:cs typeface="Times New Roman"/>
              </a:rPr>
              <a:t>YPP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b="1" spc="-85" dirty="0">
                <a:latin typeface="Times New Roman"/>
                <a:cs typeface="Times New Roman"/>
              </a:rPr>
              <a:t>(</a:t>
            </a:r>
            <a:r>
              <a:rPr sz="4400" b="1" spc="-85" dirty="0">
                <a:solidFill>
                  <a:srgbClr val="00AF50"/>
                </a:solidFill>
                <a:latin typeface="Times New Roman"/>
                <a:cs typeface="Times New Roman"/>
              </a:rPr>
              <a:t>Youth </a:t>
            </a:r>
            <a:r>
              <a:rPr sz="4400" b="1" dirty="0">
                <a:solidFill>
                  <a:srgbClr val="00AF50"/>
                </a:solidFill>
                <a:latin typeface="Times New Roman"/>
                <a:cs typeface="Times New Roman"/>
              </a:rPr>
              <a:t>parliament of</a:t>
            </a:r>
            <a:r>
              <a:rPr sz="4400" b="1" spc="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AF50"/>
                </a:solidFill>
                <a:latin typeface="Times New Roman"/>
                <a:cs typeface="Times New Roman"/>
              </a:rPr>
              <a:t>Pakistan</a:t>
            </a:r>
            <a:r>
              <a:rPr sz="4400" b="1" dirty="0">
                <a:latin typeface="Times New Roman"/>
                <a:cs typeface="Times New Roman"/>
              </a:rPr>
              <a:t>)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64005"/>
            <a:ext cx="2538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Times New Roman"/>
                <a:cs typeface="Times New Roman"/>
              </a:rPr>
              <a:t>Established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6669" y="2658932"/>
            <a:ext cx="7225665" cy="1195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5325" marR="5080" indent="-683260">
              <a:lnSpc>
                <a:spcPct val="109700"/>
              </a:lnSpc>
              <a:spcBef>
                <a:spcPts val="95"/>
              </a:spcBef>
            </a:pPr>
            <a:r>
              <a:rPr sz="3500" b="1" spc="-80" dirty="0">
                <a:latin typeface="Times New Roman"/>
                <a:cs typeface="Times New Roman"/>
              </a:rPr>
              <a:t>Youth </a:t>
            </a:r>
            <a:r>
              <a:rPr sz="3500" b="1" dirty="0">
                <a:latin typeface="Times New Roman"/>
                <a:cs typeface="Times New Roman"/>
              </a:rPr>
              <a:t>Parliament </a:t>
            </a:r>
            <a:r>
              <a:rPr sz="3500" b="1" spc="-5" dirty="0">
                <a:latin typeface="Times New Roman"/>
                <a:cs typeface="Times New Roman"/>
              </a:rPr>
              <a:t>Pakistan </a:t>
            </a:r>
            <a:r>
              <a:rPr sz="3500" spc="-5" dirty="0">
                <a:latin typeface="Times New Roman"/>
                <a:cs typeface="Times New Roman"/>
              </a:rPr>
              <a:t>is </a:t>
            </a:r>
            <a:r>
              <a:rPr sz="3500" dirty="0">
                <a:latin typeface="Times New Roman"/>
                <a:cs typeface="Times New Roman"/>
              </a:rPr>
              <a:t>a project  launched in </a:t>
            </a:r>
            <a:r>
              <a:rPr sz="3500" spc="-5" dirty="0">
                <a:latin typeface="Times New Roman"/>
                <a:cs typeface="Times New Roman"/>
              </a:rPr>
              <a:t>2007 </a:t>
            </a:r>
            <a:r>
              <a:rPr sz="3500" dirty="0">
                <a:latin typeface="Times New Roman"/>
                <a:cs typeface="Times New Roman"/>
              </a:rPr>
              <a:t>in</a:t>
            </a:r>
            <a:r>
              <a:rPr sz="3500" spc="-50" dirty="0">
                <a:latin typeface="Times New Roman"/>
                <a:cs typeface="Times New Roman"/>
              </a:rPr>
              <a:t> </a:t>
            </a:r>
            <a:r>
              <a:rPr sz="3500" dirty="0">
                <a:latin typeface="Times New Roman"/>
                <a:cs typeface="Times New Roman"/>
              </a:rPr>
              <a:t>Islamabad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340667"/>
            <a:ext cx="7443470" cy="4276725"/>
          </a:xfrm>
          <a:prstGeom prst="rect">
            <a:avLst/>
          </a:prstGeom>
        </p:spPr>
        <p:txBody>
          <a:bodyPr vert="horz" wrap="square" lIns="0" tIns="25844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2035"/>
              </a:spcBef>
              <a:buClr>
                <a:srgbClr val="2CA1BE"/>
              </a:buClr>
              <a:buSzPct val="67187"/>
              <a:buFont typeface="Arial"/>
              <a:buChar char=""/>
              <a:tabLst>
                <a:tab pos="269240" algn="l"/>
              </a:tabLst>
            </a:pPr>
            <a:r>
              <a:rPr sz="3200" dirty="0">
                <a:latin typeface="Times New Roman"/>
                <a:cs typeface="Times New Roman"/>
              </a:rPr>
              <a:t>By famous singer</a:t>
            </a:r>
            <a:r>
              <a:rPr sz="3200" spc="-2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Abrar-ul-Haq</a:t>
            </a:r>
            <a:endParaRPr sz="32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40000"/>
              </a:lnSpc>
              <a:spcBef>
                <a:spcPts val="400"/>
              </a:spcBef>
              <a:buClr>
                <a:srgbClr val="2CA1BE"/>
              </a:buClr>
              <a:buSzPct val="67187"/>
              <a:buFont typeface="Arial"/>
              <a:buChar char=""/>
              <a:tabLst>
                <a:tab pos="269240" algn="l"/>
              </a:tabLst>
            </a:pPr>
            <a:r>
              <a:rPr sz="3200" spc="-114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empower the youth of Pakistan with the  ability to understand the importance of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their  role in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community.</a:t>
            </a:r>
            <a:endParaRPr sz="3200">
              <a:latin typeface="Times New Roman"/>
              <a:cs typeface="Times New Roman"/>
            </a:endParaRPr>
          </a:p>
          <a:p>
            <a:pPr marL="268605" marR="990600" indent="-256540">
              <a:lnSpc>
                <a:spcPct val="140100"/>
              </a:lnSpc>
              <a:spcBef>
                <a:spcPts val="405"/>
              </a:spcBef>
              <a:buClr>
                <a:srgbClr val="2CA1BE"/>
              </a:buClr>
              <a:buSzPct val="67187"/>
              <a:buFont typeface="Arial"/>
              <a:buChar char=""/>
              <a:tabLst>
                <a:tab pos="269240" algn="l"/>
              </a:tabLst>
            </a:pPr>
            <a:r>
              <a:rPr sz="3200" dirty="0">
                <a:latin typeface="Times New Roman"/>
                <a:cs typeface="Times New Roman"/>
              </a:rPr>
              <a:t>Leadership, citizenship and ability </a:t>
            </a:r>
            <a:r>
              <a:rPr sz="3200" spc="-130" dirty="0">
                <a:latin typeface="Times New Roman"/>
                <a:cs typeface="Times New Roman"/>
              </a:rPr>
              <a:t>for  </a:t>
            </a:r>
            <a:r>
              <a:rPr sz="3200" dirty="0">
                <a:latin typeface="Times New Roman"/>
                <a:cs typeface="Times New Roman"/>
              </a:rPr>
              <a:t>governance in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youth.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701040"/>
            <a:ext cx="8008620" cy="323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4797"/>
            <a:ext cx="9144000" cy="6553200"/>
            <a:chOff x="0" y="304797"/>
            <a:chExt cx="9144000" cy="6553200"/>
          </a:xfrm>
        </p:grpSpPr>
        <p:sp>
          <p:nvSpPr>
            <p:cNvPr id="3" name="object 3"/>
            <p:cNvSpPr/>
            <p:nvPr/>
          </p:nvSpPr>
          <p:spPr>
            <a:xfrm>
              <a:off x="0" y="304797"/>
              <a:ext cx="4495800" cy="65531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24400" y="1295398"/>
              <a:ext cx="4419599" cy="55625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43663"/>
            <a:ext cx="7845425" cy="4096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50100"/>
              </a:lnSpc>
              <a:spcBef>
                <a:spcPts val="10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Generally </a:t>
            </a:r>
            <a:r>
              <a:rPr sz="2800" dirty="0">
                <a:latin typeface="Times New Roman"/>
                <a:cs typeface="Times New Roman"/>
              </a:rPr>
              <a:t>viewed </a:t>
            </a:r>
            <a:r>
              <a:rPr sz="2800" spc="-5" dirty="0">
                <a:latin typeface="Times New Roman"/>
                <a:cs typeface="Times New Roman"/>
              </a:rPr>
              <a:t>as passive recipients of </a:t>
            </a:r>
            <a:r>
              <a:rPr sz="2800" dirty="0">
                <a:latin typeface="Times New Roman"/>
                <a:cs typeface="Times New Roman"/>
              </a:rPr>
              <a:t>support,  rather </a:t>
            </a:r>
            <a:r>
              <a:rPr sz="2800" spc="-5" dirty="0">
                <a:latin typeface="Times New Roman"/>
                <a:cs typeface="Times New Roman"/>
              </a:rPr>
              <a:t>than active agents capable of </a:t>
            </a:r>
            <a:r>
              <a:rPr sz="2800" dirty="0">
                <a:latin typeface="Times New Roman"/>
                <a:cs typeface="Times New Roman"/>
              </a:rPr>
              <a:t>solving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problems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2CA1BE"/>
              </a:buClr>
              <a:buFont typeface="Arial"/>
              <a:buChar char=""/>
            </a:pPr>
            <a:endParaRPr sz="31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Neglected in development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planning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A1BE"/>
              </a:buClr>
              <a:buFont typeface="Arial"/>
              <a:buChar char=""/>
            </a:pP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60" dirty="0">
                <a:latin typeface="Times New Roman"/>
                <a:cs typeface="Times New Roman"/>
              </a:rPr>
              <a:t>Youth </a:t>
            </a:r>
            <a:r>
              <a:rPr sz="2800" dirty="0">
                <a:latin typeface="Times New Roman"/>
                <a:cs typeface="Times New Roman"/>
              </a:rPr>
              <a:t>proper political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representation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"/>
            </a:pP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Lack </a:t>
            </a:r>
            <a:r>
              <a:rPr sz="2800" dirty="0">
                <a:latin typeface="Times New Roman"/>
                <a:cs typeface="Times New Roman"/>
              </a:rPr>
              <a:t>of social protection, </a:t>
            </a:r>
            <a:r>
              <a:rPr sz="2800" spc="-5" dirty="0">
                <a:latin typeface="Times New Roman"/>
                <a:cs typeface="Times New Roman"/>
              </a:rPr>
              <a:t>Education &amp;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Health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9308" y="667512"/>
            <a:ext cx="5922264" cy="39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49603"/>
            <a:ext cx="6463030" cy="432625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509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Poverty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Involvement 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decision-making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Ability often </a:t>
            </a:r>
            <a:r>
              <a:rPr sz="2800" spc="-10" dirty="0">
                <a:latin typeface="Times New Roman"/>
                <a:cs typeface="Times New Roman"/>
              </a:rPr>
              <a:t>under-valued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Lack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employment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opportunities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Education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Urban-migration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Lack </a:t>
            </a:r>
            <a:r>
              <a:rPr sz="2800" dirty="0">
                <a:latin typeface="Times New Roman"/>
                <a:cs typeface="Times New Roman"/>
              </a:rPr>
              <a:t>of training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opportunities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Gender Discrimination </a:t>
            </a:r>
            <a:r>
              <a:rPr sz="2800" dirty="0">
                <a:latin typeface="Times New Roman"/>
                <a:cs typeface="Times New Roman"/>
              </a:rPr>
              <a:t>(for young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females)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Access to information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sources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3212" y="667512"/>
            <a:ext cx="5100828" cy="39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5410199"/>
            <a:ext cx="3857244" cy="144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Or</a:t>
            </a:r>
            <a:r>
              <a:rPr spc="5" dirty="0"/>
              <a:t>g</a:t>
            </a:r>
            <a:r>
              <a:rPr dirty="0"/>
              <a:t>anizat</a:t>
            </a:r>
            <a:r>
              <a:rPr spc="-15" dirty="0"/>
              <a:t>i</a:t>
            </a:r>
            <a:r>
              <a:rPr dirty="0"/>
              <a:t>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R="123189" algn="ctr">
              <a:lnSpc>
                <a:spcPct val="100000"/>
              </a:lnSpc>
              <a:spcBef>
                <a:spcPts val="1660"/>
              </a:spcBef>
            </a:pPr>
            <a:r>
              <a:rPr spc="-5" dirty="0"/>
              <a:t>The </a:t>
            </a:r>
            <a:r>
              <a:rPr dirty="0"/>
              <a:t>Planning </a:t>
            </a:r>
            <a:r>
              <a:rPr spc="-5" dirty="0"/>
              <a:t>of </a:t>
            </a:r>
            <a:r>
              <a:rPr spc="-10" dirty="0"/>
              <a:t>an </a:t>
            </a:r>
            <a:r>
              <a:rPr spc="-5" dirty="0"/>
              <a:t>activity or</a:t>
            </a:r>
            <a:r>
              <a:rPr spc="-25" dirty="0"/>
              <a:t> </a:t>
            </a:r>
            <a:r>
              <a:rPr spc="-5" dirty="0"/>
              <a:t>event.</a:t>
            </a: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3600" b="1" spc="-80" dirty="0">
                <a:solidFill>
                  <a:srgbClr val="00AF50"/>
                </a:solidFill>
                <a:latin typeface="Times New Roman"/>
                <a:cs typeface="Times New Roman"/>
              </a:rPr>
              <a:t>Youth</a:t>
            </a:r>
            <a:r>
              <a:rPr sz="36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Organizations</a:t>
            </a:r>
            <a:endParaRPr sz="3600">
              <a:latin typeface="Times New Roman"/>
              <a:cs typeface="Times New Roman"/>
            </a:endParaRPr>
          </a:p>
          <a:p>
            <a:pPr marL="1155700" marR="5080">
              <a:lnSpc>
                <a:spcPct val="150000"/>
              </a:lnSpc>
              <a:spcBef>
                <a:spcPts val="1480"/>
              </a:spcBef>
            </a:pPr>
            <a:r>
              <a:rPr sz="2400" spc="-5" dirty="0"/>
              <a:t>Political or Religious or </a:t>
            </a:r>
            <a:r>
              <a:rPr sz="2400" dirty="0"/>
              <a:t>Social </a:t>
            </a:r>
            <a:r>
              <a:rPr sz="2400" spc="-5" dirty="0"/>
              <a:t>reform </a:t>
            </a:r>
            <a:r>
              <a:rPr sz="2400" spc="-10" dirty="0"/>
              <a:t>movement  </a:t>
            </a:r>
            <a:r>
              <a:rPr sz="2400" spc="-5" dirty="0"/>
              <a:t>or </a:t>
            </a:r>
            <a:r>
              <a:rPr sz="2400" dirty="0"/>
              <a:t>agitation consisting chiefly </a:t>
            </a:r>
            <a:r>
              <a:rPr sz="2400" spc="-5" dirty="0"/>
              <a:t>of young</a:t>
            </a:r>
            <a:r>
              <a:rPr sz="2400" spc="-120" dirty="0"/>
              <a:t> </a:t>
            </a:r>
            <a:r>
              <a:rPr sz="2400" dirty="0"/>
              <a:t>people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3657600" y="152400"/>
            <a:ext cx="4876800" cy="175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666998"/>
            <a:ext cx="9078595" cy="4191000"/>
            <a:chOff x="0" y="2666998"/>
            <a:chExt cx="9078595" cy="4191000"/>
          </a:xfrm>
        </p:grpSpPr>
        <p:sp>
          <p:nvSpPr>
            <p:cNvPr id="3" name="object 3"/>
            <p:cNvSpPr/>
            <p:nvPr/>
          </p:nvSpPr>
          <p:spPr>
            <a:xfrm>
              <a:off x="0" y="2666999"/>
              <a:ext cx="5181600" cy="4190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57800" y="2666998"/>
              <a:ext cx="3820667" cy="41483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4876800" cy="2476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05400" y="152400"/>
            <a:ext cx="4038600" cy="228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61261"/>
            <a:ext cx="7864475" cy="41783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8605" marR="5080" indent="-256540">
              <a:lnSpc>
                <a:spcPts val="2920"/>
              </a:lnSpc>
              <a:spcBef>
                <a:spcPts val="459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dirty="0">
                <a:latin typeface="Times New Roman"/>
                <a:cs typeface="Times New Roman"/>
              </a:rPr>
              <a:t>Many of these are at their last stage and are going to</a:t>
            </a:r>
            <a:r>
              <a:rPr sz="2700" spc="-1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be  demolished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30" dirty="0">
                <a:latin typeface="Times New Roman"/>
                <a:cs typeface="Times New Roman"/>
              </a:rPr>
              <a:t>CHANDTARA</a:t>
            </a:r>
            <a:r>
              <a:rPr sz="2700" spc="-1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CLUB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7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" dirty="0">
                <a:latin typeface="Times New Roman"/>
                <a:cs typeface="Times New Roman"/>
              </a:rPr>
              <a:t>BOY</a:t>
            </a:r>
            <a:r>
              <a:rPr sz="2700" spc="-1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SCOUTING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7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" dirty="0">
                <a:latin typeface="Times New Roman"/>
                <a:cs typeface="Times New Roman"/>
              </a:rPr>
              <a:t>GIRLS GUIDE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MOVEMENT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8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5" dirty="0">
                <a:latin typeface="Times New Roman"/>
                <a:cs typeface="Times New Roman"/>
              </a:rPr>
              <a:t>FARM </a:t>
            </a:r>
            <a:r>
              <a:rPr sz="2700" spc="-5" dirty="0">
                <a:latin typeface="Times New Roman"/>
                <a:cs typeface="Times New Roman"/>
              </a:rPr>
              <a:t>GUIDE</a:t>
            </a:r>
            <a:r>
              <a:rPr sz="2700" spc="7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MOVEMENT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7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5" dirty="0">
                <a:latin typeface="Times New Roman"/>
                <a:cs typeface="Times New Roman"/>
              </a:rPr>
              <a:t>FARM </a:t>
            </a:r>
            <a:r>
              <a:rPr sz="2700" spc="-5" dirty="0">
                <a:latin typeface="Times New Roman"/>
                <a:cs typeface="Times New Roman"/>
              </a:rPr>
              <a:t>GIRLS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GUIDE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7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" dirty="0">
                <a:latin typeface="Times New Roman"/>
                <a:cs typeface="Times New Roman"/>
              </a:rPr>
              <a:t>YOUTH INVESTMENT PROMOTION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SOCIETY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8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65" dirty="0">
                <a:latin typeface="Times New Roman"/>
                <a:cs typeface="Times New Roman"/>
              </a:rPr>
              <a:t>PAKISTAN </a:t>
            </a:r>
            <a:r>
              <a:rPr sz="2700" spc="-5" dirty="0">
                <a:latin typeface="Times New Roman"/>
                <a:cs typeface="Times New Roman"/>
              </a:rPr>
              <a:t>YOUTH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30" dirty="0">
                <a:latin typeface="Times New Roman"/>
                <a:cs typeface="Times New Roman"/>
              </a:rPr>
              <a:t>ORGANIZATION</a:t>
            </a:r>
            <a:endParaRPr sz="2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7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-5" dirty="0">
                <a:latin typeface="Times New Roman"/>
                <a:cs typeface="Times New Roman"/>
              </a:rPr>
              <a:t>YOUTH FRONT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65" dirty="0">
                <a:latin typeface="Times New Roman"/>
                <a:cs typeface="Times New Roman"/>
              </a:rPr>
              <a:t>PAKISTAN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0663" y="379475"/>
            <a:ext cx="7653528" cy="969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798"/>
            <a:ext cx="8991600" cy="6553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83791"/>
            <a:ext cx="9575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Age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207842"/>
            <a:ext cx="755523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4429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For </a:t>
            </a:r>
            <a:r>
              <a:rPr sz="3600" spc="-5" dirty="0">
                <a:latin typeface="Times New Roman"/>
                <a:cs typeface="Times New Roman"/>
              </a:rPr>
              <a:t>Pakistan the population </a:t>
            </a:r>
            <a:r>
              <a:rPr sz="3600" dirty="0">
                <a:latin typeface="Times New Roman"/>
                <a:cs typeface="Times New Roman"/>
              </a:rPr>
              <a:t>in the  age group of </a:t>
            </a:r>
            <a:r>
              <a:rPr sz="3600" dirty="0">
                <a:solidFill>
                  <a:srgbClr val="006FC0"/>
                </a:solidFill>
                <a:latin typeface="Times New Roman"/>
                <a:cs typeface="Times New Roman"/>
              </a:rPr>
              <a:t>15-29 </a:t>
            </a:r>
            <a:r>
              <a:rPr sz="3600" dirty="0">
                <a:latin typeface="Times New Roman"/>
                <a:cs typeface="Times New Roman"/>
              </a:rPr>
              <a:t>years </a:t>
            </a:r>
            <a:r>
              <a:rPr sz="3600" spc="-5" dirty="0">
                <a:latin typeface="Times New Roman"/>
                <a:cs typeface="Times New Roman"/>
              </a:rPr>
              <a:t>is </a:t>
            </a:r>
            <a:r>
              <a:rPr sz="3600" dirty="0">
                <a:latin typeface="Times New Roman"/>
                <a:cs typeface="Times New Roman"/>
              </a:rPr>
              <a:t>taken </a:t>
            </a:r>
            <a:r>
              <a:rPr sz="3600" spc="-5" dirty="0">
                <a:latin typeface="Times New Roman"/>
                <a:cs typeface="Times New Roman"/>
              </a:rPr>
              <a:t>as </a:t>
            </a:r>
            <a:r>
              <a:rPr sz="3600" dirty="0">
                <a:latin typeface="Times New Roman"/>
                <a:cs typeface="Times New Roman"/>
              </a:rPr>
              <a:t>the  young population.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482464"/>
            <a:ext cx="4561802" cy="2197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24399"/>
            <a:ext cx="9144000" cy="2133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869" y="2816563"/>
            <a:ext cx="7065645" cy="147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7575" marR="5080" indent="-2175510">
              <a:lnSpc>
                <a:spcPct val="107800"/>
              </a:lnSpc>
              <a:spcBef>
                <a:spcPts val="100"/>
              </a:spcBef>
            </a:pPr>
            <a:r>
              <a:rPr sz="4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Different </a:t>
            </a:r>
            <a:r>
              <a:rPr sz="4400" b="1" dirty="0">
                <a:solidFill>
                  <a:srgbClr val="006FC0"/>
                </a:solidFill>
                <a:latin typeface="Times New Roman"/>
                <a:cs typeface="Times New Roman"/>
              </a:rPr>
              <a:t>youth</a:t>
            </a:r>
            <a:r>
              <a:rPr sz="44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6FC0"/>
                </a:solidFill>
                <a:latin typeface="Times New Roman"/>
                <a:cs typeface="Times New Roman"/>
              </a:rPr>
              <a:t>organizations  in</a:t>
            </a:r>
            <a:r>
              <a:rPr sz="4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6FC0"/>
                </a:solidFill>
                <a:latin typeface="Times New Roman"/>
                <a:cs typeface="Times New Roman"/>
              </a:rPr>
              <a:t>Pakistan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7400" y="95513"/>
            <a:ext cx="2971800" cy="2399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9125" y="0"/>
            <a:ext cx="2343150" cy="259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8213" y="1235710"/>
            <a:ext cx="6332855" cy="4495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982344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(1)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50">
              <a:latin typeface="Times New Roman"/>
              <a:cs typeface="Times New Roman"/>
            </a:endParaRPr>
          </a:p>
          <a:p>
            <a:pPr marR="984885" algn="ctr">
              <a:lnSpc>
                <a:spcPct val="100000"/>
              </a:lnSpc>
            </a:pPr>
            <a:r>
              <a:rPr sz="4000" b="1" spc="-10" dirty="0">
                <a:latin typeface="Times New Roman"/>
                <a:cs typeface="Times New Roman"/>
              </a:rPr>
              <a:t>UNESCO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85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4000" b="1" spc="-5" dirty="0">
                <a:latin typeface="Times New Roman"/>
                <a:cs typeface="Times New Roman"/>
              </a:rPr>
              <a:t>(</a:t>
            </a:r>
            <a:r>
              <a:rPr sz="4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United Nations Educational,  Scientific &amp; Cultural  </a:t>
            </a:r>
            <a:r>
              <a:rPr sz="4000" b="1" dirty="0">
                <a:solidFill>
                  <a:srgbClr val="00AF50"/>
                </a:solidFill>
                <a:latin typeface="Times New Roman"/>
                <a:cs typeface="Times New Roman"/>
              </a:rPr>
              <a:t>Organization</a:t>
            </a:r>
            <a:r>
              <a:rPr sz="4000" b="1" dirty="0">
                <a:latin typeface="Times New Roman"/>
                <a:cs typeface="Times New Roman"/>
              </a:rPr>
              <a:t>)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699262"/>
            <a:ext cx="2792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Established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1700" y="2350134"/>
            <a:ext cx="770699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3775" algn="just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The UNESCO </a:t>
            </a:r>
            <a:r>
              <a:rPr sz="3600" spc="-10" dirty="0">
                <a:latin typeface="Times New Roman"/>
                <a:cs typeface="Times New Roman"/>
              </a:rPr>
              <a:t>Office </a:t>
            </a:r>
            <a:r>
              <a:rPr sz="3600" dirty="0">
                <a:latin typeface="Times New Roman"/>
                <a:cs typeface="Times New Roman"/>
              </a:rPr>
              <a:t>in Pakistan  </a:t>
            </a:r>
            <a:r>
              <a:rPr sz="3600" spc="-5" dirty="0">
                <a:latin typeface="Times New Roman"/>
                <a:cs typeface="Times New Roman"/>
              </a:rPr>
              <a:t>was established in </a:t>
            </a:r>
            <a:r>
              <a:rPr sz="3600" dirty="0">
                <a:latin typeface="Times New Roman"/>
                <a:cs typeface="Times New Roman"/>
              </a:rPr>
              <a:t>Karachi </a:t>
            </a:r>
            <a:r>
              <a:rPr sz="3600" spc="-5" dirty="0">
                <a:latin typeface="Times New Roman"/>
                <a:cs typeface="Times New Roman"/>
              </a:rPr>
              <a:t>in </a:t>
            </a:r>
            <a:r>
              <a:rPr sz="3600" dirty="0">
                <a:latin typeface="Times New Roman"/>
                <a:cs typeface="Times New Roman"/>
              </a:rPr>
              <a:t>1958 </a:t>
            </a:r>
            <a:r>
              <a:rPr sz="3600" spc="-5" dirty="0">
                <a:latin typeface="Times New Roman"/>
                <a:cs typeface="Times New Roman"/>
              </a:rPr>
              <a:t>as </a:t>
            </a:r>
            <a:r>
              <a:rPr sz="3600" spc="-10" dirty="0">
                <a:latin typeface="Times New Roman"/>
                <a:cs typeface="Times New Roman"/>
              </a:rPr>
              <a:t>the  </a:t>
            </a:r>
            <a:r>
              <a:rPr sz="3600" spc="-5" dirty="0">
                <a:solidFill>
                  <a:srgbClr val="C00000"/>
                </a:solidFill>
                <a:latin typeface="Times New Roman"/>
                <a:cs typeface="Times New Roman"/>
              </a:rPr>
              <a:t>“</a:t>
            </a:r>
            <a:r>
              <a:rPr sz="3600" spc="-5" dirty="0">
                <a:latin typeface="Times New Roman"/>
                <a:cs typeface="Times New Roman"/>
              </a:rPr>
              <a:t>UNESCO </a:t>
            </a:r>
            <a:r>
              <a:rPr sz="3600" dirty="0">
                <a:latin typeface="Times New Roman"/>
                <a:cs typeface="Times New Roman"/>
              </a:rPr>
              <a:t>Regional Centre for Reading  Materials </a:t>
            </a:r>
            <a:r>
              <a:rPr sz="3600" spc="-5" dirty="0">
                <a:latin typeface="Times New Roman"/>
                <a:cs typeface="Times New Roman"/>
              </a:rPr>
              <a:t>in </a:t>
            </a:r>
            <a:r>
              <a:rPr sz="3600" dirty="0">
                <a:latin typeface="Times New Roman"/>
                <a:cs typeface="Times New Roman"/>
              </a:rPr>
              <a:t>South</a:t>
            </a:r>
            <a:r>
              <a:rPr sz="3600" spc="-2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Asia</a:t>
            </a:r>
            <a:r>
              <a:rPr sz="3600" spc="-5" dirty="0">
                <a:solidFill>
                  <a:srgbClr val="C00000"/>
                </a:solidFill>
                <a:latin typeface="Times New Roman"/>
                <a:cs typeface="Times New Roman"/>
              </a:rPr>
              <a:t>”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237234"/>
            <a:ext cx="7799705" cy="461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734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United </a:t>
            </a:r>
            <a:r>
              <a:rPr sz="3600" spc="-5" dirty="0">
                <a:latin typeface="Times New Roman"/>
                <a:cs typeface="Times New Roman"/>
              </a:rPr>
              <a:t>Nations </a:t>
            </a:r>
            <a:r>
              <a:rPr sz="3600" dirty="0">
                <a:latin typeface="Times New Roman"/>
                <a:cs typeface="Times New Roman"/>
              </a:rPr>
              <a:t>Educational </a:t>
            </a:r>
            <a:r>
              <a:rPr sz="3600" spc="-50" dirty="0">
                <a:latin typeface="Times New Roman"/>
                <a:cs typeface="Times New Roman"/>
              </a:rPr>
              <a:t>Scientific  </a:t>
            </a:r>
            <a:r>
              <a:rPr sz="3600" dirty="0">
                <a:latin typeface="Times New Roman"/>
                <a:cs typeface="Times New Roman"/>
              </a:rPr>
              <a:t>and Cultural</a:t>
            </a:r>
            <a:r>
              <a:rPr sz="3600" spc="-5" dirty="0">
                <a:latin typeface="Times New Roman"/>
                <a:cs typeface="Times New Roman"/>
              </a:rPr>
              <a:t> Organization</a:t>
            </a:r>
            <a:endParaRPr sz="3600">
              <a:latin typeface="Times New Roman"/>
              <a:cs typeface="Times New Roman"/>
            </a:endParaRPr>
          </a:p>
          <a:p>
            <a:pPr marL="268605" marR="83883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Emphasize community </a:t>
            </a:r>
            <a:r>
              <a:rPr sz="3600" spc="-45" dirty="0">
                <a:latin typeface="Times New Roman"/>
                <a:cs typeface="Times New Roman"/>
              </a:rPr>
              <a:t>development  </a:t>
            </a:r>
            <a:r>
              <a:rPr sz="3600" dirty="0">
                <a:latin typeface="Times New Roman"/>
                <a:cs typeface="Times New Roman"/>
              </a:rPr>
              <a:t>through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education</a:t>
            </a:r>
            <a:endParaRPr sz="3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8055"/>
              <a:buFont typeface="Arial"/>
              <a:buChar char=""/>
              <a:tabLst>
                <a:tab pos="269240" algn="l"/>
              </a:tabLst>
            </a:pPr>
            <a:r>
              <a:rPr sz="3600" dirty="0">
                <a:latin typeface="Times New Roman"/>
                <a:cs typeface="Times New Roman"/>
              </a:rPr>
              <a:t>Education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in:</a:t>
            </a:r>
            <a:endParaRPr sz="3600">
              <a:latin typeface="Times New Roman"/>
              <a:cs typeface="Times New Roman"/>
            </a:endParaRPr>
          </a:p>
          <a:p>
            <a:pPr marL="870585" marR="5080" indent="-858519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8055"/>
              <a:buAutoNum type="romanUcPeriod"/>
              <a:tabLst>
                <a:tab pos="870585" algn="l"/>
                <a:tab pos="871219" algn="l"/>
              </a:tabLst>
            </a:pPr>
            <a:r>
              <a:rPr sz="3600" dirty="0">
                <a:latin typeface="Times New Roman"/>
                <a:cs typeface="Times New Roman"/>
              </a:rPr>
              <a:t>Basic </a:t>
            </a:r>
            <a:r>
              <a:rPr sz="3600" spc="-30" dirty="0">
                <a:latin typeface="Times New Roman"/>
                <a:cs typeface="Times New Roman"/>
              </a:rPr>
              <a:t>literacy, </a:t>
            </a:r>
            <a:r>
              <a:rPr sz="3600" spc="-5" dirty="0">
                <a:latin typeface="Times New Roman"/>
                <a:cs typeface="Times New Roman"/>
              </a:rPr>
              <a:t>vocational training </a:t>
            </a:r>
            <a:r>
              <a:rPr sz="3600" dirty="0">
                <a:latin typeface="Times New Roman"/>
                <a:cs typeface="Times New Roman"/>
              </a:rPr>
              <a:t>and  </a:t>
            </a:r>
            <a:r>
              <a:rPr sz="3600" spc="-5" dirty="0">
                <a:latin typeface="Times New Roman"/>
                <a:cs typeface="Times New Roman"/>
              </a:rPr>
              <a:t>income generating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activities</a:t>
            </a:r>
            <a:endParaRPr sz="3600">
              <a:latin typeface="Times New Roman"/>
              <a:cs typeface="Times New Roman"/>
            </a:endParaRPr>
          </a:p>
          <a:p>
            <a:pPr marL="870585" indent="-858519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8055"/>
              <a:buAutoNum type="romanUcPeriod"/>
              <a:tabLst>
                <a:tab pos="870585" algn="l"/>
                <a:tab pos="871219" algn="l"/>
              </a:tabLst>
            </a:pPr>
            <a:r>
              <a:rPr sz="3600" spc="-5" dirty="0">
                <a:latin typeface="Times New Roman"/>
                <a:cs typeface="Times New Roman"/>
              </a:rPr>
              <a:t>Focuses </a:t>
            </a:r>
            <a:r>
              <a:rPr sz="3600" dirty="0">
                <a:latin typeface="Times New Roman"/>
                <a:cs typeface="Times New Roman"/>
              </a:rPr>
              <a:t>on remote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areas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994" y="601980"/>
            <a:ext cx="2329390" cy="430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549</Words>
  <Application>Microsoft Macintosh PowerPoint</Application>
  <PresentationFormat>On-screen Show (4:3)</PresentationFormat>
  <Paragraphs>114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Review of different youth  organizations in Pakistan</vt:lpstr>
      <vt:lpstr>Pakistan</vt:lpstr>
      <vt:lpstr>Youth</vt:lpstr>
      <vt:lpstr>Organization</vt:lpstr>
      <vt:lpstr>PowerPoint Presentation</vt:lpstr>
      <vt:lpstr>PowerPoint Presentation</vt:lpstr>
      <vt:lpstr>PowerPoint Presentation</vt:lpstr>
      <vt:lpstr>Established</vt:lpstr>
      <vt:lpstr>PowerPoint Presentation</vt:lpstr>
      <vt:lpstr>PowerPoint Presentation</vt:lpstr>
      <vt:lpstr>PowerPoint Presentation</vt:lpstr>
      <vt:lpstr>PowerPoint Presentation</vt:lpstr>
      <vt:lpstr>Established</vt:lpstr>
      <vt:lpstr>Established in Pakistan in 2010</vt:lpstr>
      <vt:lpstr>PowerPoint Presentation</vt:lpstr>
      <vt:lpstr>PowerPoint Presentation</vt:lpstr>
      <vt:lpstr>PowerPoint Presentation</vt:lpstr>
      <vt:lpstr>PowerPoint Presentation</vt:lpstr>
      <vt:lpstr>Established</vt:lpstr>
      <vt:lpstr>PowerPoint Presentation</vt:lpstr>
      <vt:lpstr>PowerPoint Presentation</vt:lpstr>
      <vt:lpstr>PowerPoint Presentation</vt:lpstr>
      <vt:lpstr>PowerPoint Presentation</vt:lpstr>
      <vt:lpstr>Established</vt:lpstr>
      <vt:lpstr>PowerPoint Presentation</vt:lpstr>
      <vt:lpstr>PowerPoint Presentation</vt:lpstr>
      <vt:lpstr>PowerPoint Presentation</vt:lpstr>
      <vt:lpstr>PowerPoint Presentation</vt:lpstr>
      <vt:lpstr>Established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different youth  organizations in Pakistan</dc:title>
  <cp:lastModifiedBy>Mohammed Yaseen</cp:lastModifiedBy>
  <cp:revision>1</cp:revision>
  <dcterms:created xsi:type="dcterms:W3CDTF">2020-12-02T09:47:47Z</dcterms:created>
  <dcterms:modified xsi:type="dcterms:W3CDTF">2020-12-02T09:48:58Z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2020-12-02T00:00:00Z</vt:filetime>
  </property>
</Properties>
</file>