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520" y="-1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printerSettings" Target="printerSettings/printerSettings1.bin"/><Relationship Id="rId4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25144" y="2171826"/>
            <a:ext cx="7293711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1775" y="3598545"/>
            <a:ext cx="6140449" cy="696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99097" y="5944780"/>
            <a:ext cx="4898390" cy="913765"/>
          </a:xfrm>
          <a:custGeom>
            <a:avLst/>
            <a:gdLst/>
            <a:ahLst/>
            <a:cxnLst/>
            <a:rect l="l" t="t" r="r" b="b"/>
            <a:pathLst>
              <a:path w="4898390" h="913765">
                <a:moveTo>
                  <a:pt x="85724" y="21360"/>
                </a:moveTo>
                <a:lnTo>
                  <a:pt x="3637423" y="913215"/>
                </a:lnTo>
                <a:lnTo>
                  <a:pt x="4898230" y="913215"/>
                </a:lnTo>
                <a:lnTo>
                  <a:pt x="85724" y="21360"/>
                </a:lnTo>
                <a:close/>
              </a:path>
              <a:path w="4898390" h="913765">
                <a:moveTo>
                  <a:pt x="660" y="0"/>
                </a:moveTo>
                <a:lnTo>
                  <a:pt x="0" y="5473"/>
                </a:lnTo>
                <a:lnTo>
                  <a:pt x="85724" y="21360"/>
                </a:lnTo>
                <a:lnTo>
                  <a:pt x="660" y="0"/>
                </a:lnTo>
                <a:close/>
              </a:path>
            </a:pathLst>
          </a:custGeom>
          <a:solidFill>
            <a:srgbClr val="9FCADC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85990" y="5939091"/>
            <a:ext cx="3652520" cy="919480"/>
          </a:xfrm>
          <a:custGeom>
            <a:avLst/>
            <a:gdLst/>
            <a:ahLst/>
            <a:cxnLst/>
            <a:rect l="l" t="t" r="r" b="b"/>
            <a:pathLst>
              <a:path w="3652520" h="919479">
                <a:moveTo>
                  <a:pt x="0" y="0"/>
                </a:moveTo>
                <a:lnTo>
                  <a:pt x="7924" y="6350"/>
                </a:lnTo>
                <a:lnTo>
                  <a:pt x="2868840" y="918906"/>
                </a:lnTo>
                <a:lnTo>
                  <a:pt x="3651917" y="9189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5789674"/>
            <a:ext cx="3398520" cy="106832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5784670"/>
            <a:ext cx="3370852" cy="107332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9740" y="1619452"/>
            <a:ext cx="2332355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2108507"/>
            <a:ext cx="7182484" cy="27412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7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8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0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4" Type="http://schemas.openxmlformats.org/officeDocument/2006/relationships/image" Target="../media/image23.jp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jp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5.jp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6.jp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7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8.jp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9.jp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0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1.jpg"/><Relationship Id="rId3" Type="http://schemas.openxmlformats.org/officeDocument/2006/relationships/image" Target="../media/image32.jp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3.jp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4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Relationship Id="rId3" Type="http://schemas.openxmlformats.org/officeDocument/2006/relationships/image" Target="../media/image8.jp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g"/><Relationship Id="rId4" Type="http://schemas.openxmlformats.org/officeDocument/2006/relationships/image" Target="../media/image38.jpg"/><Relationship Id="rId5" Type="http://schemas.openxmlformats.org/officeDocument/2006/relationships/image" Target="../media/image39.jp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6.jp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0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4" Type="http://schemas.openxmlformats.org/officeDocument/2006/relationships/image" Target="../media/image12.jp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1021" y="2679014"/>
            <a:ext cx="675957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0335" marR="5080" indent="-128270">
              <a:lnSpc>
                <a:spcPct val="100000"/>
              </a:lnSpc>
              <a:spcBef>
                <a:spcPts val="100"/>
              </a:spcBef>
              <a:tabLst>
                <a:tab pos="3814445" algn="l"/>
              </a:tabLst>
            </a:pPr>
            <a:r>
              <a:rPr sz="4800" dirty="0">
                <a:solidFill>
                  <a:srgbClr val="A2171E"/>
                </a:solidFill>
              </a:rPr>
              <a:t>Review of </a:t>
            </a:r>
            <a:r>
              <a:rPr sz="4800" spc="-15" dirty="0">
                <a:solidFill>
                  <a:srgbClr val="A2171E"/>
                </a:solidFill>
              </a:rPr>
              <a:t>different </a:t>
            </a:r>
            <a:r>
              <a:rPr sz="4800" spc="-5" dirty="0">
                <a:solidFill>
                  <a:srgbClr val="A2171E"/>
                </a:solidFill>
              </a:rPr>
              <a:t>youth  organizations	in</a:t>
            </a:r>
            <a:r>
              <a:rPr sz="4800" spc="-45" dirty="0">
                <a:solidFill>
                  <a:srgbClr val="A2171E"/>
                </a:solidFill>
              </a:rPr>
              <a:t> </a:t>
            </a:r>
            <a:r>
              <a:rPr sz="4800" spc="-5" dirty="0">
                <a:solidFill>
                  <a:srgbClr val="A2171E"/>
                </a:solidFill>
              </a:rPr>
              <a:t>Pakistan</a:t>
            </a:r>
            <a:endParaRPr sz="4800"/>
          </a:p>
        </p:txBody>
      </p:sp>
      <p:sp>
        <p:nvSpPr>
          <p:cNvPr id="3" name="object 3"/>
          <p:cNvSpPr/>
          <p:nvPr/>
        </p:nvSpPr>
        <p:spPr>
          <a:xfrm>
            <a:off x="1143000" y="152400"/>
            <a:ext cx="7010400" cy="2057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7817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4216" y="1004062"/>
            <a:ext cx="7164070" cy="42087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2705" algn="ctr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FF0000"/>
                </a:solidFill>
                <a:latin typeface="Times New Roman"/>
                <a:cs typeface="Times New Roman"/>
              </a:rPr>
              <a:t>(2)</a:t>
            </a:r>
            <a:endParaRPr sz="4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5250">
              <a:latin typeface="Times New Roman"/>
              <a:cs typeface="Times New Roman"/>
            </a:endParaRPr>
          </a:p>
          <a:p>
            <a:pPr marR="51435" algn="ctr">
              <a:lnSpc>
                <a:spcPct val="100000"/>
              </a:lnSpc>
              <a:spcBef>
                <a:spcPts val="5"/>
              </a:spcBef>
            </a:pPr>
            <a:r>
              <a:rPr sz="4400" b="1" dirty="0">
                <a:latin typeface="Times New Roman"/>
                <a:cs typeface="Times New Roman"/>
              </a:rPr>
              <a:t>UNICEF</a:t>
            </a:r>
            <a:endParaRPr sz="4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950">
              <a:latin typeface="Times New Roman"/>
              <a:cs typeface="Times New Roman"/>
            </a:endParaRPr>
          </a:p>
          <a:p>
            <a:pPr marL="12065" marR="5080" indent="-60960" algn="ctr">
              <a:lnSpc>
                <a:spcPct val="100000"/>
              </a:lnSpc>
            </a:pPr>
            <a:r>
              <a:rPr sz="4400" spc="-5" dirty="0">
                <a:latin typeface="Arial"/>
                <a:cs typeface="Arial"/>
              </a:rPr>
              <a:t>(</a:t>
            </a:r>
            <a:r>
              <a:rPr sz="4400" b="1" spc="-5" dirty="0">
                <a:solidFill>
                  <a:srgbClr val="00AF50"/>
                </a:solidFill>
                <a:latin typeface="Times New Roman"/>
                <a:cs typeface="Times New Roman"/>
              </a:rPr>
              <a:t>United </a:t>
            </a:r>
            <a:r>
              <a:rPr sz="4400" b="1" dirty="0">
                <a:solidFill>
                  <a:srgbClr val="00AF50"/>
                </a:solidFill>
                <a:latin typeface="Times New Roman"/>
                <a:cs typeface="Times New Roman"/>
              </a:rPr>
              <a:t>Nations International  </a:t>
            </a:r>
            <a:r>
              <a:rPr sz="4400" b="1" spc="-10" dirty="0">
                <a:solidFill>
                  <a:srgbClr val="00AF50"/>
                </a:solidFill>
                <a:latin typeface="Times New Roman"/>
                <a:cs typeface="Times New Roman"/>
              </a:rPr>
              <a:t>Children's </a:t>
            </a:r>
            <a:r>
              <a:rPr sz="4400" b="1" dirty="0">
                <a:solidFill>
                  <a:srgbClr val="00AF50"/>
                </a:solidFill>
                <a:latin typeface="Times New Roman"/>
                <a:cs typeface="Times New Roman"/>
              </a:rPr>
              <a:t>Emergency</a:t>
            </a:r>
            <a:r>
              <a:rPr sz="4400" b="1" spc="-6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4400" b="1" spc="-5" dirty="0">
                <a:solidFill>
                  <a:srgbClr val="00AF50"/>
                </a:solidFill>
                <a:latin typeface="Times New Roman"/>
                <a:cs typeface="Times New Roman"/>
              </a:rPr>
              <a:t>Fund</a:t>
            </a:r>
            <a:r>
              <a:rPr sz="4400" spc="-5" dirty="0">
                <a:latin typeface="Arial"/>
                <a:cs typeface="Arial"/>
              </a:rPr>
              <a:t>)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668" y="1004062"/>
            <a:ext cx="27920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000000"/>
                </a:solidFill>
              </a:rPr>
              <a:t>Established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01700" y="2452243"/>
            <a:ext cx="7706995" cy="19773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065530" algn="just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/>
                <a:cs typeface="Times New Roman"/>
              </a:rPr>
              <a:t>After </a:t>
            </a:r>
            <a:r>
              <a:rPr sz="3200" spc="-55" dirty="0">
                <a:latin typeface="Times New Roman"/>
                <a:cs typeface="Times New Roman"/>
              </a:rPr>
              <a:t>World </a:t>
            </a:r>
            <a:r>
              <a:rPr sz="3200" spc="-85" dirty="0">
                <a:latin typeface="Times New Roman"/>
                <a:cs typeface="Times New Roman"/>
              </a:rPr>
              <a:t>War </a:t>
            </a:r>
            <a:r>
              <a:rPr sz="3200" dirty="0">
                <a:latin typeface="Times New Roman"/>
                <a:cs typeface="Times New Roman"/>
              </a:rPr>
              <a:t>II, European </a:t>
            </a:r>
            <a:r>
              <a:rPr sz="3200" spc="-5" dirty="0">
                <a:latin typeface="Times New Roman"/>
                <a:cs typeface="Times New Roman"/>
              </a:rPr>
              <a:t>children  </a:t>
            </a:r>
            <a:r>
              <a:rPr sz="3200" dirty="0">
                <a:latin typeface="Times New Roman"/>
                <a:cs typeface="Times New Roman"/>
              </a:rPr>
              <a:t>face </a:t>
            </a:r>
            <a:r>
              <a:rPr sz="3200" spc="-5" dirty="0">
                <a:latin typeface="Times New Roman"/>
                <a:cs typeface="Times New Roman"/>
              </a:rPr>
              <a:t>famine and </a:t>
            </a:r>
            <a:r>
              <a:rPr sz="3200" dirty="0">
                <a:latin typeface="Times New Roman"/>
                <a:cs typeface="Times New Roman"/>
              </a:rPr>
              <a:t>disease. UNICEF </a:t>
            </a:r>
            <a:r>
              <a:rPr sz="3200" spc="-5" dirty="0">
                <a:latin typeface="Times New Roman"/>
                <a:cs typeface="Times New Roman"/>
              </a:rPr>
              <a:t>is </a:t>
            </a:r>
            <a:r>
              <a:rPr sz="3200" dirty="0">
                <a:latin typeface="Times New Roman"/>
                <a:cs typeface="Times New Roman"/>
              </a:rPr>
              <a:t>created </a:t>
            </a:r>
            <a:r>
              <a:rPr sz="3200" spc="-15" dirty="0">
                <a:latin typeface="Times New Roman"/>
                <a:cs typeface="Times New Roman"/>
              </a:rPr>
              <a:t>in  </a:t>
            </a:r>
            <a:r>
              <a:rPr sz="3200" dirty="0">
                <a:latin typeface="Times New Roman"/>
                <a:cs typeface="Times New Roman"/>
              </a:rPr>
              <a:t>December 1946 by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United Nations </a:t>
            </a:r>
            <a:r>
              <a:rPr sz="3200" spc="-5" dirty="0">
                <a:latin typeface="Times New Roman"/>
                <a:cs typeface="Times New Roman"/>
              </a:rPr>
              <a:t>to  </a:t>
            </a:r>
            <a:r>
              <a:rPr sz="3200" dirty="0">
                <a:latin typeface="Times New Roman"/>
                <a:cs typeface="Times New Roman"/>
              </a:rPr>
              <a:t>provide food, clothing </a:t>
            </a:r>
            <a:r>
              <a:rPr sz="3200" spc="5" dirty="0">
                <a:latin typeface="Times New Roman"/>
                <a:cs typeface="Times New Roman"/>
              </a:rPr>
              <a:t>and </a:t>
            </a:r>
            <a:r>
              <a:rPr sz="3200" dirty="0">
                <a:latin typeface="Times New Roman"/>
                <a:cs typeface="Times New Roman"/>
              </a:rPr>
              <a:t>health care </a:t>
            </a:r>
            <a:r>
              <a:rPr sz="3200" spc="-5" dirty="0">
                <a:latin typeface="Times New Roman"/>
                <a:cs typeface="Times New Roman"/>
              </a:rPr>
              <a:t>to</a:t>
            </a:r>
            <a:r>
              <a:rPr sz="3200" spc="-1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them.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2255">
              <a:lnSpc>
                <a:spcPct val="100000"/>
              </a:lnSpc>
              <a:spcBef>
                <a:spcPts val="105"/>
              </a:spcBef>
            </a:pPr>
            <a:r>
              <a:rPr dirty="0"/>
              <a:t>Established in Pakistan in</a:t>
            </a:r>
            <a:r>
              <a:rPr spc="-95" dirty="0"/>
              <a:t> </a:t>
            </a:r>
            <a:r>
              <a:rPr dirty="0"/>
              <a:t>2010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9380">
              <a:lnSpc>
                <a:spcPct val="100000"/>
              </a:lnSpc>
              <a:spcBef>
                <a:spcPts val="100"/>
              </a:spcBef>
            </a:pPr>
            <a:r>
              <a:rPr spc="90" dirty="0"/>
              <a:t>Head </a:t>
            </a:r>
            <a:r>
              <a:rPr spc="229" dirty="0"/>
              <a:t>office</a:t>
            </a:r>
            <a:r>
              <a:rPr spc="135" dirty="0"/>
              <a:t> </a:t>
            </a:r>
            <a:r>
              <a:rPr spc="155" dirty="0"/>
              <a:t>Islamabad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824355"/>
            <a:ext cx="7533640" cy="3420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50000"/>
              </a:lnSpc>
              <a:spcBef>
                <a:spcPts val="100"/>
              </a:spcBef>
              <a:buClr>
                <a:srgbClr val="2CA1BE"/>
              </a:buClr>
              <a:buSzPct val="68055"/>
              <a:buFont typeface="Arial"/>
              <a:buChar char=""/>
              <a:tabLst>
                <a:tab pos="269240" algn="l"/>
              </a:tabLst>
            </a:pPr>
            <a:r>
              <a:rPr sz="3600" spc="-5" dirty="0">
                <a:latin typeface="Times New Roman"/>
                <a:cs typeface="Times New Roman"/>
              </a:rPr>
              <a:t>United Nations </a:t>
            </a:r>
            <a:r>
              <a:rPr sz="3600" dirty="0">
                <a:latin typeface="Times New Roman"/>
                <a:cs typeface="Times New Roman"/>
              </a:rPr>
              <a:t>International </a:t>
            </a:r>
            <a:r>
              <a:rPr sz="3600" spc="-70" dirty="0">
                <a:latin typeface="Times New Roman"/>
                <a:cs typeface="Times New Roman"/>
              </a:rPr>
              <a:t>Children’s  </a:t>
            </a:r>
            <a:r>
              <a:rPr sz="3600" dirty="0">
                <a:latin typeface="Times New Roman"/>
                <a:cs typeface="Times New Roman"/>
              </a:rPr>
              <a:t>Education</a:t>
            </a:r>
            <a:r>
              <a:rPr sz="3600" spc="1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Fund</a:t>
            </a:r>
            <a:endParaRPr sz="36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2555"/>
              </a:spcBef>
              <a:buClr>
                <a:srgbClr val="2CA1BE"/>
              </a:buClr>
              <a:buSzPct val="68055"/>
              <a:buFont typeface="Arial"/>
              <a:buChar char=""/>
              <a:tabLst>
                <a:tab pos="269240" algn="l"/>
              </a:tabLst>
            </a:pPr>
            <a:r>
              <a:rPr sz="3600" spc="-45" dirty="0">
                <a:latin typeface="Times New Roman"/>
                <a:cs typeface="Times New Roman"/>
              </a:rPr>
              <a:t>Working </a:t>
            </a:r>
            <a:r>
              <a:rPr sz="3600" dirty="0">
                <a:latin typeface="Times New Roman"/>
                <a:cs typeface="Times New Roman"/>
              </a:rPr>
              <a:t>against child</a:t>
            </a:r>
            <a:r>
              <a:rPr sz="3600" spc="5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labor</a:t>
            </a:r>
            <a:endParaRPr sz="36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2570"/>
              </a:spcBef>
              <a:buClr>
                <a:srgbClr val="2CA1BE"/>
              </a:buClr>
              <a:buSzPct val="68055"/>
              <a:buFont typeface="Arial"/>
              <a:buChar char=""/>
              <a:tabLst>
                <a:tab pos="269240" algn="l"/>
              </a:tabLst>
            </a:pPr>
            <a:r>
              <a:rPr sz="3600" dirty="0">
                <a:latin typeface="Times New Roman"/>
                <a:cs typeface="Times New Roman"/>
              </a:rPr>
              <a:t>Encouraging children to go to</a:t>
            </a:r>
            <a:r>
              <a:rPr sz="3600" spc="-2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schools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5988" y="922019"/>
            <a:ext cx="2146523" cy="4293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28597"/>
            <a:ext cx="9144000" cy="66293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1576" y="927862"/>
            <a:ext cx="7911465" cy="35382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FF0000"/>
                </a:solidFill>
                <a:latin typeface="Times New Roman"/>
                <a:cs typeface="Times New Roman"/>
              </a:rPr>
              <a:t>(3)</a:t>
            </a:r>
            <a:endParaRPr sz="4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5250">
              <a:latin typeface="Times New Roman"/>
              <a:cs typeface="Times New Roman"/>
            </a:endParaRPr>
          </a:p>
          <a:p>
            <a:pPr marR="133350" algn="ctr">
              <a:lnSpc>
                <a:spcPct val="100000"/>
              </a:lnSpc>
              <a:spcBef>
                <a:spcPts val="5"/>
              </a:spcBef>
            </a:pPr>
            <a:r>
              <a:rPr sz="4400" b="1" dirty="0">
                <a:latin typeface="Times New Roman"/>
                <a:cs typeface="Times New Roman"/>
              </a:rPr>
              <a:t>Oxfam</a:t>
            </a:r>
            <a:endParaRPr sz="4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9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4400" spc="-35" dirty="0">
                <a:latin typeface="Arial"/>
                <a:cs typeface="Arial"/>
              </a:rPr>
              <a:t>( </a:t>
            </a:r>
            <a:r>
              <a:rPr sz="3600" b="1" dirty="0">
                <a:solidFill>
                  <a:srgbClr val="00AF50"/>
                </a:solidFill>
                <a:latin typeface="Times New Roman"/>
                <a:cs typeface="Times New Roman"/>
              </a:rPr>
              <a:t>Oxford Committee for Famine Relief</a:t>
            </a:r>
            <a:r>
              <a:rPr sz="3600" b="1" spc="5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4400" spc="-35" dirty="0">
                <a:latin typeface="Arial"/>
                <a:cs typeface="Arial"/>
              </a:rPr>
              <a:t>)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5876" y="1013206"/>
            <a:ext cx="27927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000000"/>
                </a:solidFill>
              </a:rPr>
              <a:t>Est</a:t>
            </a:r>
            <a:r>
              <a:rPr sz="4400" spc="5" dirty="0">
                <a:solidFill>
                  <a:srgbClr val="000000"/>
                </a:solidFill>
              </a:rPr>
              <a:t>a</a:t>
            </a:r>
            <a:r>
              <a:rPr sz="4400" dirty="0">
                <a:solidFill>
                  <a:srgbClr val="000000"/>
                </a:solidFill>
              </a:rPr>
              <a:t>blished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01700" y="2264790"/>
            <a:ext cx="7707630" cy="2225040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12700" marR="5080" indent="732790" algn="just">
              <a:lnSpc>
                <a:spcPct val="90000"/>
              </a:lnSpc>
              <a:spcBef>
                <a:spcPts val="565"/>
              </a:spcBef>
            </a:pPr>
            <a:r>
              <a:rPr sz="3900" spc="-5" dirty="0">
                <a:latin typeface="Times New Roman"/>
                <a:cs typeface="Times New Roman"/>
              </a:rPr>
              <a:t>Oxfam has been working </a:t>
            </a:r>
            <a:r>
              <a:rPr sz="3900" spc="-10" dirty="0">
                <a:latin typeface="Times New Roman"/>
                <a:cs typeface="Times New Roman"/>
              </a:rPr>
              <a:t>in  </a:t>
            </a:r>
            <a:r>
              <a:rPr sz="3900" dirty="0">
                <a:latin typeface="Times New Roman"/>
                <a:cs typeface="Times New Roman"/>
              </a:rPr>
              <a:t>Pakistan </a:t>
            </a:r>
            <a:r>
              <a:rPr sz="3900" spc="-5" dirty="0">
                <a:latin typeface="Times New Roman"/>
                <a:cs typeface="Times New Roman"/>
              </a:rPr>
              <a:t>since </a:t>
            </a:r>
            <a:r>
              <a:rPr sz="3900" dirty="0">
                <a:latin typeface="Times New Roman"/>
                <a:cs typeface="Times New Roman"/>
              </a:rPr>
              <a:t>1973. </a:t>
            </a:r>
            <a:r>
              <a:rPr sz="3900" spc="-160" dirty="0">
                <a:latin typeface="Times New Roman"/>
                <a:cs typeface="Times New Roman"/>
              </a:rPr>
              <a:t>We </a:t>
            </a:r>
            <a:r>
              <a:rPr sz="3900" spc="-5" dirty="0">
                <a:latin typeface="Times New Roman"/>
                <a:cs typeface="Times New Roman"/>
              </a:rPr>
              <a:t>support </a:t>
            </a:r>
            <a:r>
              <a:rPr sz="3900" dirty="0">
                <a:latin typeface="Times New Roman"/>
                <a:cs typeface="Times New Roman"/>
              </a:rPr>
              <a:t>local  partners and work with government  authorities</a:t>
            </a:r>
            <a:endParaRPr sz="3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2302890"/>
            <a:ext cx="7672070" cy="33229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87705" indent="-675640">
              <a:lnSpc>
                <a:spcPct val="100000"/>
              </a:lnSpc>
              <a:spcBef>
                <a:spcPts val="100"/>
              </a:spcBef>
              <a:buClr>
                <a:srgbClr val="2CA1BE"/>
              </a:buClr>
              <a:buSzPct val="81944"/>
              <a:buFont typeface="Wingdings"/>
              <a:buChar char=""/>
              <a:tabLst>
                <a:tab pos="687705" algn="l"/>
                <a:tab pos="688340" algn="l"/>
              </a:tabLst>
            </a:pPr>
            <a:r>
              <a:rPr sz="3600" dirty="0">
                <a:latin typeface="Times New Roman"/>
                <a:cs typeface="Times New Roman"/>
              </a:rPr>
              <a:t>Agriculture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country</a:t>
            </a:r>
            <a:endParaRPr sz="3600">
              <a:latin typeface="Times New Roman"/>
              <a:cs typeface="Times New Roman"/>
            </a:endParaRPr>
          </a:p>
          <a:p>
            <a:pPr marL="725805" indent="-713740">
              <a:lnSpc>
                <a:spcPts val="4310"/>
              </a:lnSpc>
              <a:spcBef>
                <a:spcPts val="155"/>
              </a:spcBef>
              <a:buClr>
                <a:srgbClr val="2CA1BE"/>
              </a:buClr>
              <a:buSzPct val="68055"/>
              <a:buFont typeface="Wingdings"/>
              <a:buChar char=""/>
              <a:tabLst>
                <a:tab pos="725805" algn="l"/>
                <a:tab pos="726440" algn="l"/>
              </a:tabLst>
            </a:pPr>
            <a:r>
              <a:rPr sz="3600" dirty="0">
                <a:latin typeface="Times New Roman"/>
                <a:cs typeface="Times New Roman"/>
              </a:rPr>
              <a:t>75% </a:t>
            </a:r>
            <a:r>
              <a:rPr sz="3600" spc="-5" dirty="0">
                <a:latin typeface="Times New Roman"/>
                <a:cs typeface="Times New Roman"/>
              </a:rPr>
              <a:t>Attached </a:t>
            </a:r>
            <a:r>
              <a:rPr sz="3600" dirty="0">
                <a:latin typeface="Times New Roman"/>
                <a:cs typeface="Times New Roman"/>
              </a:rPr>
              <a:t>with</a:t>
            </a:r>
            <a:r>
              <a:rPr sz="3600" spc="-19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agriculture</a:t>
            </a:r>
            <a:endParaRPr sz="3600">
              <a:latin typeface="Times New Roman"/>
              <a:cs typeface="Times New Roman"/>
            </a:endParaRPr>
          </a:p>
          <a:p>
            <a:pPr marL="725805" indent="-713740">
              <a:lnSpc>
                <a:spcPts val="4290"/>
              </a:lnSpc>
              <a:buClr>
                <a:srgbClr val="2CA1BE"/>
              </a:buClr>
              <a:buSzPct val="68055"/>
              <a:buFont typeface="Wingdings"/>
              <a:buChar char=""/>
              <a:tabLst>
                <a:tab pos="725805" algn="l"/>
                <a:tab pos="726440" algn="l"/>
              </a:tabLst>
            </a:pPr>
            <a:r>
              <a:rPr sz="3600" dirty="0">
                <a:latin typeface="Times New Roman"/>
                <a:cs typeface="Times New Roman"/>
              </a:rPr>
              <a:t>60-65% </a:t>
            </a:r>
            <a:r>
              <a:rPr sz="3600" spc="-5" dirty="0">
                <a:latin typeface="Times New Roman"/>
                <a:cs typeface="Times New Roman"/>
              </a:rPr>
              <a:t>lives </a:t>
            </a:r>
            <a:r>
              <a:rPr sz="3600" dirty="0">
                <a:latin typeface="Times New Roman"/>
                <a:cs typeface="Times New Roman"/>
              </a:rPr>
              <a:t>in rural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areas</a:t>
            </a:r>
            <a:endParaRPr sz="3600">
              <a:latin typeface="Times New Roman"/>
              <a:cs typeface="Times New Roman"/>
            </a:endParaRPr>
          </a:p>
          <a:p>
            <a:pPr marL="725805" indent="-713740">
              <a:lnSpc>
                <a:spcPts val="4285"/>
              </a:lnSpc>
              <a:buClr>
                <a:srgbClr val="2CA1BE"/>
              </a:buClr>
              <a:buSzPct val="68055"/>
              <a:buFont typeface="Wingdings"/>
              <a:buChar char=""/>
              <a:tabLst>
                <a:tab pos="725805" algn="l"/>
                <a:tab pos="726440" algn="l"/>
              </a:tabLst>
            </a:pPr>
            <a:r>
              <a:rPr sz="3600" dirty="0">
                <a:latin typeface="Times New Roman"/>
                <a:cs typeface="Times New Roman"/>
              </a:rPr>
              <a:t>54% </a:t>
            </a:r>
            <a:r>
              <a:rPr sz="3600" spc="-5" dirty="0">
                <a:latin typeface="Times New Roman"/>
                <a:cs typeface="Times New Roman"/>
              </a:rPr>
              <a:t>literacy </a:t>
            </a:r>
            <a:r>
              <a:rPr sz="3600" dirty="0">
                <a:latin typeface="Times New Roman"/>
                <a:cs typeface="Times New Roman"/>
              </a:rPr>
              <a:t>rate of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Pakistan</a:t>
            </a:r>
            <a:endParaRPr sz="3600">
              <a:latin typeface="Times New Roman"/>
              <a:cs typeface="Times New Roman"/>
            </a:endParaRPr>
          </a:p>
          <a:p>
            <a:pPr marL="725805" indent="-713740">
              <a:lnSpc>
                <a:spcPts val="4290"/>
              </a:lnSpc>
              <a:buClr>
                <a:srgbClr val="2CA1BE"/>
              </a:buClr>
              <a:buSzPct val="68055"/>
              <a:buFont typeface="Wingdings"/>
              <a:buChar char=""/>
              <a:tabLst>
                <a:tab pos="725805" algn="l"/>
                <a:tab pos="726440" algn="l"/>
                <a:tab pos="1792605" algn="l"/>
              </a:tabLst>
            </a:pPr>
            <a:r>
              <a:rPr sz="3600" dirty="0">
                <a:latin typeface="Times New Roman"/>
                <a:cs typeface="Times New Roman"/>
              </a:rPr>
              <a:t>67%	youth </a:t>
            </a:r>
            <a:r>
              <a:rPr sz="3600" spc="-5" dirty="0">
                <a:latin typeface="Times New Roman"/>
                <a:cs typeface="Times New Roman"/>
              </a:rPr>
              <a:t>lives </a:t>
            </a:r>
            <a:r>
              <a:rPr sz="3600" dirty="0">
                <a:latin typeface="Times New Roman"/>
                <a:cs typeface="Times New Roman"/>
              </a:rPr>
              <a:t>in rural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areas</a:t>
            </a:r>
            <a:endParaRPr sz="3600">
              <a:latin typeface="Times New Roman"/>
              <a:cs typeface="Times New Roman"/>
            </a:endParaRPr>
          </a:p>
          <a:p>
            <a:pPr marL="725805" indent="-713740">
              <a:lnSpc>
                <a:spcPts val="4310"/>
              </a:lnSpc>
              <a:buClr>
                <a:srgbClr val="2CA1BE"/>
              </a:buClr>
              <a:buSzPct val="68055"/>
              <a:buFont typeface="Wingdings"/>
              <a:buChar char=""/>
              <a:tabLst>
                <a:tab pos="725805" algn="l"/>
                <a:tab pos="726440" algn="l"/>
              </a:tabLst>
            </a:pPr>
            <a:r>
              <a:rPr sz="3600" dirty="0">
                <a:latin typeface="Times New Roman"/>
                <a:cs typeface="Times New Roman"/>
              </a:rPr>
              <a:t>48% Rural &amp; 67% Urban </a:t>
            </a:r>
            <a:r>
              <a:rPr sz="3600" spc="-5" dirty="0">
                <a:latin typeface="Times New Roman"/>
                <a:cs typeface="Times New Roman"/>
              </a:rPr>
              <a:t>literacy</a:t>
            </a:r>
            <a:r>
              <a:rPr sz="3600" spc="-6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rate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10000" y="914400"/>
            <a:ext cx="2286000" cy="769620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5140"/>
              </a:lnSpc>
            </a:pPr>
            <a:r>
              <a:rPr sz="4400" dirty="0">
                <a:solidFill>
                  <a:srgbClr val="FFFFFF"/>
                </a:solidFill>
              </a:rPr>
              <a:t>Pak</a:t>
            </a:r>
            <a:r>
              <a:rPr sz="4400" dirty="0">
                <a:solidFill>
                  <a:srgbClr val="00AF50"/>
                </a:solidFill>
              </a:rPr>
              <a:t>istan</a:t>
            </a:r>
            <a:endParaRPr sz="4400"/>
          </a:p>
        </p:txBody>
      </p:sp>
      <p:grpSp>
        <p:nvGrpSpPr>
          <p:cNvPr id="4" name="object 4"/>
          <p:cNvGrpSpPr/>
          <p:nvPr/>
        </p:nvGrpSpPr>
        <p:grpSpPr>
          <a:xfrm>
            <a:off x="6515100" y="143255"/>
            <a:ext cx="2633980" cy="1762125"/>
            <a:chOff x="6515100" y="143255"/>
            <a:chExt cx="2633980" cy="1762125"/>
          </a:xfrm>
        </p:grpSpPr>
        <p:sp>
          <p:nvSpPr>
            <p:cNvPr id="5" name="object 5"/>
            <p:cNvSpPr/>
            <p:nvPr/>
          </p:nvSpPr>
          <p:spPr>
            <a:xfrm>
              <a:off x="7152985" y="152399"/>
              <a:ext cx="1991013" cy="174345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519672" y="147827"/>
              <a:ext cx="2624455" cy="1752600"/>
            </a:xfrm>
            <a:custGeom>
              <a:avLst/>
              <a:gdLst/>
              <a:ahLst/>
              <a:cxnLst/>
              <a:rect l="l" t="t" r="r" b="b"/>
              <a:pathLst>
                <a:path w="2624454" h="1752600">
                  <a:moveTo>
                    <a:pt x="0" y="1752600"/>
                  </a:moveTo>
                  <a:lnTo>
                    <a:pt x="2624328" y="1752600"/>
                  </a:lnTo>
                </a:path>
                <a:path w="2624454" h="1752600">
                  <a:moveTo>
                    <a:pt x="2624328" y="0"/>
                  </a:moveTo>
                  <a:lnTo>
                    <a:pt x="0" y="0"/>
                  </a:lnTo>
                  <a:lnTo>
                    <a:pt x="0" y="1752600"/>
                  </a:lnTo>
                </a:path>
              </a:pathLst>
            </a:custGeom>
            <a:ln w="9144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0" y="0"/>
            <a:ext cx="3429000" cy="2077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2174875"/>
            <a:ext cx="6902450" cy="3195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100"/>
              </a:spcBef>
              <a:buClr>
                <a:srgbClr val="2CA1BE"/>
              </a:buClr>
              <a:buSzPct val="68055"/>
              <a:buFont typeface="Arial"/>
              <a:buChar char=""/>
              <a:tabLst>
                <a:tab pos="269240" algn="l"/>
              </a:tabLst>
            </a:pPr>
            <a:r>
              <a:rPr sz="3600" spc="-75" dirty="0">
                <a:latin typeface="Times New Roman"/>
                <a:cs typeface="Times New Roman"/>
              </a:rPr>
              <a:t>Youth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employment</a:t>
            </a:r>
            <a:endParaRPr sz="36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2555"/>
              </a:spcBef>
              <a:buClr>
                <a:srgbClr val="2CA1BE"/>
              </a:buClr>
              <a:buSzPct val="68055"/>
              <a:buFont typeface="Arial"/>
              <a:buChar char=""/>
              <a:tabLst>
                <a:tab pos="269240" algn="l"/>
              </a:tabLst>
            </a:pPr>
            <a:r>
              <a:rPr sz="3600" spc="-70" dirty="0">
                <a:latin typeface="Times New Roman"/>
                <a:cs typeface="Times New Roman"/>
              </a:rPr>
              <a:t>Youth</a:t>
            </a:r>
            <a:r>
              <a:rPr sz="3600" spc="-5" dirty="0">
                <a:latin typeface="Times New Roman"/>
                <a:cs typeface="Times New Roman"/>
              </a:rPr>
              <a:t> training</a:t>
            </a:r>
            <a:endParaRPr sz="36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2570"/>
              </a:spcBef>
              <a:buClr>
                <a:srgbClr val="2CA1BE"/>
              </a:buClr>
              <a:buSzPct val="68055"/>
              <a:buFont typeface="Arial"/>
              <a:buChar char=""/>
              <a:tabLst>
                <a:tab pos="269240" algn="l"/>
              </a:tabLst>
            </a:pPr>
            <a:r>
              <a:rPr sz="3600" dirty="0">
                <a:latin typeface="Times New Roman"/>
                <a:cs typeface="Times New Roman"/>
              </a:rPr>
              <a:t>Income generating</a:t>
            </a:r>
            <a:r>
              <a:rPr sz="3600" spc="2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ability</a:t>
            </a:r>
            <a:endParaRPr sz="36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2555"/>
              </a:spcBef>
              <a:buClr>
                <a:srgbClr val="2CA1BE"/>
              </a:buClr>
              <a:buSzPct val="68055"/>
              <a:buFont typeface="Arial"/>
              <a:buChar char=""/>
              <a:tabLst>
                <a:tab pos="269240" algn="l"/>
                <a:tab pos="3001645" algn="l"/>
              </a:tabLst>
            </a:pPr>
            <a:r>
              <a:rPr sz="3600" dirty="0">
                <a:latin typeface="Times New Roman"/>
                <a:cs typeface="Times New Roman"/>
              </a:rPr>
              <a:t>Food</a:t>
            </a:r>
            <a:r>
              <a:rPr sz="3600" spc="1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security	in disaster</a:t>
            </a:r>
            <a:r>
              <a:rPr sz="3600" spc="-4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conditions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66927" y="851916"/>
            <a:ext cx="4962144" cy="3947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819399"/>
            <a:ext cx="9144000" cy="4038600"/>
            <a:chOff x="0" y="2819399"/>
            <a:chExt cx="9144000" cy="4038600"/>
          </a:xfrm>
        </p:grpSpPr>
        <p:sp>
          <p:nvSpPr>
            <p:cNvPr id="3" name="object 3"/>
            <p:cNvSpPr/>
            <p:nvPr/>
          </p:nvSpPr>
          <p:spPr>
            <a:xfrm>
              <a:off x="0" y="2819399"/>
              <a:ext cx="4419600" cy="403859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572000" y="2819399"/>
              <a:ext cx="4571999" cy="403859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0"/>
            <a:ext cx="9144000" cy="24094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4622" y="1084834"/>
            <a:ext cx="5803900" cy="2972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8425" algn="ctr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(4)</a:t>
            </a: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4400">
              <a:latin typeface="Times New Roman"/>
              <a:cs typeface="Times New Roman"/>
            </a:endParaRPr>
          </a:p>
          <a:p>
            <a:pPr marL="99060" algn="ctr">
              <a:lnSpc>
                <a:spcPct val="100000"/>
              </a:lnSpc>
            </a:pPr>
            <a:r>
              <a:rPr sz="3600" b="1" spc="-90" dirty="0">
                <a:latin typeface="Times New Roman"/>
                <a:cs typeface="Times New Roman"/>
              </a:rPr>
              <a:t>PLYC</a:t>
            </a: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4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3600" b="1" spc="-5" dirty="0">
                <a:latin typeface="Times New Roman"/>
                <a:cs typeface="Times New Roman"/>
              </a:rPr>
              <a:t>(</a:t>
            </a:r>
            <a:r>
              <a:rPr sz="3600" b="1" spc="-5" dirty="0">
                <a:solidFill>
                  <a:srgbClr val="00AF50"/>
                </a:solidFill>
                <a:latin typeface="Times New Roman"/>
                <a:cs typeface="Times New Roman"/>
              </a:rPr>
              <a:t>Pakistan lions youth</a:t>
            </a:r>
            <a:r>
              <a:rPr sz="3600" b="1" spc="1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3600" b="1" spc="-5" dirty="0">
                <a:solidFill>
                  <a:srgbClr val="00AF50"/>
                </a:solidFill>
                <a:latin typeface="Times New Roman"/>
                <a:cs typeface="Times New Roman"/>
              </a:rPr>
              <a:t>council</a:t>
            </a:r>
            <a:r>
              <a:rPr sz="3600" b="1" spc="-5" dirty="0">
                <a:latin typeface="Times New Roman"/>
                <a:cs typeface="Times New Roman"/>
              </a:rPr>
              <a:t>)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3016" y="1124458"/>
            <a:ext cx="2348230" cy="589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700" spc="-5" dirty="0">
                <a:solidFill>
                  <a:srgbClr val="000000"/>
                </a:solidFill>
              </a:rPr>
              <a:t>Established</a:t>
            </a:r>
            <a:endParaRPr sz="3700"/>
          </a:p>
        </p:txBody>
      </p:sp>
      <p:sp>
        <p:nvSpPr>
          <p:cNvPr id="3" name="object 3"/>
          <p:cNvSpPr txBox="1"/>
          <p:nvPr/>
        </p:nvSpPr>
        <p:spPr>
          <a:xfrm>
            <a:off x="1534413" y="2473579"/>
            <a:ext cx="5023485" cy="17125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8585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latin typeface="Times New Roman"/>
                <a:cs typeface="Times New Roman"/>
              </a:rPr>
              <a:t>Established in</a:t>
            </a:r>
            <a:r>
              <a:rPr sz="4000" spc="-20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1986</a:t>
            </a:r>
            <a:endParaRPr sz="4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685"/>
              </a:spcBef>
            </a:pPr>
            <a:r>
              <a:rPr sz="4000" spc="-5" dirty="0">
                <a:latin typeface="Times New Roman"/>
                <a:cs typeface="Times New Roman"/>
              </a:rPr>
              <a:t>head </a:t>
            </a:r>
            <a:r>
              <a:rPr sz="4000" spc="-15" dirty="0">
                <a:latin typeface="Times New Roman"/>
                <a:cs typeface="Times New Roman"/>
              </a:rPr>
              <a:t>office </a:t>
            </a:r>
            <a:r>
              <a:rPr sz="4000" dirty="0">
                <a:latin typeface="Times New Roman"/>
                <a:cs typeface="Times New Roman"/>
              </a:rPr>
              <a:t>in</a:t>
            </a:r>
            <a:r>
              <a:rPr sz="4000" spc="-20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Islamabad</a:t>
            </a:r>
            <a:endParaRPr sz="4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834337"/>
            <a:ext cx="4452620" cy="39077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5"/>
              </a:spcBef>
              <a:buClr>
                <a:srgbClr val="2CA1BE"/>
              </a:buClr>
              <a:buSzPct val="67857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800" spc="-5" dirty="0">
                <a:latin typeface="Times New Roman"/>
                <a:cs typeface="Times New Roman"/>
              </a:rPr>
              <a:t>socio-economic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development</a:t>
            </a:r>
            <a:endParaRPr sz="28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2080"/>
              </a:spcBef>
              <a:buClr>
                <a:srgbClr val="2CA1BE"/>
              </a:buClr>
              <a:buSzPct val="67857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800" spc="-5" dirty="0">
                <a:latin typeface="Times New Roman"/>
                <a:cs typeface="Times New Roman"/>
              </a:rPr>
              <a:t>Health</a:t>
            </a:r>
            <a:endParaRPr sz="28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2090"/>
              </a:spcBef>
              <a:buClr>
                <a:srgbClr val="2CA1BE"/>
              </a:buClr>
              <a:buSzPct val="67857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800" spc="-5" dirty="0">
                <a:latin typeface="Times New Roman"/>
                <a:cs typeface="Times New Roman"/>
              </a:rPr>
              <a:t>Education</a:t>
            </a:r>
            <a:endParaRPr sz="28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2075"/>
              </a:spcBef>
              <a:buClr>
                <a:srgbClr val="2CA1BE"/>
              </a:buClr>
              <a:buSzPct val="67857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800" spc="-5" dirty="0">
                <a:latin typeface="Times New Roman"/>
                <a:cs typeface="Times New Roman"/>
              </a:rPr>
              <a:t>Gender</a:t>
            </a:r>
            <a:endParaRPr sz="28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2080"/>
              </a:spcBef>
              <a:buClr>
                <a:srgbClr val="2CA1BE"/>
              </a:buClr>
              <a:buSzPct val="67857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800" spc="-60" dirty="0">
                <a:latin typeface="Times New Roman"/>
                <a:cs typeface="Times New Roman"/>
              </a:rPr>
              <a:t>Youth</a:t>
            </a:r>
            <a:endParaRPr sz="28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2090"/>
              </a:spcBef>
              <a:buClr>
                <a:srgbClr val="2CA1BE"/>
              </a:buClr>
              <a:buSzPct val="67857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800" spc="-5" dirty="0">
                <a:latin typeface="Times New Roman"/>
                <a:cs typeface="Times New Roman"/>
              </a:rPr>
              <a:t>Human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rights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3023" y="827532"/>
            <a:ext cx="7283196" cy="4506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04798"/>
            <a:ext cx="8915400" cy="65531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81430" y="1497533"/>
            <a:ext cx="6494145" cy="3276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5580" algn="ctr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(5)</a:t>
            </a:r>
            <a:endParaRPr sz="4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850">
              <a:latin typeface="Times New Roman"/>
              <a:cs typeface="Times New Roman"/>
            </a:endParaRPr>
          </a:p>
          <a:p>
            <a:pPr marL="193675" algn="ctr">
              <a:lnSpc>
                <a:spcPct val="100000"/>
              </a:lnSpc>
            </a:pPr>
            <a:r>
              <a:rPr sz="4000" b="1" spc="-15" dirty="0">
                <a:latin typeface="Times New Roman"/>
                <a:cs typeface="Times New Roman"/>
              </a:rPr>
              <a:t>PYO</a:t>
            </a:r>
            <a:endParaRPr sz="4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4000" b="1" spc="-5" dirty="0">
                <a:latin typeface="Times New Roman"/>
                <a:cs typeface="Times New Roman"/>
              </a:rPr>
              <a:t>(</a:t>
            </a:r>
            <a:r>
              <a:rPr sz="4000" b="1" spc="-5" dirty="0">
                <a:solidFill>
                  <a:srgbClr val="00AF50"/>
                </a:solidFill>
                <a:latin typeface="Times New Roman"/>
                <a:cs typeface="Times New Roman"/>
              </a:rPr>
              <a:t>Pakistan youth</a:t>
            </a:r>
            <a:r>
              <a:rPr sz="4000" b="1" spc="-1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4000" b="1" dirty="0">
                <a:solidFill>
                  <a:srgbClr val="00AF50"/>
                </a:solidFill>
                <a:latin typeface="Times New Roman"/>
                <a:cs typeface="Times New Roman"/>
              </a:rPr>
              <a:t>organization</a:t>
            </a:r>
            <a:r>
              <a:rPr sz="4000" b="1" dirty="0">
                <a:latin typeface="Times New Roman"/>
                <a:cs typeface="Times New Roman"/>
              </a:rPr>
              <a:t>)</a:t>
            </a:r>
            <a:endParaRPr sz="4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668" y="394462"/>
            <a:ext cx="27920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000000"/>
                </a:solidFill>
              </a:rPr>
              <a:t>Established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01700" y="1841119"/>
            <a:ext cx="7712709" cy="38125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69215" indent="521334" algn="just">
              <a:lnSpc>
                <a:spcPct val="100000"/>
              </a:lnSpc>
              <a:spcBef>
                <a:spcPts val="105"/>
              </a:spcBef>
            </a:pPr>
            <a:r>
              <a:rPr sz="3500" dirty="0">
                <a:latin typeface="Times New Roman"/>
                <a:cs typeface="Times New Roman"/>
              </a:rPr>
              <a:t>Pakistan </a:t>
            </a:r>
            <a:r>
              <a:rPr sz="3500" spc="-70" dirty="0">
                <a:latin typeface="Times New Roman"/>
                <a:cs typeface="Times New Roman"/>
              </a:rPr>
              <a:t>Youth </a:t>
            </a:r>
            <a:r>
              <a:rPr sz="3500" spc="-5" dirty="0">
                <a:latin typeface="Times New Roman"/>
                <a:cs typeface="Times New Roman"/>
              </a:rPr>
              <a:t>Organization </a:t>
            </a:r>
            <a:r>
              <a:rPr sz="3500" dirty="0">
                <a:latin typeface="Times New Roman"/>
                <a:cs typeface="Times New Roman"/>
              </a:rPr>
              <a:t>(PYO) is</a:t>
            </a:r>
            <a:r>
              <a:rPr sz="3500" spc="-190" dirty="0">
                <a:latin typeface="Times New Roman"/>
                <a:cs typeface="Times New Roman"/>
              </a:rPr>
              <a:t> </a:t>
            </a:r>
            <a:r>
              <a:rPr sz="3500" dirty="0">
                <a:latin typeface="Times New Roman"/>
                <a:cs typeface="Times New Roman"/>
              </a:rPr>
              <a:t>a  non-political welfare </a:t>
            </a:r>
            <a:r>
              <a:rPr sz="3500" spc="-5" dirty="0">
                <a:latin typeface="Times New Roman"/>
                <a:cs typeface="Times New Roman"/>
              </a:rPr>
              <a:t>organization </a:t>
            </a:r>
            <a:r>
              <a:rPr sz="3500" dirty="0">
                <a:latin typeface="Times New Roman"/>
                <a:cs typeface="Times New Roman"/>
              </a:rPr>
              <a:t>founded  by </a:t>
            </a:r>
            <a:r>
              <a:rPr sz="3500" spc="-65" dirty="0">
                <a:latin typeface="Times New Roman"/>
                <a:cs typeface="Times New Roman"/>
              </a:rPr>
              <a:t>Mr. </a:t>
            </a:r>
            <a:r>
              <a:rPr sz="3500" dirty="0">
                <a:latin typeface="Times New Roman"/>
                <a:cs typeface="Times New Roman"/>
              </a:rPr>
              <a:t>Sana Ullah Rathore in 1990.</a:t>
            </a:r>
            <a:endParaRPr sz="3500">
              <a:latin typeface="Times New Roman"/>
              <a:cs typeface="Times New Roman"/>
            </a:endParaRPr>
          </a:p>
          <a:p>
            <a:pPr marL="12700" marR="5080" indent="521334">
              <a:lnSpc>
                <a:spcPct val="100000"/>
              </a:lnSpc>
              <a:spcBef>
                <a:spcPts val="405"/>
              </a:spcBef>
            </a:pPr>
            <a:r>
              <a:rPr sz="3500" dirty="0">
                <a:latin typeface="Times New Roman"/>
                <a:cs typeface="Times New Roman"/>
              </a:rPr>
              <a:t>PYO is registered with the Social  </a:t>
            </a:r>
            <a:r>
              <a:rPr sz="3500" spc="-40" dirty="0">
                <a:latin typeface="Times New Roman"/>
                <a:cs typeface="Times New Roman"/>
              </a:rPr>
              <a:t>Welfare </a:t>
            </a:r>
            <a:r>
              <a:rPr sz="3500" dirty="0">
                <a:latin typeface="Times New Roman"/>
                <a:cs typeface="Times New Roman"/>
              </a:rPr>
              <a:t>Department Government of the  Punjab (Pakistan). PYO started its</a:t>
            </a:r>
            <a:r>
              <a:rPr sz="3500" spc="-60" dirty="0">
                <a:latin typeface="Times New Roman"/>
                <a:cs typeface="Times New Roman"/>
              </a:rPr>
              <a:t> </a:t>
            </a:r>
            <a:r>
              <a:rPr sz="3500" dirty="0">
                <a:latin typeface="Times New Roman"/>
                <a:cs typeface="Times New Roman"/>
              </a:rPr>
              <a:t>working  in</a:t>
            </a:r>
            <a:r>
              <a:rPr sz="3500" spc="-5" dirty="0">
                <a:latin typeface="Times New Roman"/>
                <a:cs typeface="Times New Roman"/>
              </a:rPr>
              <a:t> </a:t>
            </a:r>
            <a:r>
              <a:rPr sz="3500" dirty="0">
                <a:latin typeface="Times New Roman"/>
                <a:cs typeface="Times New Roman"/>
              </a:rPr>
              <a:t>Gujranwala.</a:t>
            </a:r>
            <a:endParaRPr sz="3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668" y="1883791"/>
            <a:ext cx="145478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495" dirty="0">
                <a:solidFill>
                  <a:srgbClr val="6F2F9F"/>
                </a:solidFill>
              </a:rPr>
              <a:t>Y</a:t>
            </a:r>
            <a:r>
              <a:rPr sz="4400" dirty="0">
                <a:solidFill>
                  <a:srgbClr val="6F2F9F"/>
                </a:solidFill>
              </a:rPr>
              <a:t>outh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01700" y="3207842"/>
            <a:ext cx="7317105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27050">
              <a:lnSpc>
                <a:spcPct val="100000"/>
              </a:lnSpc>
              <a:spcBef>
                <a:spcPts val="100"/>
              </a:spcBef>
            </a:pPr>
            <a:r>
              <a:rPr sz="3600" spc="-75" dirty="0">
                <a:latin typeface="Times New Roman"/>
                <a:cs typeface="Times New Roman"/>
              </a:rPr>
              <a:t>Youth </a:t>
            </a:r>
            <a:r>
              <a:rPr sz="3600" spc="-10" dirty="0">
                <a:latin typeface="Times New Roman"/>
                <a:cs typeface="Times New Roman"/>
              </a:rPr>
              <a:t>is </a:t>
            </a:r>
            <a:r>
              <a:rPr sz="3600" spc="-5" dirty="0">
                <a:latin typeface="Times New Roman"/>
                <a:cs typeface="Times New Roman"/>
              </a:rPr>
              <a:t>defined </a:t>
            </a:r>
            <a:r>
              <a:rPr sz="3600" dirty="0">
                <a:latin typeface="Times New Roman"/>
                <a:cs typeface="Times New Roman"/>
              </a:rPr>
              <a:t>as a period during  </a:t>
            </a:r>
            <a:r>
              <a:rPr sz="3600" spc="-5" dirty="0">
                <a:latin typeface="Times New Roman"/>
                <a:cs typeface="Times New Roman"/>
              </a:rPr>
              <a:t>which a </a:t>
            </a:r>
            <a:r>
              <a:rPr sz="3600" dirty="0">
                <a:latin typeface="Times New Roman"/>
                <a:cs typeface="Times New Roman"/>
              </a:rPr>
              <a:t>person prepares </a:t>
            </a:r>
            <a:r>
              <a:rPr sz="3600" spc="-5" dirty="0">
                <a:latin typeface="Times New Roman"/>
                <a:cs typeface="Times New Roman"/>
              </a:rPr>
              <a:t>himself/herself  to be an active and </a:t>
            </a:r>
            <a:r>
              <a:rPr sz="3600" dirty="0">
                <a:latin typeface="Times New Roman"/>
                <a:cs typeface="Times New Roman"/>
              </a:rPr>
              <a:t>fully responsible  member of the society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.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505200" y="228600"/>
            <a:ext cx="5181600" cy="2514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716989"/>
            <a:ext cx="7553959" cy="4070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100"/>
              </a:spcBef>
              <a:buClr>
                <a:srgbClr val="2CA1BE"/>
              </a:buClr>
              <a:buSzPct val="68055"/>
              <a:buFont typeface="Arial"/>
              <a:buChar char=""/>
              <a:tabLst>
                <a:tab pos="269240" algn="l"/>
              </a:tabLst>
            </a:pPr>
            <a:r>
              <a:rPr sz="3600" dirty="0">
                <a:latin typeface="Times New Roman"/>
                <a:cs typeface="Times New Roman"/>
              </a:rPr>
              <a:t>Health Care </a:t>
            </a:r>
            <a:r>
              <a:rPr sz="3600" spc="-5" dirty="0">
                <a:latin typeface="Times New Roman"/>
                <a:cs typeface="Times New Roman"/>
              </a:rPr>
              <a:t>facilities</a:t>
            </a:r>
            <a:endParaRPr sz="36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2560"/>
              </a:spcBef>
              <a:buClr>
                <a:srgbClr val="2CA1BE"/>
              </a:buClr>
              <a:buSzPct val="68055"/>
              <a:buFont typeface="Arial"/>
              <a:buChar char=""/>
              <a:tabLst>
                <a:tab pos="269240" algn="l"/>
              </a:tabLst>
            </a:pPr>
            <a:r>
              <a:rPr sz="3600" dirty="0">
                <a:latin typeface="Times New Roman"/>
                <a:cs typeface="Times New Roman"/>
              </a:rPr>
              <a:t>Drug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abuse</a:t>
            </a:r>
            <a:endParaRPr sz="36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2570"/>
              </a:spcBef>
              <a:buClr>
                <a:srgbClr val="2CA1BE"/>
              </a:buClr>
              <a:buSzPct val="68055"/>
              <a:buFont typeface="Arial"/>
              <a:buChar char=""/>
              <a:tabLst>
                <a:tab pos="269240" algn="l"/>
              </a:tabLst>
            </a:pPr>
            <a:r>
              <a:rPr sz="3600" dirty="0">
                <a:latin typeface="Times New Roman"/>
                <a:cs typeface="Times New Roman"/>
              </a:rPr>
              <a:t>Outreach services for Street Drug</a:t>
            </a:r>
            <a:r>
              <a:rPr sz="3600" spc="-6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users</a:t>
            </a:r>
            <a:endParaRPr sz="36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2555"/>
              </a:spcBef>
              <a:buClr>
                <a:srgbClr val="2CA1BE"/>
              </a:buClr>
              <a:buSzPct val="68055"/>
              <a:buFont typeface="Arial"/>
              <a:buChar char=""/>
              <a:tabLst>
                <a:tab pos="269240" algn="l"/>
              </a:tabLst>
            </a:pPr>
            <a:r>
              <a:rPr sz="3600" b="1" spc="-5" dirty="0">
                <a:latin typeface="Times New Roman"/>
                <a:cs typeface="Times New Roman"/>
              </a:rPr>
              <a:t>Mission:</a:t>
            </a:r>
            <a:endParaRPr sz="3600">
              <a:latin typeface="Times New Roman"/>
              <a:cs typeface="Times New Roman"/>
            </a:endParaRPr>
          </a:p>
          <a:p>
            <a:pPr marL="1041400">
              <a:lnSpc>
                <a:spcPct val="100000"/>
              </a:lnSpc>
              <a:spcBef>
                <a:spcPts val="2560"/>
              </a:spcBef>
            </a:pPr>
            <a:r>
              <a:rPr sz="3600" spc="-5" dirty="0">
                <a:latin typeface="Times New Roman"/>
                <a:cs typeface="Times New Roman"/>
              </a:rPr>
              <a:t>Drugs </a:t>
            </a:r>
            <a:r>
              <a:rPr sz="3600" dirty="0">
                <a:latin typeface="Times New Roman"/>
                <a:cs typeface="Times New Roman"/>
              </a:rPr>
              <a:t>and HIV/AIDS free</a:t>
            </a:r>
            <a:r>
              <a:rPr sz="3600" spc="-6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Pakistan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56259" y="844296"/>
            <a:ext cx="7818120" cy="3246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28597"/>
            <a:ext cx="8839200" cy="66293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4560" y="1343608"/>
            <a:ext cx="7433945" cy="35845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22860" algn="ctr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FF0000"/>
                </a:solidFill>
                <a:latin typeface="Times New Roman"/>
                <a:cs typeface="Times New Roman"/>
              </a:rPr>
              <a:t>(6)</a:t>
            </a:r>
            <a:endParaRPr sz="4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5250">
              <a:latin typeface="Times New Roman"/>
              <a:cs typeface="Times New Roman"/>
            </a:endParaRPr>
          </a:p>
          <a:p>
            <a:pPr marR="20320" algn="ctr">
              <a:lnSpc>
                <a:spcPct val="100000"/>
              </a:lnSpc>
            </a:pPr>
            <a:r>
              <a:rPr sz="4400" b="1" dirty="0">
                <a:latin typeface="Times New Roman"/>
                <a:cs typeface="Times New Roman"/>
              </a:rPr>
              <a:t>YPP</a:t>
            </a:r>
            <a:endParaRPr sz="4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52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4400" b="1" spc="-85" dirty="0">
                <a:latin typeface="Times New Roman"/>
                <a:cs typeface="Times New Roman"/>
              </a:rPr>
              <a:t>(</a:t>
            </a:r>
            <a:r>
              <a:rPr sz="4400" b="1" spc="-85" dirty="0">
                <a:solidFill>
                  <a:srgbClr val="00AF50"/>
                </a:solidFill>
                <a:latin typeface="Times New Roman"/>
                <a:cs typeface="Times New Roman"/>
              </a:rPr>
              <a:t>Youth </a:t>
            </a:r>
            <a:r>
              <a:rPr sz="4400" b="1" dirty="0">
                <a:solidFill>
                  <a:srgbClr val="00AF50"/>
                </a:solidFill>
                <a:latin typeface="Times New Roman"/>
                <a:cs typeface="Times New Roman"/>
              </a:rPr>
              <a:t>parliament of</a:t>
            </a:r>
            <a:r>
              <a:rPr sz="4400" b="1" spc="2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4400" b="1" dirty="0">
                <a:solidFill>
                  <a:srgbClr val="00AF50"/>
                </a:solidFill>
                <a:latin typeface="Times New Roman"/>
                <a:cs typeface="Times New Roman"/>
              </a:rPr>
              <a:t>Pakistan</a:t>
            </a:r>
            <a:r>
              <a:rPr sz="4400" b="1" dirty="0">
                <a:latin typeface="Times New Roman"/>
                <a:cs typeface="Times New Roman"/>
              </a:rPr>
              <a:t>)</a:t>
            </a:r>
            <a:endParaRPr sz="4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64005"/>
            <a:ext cx="25380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latin typeface="Times New Roman"/>
                <a:cs typeface="Times New Roman"/>
              </a:rPr>
              <a:t>Established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96669" y="2658932"/>
            <a:ext cx="7225665" cy="11957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95325" marR="5080" indent="-683260">
              <a:lnSpc>
                <a:spcPct val="109700"/>
              </a:lnSpc>
              <a:spcBef>
                <a:spcPts val="95"/>
              </a:spcBef>
            </a:pPr>
            <a:r>
              <a:rPr sz="3500" b="1" spc="-80" dirty="0">
                <a:latin typeface="Times New Roman"/>
                <a:cs typeface="Times New Roman"/>
              </a:rPr>
              <a:t>Youth </a:t>
            </a:r>
            <a:r>
              <a:rPr sz="3500" b="1" dirty="0">
                <a:latin typeface="Times New Roman"/>
                <a:cs typeface="Times New Roman"/>
              </a:rPr>
              <a:t>Parliament </a:t>
            </a:r>
            <a:r>
              <a:rPr sz="3500" b="1" spc="-5" dirty="0">
                <a:latin typeface="Times New Roman"/>
                <a:cs typeface="Times New Roman"/>
              </a:rPr>
              <a:t>Pakistan </a:t>
            </a:r>
            <a:r>
              <a:rPr sz="3500" spc="-5" dirty="0">
                <a:latin typeface="Times New Roman"/>
                <a:cs typeface="Times New Roman"/>
              </a:rPr>
              <a:t>is </a:t>
            </a:r>
            <a:r>
              <a:rPr sz="3500" dirty="0">
                <a:latin typeface="Times New Roman"/>
                <a:cs typeface="Times New Roman"/>
              </a:rPr>
              <a:t>a project  launched in </a:t>
            </a:r>
            <a:r>
              <a:rPr sz="3500" spc="-5" dirty="0">
                <a:latin typeface="Times New Roman"/>
                <a:cs typeface="Times New Roman"/>
              </a:rPr>
              <a:t>2007 </a:t>
            </a:r>
            <a:r>
              <a:rPr sz="3500" dirty="0">
                <a:latin typeface="Times New Roman"/>
                <a:cs typeface="Times New Roman"/>
              </a:rPr>
              <a:t>in</a:t>
            </a:r>
            <a:r>
              <a:rPr sz="3500" spc="-50" dirty="0">
                <a:latin typeface="Times New Roman"/>
                <a:cs typeface="Times New Roman"/>
              </a:rPr>
              <a:t> </a:t>
            </a:r>
            <a:r>
              <a:rPr sz="3500" dirty="0">
                <a:latin typeface="Times New Roman"/>
                <a:cs typeface="Times New Roman"/>
              </a:rPr>
              <a:t>Islamabad</a:t>
            </a:r>
            <a:endParaRPr sz="3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340667"/>
            <a:ext cx="7443470" cy="4276725"/>
          </a:xfrm>
          <a:prstGeom prst="rect">
            <a:avLst/>
          </a:prstGeom>
        </p:spPr>
        <p:txBody>
          <a:bodyPr vert="horz" wrap="square" lIns="0" tIns="25844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2035"/>
              </a:spcBef>
              <a:buClr>
                <a:srgbClr val="2CA1BE"/>
              </a:buClr>
              <a:buSzPct val="67187"/>
              <a:buFont typeface="Arial"/>
              <a:buChar char=""/>
              <a:tabLst>
                <a:tab pos="269240" algn="l"/>
              </a:tabLst>
            </a:pPr>
            <a:r>
              <a:rPr sz="3200" dirty="0">
                <a:latin typeface="Times New Roman"/>
                <a:cs typeface="Times New Roman"/>
              </a:rPr>
              <a:t>By famous singer</a:t>
            </a:r>
            <a:r>
              <a:rPr sz="3200" spc="-23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Abrar-ul-Haq</a:t>
            </a:r>
            <a:endParaRPr sz="3200">
              <a:latin typeface="Times New Roman"/>
              <a:cs typeface="Times New Roman"/>
            </a:endParaRPr>
          </a:p>
          <a:p>
            <a:pPr marL="268605" marR="5080" indent="-256540">
              <a:lnSpc>
                <a:spcPct val="140000"/>
              </a:lnSpc>
              <a:spcBef>
                <a:spcPts val="400"/>
              </a:spcBef>
              <a:buClr>
                <a:srgbClr val="2CA1BE"/>
              </a:buClr>
              <a:buSzPct val="67187"/>
              <a:buFont typeface="Arial"/>
              <a:buChar char=""/>
              <a:tabLst>
                <a:tab pos="269240" algn="l"/>
              </a:tabLst>
            </a:pPr>
            <a:r>
              <a:rPr sz="3200" spc="-114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empower the youth of Pakistan with the  ability to understand the importance of</a:t>
            </a:r>
            <a:r>
              <a:rPr sz="3200" spc="-1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their  role in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community.</a:t>
            </a:r>
            <a:endParaRPr sz="3200">
              <a:latin typeface="Times New Roman"/>
              <a:cs typeface="Times New Roman"/>
            </a:endParaRPr>
          </a:p>
          <a:p>
            <a:pPr marL="268605" marR="990600" indent="-256540">
              <a:lnSpc>
                <a:spcPct val="140100"/>
              </a:lnSpc>
              <a:spcBef>
                <a:spcPts val="405"/>
              </a:spcBef>
              <a:buClr>
                <a:srgbClr val="2CA1BE"/>
              </a:buClr>
              <a:buSzPct val="67187"/>
              <a:buFont typeface="Arial"/>
              <a:buChar char=""/>
              <a:tabLst>
                <a:tab pos="269240" algn="l"/>
              </a:tabLst>
            </a:pPr>
            <a:r>
              <a:rPr sz="3200" dirty="0">
                <a:latin typeface="Times New Roman"/>
                <a:cs typeface="Times New Roman"/>
              </a:rPr>
              <a:t>Leadership, citizenship and ability </a:t>
            </a:r>
            <a:r>
              <a:rPr sz="3200" spc="-130" dirty="0">
                <a:latin typeface="Times New Roman"/>
                <a:cs typeface="Times New Roman"/>
              </a:rPr>
              <a:t>for  </a:t>
            </a:r>
            <a:r>
              <a:rPr sz="3200" dirty="0">
                <a:latin typeface="Times New Roman"/>
                <a:cs typeface="Times New Roman"/>
              </a:rPr>
              <a:t>governance in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youth.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8640" y="701040"/>
            <a:ext cx="8008620" cy="3230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04797"/>
            <a:ext cx="9144000" cy="6553200"/>
            <a:chOff x="0" y="304797"/>
            <a:chExt cx="9144000" cy="6553200"/>
          </a:xfrm>
        </p:grpSpPr>
        <p:sp>
          <p:nvSpPr>
            <p:cNvPr id="3" name="object 3"/>
            <p:cNvSpPr/>
            <p:nvPr/>
          </p:nvSpPr>
          <p:spPr>
            <a:xfrm>
              <a:off x="0" y="304797"/>
              <a:ext cx="4495800" cy="655319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724400" y="1295398"/>
              <a:ext cx="4419599" cy="556259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543663"/>
            <a:ext cx="7845425" cy="4096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50100"/>
              </a:lnSpc>
              <a:spcBef>
                <a:spcPts val="100"/>
              </a:spcBef>
              <a:buClr>
                <a:srgbClr val="2CA1BE"/>
              </a:buClr>
              <a:buSzPct val="67857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800" spc="-5" dirty="0">
                <a:latin typeface="Times New Roman"/>
                <a:cs typeface="Times New Roman"/>
              </a:rPr>
              <a:t>Generally </a:t>
            </a:r>
            <a:r>
              <a:rPr sz="2800" dirty="0">
                <a:latin typeface="Times New Roman"/>
                <a:cs typeface="Times New Roman"/>
              </a:rPr>
              <a:t>viewed </a:t>
            </a:r>
            <a:r>
              <a:rPr sz="2800" spc="-5" dirty="0">
                <a:latin typeface="Times New Roman"/>
                <a:cs typeface="Times New Roman"/>
              </a:rPr>
              <a:t>as passive recipients of </a:t>
            </a:r>
            <a:r>
              <a:rPr sz="2800" dirty="0">
                <a:latin typeface="Times New Roman"/>
                <a:cs typeface="Times New Roman"/>
              </a:rPr>
              <a:t>support,  rather </a:t>
            </a:r>
            <a:r>
              <a:rPr sz="2800" spc="-5" dirty="0">
                <a:latin typeface="Times New Roman"/>
                <a:cs typeface="Times New Roman"/>
              </a:rPr>
              <a:t>than active agents capable of </a:t>
            </a:r>
            <a:r>
              <a:rPr sz="2800" dirty="0">
                <a:latin typeface="Times New Roman"/>
                <a:cs typeface="Times New Roman"/>
              </a:rPr>
              <a:t>solving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problems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2CA1BE"/>
              </a:buClr>
              <a:buFont typeface="Arial"/>
              <a:buChar char=""/>
            </a:pPr>
            <a:endParaRPr sz="31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buClr>
                <a:srgbClr val="2CA1BE"/>
              </a:buClr>
              <a:buSzPct val="67857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800" spc="-5" dirty="0">
                <a:latin typeface="Times New Roman"/>
                <a:cs typeface="Times New Roman"/>
              </a:rPr>
              <a:t>Neglected in development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planning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2CA1BE"/>
              </a:buClr>
              <a:buFont typeface="Arial"/>
              <a:buChar char=""/>
            </a:pPr>
            <a:endParaRPr sz="36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5"/>
              </a:spcBef>
              <a:buClr>
                <a:srgbClr val="2CA1BE"/>
              </a:buClr>
              <a:buSzPct val="67857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800" spc="-60" dirty="0">
                <a:latin typeface="Times New Roman"/>
                <a:cs typeface="Times New Roman"/>
              </a:rPr>
              <a:t>Youth </a:t>
            </a:r>
            <a:r>
              <a:rPr sz="2800" dirty="0">
                <a:latin typeface="Times New Roman"/>
                <a:cs typeface="Times New Roman"/>
              </a:rPr>
              <a:t>proper political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representation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2CA1BE"/>
              </a:buClr>
              <a:buFont typeface="Arial"/>
              <a:buChar char=""/>
            </a:pPr>
            <a:endParaRPr sz="36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5"/>
              </a:spcBef>
              <a:buClr>
                <a:srgbClr val="2CA1BE"/>
              </a:buClr>
              <a:buSzPct val="67857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800" spc="-5" dirty="0">
                <a:latin typeface="Times New Roman"/>
                <a:cs typeface="Times New Roman"/>
              </a:rPr>
              <a:t>Lack </a:t>
            </a:r>
            <a:r>
              <a:rPr sz="2800" dirty="0">
                <a:latin typeface="Times New Roman"/>
                <a:cs typeface="Times New Roman"/>
              </a:rPr>
              <a:t>of social protection, </a:t>
            </a:r>
            <a:r>
              <a:rPr sz="2800" spc="-5" dirty="0">
                <a:latin typeface="Times New Roman"/>
                <a:cs typeface="Times New Roman"/>
              </a:rPr>
              <a:t>Education &amp;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Health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59308" y="667512"/>
            <a:ext cx="5922264" cy="3947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49603"/>
            <a:ext cx="6463030" cy="4326255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509"/>
              </a:spcBef>
              <a:buClr>
                <a:srgbClr val="2CA1BE"/>
              </a:buClr>
              <a:buSzPct val="67857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800" dirty="0">
                <a:latin typeface="Times New Roman"/>
                <a:cs typeface="Times New Roman"/>
              </a:rPr>
              <a:t>Poverty</a:t>
            </a:r>
            <a:endParaRPr sz="28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409"/>
              </a:spcBef>
              <a:buClr>
                <a:srgbClr val="2CA1BE"/>
              </a:buClr>
              <a:buSzPct val="67857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800" spc="-5" dirty="0">
                <a:latin typeface="Times New Roman"/>
                <a:cs typeface="Times New Roman"/>
              </a:rPr>
              <a:t>Involvement in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decision-making</a:t>
            </a:r>
            <a:endParaRPr sz="28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395"/>
              </a:spcBef>
              <a:buClr>
                <a:srgbClr val="2CA1BE"/>
              </a:buClr>
              <a:buSzPct val="67857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800" spc="-5" dirty="0">
                <a:latin typeface="Times New Roman"/>
                <a:cs typeface="Times New Roman"/>
              </a:rPr>
              <a:t>Ability often </a:t>
            </a:r>
            <a:r>
              <a:rPr sz="2800" spc="-10" dirty="0">
                <a:latin typeface="Times New Roman"/>
                <a:cs typeface="Times New Roman"/>
              </a:rPr>
              <a:t>under-valued</a:t>
            </a:r>
            <a:endParaRPr sz="28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400"/>
              </a:spcBef>
              <a:buClr>
                <a:srgbClr val="2CA1BE"/>
              </a:buClr>
              <a:buSzPct val="67857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800" spc="-5" dirty="0">
                <a:latin typeface="Times New Roman"/>
                <a:cs typeface="Times New Roman"/>
              </a:rPr>
              <a:t>Lack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employment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opportunities</a:t>
            </a:r>
            <a:endParaRPr sz="28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405"/>
              </a:spcBef>
              <a:buClr>
                <a:srgbClr val="2CA1BE"/>
              </a:buClr>
              <a:buSzPct val="67857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800" spc="-5" dirty="0">
                <a:latin typeface="Times New Roman"/>
                <a:cs typeface="Times New Roman"/>
              </a:rPr>
              <a:t>Education</a:t>
            </a:r>
            <a:endParaRPr sz="28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400"/>
              </a:spcBef>
              <a:buClr>
                <a:srgbClr val="2CA1BE"/>
              </a:buClr>
              <a:buSzPct val="67857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800" spc="-5" dirty="0">
                <a:latin typeface="Times New Roman"/>
                <a:cs typeface="Times New Roman"/>
              </a:rPr>
              <a:t>Urban-migration</a:t>
            </a:r>
            <a:endParaRPr sz="28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395"/>
              </a:spcBef>
              <a:buClr>
                <a:srgbClr val="2CA1BE"/>
              </a:buClr>
              <a:buSzPct val="67857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800" spc="-5" dirty="0">
                <a:latin typeface="Times New Roman"/>
                <a:cs typeface="Times New Roman"/>
              </a:rPr>
              <a:t>Lack </a:t>
            </a:r>
            <a:r>
              <a:rPr sz="2800" dirty="0">
                <a:latin typeface="Times New Roman"/>
                <a:cs typeface="Times New Roman"/>
              </a:rPr>
              <a:t>of training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opportunities</a:t>
            </a:r>
            <a:endParaRPr sz="28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409"/>
              </a:spcBef>
              <a:buClr>
                <a:srgbClr val="2CA1BE"/>
              </a:buClr>
              <a:buSzPct val="67857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800" spc="-5" dirty="0">
                <a:latin typeface="Times New Roman"/>
                <a:cs typeface="Times New Roman"/>
              </a:rPr>
              <a:t>Gender Discrimination </a:t>
            </a:r>
            <a:r>
              <a:rPr sz="2800" dirty="0">
                <a:latin typeface="Times New Roman"/>
                <a:cs typeface="Times New Roman"/>
              </a:rPr>
              <a:t>(for young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females)</a:t>
            </a:r>
            <a:endParaRPr sz="28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395"/>
              </a:spcBef>
              <a:buClr>
                <a:srgbClr val="2CA1BE"/>
              </a:buClr>
              <a:buSzPct val="67857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800" spc="-5" dirty="0">
                <a:latin typeface="Times New Roman"/>
                <a:cs typeface="Times New Roman"/>
              </a:rPr>
              <a:t>Access to information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sources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53212" y="667512"/>
            <a:ext cx="5100828" cy="3947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00600" y="5410199"/>
            <a:ext cx="3857244" cy="1447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Or</a:t>
            </a:r>
            <a:r>
              <a:rPr spc="5" dirty="0"/>
              <a:t>g</a:t>
            </a:r>
            <a:r>
              <a:rPr dirty="0"/>
              <a:t>anizat</a:t>
            </a:r>
            <a:r>
              <a:rPr spc="-15" dirty="0"/>
              <a:t>i</a:t>
            </a:r>
            <a:r>
              <a:rPr dirty="0"/>
              <a:t>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10820" rIns="0" bIns="0" rtlCol="0">
            <a:spAutoFit/>
          </a:bodyPr>
          <a:lstStyle/>
          <a:p>
            <a:pPr marR="123189" algn="ctr">
              <a:lnSpc>
                <a:spcPct val="100000"/>
              </a:lnSpc>
              <a:spcBef>
                <a:spcPts val="1660"/>
              </a:spcBef>
            </a:pPr>
            <a:r>
              <a:rPr spc="-5" dirty="0"/>
              <a:t>The </a:t>
            </a:r>
            <a:r>
              <a:rPr dirty="0"/>
              <a:t>Planning </a:t>
            </a:r>
            <a:r>
              <a:rPr spc="-5" dirty="0"/>
              <a:t>of </a:t>
            </a:r>
            <a:r>
              <a:rPr spc="-10" dirty="0"/>
              <a:t>an </a:t>
            </a:r>
            <a:r>
              <a:rPr spc="-5" dirty="0"/>
              <a:t>activity or</a:t>
            </a:r>
            <a:r>
              <a:rPr spc="-25" dirty="0"/>
              <a:t> </a:t>
            </a:r>
            <a:r>
              <a:rPr spc="-5" dirty="0"/>
              <a:t>event.</a:t>
            </a:r>
          </a:p>
          <a:p>
            <a:pPr marL="12700">
              <a:lnSpc>
                <a:spcPct val="100000"/>
              </a:lnSpc>
              <a:spcBef>
                <a:spcPts val="2020"/>
              </a:spcBef>
            </a:pPr>
            <a:r>
              <a:rPr sz="3600" b="1" spc="-80" dirty="0">
                <a:solidFill>
                  <a:srgbClr val="00AF50"/>
                </a:solidFill>
                <a:latin typeface="Times New Roman"/>
                <a:cs typeface="Times New Roman"/>
              </a:rPr>
              <a:t>Youth</a:t>
            </a:r>
            <a:r>
              <a:rPr sz="3600" b="1" spc="-2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3600" b="1" spc="-5" dirty="0">
                <a:solidFill>
                  <a:srgbClr val="00AF50"/>
                </a:solidFill>
                <a:latin typeface="Times New Roman"/>
                <a:cs typeface="Times New Roman"/>
              </a:rPr>
              <a:t>Organizations</a:t>
            </a:r>
            <a:endParaRPr sz="3600">
              <a:latin typeface="Times New Roman"/>
              <a:cs typeface="Times New Roman"/>
            </a:endParaRPr>
          </a:p>
          <a:p>
            <a:pPr marL="1155700" marR="5080">
              <a:lnSpc>
                <a:spcPct val="150000"/>
              </a:lnSpc>
              <a:spcBef>
                <a:spcPts val="1480"/>
              </a:spcBef>
            </a:pPr>
            <a:r>
              <a:rPr sz="2400" spc="-5" dirty="0"/>
              <a:t>Political or Religious or </a:t>
            </a:r>
            <a:r>
              <a:rPr sz="2400" dirty="0"/>
              <a:t>Social </a:t>
            </a:r>
            <a:r>
              <a:rPr sz="2400" spc="-5" dirty="0"/>
              <a:t>reform </a:t>
            </a:r>
            <a:r>
              <a:rPr sz="2400" spc="-10" dirty="0"/>
              <a:t>movement  </a:t>
            </a:r>
            <a:r>
              <a:rPr sz="2400" spc="-5" dirty="0"/>
              <a:t>or </a:t>
            </a:r>
            <a:r>
              <a:rPr sz="2400" dirty="0"/>
              <a:t>agitation consisting chiefly </a:t>
            </a:r>
            <a:r>
              <a:rPr sz="2400" spc="-5" dirty="0"/>
              <a:t>of young</a:t>
            </a:r>
            <a:r>
              <a:rPr sz="2400" spc="-120" dirty="0"/>
              <a:t> </a:t>
            </a:r>
            <a:r>
              <a:rPr sz="2400" dirty="0"/>
              <a:t>people</a:t>
            </a:r>
            <a:endParaRPr sz="2400"/>
          </a:p>
        </p:txBody>
      </p:sp>
      <p:sp>
        <p:nvSpPr>
          <p:cNvPr id="5" name="object 5"/>
          <p:cNvSpPr/>
          <p:nvPr/>
        </p:nvSpPr>
        <p:spPr>
          <a:xfrm>
            <a:off x="3657600" y="152400"/>
            <a:ext cx="4876800" cy="175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666998"/>
            <a:ext cx="9078595" cy="4191000"/>
            <a:chOff x="0" y="2666998"/>
            <a:chExt cx="9078595" cy="4191000"/>
          </a:xfrm>
        </p:grpSpPr>
        <p:sp>
          <p:nvSpPr>
            <p:cNvPr id="3" name="object 3"/>
            <p:cNvSpPr/>
            <p:nvPr/>
          </p:nvSpPr>
          <p:spPr>
            <a:xfrm>
              <a:off x="0" y="2666999"/>
              <a:ext cx="5181600" cy="419099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257800" y="2666998"/>
              <a:ext cx="3820667" cy="414832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0"/>
            <a:ext cx="4876800" cy="24765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105400" y="152400"/>
            <a:ext cx="4038600" cy="2286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61261"/>
            <a:ext cx="7864475" cy="417830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68605" marR="5080" indent="-256540">
              <a:lnSpc>
                <a:spcPts val="2920"/>
              </a:lnSpc>
              <a:spcBef>
                <a:spcPts val="459"/>
              </a:spcBef>
              <a:buClr>
                <a:srgbClr val="2CA1BE"/>
              </a:buClr>
              <a:buSzPct val="66666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700" dirty="0">
                <a:latin typeface="Times New Roman"/>
                <a:cs typeface="Times New Roman"/>
              </a:rPr>
              <a:t>Many of these are at their last stage and are going to</a:t>
            </a:r>
            <a:r>
              <a:rPr sz="2700" spc="-13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be  demolished</a:t>
            </a:r>
            <a:endParaRPr sz="27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40"/>
              </a:spcBef>
              <a:buClr>
                <a:srgbClr val="2CA1BE"/>
              </a:buClr>
              <a:buSzPct val="66666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700" spc="-30" dirty="0">
                <a:latin typeface="Times New Roman"/>
                <a:cs typeface="Times New Roman"/>
              </a:rPr>
              <a:t>CHANDTARA</a:t>
            </a:r>
            <a:r>
              <a:rPr sz="2700" spc="-1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CLUB</a:t>
            </a:r>
            <a:endParaRPr sz="27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75"/>
              </a:spcBef>
              <a:buClr>
                <a:srgbClr val="2CA1BE"/>
              </a:buClr>
              <a:buSzPct val="66666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700" spc="-5" dirty="0">
                <a:latin typeface="Times New Roman"/>
                <a:cs typeface="Times New Roman"/>
              </a:rPr>
              <a:t>BOY</a:t>
            </a:r>
            <a:r>
              <a:rPr sz="2700" spc="-10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SCOUTING</a:t>
            </a:r>
            <a:endParaRPr sz="27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70"/>
              </a:spcBef>
              <a:buClr>
                <a:srgbClr val="2CA1BE"/>
              </a:buClr>
              <a:buSzPct val="66666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700" spc="-5" dirty="0">
                <a:latin typeface="Times New Roman"/>
                <a:cs typeface="Times New Roman"/>
              </a:rPr>
              <a:t>GIRLS GUIDE</a:t>
            </a:r>
            <a:r>
              <a:rPr sz="2700" spc="2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MOVEMENT</a:t>
            </a:r>
            <a:endParaRPr sz="27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85"/>
              </a:spcBef>
              <a:buClr>
                <a:srgbClr val="2CA1BE"/>
              </a:buClr>
              <a:buSzPct val="66666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700" spc="-55" dirty="0">
                <a:latin typeface="Times New Roman"/>
                <a:cs typeface="Times New Roman"/>
              </a:rPr>
              <a:t>FARM </a:t>
            </a:r>
            <a:r>
              <a:rPr sz="2700" spc="-5" dirty="0">
                <a:latin typeface="Times New Roman"/>
                <a:cs typeface="Times New Roman"/>
              </a:rPr>
              <a:t>GUIDE</a:t>
            </a:r>
            <a:r>
              <a:rPr sz="2700" spc="7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MOVEMENT</a:t>
            </a:r>
            <a:endParaRPr sz="27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75"/>
              </a:spcBef>
              <a:buClr>
                <a:srgbClr val="2CA1BE"/>
              </a:buClr>
              <a:buSzPct val="66666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700" spc="-55" dirty="0">
                <a:latin typeface="Times New Roman"/>
                <a:cs typeface="Times New Roman"/>
              </a:rPr>
              <a:t>FARM </a:t>
            </a:r>
            <a:r>
              <a:rPr sz="2700" spc="-5" dirty="0">
                <a:latin typeface="Times New Roman"/>
                <a:cs typeface="Times New Roman"/>
              </a:rPr>
              <a:t>GIRLS</a:t>
            </a:r>
            <a:r>
              <a:rPr sz="2700" spc="55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GUIDE</a:t>
            </a:r>
            <a:endParaRPr sz="27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70"/>
              </a:spcBef>
              <a:buClr>
                <a:srgbClr val="2CA1BE"/>
              </a:buClr>
              <a:buSzPct val="66666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700" spc="-5" dirty="0">
                <a:latin typeface="Times New Roman"/>
                <a:cs typeface="Times New Roman"/>
              </a:rPr>
              <a:t>YOUTH INVESTMENT PROMOTION</a:t>
            </a:r>
            <a:r>
              <a:rPr sz="2700" spc="2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SOCIETY</a:t>
            </a:r>
            <a:endParaRPr sz="27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85"/>
              </a:spcBef>
              <a:buClr>
                <a:srgbClr val="2CA1BE"/>
              </a:buClr>
              <a:buSzPct val="66666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700" spc="-65" dirty="0">
                <a:latin typeface="Times New Roman"/>
                <a:cs typeface="Times New Roman"/>
              </a:rPr>
              <a:t>PAKISTAN </a:t>
            </a:r>
            <a:r>
              <a:rPr sz="2700" spc="-5" dirty="0">
                <a:latin typeface="Times New Roman"/>
                <a:cs typeface="Times New Roman"/>
              </a:rPr>
              <a:t>YOUTH</a:t>
            </a:r>
            <a:r>
              <a:rPr sz="2700" dirty="0">
                <a:latin typeface="Times New Roman"/>
                <a:cs typeface="Times New Roman"/>
              </a:rPr>
              <a:t> </a:t>
            </a:r>
            <a:r>
              <a:rPr sz="2700" spc="-30" dirty="0">
                <a:latin typeface="Times New Roman"/>
                <a:cs typeface="Times New Roman"/>
              </a:rPr>
              <a:t>ORGANIZATION</a:t>
            </a:r>
            <a:endParaRPr sz="27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75"/>
              </a:spcBef>
              <a:buClr>
                <a:srgbClr val="2CA1BE"/>
              </a:buClr>
              <a:buSzPct val="66666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700" spc="-5" dirty="0">
                <a:latin typeface="Times New Roman"/>
                <a:cs typeface="Times New Roman"/>
              </a:rPr>
              <a:t>YOUTH FRONT</a:t>
            </a:r>
            <a:r>
              <a:rPr sz="2700" spc="-30" dirty="0">
                <a:latin typeface="Times New Roman"/>
                <a:cs typeface="Times New Roman"/>
              </a:rPr>
              <a:t> </a:t>
            </a:r>
            <a:r>
              <a:rPr sz="2700" spc="-65" dirty="0">
                <a:latin typeface="Times New Roman"/>
                <a:cs typeface="Times New Roman"/>
              </a:rPr>
              <a:t>PAKISTAN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40663" y="379475"/>
            <a:ext cx="7653528" cy="9692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04798"/>
            <a:ext cx="8991600" cy="65531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883791"/>
            <a:ext cx="9575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C00000"/>
                </a:solidFill>
                <a:latin typeface="Times New Roman"/>
                <a:cs typeface="Times New Roman"/>
              </a:rPr>
              <a:t>Age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3207842"/>
            <a:ext cx="755523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344295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Times New Roman"/>
                <a:cs typeface="Times New Roman"/>
              </a:rPr>
              <a:t>For </a:t>
            </a:r>
            <a:r>
              <a:rPr sz="3600" spc="-5" dirty="0">
                <a:latin typeface="Times New Roman"/>
                <a:cs typeface="Times New Roman"/>
              </a:rPr>
              <a:t>Pakistan the population </a:t>
            </a:r>
            <a:r>
              <a:rPr sz="3600" dirty="0">
                <a:latin typeface="Times New Roman"/>
                <a:cs typeface="Times New Roman"/>
              </a:rPr>
              <a:t>in the  age group of </a:t>
            </a:r>
            <a:r>
              <a:rPr sz="3600" dirty="0">
                <a:solidFill>
                  <a:srgbClr val="006FC0"/>
                </a:solidFill>
                <a:latin typeface="Times New Roman"/>
                <a:cs typeface="Times New Roman"/>
              </a:rPr>
              <a:t>15-29 </a:t>
            </a:r>
            <a:r>
              <a:rPr sz="3600" dirty="0">
                <a:latin typeface="Times New Roman"/>
                <a:cs typeface="Times New Roman"/>
              </a:rPr>
              <a:t>years </a:t>
            </a:r>
            <a:r>
              <a:rPr sz="3600" spc="-5" dirty="0">
                <a:latin typeface="Times New Roman"/>
                <a:cs typeface="Times New Roman"/>
              </a:rPr>
              <a:t>is </a:t>
            </a:r>
            <a:r>
              <a:rPr sz="3600" dirty="0">
                <a:latin typeface="Times New Roman"/>
                <a:cs typeface="Times New Roman"/>
              </a:rPr>
              <a:t>taken </a:t>
            </a:r>
            <a:r>
              <a:rPr sz="3600" spc="-5" dirty="0">
                <a:latin typeface="Times New Roman"/>
                <a:cs typeface="Times New Roman"/>
              </a:rPr>
              <a:t>as </a:t>
            </a:r>
            <a:r>
              <a:rPr sz="3600" dirty="0">
                <a:latin typeface="Times New Roman"/>
                <a:cs typeface="Times New Roman"/>
              </a:rPr>
              <a:t>the  young population.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581400" y="482464"/>
            <a:ext cx="4561802" cy="21979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724399"/>
            <a:ext cx="9144000" cy="2133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72869" y="2816563"/>
            <a:ext cx="7065645" cy="147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87575" marR="5080" indent="-2175510">
              <a:lnSpc>
                <a:spcPct val="107800"/>
              </a:lnSpc>
              <a:spcBef>
                <a:spcPts val="100"/>
              </a:spcBef>
            </a:pPr>
            <a:r>
              <a:rPr sz="4400" b="1" spc="-10" dirty="0">
                <a:solidFill>
                  <a:srgbClr val="006FC0"/>
                </a:solidFill>
                <a:latin typeface="Times New Roman"/>
                <a:cs typeface="Times New Roman"/>
              </a:rPr>
              <a:t>Different </a:t>
            </a:r>
            <a:r>
              <a:rPr sz="4400" b="1" dirty="0">
                <a:solidFill>
                  <a:srgbClr val="006FC0"/>
                </a:solidFill>
                <a:latin typeface="Times New Roman"/>
                <a:cs typeface="Times New Roman"/>
              </a:rPr>
              <a:t>youth</a:t>
            </a:r>
            <a:r>
              <a:rPr sz="4400" b="1" spc="-6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400" b="1" dirty="0">
                <a:solidFill>
                  <a:srgbClr val="006FC0"/>
                </a:solidFill>
                <a:latin typeface="Times New Roman"/>
                <a:cs typeface="Times New Roman"/>
              </a:rPr>
              <a:t>organizations  in</a:t>
            </a:r>
            <a:r>
              <a:rPr sz="4400" b="1" spc="-1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400" b="1" dirty="0">
                <a:solidFill>
                  <a:srgbClr val="006FC0"/>
                </a:solidFill>
                <a:latin typeface="Times New Roman"/>
                <a:cs typeface="Times New Roman"/>
              </a:rPr>
              <a:t>Pakistan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867400" y="95513"/>
            <a:ext cx="2971800" cy="23997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19125" y="0"/>
            <a:ext cx="2343150" cy="2590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58213" y="1235710"/>
            <a:ext cx="6332855" cy="4495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982344" algn="ctr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(1)</a:t>
            </a:r>
            <a:endParaRPr sz="4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850">
              <a:latin typeface="Times New Roman"/>
              <a:cs typeface="Times New Roman"/>
            </a:endParaRPr>
          </a:p>
          <a:p>
            <a:pPr marR="984885" algn="ctr">
              <a:lnSpc>
                <a:spcPct val="100000"/>
              </a:lnSpc>
            </a:pPr>
            <a:r>
              <a:rPr sz="4000" b="1" spc="-10" dirty="0">
                <a:latin typeface="Times New Roman"/>
                <a:cs typeface="Times New Roman"/>
              </a:rPr>
              <a:t>UNESCO</a:t>
            </a:r>
            <a:endParaRPr sz="4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850">
              <a:latin typeface="Times New Roman"/>
              <a:cs typeface="Times New Roman"/>
            </a:endParaRPr>
          </a:p>
          <a:p>
            <a:pPr marL="12065" marR="5080" algn="ctr">
              <a:lnSpc>
                <a:spcPct val="100000"/>
              </a:lnSpc>
            </a:pPr>
            <a:r>
              <a:rPr sz="4000" b="1" spc="-5" dirty="0">
                <a:latin typeface="Times New Roman"/>
                <a:cs typeface="Times New Roman"/>
              </a:rPr>
              <a:t>(</a:t>
            </a:r>
            <a:r>
              <a:rPr sz="4000" b="1" spc="-5" dirty="0">
                <a:solidFill>
                  <a:srgbClr val="00AF50"/>
                </a:solidFill>
                <a:latin typeface="Times New Roman"/>
                <a:cs typeface="Times New Roman"/>
              </a:rPr>
              <a:t>United Nations Educational,  Scientific &amp; Cultural  </a:t>
            </a:r>
            <a:r>
              <a:rPr sz="4000" b="1" dirty="0">
                <a:solidFill>
                  <a:srgbClr val="00AF50"/>
                </a:solidFill>
                <a:latin typeface="Times New Roman"/>
                <a:cs typeface="Times New Roman"/>
              </a:rPr>
              <a:t>Organization</a:t>
            </a:r>
            <a:r>
              <a:rPr sz="4000" b="1" dirty="0">
                <a:latin typeface="Times New Roman"/>
                <a:cs typeface="Times New Roman"/>
              </a:rPr>
              <a:t>)</a:t>
            </a:r>
            <a:endParaRPr sz="4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668" y="699262"/>
            <a:ext cx="27920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000000"/>
                </a:solidFill>
              </a:rPr>
              <a:t>Established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01700" y="2350134"/>
            <a:ext cx="7706995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93775" algn="just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Times New Roman"/>
                <a:cs typeface="Times New Roman"/>
              </a:rPr>
              <a:t>The UNESCO </a:t>
            </a:r>
            <a:r>
              <a:rPr sz="3600" spc="-10" dirty="0">
                <a:latin typeface="Times New Roman"/>
                <a:cs typeface="Times New Roman"/>
              </a:rPr>
              <a:t>Office </a:t>
            </a:r>
            <a:r>
              <a:rPr sz="3600" dirty="0">
                <a:latin typeface="Times New Roman"/>
                <a:cs typeface="Times New Roman"/>
              </a:rPr>
              <a:t>in Pakistan  </a:t>
            </a:r>
            <a:r>
              <a:rPr sz="3600" spc="-5" dirty="0">
                <a:latin typeface="Times New Roman"/>
                <a:cs typeface="Times New Roman"/>
              </a:rPr>
              <a:t>was established in </a:t>
            </a:r>
            <a:r>
              <a:rPr sz="3600" dirty="0">
                <a:latin typeface="Times New Roman"/>
                <a:cs typeface="Times New Roman"/>
              </a:rPr>
              <a:t>Karachi </a:t>
            </a:r>
            <a:r>
              <a:rPr sz="3600" spc="-5" dirty="0">
                <a:latin typeface="Times New Roman"/>
                <a:cs typeface="Times New Roman"/>
              </a:rPr>
              <a:t>in </a:t>
            </a:r>
            <a:r>
              <a:rPr sz="3600" dirty="0">
                <a:latin typeface="Times New Roman"/>
                <a:cs typeface="Times New Roman"/>
              </a:rPr>
              <a:t>1958 </a:t>
            </a:r>
            <a:r>
              <a:rPr sz="3600" spc="-5" dirty="0">
                <a:latin typeface="Times New Roman"/>
                <a:cs typeface="Times New Roman"/>
              </a:rPr>
              <a:t>as </a:t>
            </a:r>
            <a:r>
              <a:rPr sz="3600" spc="-10" dirty="0">
                <a:latin typeface="Times New Roman"/>
                <a:cs typeface="Times New Roman"/>
              </a:rPr>
              <a:t>the  </a:t>
            </a:r>
            <a:r>
              <a:rPr sz="3600" spc="-5" dirty="0">
                <a:solidFill>
                  <a:srgbClr val="C00000"/>
                </a:solidFill>
                <a:latin typeface="Times New Roman"/>
                <a:cs typeface="Times New Roman"/>
              </a:rPr>
              <a:t>“</a:t>
            </a:r>
            <a:r>
              <a:rPr sz="3600" spc="-5" dirty="0">
                <a:latin typeface="Times New Roman"/>
                <a:cs typeface="Times New Roman"/>
              </a:rPr>
              <a:t>UNESCO </a:t>
            </a:r>
            <a:r>
              <a:rPr sz="3600" dirty="0">
                <a:latin typeface="Times New Roman"/>
                <a:cs typeface="Times New Roman"/>
              </a:rPr>
              <a:t>Regional Centre for Reading  Materials </a:t>
            </a:r>
            <a:r>
              <a:rPr sz="3600" spc="-5" dirty="0">
                <a:latin typeface="Times New Roman"/>
                <a:cs typeface="Times New Roman"/>
              </a:rPr>
              <a:t>in </a:t>
            </a:r>
            <a:r>
              <a:rPr sz="3600" dirty="0">
                <a:latin typeface="Times New Roman"/>
                <a:cs typeface="Times New Roman"/>
              </a:rPr>
              <a:t>South</a:t>
            </a:r>
            <a:r>
              <a:rPr sz="3600" spc="-20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Asia</a:t>
            </a:r>
            <a:r>
              <a:rPr sz="3600" spc="-5" dirty="0">
                <a:solidFill>
                  <a:srgbClr val="C00000"/>
                </a:solidFill>
                <a:latin typeface="Times New Roman"/>
                <a:cs typeface="Times New Roman"/>
              </a:rPr>
              <a:t>”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237234"/>
            <a:ext cx="7799705" cy="4618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73405" indent="-256540">
              <a:lnSpc>
                <a:spcPct val="100000"/>
              </a:lnSpc>
              <a:spcBef>
                <a:spcPts val="100"/>
              </a:spcBef>
              <a:buClr>
                <a:srgbClr val="2CA1BE"/>
              </a:buClr>
              <a:buSzPct val="68055"/>
              <a:buFont typeface="Arial"/>
              <a:buChar char=""/>
              <a:tabLst>
                <a:tab pos="269240" algn="l"/>
              </a:tabLst>
            </a:pPr>
            <a:r>
              <a:rPr sz="3600" dirty="0">
                <a:latin typeface="Times New Roman"/>
                <a:cs typeface="Times New Roman"/>
              </a:rPr>
              <a:t>United </a:t>
            </a:r>
            <a:r>
              <a:rPr sz="3600" spc="-5" dirty="0">
                <a:latin typeface="Times New Roman"/>
                <a:cs typeface="Times New Roman"/>
              </a:rPr>
              <a:t>Nations </a:t>
            </a:r>
            <a:r>
              <a:rPr sz="3600" dirty="0">
                <a:latin typeface="Times New Roman"/>
                <a:cs typeface="Times New Roman"/>
              </a:rPr>
              <a:t>Educational </a:t>
            </a:r>
            <a:r>
              <a:rPr sz="3600" spc="-50" dirty="0">
                <a:latin typeface="Times New Roman"/>
                <a:cs typeface="Times New Roman"/>
              </a:rPr>
              <a:t>Scientific  </a:t>
            </a:r>
            <a:r>
              <a:rPr sz="3600" dirty="0">
                <a:latin typeface="Times New Roman"/>
                <a:cs typeface="Times New Roman"/>
              </a:rPr>
              <a:t>and Cultural</a:t>
            </a:r>
            <a:r>
              <a:rPr sz="3600" spc="-5" dirty="0">
                <a:latin typeface="Times New Roman"/>
                <a:cs typeface="Times New Roman"/>
              </a:rPr>
              <a:t> Organization</a:t>
            </a:r>
            <a:endParaRPr sz="3600">
              <a:latin typeface="Times New Roman"/>
              <a:cs typeface="Times New Roman"/>
            </a:endParaRPr>
          </a:p>
          <a:p>
            <a:pPr marL="268605" marR="838835" indent="-256540">
              <a:lnSpc>
                <a:spcPct val="100000"/>
              </a:lnSpc>
              <a:spcBef>
                <a:spcPts val="395"/>
              </a:spcBef>
              <a:buClr>
                <a:srgbClr val="2CA1BE"/>
              </a:buClr>
              <a:buSzPct val="68055"/>
              <a:buFont typeface="Arial"/>
              <a:buChar char=""/>
              <a:tabLst>
                <a:tab pos="269240" algn="l"/>
              </a:tabLst>
            </a:pPr>
            <a:r>
              <a:rPr sz="3600" dirty="0">
                <a:latin typeface="Times New Roman"/>
                <a:cs typeface="Times New Roman"/>
              </a:rPr>
              <a:t>Emphasize community </a:t>
            </a:r>
            <a:r>
              <a:rPr sz="3600" spc="-45" dirty="0">
                <a:latin typeface="Times New Roman"/>
                <a:cs typeface="Times New Roman"/>
              </a:rPr>
              <a:t>development  </a:t>
            </a:r>
            <a:r>
              <a:rPr sz="3600" dirty="0">
                <a:latin typeface="Times New Roman"/>
                <a:cs typeface="Times New Roman"/>
              </a:rPr>
              <a:t>through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education</a:t>
            </a:r>
            <a:endParaRPr sz="36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400"/>
              </a:spcBef>
              <a:buClr>
                <a:srgbClr val="2CA1BE"/>
              </a:buClr>
              <a:buSzPct val="68055"/>
              <a:buFont typeface="Arial"/>
              <a:buChar char=""/>
              <a:tabLst>
                <a:tab pos="269240" algn="l"/>
              </a:tabLst>
            </a:pPr>
            <a:r>
              <a:rPr sz="3600" dirty="0">
                <a:latin typeface="Times New Roman"/>
                <a:cs typeface="Times New Roman"/>
              </a:rPr>
              <a:t>Education</a:t>
            </a:r>
            <a:r>
              <a:rPr sz="3600" spc="1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in:</a:t>
            </a:r>
            <a:endParaRPr sz="3600">
              <a:latin typeface="Times New Roman"/>
              <a:cs typeface="Times New Roman"/>
            </a:endParaRPr>
          </a:p>
          <a:p>
            <a:pPr marL="870585" marR="5080" indent="-858519">
              <a:lnSpc>
                <a:spcPct val="100000"/>
              </a:lnSpc>
              <a:spcBef>
                <a:spcPts val="409"/>
              </a:spcBef>
              <a:buClr>
                <a:srgbClr val="2CA1BE"/>
              </a:buClr>
              <a:buSzPct val="68055"/>
              <a:buAutoNum type="romanUcPeriod"/>
              <a:tabLst>
                <a:tab pos="870585" algn="l"/>
                <a:tab pos="871219" algn="l"/>
              </a:tabLst>
            </a:pPr>
            <a:r>
              <a:rPr sz="3600" dirty="0">
                <a:latin typeface="Times New Roman"/>
                <a:cs typeface="Times New Roman"/>
              </a:rPr>
              <a:t>Basic </a:t>
            </a:r>
            <a:r>
              <a:rPr sz="3600" spc="-30" dirty="0">
                <a:latin typeface="Times New Roman"/>
                <a:cs typeface="Times New Roman"/>
              </a:rPr>
              <a:t>literacy, </a:t>
            </a:r>
            <a:r>
              <a:rPr sz="3600" spc="-5" dirty="0">
                <a:latin typeface="Times New Roman"/>
                <a:cs typeface="Times New Roman"/>
              </a:rPr>
              <a:t>vocational training </a:t>
            </a:r>
            <a:r>
              <a:rPr sz="3600" dirty="0">
                <a:latin typeface="Times New Roman"/>
                <a:cs typeface="Times New Roman"/>
              </a:rPr>
              <a:t>and  </a:t>
            </a:r>
            <a:r>
              <a:rPr sz="3600" spc="-5" dirty="0">
                <a:latin typeface="Times New Roman"/>
                <a:cs typeface="Times New Roman"/>
              </a:rPr>
              <a:t>income generating</a:t>
            </a:r>
            <a:r>
              <a:rPr sz="3600" spc="1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activities</a:t>
            </a:r>
            <a:endParaRPr sz="3600">
              <a:latin typeface="Times New Roman"/>
              <a:cs typeface="Times New Roman"/>
            </a:endParaRPr>
          </a:p>
          <a:p>
            <a:pPr marL="870585" indent="-858519">
              <a:lnSpc>
                <a:spcPct val="100000"/>
              </a:lnSpc>
              <a:spcBef>
                <a:spcPts val="395"/>
              </a:spcBef>
              <a:buClr>
                <a:srgbClr val="2CA1BE"/>
              </a:buClr>
              <a:buSzPct val="68055"/>
              <a:buAutoNum type="romanUcPeriod"/>
              <a:tabLst>
                <a:tab pos="870585" algn="l"/>
                <a:tab pos="871219" algn="l"/>
              </a:tabLst>
            </a:pPr>
            <a:r>
              <a:rPr sz="3600" spc="-5" dirty="0">
                <a:latin typeface="Times New Roman"/>
                <a:cs typeface="Times New Roman"/>
              </a:rPr>
              <a:t>Focuses </a:t>
            </a:r>
            <a:r>
              <a:rPr sz="3600" dirty="0">
                <a:latin typeface="Times New Roman"/>
                <a:cs typeface="Times New Roman"/>
              </a:rPr>
              <a:t>on remote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areas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5994" y="601980"/>
            <a:ext cx="2329390" cy="4308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549</Words>
  <Application>Microsoft Macintosh PowerPoint</Application>
  <PresentationFormat>On-screen Show (4:3)</PresentationFormat>
  <Paragraphs>114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Review of different youth  organizations in Pakistan</vt:lpstr>
      <vt:lpstr>Pakistan</vt:lpstr>
      <vt:lpstr>Youth</vt:lpstr>
      <vt:lpstr>Organization</vt:lpstr>
      <vt:lpstr>PowerPoint Presentation</vt:lpstr>
      <vt:lpstr>PowerPoint Presentation</vt:lpstr>
      <vt:lpstr>PowerPoint Presentation</vt:lpstr>
      <vt:lpstr>Established</vt:lpstr>
      <vt:lpstr>PowerPoint Presentation</vt:lpstr>
      <vt:lpstr>PowerPoint Presentation</vt:lpstr>
      <vt:lpstr>PowerPoint Presentation</vt:lpstr>
      <vt:lpstr>PowerPoint Presentation</vt:lpstr>
      <vt:lpstr>Established</vt:lpstr>
      <vt:lpstr>Established in Pakistan in 2010</vt:lpstr>
      <vt:lpstr>PowerPoint Presentation</vt:lpstr>
      <vt:lpstr>PowerPoint Presentation</vt:lpstr>
      <vt:lpstr>PowerPoint Presentation</vt:lpstr>
      <vt:lpstr>PowerPoint Presentation</vt:lpstr>
      <vt:lpstr>Established</vt:lpstr>
      <vt:lpstr>PowerPoint Presentation</vt:lpstr>
      <vt:lpstr>PowerPoint Presentation</vt:lpstr>
      <vt:lpstr>PowerPoint Presentation</vt:lpstr>
      <vt:lpstr>PowerPoint Presentation</vt:lpstr>
      <vt:lpstr>Established</vt:lpstr>
      <vt:lpstr>PowerPoint Presentation</vt:lpstr>
      <vt:lpstr>PowerPoint Presentation</vt:lpstr>
      <vt:lpstr>PowerPoint Presentation</vt:lpstr>
      <vt:lpstr>PowerPoint Presentation</vt:lpstr>
      <vt:lpstr>Established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different youth  organizations in Pakistan</dc:title>
  <cp:lastModifiedBy>Mohammed Yaseen</cp:lastModifiedBy>
  <cp:revision>1</cp:revision>
  <dcterms:created xsi:type="dcterms:W3CDTF">2020-12-02T09:47:47Z</dcterms:created>
  <dcterms:modified xsi:type="dcterms:W3CDTF">2020-12-02T09:48:58Z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2018-01-20T00:00:00Z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2020-12-02T00:00:00Z</vt:filetime>
  </property>
</Properties>
</file>