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F2627F9-D223-44A1-B081-6FD42AAD798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52996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627F9-D223-44A1-B081-6FD42AAD798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22143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627F9-D223-44A1-B081-6FD42AAD798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248163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627F9-D223-44A1-B081-6FD42AAD798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85237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27F9-D223-44A1-B081-6FD42AAD798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708382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2627F9-D223-44A1-B081-6FD42AAD798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39190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2627F9-D223-44A1-B081-6FD42AAD7984}"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18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2627F9-D223-44A1-B081-6FD42AAD7984}"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6234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27F9-D223-44A1-B081-6FD42AAD7984}"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505321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77542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507406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627F9-D223-44A1-B081-6FD42AAD7984}"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D36D2-0721-4B7C-B238-791A5B0B86E2}" type="slidenum">
              <a:rPr lang="en-US" smtClean="0"/>
              <a:t>‹#›</a:t>
            </a:fld>
            <a:endParaRPr lang="en-US"/>
          </a:p>
        </p:txBody>
      </p:sp>
    </p:spTree>
    <p:extLst>
      <p:ext uri="{BB962C8B-B14F-4D97-AF65-F5344CB8AC3E}">
        <p14:creationId xmlns:p14="http://schemas.microsoft.com/office/powerpoint/2010/main" val="58553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	MA 3rd (Social Work)</a:t>
            </a:r>
          </a:p>
          <a:p>
            <a:r>
              <a:rPr lang="en-US" sz="3200" dirty="0">
                <a:latin typeface="Times New Roman" pitchFamily="18" charset="0"/>
                <a:cs typeface="Times New Roman" pitchFamily="18" charset="0"/>
              </a:rPr>
              <a:t>Lecture:	2</a:t>
            </a:r>
            <a:r>
              <a:rPr lang="en-US" sz="3200" baseline="30000" dirty="0">
                <a:latin typeface="Times New Roman" pitchFamily="18" charset="0"/>
                <a:cs typeface="Times New Roman" pitchFamily="18" charset="0"/>
              </a:rPr>
              <a:t>nd</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Correlation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7230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1384995"/>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Interpretation</a:t>
            </a:r>
          </a:p>
          <a:p>
            <a:pPr algn="just"/>
            <a:r>
              <a:rPr lang="en-US" sz="2000" dirty="0">
                <a:latin typeface="Times New Roman" pitchFamily="18" charset="0"/>
                <a:cs typeface="Times New Roman" pitchFamily="18" charset="0"/>
              </a:rPr>
              <a:t>	As the value of r is 0.67. So, according to the range scale of coefficient of correlation there is </a:t>
            </a:r>
            <a:r>
              <a:rPr lang="en-US" sz="2000">
                <a:latin typeface="Times New Roman" pitchFamily="18" charset="0"/>
                <a:cs typeface="Times New Roman" pitchFamily="18" charset="0"/>
              </a:rPr>
              <a:t>a strong positive </a:t>
            </a:r>
            <a:r>
              <a:rPr lang="en-US" sz="2000" dirty="0">
                <a:latin typeface="Times New Roman" pitchFamily="18" charset="0"/>
                <a:cs typeface="Times New Roman" pitchFamily="18" charset="0"/>
              </a:rPr>
              <a:t>correlation between the choices of two judges.</a:t>
            </a:r>
          </a:p>
        </p:txBody>
      </p:sp>
    </p:spTree>
    <p:extLst>
      <p:ext uri="{BB962C8B-B14F-4D97-AF65-F5344CB8AC3E}">
        <p14:creationId xmlns:p14="http://schemas.microsoft.com/office/powerpoint/2010/main" val="46303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457200"/>
            <a:ext cx="8534400" cy="1692771"/>
          </a:xfrm>
          <a:prstGeom prst="rect">
            <a:avLst/>
          </a:prstGeom>
          <a:noFill/>
        </p:spPr>
        <p:txBody>
          <a:bodyPr wrap="square" rtlCol="0">
            <a:spAutoFit/>
          </a:bodyPr>
          <a:lstStyle/>
          <a:p>
            <a:r>
              <a:rPr lang="en-US" sz="2400" b="1" dirty="0">
                <a:latin typeface="Times New Roman" pitchFamily="18" charset="0"/>
                <a:cs typeface="Times New Roman" pitchFamily="18" charset="0"/>
              </a:rPr>
              <a:t>Assignment</a:t>
            </a:r>
          </a:p>
          <a:p>
            <a:r>
              <a:rPr lang="en-US" sz="2000" b="1" dirty="0">
                <a:latin typeface="Times New Roman" pitchFamily="18" charset="0"/>
                <a:cs typeface="Times New Roman" pitchFamily="18" charset="0"/>
              </a:rPr>
              <a:t>1. </a:t>
            </a:r>
            <a:r>
              <a:rPr lang="en-US" sz="2000" dirty="0">
                <a:latin typeface="Times New Roman" pitchFamily="18" charset="0"/>
                <a:cs typeface="Times New Roman" pitchFamily="18" charset="0"/>
              </a:rPr>
              <a:t>The following table shows the number of hours studied by random sample of ten students and their grades in the examination. Calculate the correlation between both variables.</a:t>
            </a: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04569745"/>
              </p:ext>
            </p:extLst>
          </p:nvPr>
        </p:nvGraphicFramePr>
        <p:xfrm>
          <a:off x="533400" y="2109198"/>
          <a:ext cx="7467601" cy="741680"/>
        </p:xfrm>
        <a:graphic>
          <a:graphicData uri="http://schemas.openxmlformats.org/drawingml/2006/table">
            <a:tbl>
              <a:tblPr firstRow="1" bandRow="1">
                <a:tableStyleId>{5C22544A-7EE6-4342-B048-85BDC9FD1C3A}</a:tableStyleId>
              </a:tblPr>
              <a:tblGrid>
                <a:gridCol w="1920241">
                  <a:extLst>
                    <a:ext uri="{9D8B030D-6E8A-4147-A177-3AD203B41FA5}">
                      <a16:colId xmlns:a16="http://schemas.microsoft.com/office/drawing/2014/main" val="20000"/>
                    </a:ext>
                  </a:extLst>
                </a:gridCol>
                <a:gridCol w="640080">
                  <a:extLst>
                    <a:ext uri="{9D8B030D-6E8A-4147-A177-3AD203B41FA5}">
                      <a16:colId xmlns:a16="http://schemas.microsoft.com/office/drawing/2014/main" val="20001"/>
                    </a:ext>
                  </a:extLst>
                </a:gridCol>
                <a:gridCol w="568960">
                  <a:extLst>
                    <a:ext uri="{9D8B030D-6E8A-4147-A177-3AD203B41FA5}">
                      <a16:colId xmlns:a16="http://schemas.microsoft.com/office/drawing/2014/main" val="20002"/>
                    </a:ext>
                  </a:extLst>
                </a:gridCol>
                <a:gridCol w="568960">
                  <a:extLst>
                    <a:ext uri="{9D8B030D-6E8A-4147-A177-3AD203B41FA5}">
                      <a16:colId xmlns:a16="http://schemas.microsoft.com/office/drawing/2014/main" val="20003"/>
                    </a:ext>
                  </a:extLst>
                </a:gridCol>
                <a:gridCol w="56896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gridCol w="568960">
                  <a:extLst>
                    <a:ext uri="{9D8B030D-6E8A-4147-A177-3AD203B41FA5}">
                      <a16:colId xmlns:a16="http://schemas.microsoft.com/office/drawing/2014/main" val="20006"/>
                    </a:ext>
                  </a:extLst>
                </a:gridCol>
                <a:gridCol w="497840">
                  <a:extLst>
                    <a:ext uri="{9D8B030D-6E8A-4147-A177-3AD203B41FA5}">
                      <a16:colId xmlns:a16="http://schemas.microsoft.com/office/drawing/2014/main" val="20007"/>
                    </a:ext>
                  </a:extLst>
                </a:gridCol>
                <a:gridCol w="497840">
                  <a:extLst>
                    <a:ext uri="{9D8B030D-6E8A-4147-A177-3AD203B41FA5}">
                      <a16:colId xmlns:a16="http://schemas.microsoft.com/office/drawing/2014/main" val="20008"/>
                    </a:ext>
                  </a:extLst>
                </a:gridCol>
                <a:gridCol w="497840">
                  <a:extLst>
                    <a:ext uri="{9D8B030D-6E8A-4147-A177-3AD203B41FA5}">
                      <a16:colId xmlns:a16="http://schemas.microsoft.com/office/drawing/2014/main" val="20009"/>
                    </a:ext>
                  </a:extLst>
                </a:gridCol>
                <a:gridCol w="497840">
                  <a:extLst>
                    <a:ext uri="{9D8B030D-6E8A-4147-A177-3AD203B41FA5}">
                      <a16:colId xmlns:a16="http://schemas.microsoft.com/office/drawing/2014/main" val="20010"/>
                    </a:ext>
                  </a:extLst>
                </a:gridCol>
              </a:tblGrid>
              <a:tr h="370840">
                <a:tc>
                  <a:txBody>
                    <a:bodyPr/>
                    <a:lstStyle/>
                    <a:p>
                      <a:r>
                        <a:rPr lang="en-US" dirty="0"/>
                        <a:t>Hours of study</a:t>
                      </a:r>
                    </a:p>
                  </a:txBody>
                  <a:tcPr/>
                </a:tc>
                <a:tc>
                  <a:txBody>
                    <a:bodyPr/>
                    <a:lstStyle/>
                    <a:p>
                      <a:r>
                        <a:rPr lang="en-US" dirty="0"/>
                        <a:t>8</a:t>
                      </a:r>
                    </a:p>
                  </a:txBody>
                  <a:tcPr/>
                </a:tc>
                <a:tc>
                  <a:txBody>
                    <a:bodyPr/>
                    <a:lstStyle/>
                    <a:p>
                      <a:r>
                        <a:rPr lang="en-US" dirty="0"/>
                        <a:t>5</a:t>
                      </a:r>
                    </a:p>
                  </a:txBody>
                  <a:tcPr/>
                </a:tc>
                <a:tc>
                  <a:txBody>
                    <a:bodyPr/>
                    <a:lstStyle/>
                    <a:p>
                      <a:r>
                        <a:rPr lang="en-US" dirty="0"/>
                        <a:t>11</a:t>
                      </a:r>
                    </a:p>
                  </a:txBody>
                  <a:tcPr/>
                </a:tc>
                <a:tc>
                  <a:txBody>
                    <a:bodyPr/>
                    <a:lstStyle/>
                    <a:p>
                      <a:r>
                        <a:rPr lang="en-US" dirty="0"/>
                        <a:t>13</a:t>
                      </a:r>
                    </a:p>
                  </a:txBody>
                  <a:tcPr/>
                </a:tc>
                <a:tc>
                  <a:txBody>
                    <a:bodyPr/>
                    <a:lstStyle/>
                    <a:p>
                      <a:r>
                        <a:rPr lang="en-US" dirty="0"/>
                        <a:t>10</a:t>
                      </a:r>
                    </a:p>
                  </a:txBody>
                  <a:tcPr/>
                </a:tc>
                <a:tc>
                  <a:txBody>
                    <a:bodyPr/>
                    <a:lstStyle/>
                    <a:p>
                      <a:r>
                        <a:rPr lang="en-US" dirty="0"/>
                        <a:t>5</a:t>
                      </a:r>
                    </a:p>
                  </a:txBody>
                  <a:tcPr/>
                </a:tc>
                <a:tc>
                  <a:txBody>
                    <a:bodyPr/>
                    <a:lstStyle/>
                    <a:p>
                      <a:r>
                        <a:rPr lang="en-US" dirty="0"/>
                        <a:t>18</a:t>
                      </a:r>
                    </a:p>
                  </a:txBody>
                  <a:tcPr/>
                </a:tc>
                <a:tc>
                  <a:txBody>
                    <a:bodyPr/>
                    <a:lstStyle/>
                    <a:p>
                      <a:r>
                        <a:rPr lang="en-US" dirty="0"/>
                        <a:t>15</a:t>
                      </a:r>
                    </a:p>
                  </a:txBody>
                  <a:tcPr/>
                </a:tc>
                <a:tc>
                  <a:txBody>
                    <a:bodyPr/>
                    <a:lstStyle/>
                    <a:p>
                      <a:r>
                        <a:rPr lang="en-US" dirty="0"/>
                        <a:t>2</a:t>
                      </a:r>
                    </a:p>
                  </a:txBody>
                  <a:tcPr/>
                </a:tc>
                <a:tc>
                  <a:txBody>
                    <a:bodyPr/>
                    <a:lstStyle/>
                    <a:p>
                      <a:r>
                        <a:rPr lang="en-US" dirty="0"/>
                        <a:t>8</a:t>
                      </a:r>
                    </a:p>
                  </a:txBody>
                  <a:tcPr/>
                </a:tc>
                <a:extLst>
                  <a:ext uri="{0D108BD9-81ED-4DB2-BD59-A6C34878D82A}">
                    <a16:rowId xmlns:a16="http://schemas.microsoft.com/office/drawing/2014/main" val="10000"/>
                  </a:ext>
                </a:extLst>
              </a:tr>
              <a:tr h="370840">
                <a:tc>
                  <a:txBody>
                    <a:bodyPr/>
                    <a:lstStyle/>
                    <a:p>
                      <a:r>
                        <a:rPr lang="en-US" dirty="0"/>
                        <a:t>Grades </a:t>
                      </a:r>
                    </a:p>
                  </a:txBody>
                  <a:tcPr/>
                </a:tc>
                <a:tc>
                  <a:txBody>
                    <a:bodyPr/>
                    <a:lstStyle/>
                    <a:p>
                      <a:r>
                        <a:rPr lang="en-US" dirty="0"/>
                        <a:t>56</a:t>
                      </a:r>
                    </a:p>
                  </a:txBody>
                  <a:tcPr/>
                </a:tc>
                <a:tc>
                  <a:txBody>
                    <a:bodyPr/>
                    <a:lstStyle/>
                    <a:p>
                      <a:r>
                        <a:rPr lang="en-US" dirty="0"/>
                        <a:t>44</a:t>
                      </a:r>
                    </a:p>
                  </a:txBody>
                  <a:tcPr/>
                </a:tc>
                <a:tc>
                  <a:txBody>
                    <a:bodyPr/>
                    <a:lstStyle/>
                    <a:p>
                      <a:r>
                        <a:rPr lang="en-US" dirty="0"/>
                        <a:t>79</a:t>
                      </a:r>
                    </a:p>
                  </a:txBody>
                  <a:tcPr/>
                </a:tc>
                <a:tc>
                  <a:txBody>
                    <a:bodyPr/>
                    <a:lstStyle/>
                    <a:p>
                      <a:r>
                        <a:rPr lang="en-US" dirty="0"/>
                        <a:t>72</a:t>
                      </a:r>
                    </a:p>
                  </a:txBody>
                  <a:tcPr/>
                </a:tc>
                <a:tc>
                  <a:txBody>
                    <a:bodyPr/>
                    <a:lstStyle/>
                    <a:p>
                      <a:r>
                        <a:rPr lang="en-US" dirty="0"/>
                        <a:t>70</a:t>
                      </a:r>
                    </a:p>
                  </a:txBody>
                  <a:tcPr/>
                </a:tc>
                <a:tc>
                  <a:txBody>
                    <a:bodyPr/>
                    <a:lstStyle/>
                    <a:p>
                      <a:r>
                        <a:rPr lang="en-US" dirty="0"/>
                        <a:t>54</a:t>
                      </a:r>
                    </a:p>
                  </a:txBody>
                  <a:tcPr/>
                </a:tc>
                <a:tc>
                  <a:txBody>
                    <a:bodyPr/>
                    <a:lstStyle/>
                    <a:p>
                      <a:r>
                        <a:rPr lang="en-US" dirty="0"/>
                        <a:t>94</a:t>
                      </a:r>
                    </a:p>
                  </a:txBody>
                  <a:tcPr/>
                </a:tc>
                <a:tc>
                  <a:txBody>
                    <a:bodyPr/>
                    <a:lstStyle/>
                    <a:p>
                      <a:r>
                        <a:rPr lang="en-US" dirty="0"/>
                        <a:t>85</a:t>
                      </a:r>
                    </a:p>
                  </a:txBody>
                  <a:tcPr/>
                </a:tc>
                <a:tc>
                  <a:txBody>
                    <a:bodyPr/>
                    <a:lstStyle/>
                    <a:p>
                      <a:r>
                        <a:rPr lang="en-US" dirty="0"/>
                        <a:t>33</a:t>
                      </a:r>
                    </a:p>
                  </a:txBody>
                  <a:tcPr/>
                </a:tc>
                <a:tc>
                  <a:txBody>
                    <a:bodyPr/>
                    <a:lstStyle/>
                    <a:p>
                      <a:r>
                        <a:rPr lang="en-US" dirty="0"/>
                        <a:t>65</a:t>
                      </a:r>
                    </a:p>
                  </a:txBody>
                  <a:tcPr/>
                </a:tc>
                <a:extLst>
                  <a:ext uri="{0D108BD9-81ED-4DB2-BD59-A6C34878D82A}">
                    <a16:rowId xmlns:a16="http://schemas.microsoft.com/office/drawing/2014/main" val="10001"/>
                  </a:ext>
                </a:extLst>
              </a:tr>
            </a:tbl>
          </a:graphicData>
        </a:graphic>
      </p:graphicFrame>
      <p:sp>
        <p:nvSpPr>
          <p:cNvPr id="5" name="TextBox 4"/>
          <p:cNvSpPr txBox="1"/>
          <p:nvPr/>
        </p:nvSpPr>
        <p:spPr>
          <a:xfrm>
            <a:off x="228600" y="3352800"/>
            <a:ext cx="8458200" cy="1631216"/>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2. </a:t>
            </a:r>
            <a:r>
              <a:rPr lang="en-US" sz="2000" dirty="0">
                <a:latin typeface="Times New Roman" pitchFamily="18" charset="0"/>
                <a:cs typeface="Times New Roman" pitchFamily="18" charset="0"/>
              </a:rPr>
              <a:t>The following table gives the age of cars of certain make and annual repair costs. Obtain a regression equation for costs dependent on age. Also find the strength of relationship between age of car and repair cost.</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9427317"/>
              </p:ext>
            </p:extLst>
          </p:nvPr>
        </p:nvGraphicFramePr>
        <p:xfrm>
          <a:off x="609600" y="4800600"/>
          <a:ext cx="8077200" cy="741680"/>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tblGrid>
              <a:tr h="370840">
                <a:tc>
                  <a:txBody>
                    <a:bodyPr/>
                    <a:lstStyle/>
                    <a:p>
                      <a:r>
                        <a:rPr lang="en-US" dirty="0"/>
                        <a:t>Age of car (in year)</a:t>
                      </a:r>
                    </a:p>
                  </a:txBody>
                  <a:tcPr/>
                </a:tc>
                <a:tc>
                  <a:txBody>
                    <a:bodyPr/>
                    <a:lstStyle/>
                    <a:p>
                      <a:r>
                        <a:rPr lang="en-US" dirty="0"/>
                        <a:t>2</a:t>
                      </a:r>
                    </a:p>
                  </a:txBody>
                  <a:tcPr/>
                </a:tc>
                <a:tc>
                  <a:txBody>
                    <a:bodyPr/>
                    <a:lstStyle/>
                    <a:p>
                      <a:r>
                        <a:rPr lang="en-US" dirty="0"/>
                        <a:t>4</a:t>
                      </a:r>
                    </a:p>
                  </a:txBody>
                  <a:tcPr/>
                </a:tc>
                <a:tc>
                  <a:txBody>
                    <a:bodyPr/>
                    <a:lstStyle/>
                    <a:p>
                      <a:r>
                        <a:rPr lang="en-US" dirty="0"/>
                        <a:t>6</a:t>
                      </a:r>
                    </a:p>
                  </a:txBody>
                  <a:tcPr/>
                </a:tc>
                <a:tc>
                  <a:txBody>
                    <a:bodyPr/>
                    <a:lstStyle/>
                    <a:p>
                      <a:r>
                        <a:rPr lang="en-US" dirty="0"/>
                        <a:t>8</a:t>
                      </a:r>
                    </a:p>
                  </a:txBody>
                  <a:tcPr/>
                </a:tc>
                <a:tc>
                  <a:txBody>
                    <a:bodyPr/>
                    <a:lstStyle/>
                    <a:p>
                      <a:r>
                        <a:rPr lang="en-US" dirty="0"/>
                        <a:t>10</a:t>
                      </a:r>
                    </a:p>
                  </a:txBody>
                  <a:tcPr/>
                </a:tc>
                <a:extLst>
                  <a:ext uri="{0D108BD9-81ED-4DB2-BD59-A6C34878D82A}">
                    <a16:rowId xmlns:a16="http://schemas.microsoft.com/office/drawing/2014/main" val="10000"/>
                  </a:ext>
                </a:extLst>
              </a:tr>
              <a:tr h="370840">
                <a:tc>
                  <a:txBody>
                    <a:bodyPr/>
                    <a:lstStyle/>
                    <a:p>
                      <a:r>
                        <a:rPr lang="en-US" dirty="0"/>
                        <a:t>Repair cost (in thousand </a:t>
                      </a:r>
                      <a:r>
                        <a:rPr lang="en-US" dirty="0" err="1"/>
                        <a:t>Rs</a:t>
                      </a:r>
                      <a:r>
                        <a:rPr lang="en-US" dirty="0"/>
                        <a:t>)</a:t>
                      </a:r>
                    </a:p>
                  </a:txBody>
                  <a:tcPr/>
                </a:tc>
                <a:tc>
                  <a:txBody>
                    <a:bodyPr/>
                    <a:lstStyle/>
                    <a:p>
                      <a:r>
                        <a:rPr lang="en-US" dirty="0"/>
                        <a:t>4</a:t>
                      </a:r>
                    </a:p>
                  </a:txBody>
                  <a:tcPr/>
                </a:tc>
                <a:tc>
                  <a:txBody>
                    <a:bodyPr/>
                    <a:lstStyle/>
                    <a:p>
                      <a:r>
                        <a:rPr lang="en-US" dirty="0"/>
                        <a:t>10</a:t>
                      </a:r>
                    </a:p>
                  </a:txBody>
                  <a:tcPr/>
                </a:tc>
                <a:tc>
                  <a:txBody>
                    <a:bodyPr/>
                    <a:lstStyle/>
                    <a:p>
                      <a:r>
                        <a:rPr lang="en-US" dirty="0"/>
                        <a:t>13</a:t>
                      </a:r>
                    </a:p>
                  </a:txBody>
                  <a:tcPr/>
                </a:tc>
                <a:tc>
                  <a:txBody>
                    <a:bodyPr/>
                    <a:lstStyle/>
                    <a:p>
                      <a:r>
                        <a:rPr lang="en-US" dirty="0"/>
                        <a:t>17</a:t>
                      </a:r>
                    </a:p>
                  </a:txBody>
                  <a:tcPr/>
                </a:tc>
                <a:tc>
                  <a:txBody>
                    <a:bodyPr/>
                    <a:lstStyle/>
                    <a:p>
                      <a:r>
                        <a:rPr lang="en-US" dirty="0"/>
                        <a:t>21</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68067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000548"/>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Correlation</a:t>
            </a:r>
          </a:p>
          <a:p>
            <a:pPr algn="just"/>
            <a:r>
              <a:rPr lang="en-US" sz="2000" dirty="0">
                <a:latin typeface="Times New Roman" pitchFamily="18" charset="0"/>
                <a:cs typeface="Times New Roman" pitchFamily="18" charset="0"/>
              </a:rPr>
              <a:t>	Correlation is a technique which measures the strength of association between two variables. Both the variable X and Y may be random or may be the one variable is independent and the other to be correlated is dependent.</a:t>
            </a:r>
          </a:p>
          <a:p>
            <a:pPr algn="just"/>
            <a:r>
              <a:rPr lang="en-US" sz="2000" dirty="0">
                <a:latin typeface="Times New Roman" pitchFamily="18" charset="0"/>
                <a:cs typeface="Times New Roman" pitchFamily="18" charset="0"/>
              </a:rPr>
              <a:t>	When the changes in one variables appear to be linked with the changes in the other variable, the two variable are said to correlated.</a:t>
            </a:r>
          </a:p>
        </p:txBody>
      </p:sp>
    </p:spTree>
    <p:extLst>
      <p:ext uri="{BB962C8B-B14F-4D97-AF65-F5344CB8AC3E}">
        <p14:creationId xmlns:p14="http://schemas.microsoft.com/office/powerpoint/2010/main" val="80624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323165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Real Life Example</a:t>
            </a:r>
          </a:p>
          <a:p>
            <a:pPr algn="just"/>
            <a:r>
              <a:rPr lang="en-US" sz="2000" dirty="0">
                <a:latin typeface="Times New Roman" pitchFamily="18" charset="0"/>
                <a:cs typeface="Times New Roman" pitchFamily="18" charset="0"/>
              </a:rPr>
              <a:t>	Correlation is a statistical technique that can show whether and how strongly pairs of variables are related. For example, height and weight are related; taller people tend to be heavier than shorter people. The relationship isn't perfect. People of the same height vary in weight, and you can easily think of two people you know where the shorter one is heavier than the taller one. Nonetheless, the average weight of people 5'5'' is less than the average weight of people 5'6'', and their average weight is less than that of people 5'7'', etc. Correlation can tell you just how much of the variation in peoples' weights is related to their heights.</a:t>
            </a:r>
          </a:p>
        </p:txBody>
      </p:sp>
    </p:spTree>
    <p:extLst>
      <p:ext uri="{BB962C8B-B14F-4D97-AF65-F5344CB8AC3E}">
        <p14:creationId xmlns:p14="http://schemas.microsoft.com/office/powerpoint/2010/main" val="286171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415498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Types of Correlation</a:t>
            </a:r>
          </a:p>
          <a:p>
            <a:pPr algn="just"/>
            <a:r>
              <a:rPr lang="en-US" sz="2000" b="1" dirty="0">
                <a:latin typeface="Times New Roman" pitchFamily="18" charset="0"/>
                <a:cs typeface="Times New Roman" pitchFamily="18" charset="0"/>
              </a:rPr>
              <a:t>1. Positive Correlation</a:t>
            </a:r>
          </a:p>
          <a:p>
            <a:pPr algn="just"/>
            <a:r>
              <a:rPr lang="en-US" sz="2000" dirty="0">
                <a:latin typeface="Times New Roman" pitchFamily="18" charset="0"/>
                <a:cs typeface="Times New Roman" pitchFamily="18" charset="0"/>
              </a:rPr>
              <a:t>If both variables tends to move in the same direction i.e. Y tends to increase as X increase or Y tends to decrease as X decreases, the correlation is called positive correlation.</a:t>
            </a:r>
          </a:p>
          <a:p>
            <a:pPr algn="just"/>
            <a:r>
              <a:rPr lang="en-US" sz="2000" b="1" dirty="0">
                <a:latin typeface="Times New Roman" pitchFamily="18" charset="0"/>
                <a:cs typeface="Times New Roman" pitchFamily="18" charset="0"/>
              </a:rPr>
              <a:t>2. Negative Correlation</a:t>
            </a:r>
          </a:p>
          <a:p>
            <a:pPr algn="just"/>
            <a:r>
              <a:rPr lang="en-US" sz="2000" dirty="0">
                <a:latin typeface="Times New Roman" pitchFamily="18" charset="0"/>
                <a:cs typeface="Times New Roman" pitchFamily="18" charset="0"/>
              </a:rPr>
              <a:t>If both variables tends to move in the opposite direction i.e. Y tends to decrease as X increase or Y tends to increase as X decreases, the correlation is called negative correlation.</a:t>
            </a:r>
          </a:p>
          <a:p>
            <a:pPr algn="just"/>
            <a:r>
              <a:rPr lang="en-US" sz="2000" b="1" dirty="0">
                <a:latin typeface="Times New Roman" pitchFamily="18" charset="0"/>
                <a:cs typeface="Times New Roman" pitchFamily="18" charset="0"/>
              </a:rPr>
              <a:t>3. No Correlation</a:t>
            </a:r>
          </a:p>
          <a:p>
            <a:pPr algn="just"/>
            <a:r>
              <a:rPr lang="en-US" sz="2000" dirty="0">
                <a:latin typeface="Times New Roman" pitchFamily="18" charset="0"/>
                <a:cs typeface="Times New Roman" pitchFamily="18" charset="0"/>
              </a:rPr>
              <a:t>If there is no relationship indicated between the variables, we say that there is no correlation between them i.e. they are uncorrelated.</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7419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3593933"/>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The coefficient of correlation</a:t>
                </a:r>
              </a:p>
              <a:p>
                <a:pPr algn="just"/>
                <a:r>
                  <a:rPr lang="en-US" sz="2000" dirty="0">
                    <a:latin typeface="Times New Roman" pitchFamily="18" charset="0"/>
                    <a:cs typeface="Times New Roman" pitchFamily="18" charset="0"/>
                  </a:rPr>
                  <a:t>	As for measuring the degree of variability , we need a measure of the degree of relationship between two variables that is free from the particular units employed in a given case. Such a measure is termed a coefficient of correlation.</a:t>
                </a:r>
              </a:p>
              <a:p>
                <a:pPr algn="just"/>
                <a:r>
                  <a:rPr lang="en-US" sz="2000" dirty="0">
                    <a:latin typeface="Times New Roman" pitchFamily="18" charset="0"/>
                    <a:cs typeface="Times New Roman" pitchFamily="18" charset="0"/>
                  </a:rPr>
                  <a:t>In other words coefficient of correlation is the formula used to find a value which tells about the strength of relationship between variable X and Y i.e. how strongly positive or negative the relation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ad>
                            <m:radPr>
                              <m:degHide m:val="on"/>
                              <m:ctrlPr>
                                <a:rPr lang="en-US" sz="2000" b="0" i="1" smtClean="0">
                                  <a:latin typeface="Cambria Math" panose="02040503050406030204" pitchFamily="18" charset="0"/>
                                </a:rPr>
                              </m:ctrlPr>
                            </m:radPr>
                            <m:deg/>
                            <m:e>
                              <m:d>
                                <m:dPr>
                                  <m:begChr m:val="["/>
                                  <m:endChr m:val="]"/>
                                  <m:ctrlPr>
                                    <a:rPr lang="en-US" sz="2000" b="0" i="1" smtClean="0">
                                      <a:latin typeface="Cambria Math" panose="02040503050406030204" pitchFamily="18" charset="0"/>
                                    </a:rPr>
                                  </m:ctrlPr>
                                </m:dPr>
                                <m:e>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e>
                              </m:d>
                              <m:d>
                                <m:dPr>
                                  <m:begChr m:val="["/>
                                  <m:endChr m:val="]"/>
                                  <m:ctrlPr>
                                    <a:rPr lang="en-US" sz="2000" b="0" i="1" smtClean="0">
                                      <a:latin typeface="Cambria Math" panose="02040503050406030204" pitchFamily="18" charset="0"/>
                                    </a:rPr>
                                  </m:ctrlPr>
                                </m:dPr>
                                <m:e>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𝑌</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r>
                                            <a:rPr lang="en-US" sz="2000" b="0" i="1" smtClean="0">
                                              <a:latin typeface="Cambria Math"/>
                                            </a:rPr>
                                            <m:t>)</m:t>
                                          </m:r>
                                        </m:e>
                                      </m:nary>
                                    </m:e>
                                    <m:sup>
                                      <m:r>
                                        <a:rPr lang="en-US" sz="2000" b="0" i="1" smtClean="0">
                                          <a:latin typeface="Cambria Math"/>
                                        </a:rPr>
                                        <m:t>2</m:t>
                                      </m:r>
                                    </m:sup>
                                  </m:sSup>
                                </m:e>
                              </m:d>
                            </m:e>
                          </m:rad>
                        </m:den>
                      </m:f>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3593933"/>
              </a:xfrm>
              <a:prstGeom prst="rect">
                <a:avLst/>
              </a:prstGeom>
              <a:blipFill rotWithShape="1">
                <a:blip r:embed="rId2"/>
                <a:stretch>
                  <a:fillRect l="-1101" t="-1356" r="-660"/>
                </a:stretch>
              </a:blipFill>
            </p:spPr>
            <p:txBody>
              <a:bodyPr/>
              <a:lstStyle/>
              <a:p>
                <a:r>
                  <a:rPr lang="en-US">
                    <a:noFill/>
                  </a:rPr>
                  <a:t> </a:t>
                </a:r>
              </a:p>
            </p:txBody>
          </p:sp>
        </mc:Fallback>
      </mc:AlternateContent>
    </p:spTree>
    <p:extLst>
      <p:ext uri="{BB962C8B-B14F-4D97-AF65-F5344CB8AC3E}">
        <p14:creationId xmlns:p14="http://schemas.microsoft.com/office/powerpoint/2010/main" val="293268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c08897c9ee5c759af0d1b4f61fac4d7"/>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763" y="76200"/>
            <a:ext cx="9134475" cy="6858000"/>
          </a:xfrm>
          <a:prstGeom prst="rect">
            <a:avLst/>
          </a:prstGeom>
          <a:noFill/>
          <a:ln>
            <a:noFill/>
          </a:ln>
        </p:spPr>
      </p:pic>
    </p:spTree>
    <p:extLst>
      <p:ext uri="{BB962C8B-B14F-4D97-AF65-F5344CB8AC3E}">
        <p14:creationId xmlns:p14="http://schemas.microsoft.com/office/powerpoint/2010/main" val="36725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2000548"/>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Example</a:t>
            </a:r>
          </a:p>
          <a:p>
            <a:pPr algn="just"/>
            <a:r>
              <a:rPr lang="en-US" sz="2000" dirty="0">
                <a:latin typeface="Times New Roman" pitchFamily="18" charset="0"/>
                <a:cs typeface="Times New Roman" pitchFamily="18" charset="0"/>
              </a:rPr>
              <a:t>	Two judges in a contest, who were asked to rank 8 candidates A,B,C,D,E,F,G and H in order  of their preference, submitted the choices shown in the following table. Find the coefficient of correlation. And describe how much the two choices are related?</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15496389"/>
              </p:ext>
            </p:extLst>
          </p:nvPr>
        </p:nvGraphicFramePr>
        <p:xfrm>
          <a:off x="838200" y="2209800"/>
          <a:ext cx="7277101" cy="11887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567343">
                  <a:extLst>
                    <a:ext uri="{9D8B030D-6E8A-4147-A177-3AD203B41FA5}">
                      <a16:colId xmlns:a16="http://schemas.microsoft.com/office/drawing/2014/main" val="20002"/>
                    </a:ext>
                  </a:extLst>
                </a:gridCol>
                <a:gridCol w="608327">
                  <a:extLst>
                    <a:ext uri="{9D8B030D-6E8A-4147-A177-3AD203B41FA5}">
                      <a16:colId xmlns:a16="http://schemas.microsoft.com/office/drawing/2014/main" val="20003"/>
                    </a:ext>
                  </a:extLst>
                </a:gridCol>
                <a:gridCol w="705307">
                  <a:extLst>
                    <a:ext uri="{9D8B030D-6E8A-4147-A177-3AD203B41FA5}">
                      <a16:colId xmlns:a16="http://schemas.microsoft.com/office/drawing/2014/main" val="20004"/>
                    </a:ext>
                  </a:extLst>
                </a:gridCol>
                <a:gridCol w="705307">
                  <a:extLst>
                    <a:ext uri="{9D8B030D-6E8A-4147-A177-3AD203B41FA5}">
                      <a16:colId xmlns:a16="http://schemas.microsoft.com/office/drawing/2014/main" val="20005"/>
                    </a:ext>
                  </a:extLst>
                </a:gridCol>
                <a:gridCol w="705307">
                  <a:extLst>
                    <a:ext uri="{9D8B030D-6E8A-4147-A177-3AD203B41FA5}">
                      <a16:colId xmlns:a16="http://schemas.microsoft.com/office/drawing/2014/main" val="20006"/>
                    </a:ext>
                  </a:extLst>
                </a:gridCol>
                <a:gridCol w="887855">
                  <a:extLst>
                    <a:ext uri="{9D8B030D-6E8A-4147-A177-3AD203B41FA5}">
                      <a16:colId xmlns:a16="http://schemas.microsoft.com/office/drawing/2014/main" val="20007"/>
                    </a:ext>
                  </a:extLst>
                </a:gridCol>
                <a:gridCol w="887855">
                  <a:extLst>
                    <a:ext uri="{9D8B030D-6E8A-4147-A177-3AD203B41FA5}">
                      <a16:colId xmlns:a16="http://schemas.microsoft.com/office/drawing/2014/main" val="20008"/>
                    </a:ext>
                  </a:extLst>
                </a:gridCol>
              </a:tblGrid>
              <a:tr h="370840">
                <a:tc>
                  <a:txBody>
                    <a:bodyPr/>
                    <a:lstStyle/>
                    <a:p>
                      <a:endParaRPr lang="en-US" sz="2000" dirty="0">
                        <a:latin typeface="Times New Roman" pitchFamily="18" charset="0"/>
                        <a:cs typeface="Times New Roman" pitchFamily="18" charset="0"/>
                      </a:endParaRPr>
                    </a:p>
                  </a:txBody>
                  <a:tcPr/>
                </a:tc>
                <a:tc>
                  <a:txBody>
                    <a:bodyPr/>
                    <a:lstStyle/>
                    <a:p>
                      <a:r>
                        <a:rPr lang="en-US" sz="2000" dirty="0">
                          <a:latin typeface="Times New Roman" pitchFamily="18" charset="0"/>
                          <a:cs typeface="Times New Roman" pitchFamily="18" charset="0"/>
                        </a:rPr>
                        <a:t>A</a:t>
                      </a:r>
                    </a:p>
                  </a:txBody>
                  <a:tcPr/>
                </a:tc>
                <a:tc>
                  <a:txBody>
                    <a:bodyPr/>
                    <a:lstStyle/>
                    <a:p>
                      <a:r>
                        <a:rPr lang="en-US" sz="2000" dirty="0">
                          <a:latin typeface="Times New Roman" pitchFamily="18" charset="0"/>
                          <a:cs typeface="Times New Roman" pitchFamily="18" charset="0"/>
                        </a:rPr>
                        <a:t>B</a:t>
                      </a:r>
                    </a:p>
                  </a:txBody>
                  <a:tcPr/>
                </a:tc>
                <a:tc>
                  <a:txBody>
                    <a:bodyPr/>
                    <a:lstStyle/>
                    <a:p>
                      <a:r>
                        <a:rPr lang="en-US" sz="2000" dirty="0">
                          <a:latin typeface="Times New Roman" pitchFamily="18" charset="0"/>
                          <a:cs typeface="Times New Roman" pitchFamily="18" charset="0"/>
                        </a:rPr>
                        <a:t>C</a:t>
                      </a:r>
                    </a:p>
                  </a:txBody>
                  <a:tcPr/>
                </a:tc>
                <a:tc>
                  <a:txBody>
                    <a:bodyPr/>
                    <a:lstStyle/>
                    <a:p>
                      <a:r>
                        <a:rPr lang="en-US" sz="2000" dirty="0">
                          <a:latin typeface="Times New Roman" pitchFamily="18" charset="0"/>
                          <a:cs typeface="Times New Roman" pitchFamily="18" charset="0"/>
                        </a:rPr>
                        <a:t>D</a:t>
                      </a:r>
                    </a:p>
                  </a:txBody>
                  <a:tcPr/>
                </a:tc>
                <a:tc>
                  <a:txBody>
                    <a:bodyPr/>
                    <a:lstStyle/>
                    <a:p>
                      <a:r>
                        <a:rPr lang="en-US" sz="2000" dirty="0">
                          <a:latin typeface="Times New Roman" pitchFamily="18" charset="0"/>
                          <a:cs typeface="Times New Roman" pitchFamily="18" charset="0"/>
                        </a:rPr>
                        <a:t>E</a:t>
                      </a:r>
                    </a:p>
                  </a:txBody>
                  <a:tcPr/>
                </a:tc>
                <a:tc>
                  <a:txBody>
                    <a:bodyPr/>
                    <a:lstStyle/>
                    <a:p>
                      <a:r>
                        <a:rPr lang="en-US" sz="2000" dirty="0">
                          <a:latin typeface="Times New Roman" pitchFamily="18" charset="0"/>
                          <a:cs typeface="Times New Roman" pitchFamily="18" charset="0"/>
                        </a:rPr>
                        <a:t>F</a:t>
                      </a:r>
                    </a:p>
                  </a:txBody>
                  <a:tcPr/>
                </a:tc>
                <a:tc>
                  <a:txBody>
                    <a:bodyPr/>
                    <a:lstStyle/>
                    <a:p>
                      <a:r>
                        <a:rPr lang="en-US" sz="2000" dirty="0">
                          <a:latin typeface="Times New Roman" pitchFamily="18" charset="0"/>
                          <a:cs typeface="Times New Roman" pitchFamily="18" charset="0"/>
                        </a:rPr>
                        <a:t>G</a:t>
                      </a:r>
                    </a:p>
                  </a:txBody>
                  <a:tcPr/>
                </a:tc>
                <a:tc>
                  <a:txBody>
                    <a:bodyPr/>
                    <a:lstStyle/>
                    <a:p>
                      <a:r>
                        <a:rPr lang="en-US" sz="2000" dirty="0">
                          <a:latin typeface="Times New Roman" pitchFamily="18" charset="0"/>
                          <a:cs typeface="Times New Roman" pitchFamily="18" charset="0"/>
                        </a:rPr>
                        <a:t>H</a:t>
                      </a:r>
                    </a:p>
                  </a:txBody>
                  <a:tcPr/>
                </a:tc>
                <a:extLst>
                  <a:ext uri="{0D108BD9-81ED-4DB2-BD59-A6C34878D82A}">
                    <a16:rowId xmlns:a16="http://schemas.microsoft.com/office/drawing/2014/main" val="10000"/>
                  </a:ext>
                </a:extLst>
              </a:tr>
              <a:tr h="370840">
                <a:tc>
                  <a:txBody>
                    <a:bodyPr/>
                    <a:lstStyle/>
                    <a:p>
                      <a:r>
                        <a:rPr lang="en-US" sz="2000" dirty="0">
                          <a:latin typeface="Times New Roman" pitchFamily="18" charset="0"/>
                          <a:cs typeface="Times New Roman" pitchFamily="18" charset="0"/>
                        </a:rPr>
                        <a:t>First judge</a:t>
                      </a:r>
                    </a:p>
                  </a:txBody>
                  <a:tcPr/>
                </a:tc>
                <a:tc>
                  <a:txBody>
                    <a:bodyPr/>
                    <a:lstStyle/>
                    <a:p>
                      <a:r>
                        <a:rPr lang="en-US" sz="2000" dirty="0">
                          <a:latin typeface="Times New Roman" pitchFamily="18" charset="0"/>
                          <a:cs typeface="Times New Roman" pitchFamily="18" charset="0"/>
                        </a:rPr>
                        <a:t>5</a:t>
                      </a:r>
                    </a:p>
                  </a:txBody>
                  <a:tcPr/>
                </a:tc>
                <a:tc>
                  <a:txBody>
                    <a:bodyPr/>
                    <a:lstStyle/>
                    <a:p>
                      <a:r>
                        <a:rPr lang="en-US" sz="2000" dirty="0">
                          <a:latin typeface="Times New Roman" pitchFamily="18" charset="0"/>
                          <a:cs typeface="Times New Roman" pitchFamily="18" charset="0"/>
                        </a:rPr>
                        <a:t>2</a:t>
                      </a:r>
                    </a:p>
                  </a:txBody>
                  <a:tcPr/>
                </a:tc>
                <a:tc>
                  <a:txBody>
                    <a:bodyPr/>
                    <a:lstStyle/>
                    <a:p>
                      <a:r>
                        <a:rPr lang="en-US" sz="2000" dirty="0">
                          <a:latin typeface="Times New Roman" pitchFamily="18" charset="0"/>
                          <a:cs typeface="Times New Roman" pitchFamily="18" charset="0"/>
                        </a:rPr>
                        <a:t>8</a:t>
                      </a:r>
                    </a:p>
                  </a:txBody>
                  <a:tcPr/>
                </a:tc>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6</a:t>
                      </a:r>
                    </a:p>
                  </a:txBody>
                  <a:tcPr/>
                </a:tc>
                <a:tc>
                  <a:txBody>
                    <a:bodyPr/>
                    <a:lstStyle/>
                    <a:p>
                      <a:r>
                        <a:rPr lang="en-US" sz="2000" dirty="0">
                          <a:latin typeface="Times New Roman" pitchFamily="18" charset="0"/>
                          <a:cs typeface="Times New Roman" pitchFamily="18" charset="0"/>
                        </a:rPr>
                        <a:t>3</a:t>
                      </a:r>
                    </a:p>
                  </a:txBody>
                  <a:tcPr/>
                </a:tc>
                <a:tc>
                  <a:txBody>
                    <a:bodyPr/>
                    <a:lstStyle/>
                    <a:p>
                      <a:r>
                        <a:rPr lang="en-US" sz="2000" dirty="0">
                          <a:latin typeface="Times New Roman" pitchFamily="18" charset="0"/>
                          <a:cs typeface="Times New Roman" pitchFamily="18" charset="0"/>
                        </a:rPr>
                        <a:t>7</a:t>
                      </a:r>
                    </a:p>
                  </a:txBody>
                  <a:tcPr/>
                </a:tc>
                <a:extLst>
                  <a:ext uri="{0D108BD9-81ED-4DB2-BD59-A6C34878D82A}">
                    <a16:rowId xmlns:a16="http://schemas.microsoft.com/office/drawing/2014/main" val="10001"/>
                  </a:ext>
                </a:extLst>
              </a:tr>
              <a:tr h="370840">
                <a:tc>
                  <a:txBody>
                    <a:bodyPr/>
                    <a:lstStyle/>
                    <a:p>
                      <a:r>
                        <a:rPr lang="en-US" sz="2000" dirty="0">
                          <a:latin typeface="Times New Roman" pitchFamily="18" charset="0"/>
                          <a:cs typeface="Times New Roman" pitchFamily="18" charset="0"/>
                        </a:rPr>
                        <a:t>Second judge</a:t>
                      </a:r>
                    </a:p>
                  </a:txBody>
                  <a:tcPr/>
                </a:tc>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5</a:t>
                      </a:r>
                    </a:p>
                  </a:txBody>
                  <a:tcPr/>
                </a:tc>
                <a:tc>
                  <a:txBody>
                    <a:bodyPr/>
                    <a:lstStyle/>
                    <a:p>
                      <a:r>
                        <a:rPr lang="en-US" sz="2000" dirty="0">
                          <a:latin typeface="Times New Roman" pitchFamily="18" charset="0"/>
                          <a:cs typeface="Times New Roman" pitchFamily="18" charset="0"/>
                        </a:rPr>
                        <a:t>7</a:t>
                      </a:r>
                    </a:p>
                  </a:txBody>
                  <a:tcPr/>
                </a:tc>
                <a:tc>
                  <a:txBody>
                    <a:bodyPr/>
                    <a:lstStyle/>
                    <a:p>
                      <a:r>
                        <a:rPr lang="en-US" sz="2000" dirty="0">
                          <a:latin typeface="Times New Roman" pitchFamily="18" charset="0"/>
                          <a:cs typeface="Times New Roman" pitchFamily="18" charset="0"/>
                        </a:rPr>
                        <a:t>3</a:t>
                      </a:r>
                    </a:p>
                  </a:txBody>
                  <a:tcPr/>
                </a:tc>
                <a:tc>
                  <a:txBody>
                    <a:bodyPr/>
                    <a:lstStyle/>
                    <a:p>
                      <a:r>
                        <a:rPr lang="en-US" sz="2000" dirty="0">
                          <a:latin typeface="Times New Roman" pitchFamily="18" charset="0"/>
                          <a:cs typeface="Times New Roman" pitchFamily="18" charset="0"/>
                        </a:rPr>
                        <a:t>2</a:t>
                      </a:r>
                    </a:p>
                  </a:txBody>
                  <a:tcPr/>
                </a:tc>
                <a:tc>
                  <a:txBody>
                    <a:bodyPr/>
                    <a:lstStyle/>
                    <a:p>
                      <a:r>
                        <a:rPr lang="en-US" sz="2000" dirty="0">
                          <a:latin typeface="Times New Roman" pitchFamily="18" charset="0"/>
                          <a:cs typeface="Times New Roman" pitchFamily="18" charset="0"/>
                        </a:rPr>
                        <a:t>8</a:t>
                      </a:r>
                    </a:p>
                  </a:txBody>
                  <a:tcPr/>
                </a:tc>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6</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8030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015663"/>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Solution</a:t>
            </a:r>
          </a:p>
          <a:p>
            <a:pPr algn="just"/>
            <a:r>
              <a:rPr lang="en-US" sz="2000" dirty="0">
                <a:latin typeface="Times New Roman" pitchFamily="18" charset="0"/>
                <a:cs typeface="Times New Roman" pitchFamily="18" charset="0"/>
              </a:rPr>
              <a:t>	To solve this we proceed as follows</a:t>
            </a:r>
          </a:p>
          <a:p>
            <a:pPr algn="just"/>
            <a:endParaRPr lang="en-US" sz="20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70840">
                    <a:tc>
                      <a:txBody>
                        <a:bodyPr/>
                        <a:lstStyle/>
                        <a:p>
                          <a:r>
                            <a:rPr lang="en-US" sz="2000" dirty="0">
                              <a:latin typeface="Times New Roman" pitchFamily="18" charset="0"/>
                              <a:cs typeface="Times New Roman" pitchFamily="18" charset="0"/>
                            </a:rPr>
                            <a:t>X</a:t>
                          </a:r>
                        </a:p>
                      </a:txBody>
                      <a:tcPr/>
                    </a:tc>
                    <a:tc>
                      <a:txBody>
                        <a:bodyPr/>
                        <a:lstStyle/>
                        <a:p>
                          <a:r>
                            <a:rPr lang="en-US" sz="2000" dirty="0">
                              <a:latin typeface="Times New Roman" pitchFamily="18" charset="0"/>
                              <a:cs typeface="Times New Roman" pitchFamily="18" charset="0"/>
                            </a:rPr>
                            <a:t>Y</a:t>
                          </a: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rPr>
                                    </m:ctrlPr>
                                  </m:sSupPr>
                                  <m:e>
                                    <m:r>
                                      <a:rPr lang="en-US" sz="2000" b="1" i="1" smtClean="0">
                                        <a:latin typeface="Cambria Math"/>
                                      </a:rPr>
                                      <m:t>𝑿</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rPr>
                                    </m:ctrlPr>
                                  </m:sSupPr>
                                  <m:e>
                                    <m:r>
                                      <a:rPr lang="en-US" sz="2000" b="1" i="1" smtClean="0">
                                        <a:latin typeface="Cambria Math"/>
                                      </a:rPr>
                                      <m:t>𝒀</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r>
                            <a:rPr lang="en-US" sz="2000" dirty="0">
                              <a:latin typeface="Times New Roman" pitchFamily="18" charset="0"/>
                              <a:cs typeface="Times New Roman" pitchFamily="18" charset="0"/>
                            </a:rPr>
                            <a:t>XY</a:t>
                          </a:r>
                        </a:p>
                      </a:txBody>
                      <a:tcPr/>
                    </a:tc>
                    <a:extLst>
                      <a:ext uri="{0D108BD9-81ED-4DB2-BD59-A6C34878D82A}">
                        <a16:rowId xmlns:a16="http://schemas.microsoft.com/office/drawing/2014/main" val="10000"/>
                      </a:ext>
                    </a:extLst>
                  </a:tr>
                  <a:tr h="370840">
                    <a:tc>
                      <a:txBody>
                        <a:bodyPr/>
                        <a:lstStyle/>
                        <a:p>
                          <a:r>
                            <a:rPr lang="en-US" sz="2000" dirty="0">
                              <a:latin typeface="Times New Roman" pitchFamily="18" charset="0"/>
                              <a:cs typeface="Times New Roman" pitchFamily="18" charset="0"/>
                            </a:rPr>
                            <a:t>5</a:t>
                          </a:r>
                        </a:p>
                      </a:txBody>
                      <a:tcPr/>
                    </a:tc>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25</a:t>
                          </a:r>
                        </a:p>
                      </a:txBody>
                      <a:tcPr/>
                    </a:tc>
                    <a:tc>
                      <a:txBody>
                        <a:bodyPr/>
                        <a:lstStyle/>
                        <a:p>
                          <a:r>
                            <a:rPr lang="en-US" sz="2000" dirty="0">
                              <a:latin typeface="Times New Roman" pitchFamily="18" charset="0"/>
                              <a:cs typeface="Times New Roman" pitchFamily="18" charset="0"/>
                            </a:rPr>
                            <a:t>16</a:t>
                          </a:r>
                        </a:p>
                      </a:txBody>
                      <a:tcPr/>
                    </a:tc>
                    <a:tc>
                      <a:txBody>
                        <a:bodyPr/>
                        <a:lstStyle/>
                        <a:p>
                          <a:r>
                            <a:rPr lang="en-US" sz="2000" dirty="0">
                              <a:latin typeface="Times New Roman" pitchFamily="18" charset="0"/>
                              <a:cs typeface="Times New Roman" pitchFamily="18" charset="0"/>
                            </a:rPr>
                            <a:t>20</a:t>
                          </a:r>
                        </a:p>
                      </a:txBody>
                      <a:tcPr/>
                    </a:tc>
                    <a:extLst>
                      <a:ext uri="{0D108BD9-81ED-4DB2-BD59-A6C34878D82A}">
                        <a16:rowId xmlns:a16="http://schemas.microsoft.com/office/drawing/2014/main" val="10001"/>
                      </a:ext>
                    </a:extLst>
                  </a:tr>
                  <a:tr h="370840">
                    <a:tc>
                      <a:txBody>
                        <a:bodyPr/>
                        <a:lstStyle/>
                        <a:p>
                          <a:r>
                            <a:rPr lang="en-US" sz="2000" dirty="0">
                              <a:latin typeface="Times New Roman" pitchFamily="18" charset="0"/>
                              <a:cs typeface="Times New Roman" pitchFamily="18" charset="0"/>
                            </a:rPr>
                            <a:t>2</a:t>
                          </a:r>
                        </a:p>
                      </a:txBody>
                      <a:tcPr/>
                    </a:tc>
                    <a:tc>
                      <a:txBody>
                        <a:bodyPr/>
                        <a:lstStyle/>
                        <a:p>
                          <a:r>
                            <a:rPr lang="en-US" sz="2000" dirty="0">
                              <a:latin typeface="Times New Roman" pitchFamily="18" charset="0"/>
                              <a:cs typeface="Times New Roman" pitchFamily="18" charset="0"/>
                            </a:rPr>
                            <a:t>5</a:t>
                          </a:r>
                        </a:p>
                      </a:txBody>
                      <a:tcPr/>
                    </a:tc>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25</a:t>
                          </a:r>
                        </a:p>
                      </a:txBody>
                      <a:tcPr/>
                    </a:tc>
                    <a:tc>
                      <a:txBody>
                        <a:bodyPr/>
                        <a:lstStyle/>
                        <a:p>
                          <a:r>
                            <a:rPr lang="en-US" sz="2000" dirty="0">
                              <a:latin typeface="Times New Roman" pitchFamily="18" charset="0"/>
                              <a:cs typeface="Times New Roman" pitchFamily="18" charset="0"/>
                            </a:rPr>
                            <a:t>10</a:t>
                          </a:r>
                        </a:p>
                      </a:txBody>
                      <a:tcPr/>
                    </a:tc>
                    <a:extLst>
                      <a:ext uri="{0D108BD9-81ED-4DB2-BD59-A6C34878D82A}">
                        <a16:rowId xmlns:a16="http://schemas.microsoft.com/office/drawing/2014/main" val="10002"/>
                      </a:ext>
                    </a:extLst>
                  </a:tr>
                  <a:tr h="370840">
                    <a:tc>
                      <a:txBody>
                        <a:bodyPr/>
                        <a:lstStyle/>
                        <a:p>
                          <a:r>
                            <a:rPr lang="en-US" sz="2000" dirty="0">
                              <a:latin typeface="Times New Roman" pitchFamily="18" charset="0"/>
                              <a:cs typeface="Times New Roman" pitchFamily="18" charset="0"/>
                            </a:rPr>
                            <a:t>8</a:t>
                          </a:r>
                        </a:p>
                      </a:txBody>
                      <a:tcPr/>
                    </a:tc>
                    <a:tc>
                      <a:txBody>
                        <a:bodyPr/>
                        <a:lstStyle/>
                        <a:p>
                          <a:r>
                            <a:rPr lang="en-US" sz="2000" dirty="0">
                              <a:latin typeface="Times New Roman" pitchFamily="18" charset="0"/>
                              <a:cs typeface="Times New Roman" pitchFamily="18" charset="0"/>
                            </a:rPr>
                            <a:t>7</a:t>
                          </a:r>
                        </a:p>
                      </a:txBody>
                      <a:tcPr/>
                    </a:tc>
                    <a:tc>
                      <a:txBody>
                        <a:bodyPr/>
                        <a:lstStyle/>
                        <a:p>
                          <a:r>
                            <a:rPr lang="en-US" sz="2000" dirty="0">
                              <a:latin typeface="Times New Roman" pitchFamily="18" charset="0"/>
                              <a:cs typeface="Times New Roman" pitchFamily="18" charset="0"/>
                            </a:rPr>
                            <a:t>64</a:t>
                          </a:r>
                        </a:p>
                      </a:txBody>
                      <a:tcPr/>
                    </a:tc>
                    <a:tc>
                      <a:txBody>
                        <a:bodyPr/>
                        <a:lstStyle/>
                        <a:p>
                          <a:r>
                            <a:rPr lang="en-US" sz="2000" dirty="0">
                              <a:latin typeface="Times New Roman" pitchFamily="18" charset="0"/>
                              <a:cs typeface="Times New Roman" pitchFamily="18" charset="0"/>
                            </a:rPr>
                            <a:t>49</a:t>
                          </a:r>
                        </a:p>
                      </a:txBody>
                      <a:tcPr/>
                    </a:tc>
                    <a:tc>
                      <a:txBody>
                        <a:bodyPr/>
                        <a:lstStyle/>
                        <a:p>
                          <a:r>
                            <a:rPr lang="en-US" sz="2000" dirty="0">
                              <a:latin typeface="Times New Roman" pitchFamily="18" charset="0"/>
                              <a:cs typeface="Times New Roman" pitchFamily="18" charset="0"/>
                            </a:rPr>
                            <a:t>56</a:t>
                          </a:r>
                        </a:p>
                      </a:txBody>
                      <a:tcPr/>
                    </a:tc>
                    <a:extLst>
                      <a:ext uri="{0D108BD9-81ED-4DB2-BD59-A6C34878D82A}">
                        <a16:rowId xmlns:a16="http://schemas.microsoft.com/office/drawing/2014/main" val="10003"/>
                      </a:ext>
                    </a:extLst>
                  </a:tr>
                  <a:tr h="370840">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3</a:t>
                          </a:r>
                        </a:p>
                      </a:txBody>
                      <a:tcPr/>
                    </a:tc>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9</a:t>
                          </a:r>
                        </a:p>
                      </a:txBody>
                      <a:tcPr/>
                    </a:tc>
                    <a:tc>
                      <a:txBody>
                        <a:bodyPr/>
                        <a:lstStyle/>
                        <a:p>
                          <a:r>
                            <a:rPr lang="en-US" sz="2000" dirty="0">
                              <a:latin typeface="Times New Roman" pitchFamily="18" charset="0"/>
                              <a:cs typeface="Times New Roman" pitchFamily="18" charset="0"/>
                            </a:rPr>
                            <a:t>3</a:t>
                          </a:r>
                        </a:p>
                      </a:txBody>
                      <a:tcPr/>
                    </a:tc>
                    <a:extLst>
                      <a:ext uri="{0D108BD9-81ED-4DB2-BD59-A6C34878D82A}">
                        <a16:rowId xmlns:a16="http://schemas.microsoft.com/office/drawing/2014/main" val="10004"/>
                      </a:ext>
                    </a:extLst>
                  </a:tr>
                  <a:tr h="370840">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2</a:t>
                          </a:r>
                        </a:p>
                      </a:txBody>
                      <a:tcPr/>
                    </a:tc>
                    <a:tc>
                      <a:txBody>
                        <a:bodyPr/>
                        <a:lstStyle/>
                        <a:p>
                          <a:r>
                            <a:rPr lang="en-US" sz="2000" dirty="0">
                              <a:latin typeface="Times New Roman" pitchFamily="18" charset="0"/>
                              <a:cs typeface="Times New Roman" pitchFamily="18" charset="0"/>
                            </a:rPr>
                            <a:t>16</a:t>
                          </a:r>
                        </a:p>
                      </a:txBody>
                      <a:tcPr/>
                    </a:tc>
                    <a:tc>
                      <a:txBody>
                        <a:bodyPr/>
                        <a:lstStyle/>
                        <a:p>
                          <a:r>
                            <a:rPr lang="en-US" sz="2000" dirty="0">
                              <a:latin typeface="Times New Roman" pitchFamily="18" charset="0"/>
                              <a:cs typeface="Times New Roman" pitchFamily="18" charset="0"/>
                            </a:rPr>
                            <a:t>4</a:t>
                          </a:r>
                        </a:p>
                      </a:txBody>
                      <a:tcPr/>
                    </a:tc>
                    <a:tc>
                      <a:txBody>
                        <a:bodyPr/>
                        <a:lstStyle/>
                        <a:p>
                          <a:r>
                            <a:rPr lang="en-US" sz="2000" dirty="0">
                              <a:latin typeface="Times New Roman" pitchFamily="18" charset="0"/>
                              <a:cs typeface="Times New Roman" pitchFamily="18" charset="0"/>
                            </a:rPr>
                            <a:t>8</a:t>
                          </a:r>
                        </a:p>
                      </a:txBody>
                      <a:tcPr/>
                    </a:tc>
                    <a:extLst>
                      <a:ext uri="{0D108BD9-81ED-4DB2-BD59-A6C34878D82A}">
                        <a16:rowId xmlns:a16="http://schemas.microsoft.com/office/drawing/2014/main" val="10005"/>
                      </a:ext>
                    </a:extLst>
                  </a:tr>
                  <a:tr h="370840">
                    <a:tc>
                      <a:txBody>
                        <a:bodyPr/>
                        <a:lstStyle/>
                        <a:p>
                          <a:r>
                            <a:rPr lang="en-US" sz="2000" dirty="0">
                              <a:latin typeface="Times New Roman" pitchFamily="18" charset="0"/>
                              <a:cs typeface="Times New Roman" pitchFamily="18" charset="0"/>
                            </a:rPr>
                            <a:t>6</a:t>
                          </a:r>
                        </a:p>
                      </a:txBody>
                      <a:tcPr/>
                    </a:tc>
                    <a:tc>
                      <a:txBody>
                        <a:bodyPr/>
                        <a:lstStyle/>
                        <a:p>
                          <a:r>
                            <a:rPr lang="en-US" sz="2000" dirty="0">
                              <a:latin typeface="Times New Roman" pitchFamily="18" charset="0"/>
                              <a:cs typeface="Times New Roman" pitchFamily="18" charset="0"/>
                            </a:rPr>
                            <a:t>8</a:t>
                          </a:r>
                        </a:p>
                      </a:txBody>
                      <a:tcPr/>
                    </a:tc>
                    <a:tc>
                      <a:txBody>
                        <a:bodyPr/>
                        <a:lstStyle/>
                        <a:p>
                          <a:r>
                            <a:rPr lang="en-US" sz="2000" dirty="0">
                              <a:latin typeface="Times New Roman" pitchFamily="18" charset="0"/>
                              <a:cs typeface="Times New Roman" pitchFamily="18" charset="0"/>
                            </a:rPr>
                            <a:t>36</a:t>
                          </a:r>
                        </a:p>
                      </a:txBody>
                      <a:tcPr/>
                    </a:tc>
                    <a:tc>
                      <a:txBody>
                        <a:bodyPr/>
                        <a:lstStyle/>
                        <a:p>
                          <a:r>
                            <a:rPr lang="en-US" sz="2000" dirty="0">
                              <a:latin typeface="Times New Roman" pitchFamily="18" charset="0"/>
                              <a:cs typeface="Times New Roman" pitchFamily="18" charset="0"/>
                            </a:rPr>
                            <a:t>64</a:t>
                          </a:r>
                        </a:p>
                      </a:txBody>
                      <a:tcPr/>
                    </a:tc>
                    <a:tc>
                      <a:txBody>
                        <a:bodyPr/>
                        <a:lstStyle/>
                        <a:p>
                          <a:r>
                            <a:rPr lang="en-US" sz="2000" dirty="0">
                              <a:latin typeface="Times New Roman" pitchFamily="18" charset="0"/>
                              <a:cs typeface="Times New Roman" pitchFamily="18" charset="0"/>
                            </a:rPr>
                            <a:t>48</a:t>
                          </a:r>
                        </a:p>
                      </a:txBody>
                      <a:tcPr/>
                    </a:tc>
                    <a:extLst>
                      <a:ext uri="{0D108BD9-81ED-4DB2-BD59-A6C34878D82A}">
                        <a16:rowId xmlns:a16="http://schemas.microsoft.com/office/drawing/2014/main" val="10006"/>
                      </a:ext>
                    </a:extLst>
                  </a:tr>
                  <a:tr h="370840">
                    <a:tc>
                      <a:txBody>
                        <a:bodyPr/>
                        <a:lstStyle/>
                        <a:p>
                          <a:r>
                            <a:rPr lang="en-US" sz="2000" dirty="0">
                              <a:latin typeface="Times New Roman" pitchFamily="18" charset="0"/>
                              <a:cs typeface="Times New Roman" pitchFamily="18" charset="0"/>
                            </a:rPr>
                            <a:t>3</a:t>
                          </a:r>
                        </a:p>
                      </a:txBody>
                      <a:tcPr/>
                    </a:tc>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9</a:t>
                          </a:r>
                        </a:p>
                      </a:txBody>
                      <a:tcPr/>
                    </a:tc>
                    <a:tc>
                      <a:txBody>
                        <a:bodyPr/>
                        <a:lstStyle/>
                        <a:p>
                          <a:r>
                            <a:rPr lang="en-US" sz="2000" dirty="0">
                              <a:latin typeface="Times New Roman" pitchFamily="18" charset="0"/>
                              <a:cs typeface="Times New Roman" pitchFamily="18" charset="0"/>
                            </a:rPr>
                            <a:t>1</a:t>
                          </a:r>
                        </a:p>
                      </a:txBody>
                      <a:tcPr/>
                    </a:tc>
                    <a:tc>
                      <a:txBody>
                        <a:bodyPr/>
                        <a:lstStyle/>
                        <a:p>
                          <a:r>
                            <a:rPr lang="en-US" sz="2000" dirty="0">
                              <a:latin typeface="Times New Roman" pitchFamily="18" charset="0"/>
                              <a:cs typeface="Times New Roman" pitchFamily="18" charset="0"/>
                            </a:rPr>
                            <a:t>3</a:t>
                          </a:r>
                        </a:p>
                      </a:txBody>
                      <a:tcPr/>
                    </a:tc>
                    <a:extLst>
                      <a:ext uri="{0D108BD9-81ED-4DB2-BD59-A6C34878D82A}">
                        <a16:rowId xmlns:a16="http://schemas.microsoft.com/office/drawing/2014/main" val="10007"/>
                      </a:ext>
                    </a:extLst>
                  </a:tr>
                  <a:tr h="370840">
                    <a:tc>
                      <a:txBody>
                        <a:bodyPr/>
                        <a:lstStyle/>
                        <a:p>
                          <a:r>
                            <a:rPr lang="en-US" sz="2000" dirty="0">
                              <a:latin typeface="Times New Roman" pitchFamily="18" charset="0"/>
                              <a:cs typeface="Times New Roman" pitchFamily="18" charset="0"/>
                            </a:rPr>
                            <a:t>7</a:t>
                          </a:r>
                        </a:p>
                      </a:txBody>
                      <a:tcPr/>
                    </a:tc>
                    <a:tc>
                      <a:txBody>
                        <a:bodyPr/>
                        <a:lstStyle/>
                        <a:p>
                          <a:r>
                            <a:rPr lang="en-US" sz="2000" dirty="0">
                              <a:latin typeface="Times New Roman" pitchFamily="18" charset="0"/>
                              <a:cs typeface="Times New Roman" pitchFamily="18" charset="0"/>
                            </a:rPr>
                            <a:t>6</a:t>
                          </a:r>
                        </a:p>
                      </a:txBody>
                      <a:tcPr/>
                    </a:tc>
                    <a:tc>
                      <a:txBody>
                        <a:bodyPr/>
                        <a:lstStyle/>
                        <a:p>
                          <a:r>
                            <a:rPr lang="en-US" sz="2000" dirty="0">
                              <a:latin typeface="Times New Roman" pitchFamily="18" charset="0"/>
                              <a:cs typeface="Times New Roman" pitchFamily="18" charset="0"/>
                            </a:rPr>
                            <a:t>49</a:t>
                          </a:r>
                        </a:p>
                      </a:txBody>
                      <a:tcPr/>
                    </a:tc>
                    <a:tc>
                      <a:txBody>
                        <a:bodyPr/>
                        <a:lstStyle/>
                        <a:p>
                          <a:r>
                            <a:rPr lang="en-US" sz="2000" dirty="0">
                              <a:latin typeface="Times New Roman" pitchFamily="18" charset="0"/>
                              <a:cs typeface="Times New Roman" pitchFamily="18" charset="0"/>
                            </a:rPr>
                            <a:t>36</a:t>
                          </a:r>
                        </a:p>
                      </a:txBody>
                      <a:tcPr/>
                    </a:tc>
                    <a:tc>
                      <a:txBody>
                        <a:bodyPr/>
                        <a:lstStyle/>
                        <a:p>
                          <a:r>
                            <a:rPr lang="en-US" sz="2000" dirty="0">
                              <a:latin typeface="Times New Roman" pitchFamily="18" charset="0"/>
                              <a:cs typeface="Times New Roman" pitchFamily="18" charset="0"/>
                            </a:rPr>
                            <a:t>42</a:t>
                          </a:r>
                        </a:p>
                      </a:txBody>
                      <a:tcPr/>
                    </a:tc>
                    <a:extLst>
                      <a:ext uri="{0D108BD9-81ED-4DB2-BD59-A6C34878D82A}">
                        <a16:rowId xmlns:a16="http://schemas.microsoft.com/office/drawing/2014/main" val="10008"/>
                      </a:ext>
                    </a:extLst>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𝑌</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sSup>
                                      <m:sSupPr>
                                        <m:ctrlPr>
                                          <a:rPr lang="en-US" sz="2000" i="1" smtClean="0">
                                            <a:latin typeface="Cambria Math" panose="02040503050406030204" pitchFamily="18" charset="0"/>
                                          </a:rPr>
                                        </m:ctrlPr>
                                      </m:sSupPr>
                                      <m:e>
                                        <m:r>
                                          <a:rPr lang="en-US" sz="2000" b="1" i="1" smtClean="0">
                                            <a:latin typeface="Cambria Math"/>
                                          </a:rPr>
                                          <m:t>𝑿</m:t>
                                        </m:r>
                                      </m:e>
                                      <m:sup>
                                        <m:r>
                                          <a:rPr lang="en-US" sz="2000" b="1" i="1" smtClean="0">
                                            <a:latin typeface="Cambria Math"/>
                                          </a:rPr>
                                          <m:t>𝟐</m:t>
                                        </m:r>
                                      </m:sup>
                                    </m:sSup>
                                  </m:e>
                                </m:nary>
                                <m:r>
                                  <a:rPr lang="en-US" sz="2000" b="0" i="1" smtClean="0">
                                    <a:latin typeface="Cambria Math"/>
                                  </a:rPr>
                                  <m:t>=204</m:t>
                                </m:r>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sSup>
                                      <m:sSupPr>
                                        <m:ctrlPr>
                                          <a:rPr lang="en-US" sz="2000" i="1" smtClean="0">
                                            <a:latin typeface="Cambria Math" panose="02040503050406030204" pitchFamily="18" charset="0"/>
                                          </a:rPr>
                                        </m:ctrlPr>
                                      </m:sSupPr>
                                      <m:e>
                                        <m:r>
                                          <a:rPr lang="en-US" sz="2000" b="1" i="1" smtClean="0">
                                            <a:latin typeface="Cambria Math"/>
                                          </a:rPr>
                                          <m:t>𝒀</m:t>
                                        </m:r>
                                      </m:e>
                                      <m:sup>
                                        <m:r>
                                          <a:rPr lang="en-US" sz="2000" b="1" i="1" smtClean="0">
                                            <a:latin typeface="Cambria Math"/>
                                          </a:rPr>
                                          <m:t>𝟐</m:t>
                                        </m:r>
                                      </m:sup>
                                    </m:sSup>
                                    <m:r>
                                      <a:rPr lang="en-US" sz="2000" b="1" i="1" smtClean="0">
                                        <a:latin typeface="Cambria Math"/>
                                      </a:rPr>
                                      <m:t>=</m:t>
                                    </m:r>
                                    <m:r>
                                      <a:rPr lang="en-US" sz="2000" b="1" i="1" smtClean="0">
                                        <a:latin typeface="Cambria Math"/>
                                      </a:rPr>
                                      <m:t>𝟐𝟎𝟒</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=190</m:t>
                                </m:r>
                              </m:oMath>
                            </m:oMathPara>
                          </a14:m>
                          <a:endParaRPr lang="en-US" sz="2000" dirty="0">
                            <a:latin typeface="Times New Roman" pitchFamily="18" charset="0"/>
                            <a:cs typeface="Times New Roman" pitchFamily="18" charset="0"/>
                          </a:endParaRPr>
                        </a:p>
                      </a:txBody>
                      <a:tcPr/>
                    </a:tc>
                    <a:extLst>
                      <a:ext uri="{0D108BD9-81ED-4DB2-BD59-A6C34878D82A}">
                        <a16:rowId xmlns:a16="http://schemas.microsoft.com/office/drawing/2014/main" val="10009"/>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403162">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endParaRPr lang="en-US"/>
                        </a:p>
                      </a:txBody>
                      <a:tcPr>
                        <a:blipFill rotWithShape="1">
                          <a:blip r:embed="rId2"/>
                          <a:stretch>
                            <a:fillRect l="-159636" t="-7576" r="-186182" b="-995455"/>
                          </a:stretch>
                        </a:blipFill>
                      </a:tcPr>
                    </a:tc>
                    <a:tc>
                      <a:txBody>
                        <a:bodyPr/>
                        <a:lstStyle/>
                        <a:p>
                          <a:endParaRPr lang="en-US"/>
                        </a:p>
                      </a:txBody>
                      <a:tcPr>
                        <a:blipFill rotWithShape="1">
                          <a:blip r:embed="rId2"/>
                          <a:stretch>
                            <a:fillRect l="-301266" t="-7576" r="-116034" b="-995455"/>
                          </a:stretch>
                        </a:blipFill>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829564">
                    <a:tc>
                      <a:txBody>
                        <a:bodyPr/>
                        <a:lstStyle/>
                        <a:p>
                          <a:endParaRPr lang="en-US"/>
                        </a:p>
                      </a:txBody>
                      <a:tcPr>
                        <a:blipFill rotWithShape="1">
                          <a:blip r:embed="rId2"/>
                          <a:stretch>
                            <a:fillRect l="-420" t="-435294" r="-414706"/>
                          </a:stretch>
                        </a:blipFill>
                      </a:tcPr>
                    </a:tc>
                    <a:tc>
                      <a:txBody>
                        <a:bodyPr/>
                        <a:lstStyle/>
                        <a:p>
                          <a:endParaRPr lang="en-US"/>
                        </a:p>
                      </a:txBody>
                      <a:tcPr>
                        <a:blipFill rotWithShape="1">
                          <a:blip r:embed="rId2"/>
                          <a:stretch>
                            <a:fillRect l="-119500" t="-435294" r="-393500"/>
                          </a:stretch>
                        </a:blipFill>
                      </a:tcPr>
                    </a:tc>
                    <a:tc>
                      <a:txBody>
                        <a:bodyPr/>
                        <a:lstStyle/>
                        <a:p>
                          <a:endParaRPr lang="en-US"/>
                        </a:p>
                      </a:txBody>
                      <a:tcPr>
                        <a:blipFill rotWithShape="1">
                          <a:blip r:embed="rId2"/>
                          <a:stretch>
                            <a:fillRect l="-159636" t="-435294" r="-186182"/>
                          </a:stretch>
                        </a:blipFill>
                      </a:tcPr>
                    </a:tc>
                    <a:tc>
                      <a:txBody>
                        <a:bodyPr/>
                        <a:lstStyle/>
                        <a:p>
                          <a:endParaRPr lang="en-US"/>
                        </a:p>
                      </a:txBody>
                      <a:tcPr>
                        <a:blipFill rotWithShape="1">
                          <a:blip r:embed="rId2"/>
                          <a:stretch>
                            <a:fillRect l="-301266" t="-435294" r="-116034"/>
                          </a:stretch>
                        </a:blipFill>
                      </a:tcPr>
                    </a:tc>
                    <a:tc>
                      <a:txBody>
                        <a:bodyPr/>
                        <a:lstStyle/>
                        <a:p>
                          <a:endParaRPr lang="en-US"/>
                        </a:p>
                      </a:txBody>
                      <a:tcPr>
                        <a:blipFill rotWithShape="1">
                          <a:blip r:embed="rId2"/>
                          <a:stretch>
                            <a:fillRect l="-345818" t="-435294"/>
                          </a:stretch>
                        </a:blipFill>
                      </a:tcPr>
                    </a:tc>
                  </a:tr>
                </a:tbl>
              </a:graphicData>
            </a:graphic>
          </p:graphicFrame>
        </mc:Fallback>
      </mc:AlternateContent>
    </p:spTree>
    <p:extLst>
      <p:ext uri="{BB962C8B-B14F-4D97-AF65-F5344CB8AC3E}">
        <p14:creationId xmlns:p14="http://schemas.microsoft.com/office/powerpoint/2010/main" val="534920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1524000"/>
                <a:ext cx="8534400" cy="3341812"/>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190</m:t>
                              </m:r>
                            </m:e>
                          </m:d>
                          <m:r>
                            <a:rPr lang="en-US" sz="2000" b="0" i="1" smtClean="0">
                              <a:latin typeface="Cambria Math"/>
                            </a:rPr>
                            <m:t>−(36)(36)</m:t>
                          </m:r>
                        </m:num>
                        <m:den>
                          <m:rad>
                            <m:radPr>
                              <m:degHide m:val="on"/>
                              <m:ctrlPr>
                                <a:rPr lang="en-US" sz="2000" b="0" i="1" smtClean="0">
                                  <a:latin typeface="Cambria Math" panose="02040503050406030204" pitchFamily="18" charset="0"/>
                                </a:rPr>
                              </m:ctrlPr>
                            </m:radPr>
                            <m:deg/>
                            <m:e>
                              <m:d>
                                <m:dPr>
                                  <m:begChr m:val="["/>
                                  <m:endChr m:val="]"/>
                                  <m:ctrlPr>
                                    <a:rPr lang="en-US" sz="2000" b="0" i="1" smtClean="0">
                                      <a:latin typeface="Cambria Math" panose="02040503050406030204" pitchFamily="18" charset="0"/>
                                    </a:rPr>
                                  </m:ctrlPr>
                                </m:dPr>
                                <m:e>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(36)</m:t>
                                      </m:r>
                                    </m:e>
                                    <m:sup>
                                      <m:r>
                                        <a:rPr lang="en-US" sz="2000" b="0" i="1" smtClean="0">
                                          <a:latin typeface="Cambria Math"/>
                                        </a:rPr>
                                        <m:t>2</m:t>
                                      </m:r>
                                    </m:sup>
                                  </m:sSup>
                                </m:e>
                              </m:d>
                              <m:d>
                                <m:dPr>
                                  <m:begChr m:val="["/>
                                  <m:endChr m:val="]"/>
                                  <m:ctrlPr>
                                    <a:rPr lang="en-US" sz="2000" b="0" i="1" smtClean="0">
                                      <a:latin typeface="Cambria Math" panose="02040503050406030204" pitchFamily="18" charset="0"/>
                                    </a:rPr>
                                  </m:ctrlPr>
                                </m:dPr>
                                <m:e>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(36)</m:t>
                                      </m:r>
                                    </m:e>
                                    <m:sup>
                                      <m:r>
                                        <a:rPr lang="en-US" sz="2000" b="0" i="1" smtClean="0">
                                          <a:latin typeface="Cambria Math"/>
                                        </a:rPr>
                                        <m:t>2</m:t>
                                      </m:r>
                                    </m:sup>
                                  </m:sSup>
                                </m:e>
                              </m:d>
                            </m:e>
                          </m:rad>
                        </m:den>
                      </m:f>
                    </m:oMath>
                  </m:oMathPara>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1520−1296</m:t>
                          </m:r>
                        </m:num>
                        <m:den>
                          <m:rad>
                            <m:radPr>
                              <m:degHide m:val="on"/>
                              <m:ctrlPr>
                                <a:rPr lang="en-US" sz="2000" b="0" i="1" smtClean="0">
                                  <a:latin typeface="Cambria Math" panose="02040503050406030204" pitchFamily="18" charset="0"/>
                                </a:rPr>
                              </m:ctrlPr>
                            </m:radPr>
                            <m:deg/>
                            <m:e>
                              <m:r>
                                <a:rPr lang="en-US" sz="2000" b="0" i="1" smtClean="0">
                                  <a:latin typeface="Cambria Math"/>
                                </a:rPr>
                                <m:t>(336)(336)</m:t>
                              </m:r>
                            </m:e>
                          </m:rad>
                        </m:den>
                      </m:f>
                    </m:oMath>
                  </m:oMathPara>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224</m:t>
                          </m:r>
                        </m:num>
                        <m:den>
                          <m:r>
                            <a:rPr lang="en-US" sz="2000" b="0" i="1" smtClean="0">
                              <a:latin typeface="Cambria Math"/>
                            </a:rPr>
                            <m:t>336</m:t>
                          </m:r>
                        </m:den>
                      </m:f>
                    </m:oMath>
                  </m:oMathPara>
                </a14:m>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=0.67</m:t>
                      </m:r>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1524000"/>
                <a:ext cx="8534400" cy="3341812"/>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352922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746</Words>
  <Application>Microsoft Office PowerPoint</Application>
  <PresentationFormat>On-screen Show (4:3)</PresentationFormat>
  <Paragraphs>146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20</cp:revision>
  <dcterms:created xsi:type="dcterms:W3CDTF">2020-03-26T15:57:42Z</dcterms:created>
  <dcterms:modified xsi:type="dcterms:W3CDTF">2020-12-01T17:00:27Z</dcterms:modified>
</cp:coreProperties>
</file>