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0" autoAdjust="0"/>
  </p:normalViewPr>
  <p:slideViewPr>
    <p:cSldViewPr>
      <p:cViewPr varScale="1">
        <p:scale>
          <a:sx n="85" d="100"/>
          <a:sy n="85" d="100"/>
        </p:scale>
        <p:origin x="-71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5A91F5-3331-4E73-A9CF-01AE977F7404}" type="datetimeFigureOut">
              <a:rPr lang="en-US" smtClean="0"/>
              <a:t>4/19/2020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05A896-D964-45CA-A3BD-3F66F341C227}" type="slidenum">
              <a:rPr lang="en-US" smtClean="0"/>
              <a:t>‹#›</a:t>
            </a:fld>
            <a:endParaRPr lang="en-US"/>
          </a:p>
        </p:txBody>
      </p:sp>
    </p:spTree>
    <p:extLst>
      <p:ext uri="{BB962C8B-B14F-4D97-AF65-F5344CB8AC3E}">
        <p14:creationId xmlns:p14="http://schemas.microsoft.com/office/powerpoint/2010/main" val="410036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Cock:-1)  tilt (something) in a particular direction.</a:t>
            </a:r>
          </a:p>
          <a:p>
            <a:r>
              <a:rPr lang="en-US" dirty="0" smtClean="0"/>
              <a:t>          2) raise the cock of (a gun) in order to make it ready for firing</a:t>
            </a:r>
            <a:endParaRPr lang="en-US" dirty="0"/>
          </a:p>
        </p:txBody>
      </p:sp>
      <p:sp>
        <p:nvSpPr>
          <p:cNvPr id="4" name="Slide Number Placeholder 3"/>
          <p:cNvSpPr>
            <a:spLocks noGrp="1"/>
          </p:cNvSpPr>
          <p:nvPr>
            <p:ph type="sldNum" sz="quarter" idx="10"/>
          </p:nvPr>
        </p:nvSpPr>
        <p:spPr/>
        <p:txBody>
          <a:bodyPr/>
          <a:lstStyle/>
          <a:p>
            <a:fld id="{8705A896-D964-45CA-A3BD-3F66F341C227}" type="slidenum">
              <a:rPr lang="en-US" smtClean="0"/>
              <a:t>10</a:t>
            </a:fld>
            <a:endParaRPr lang="en-US"/>
          </a:p>
        </p:txBody>
      </p:sp>
    </p:spTree>
    <p:extLst>
      <p:ext uri="{BB962C8B-B14F-4D97-AF65-F5344CB8AC3E}">
        <p14:creationId xmlns:p14="http://schemas.microsoft.com/office/powerpoint/2010/main" val="110165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Moot:- dispute, subject to debate</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8705A896-D964-45CA-A3BD-3F66F341C227}" type="slidenum">
              <a:rPr lang="en-US" smtClean="0"/>
              <a:t>16</a:t>
            </a:fld>
            <a:endParaRPr lang="en-US"/>
          </a:p>
        </p:txBody>
      </p:sp>
    </p:spTree>
    <p:extLst>
      <p:ext uri="{BB962C8B-B14F-4D97-AF65-F5344CB8AC3E}">
        <p14:creationId xmlns:p14="http://schemas.microsoft.com/office/powerpoint/2010/main" val="420387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2A4DE4B-D3ED-4C57-9755-24A08A6968A0}" type="datetimeFigureOut">
              <a:rPr lang="en-US" smtClean="0"/>
              <a:t>4/19/2020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5B6C757-5AA8-4FDB-958C-6718F313F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A4DE4B-D3ED-4C57-9755-24A08A6968A0}" type="datetimeFigureOut">
              <a:rPr lang="en-US" smtClean="0"/>
              <a:t>4/19/2020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B6C757-5AA8-4FDB-958C-6718F313F1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A4DE4B-D3ED-4C57-9755-24A08A6968A0}" type="datetimeFigureOut">
              <a:rPr lang="en-US" smtClean="0"/>
              <a:t>4/19/2020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B6C757-5AA8-4FDB-958C-6718F313F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A4DE4B-D3ED-4C57-9755-24A08A6968A0}" type="datetimeFigureOut">
              <a:rPr lang="en-US" smtClean="0"/>
              <a:t>4/19/2020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B6C757-5AA8-4FDB-958C-6718F313F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2A4DE4B-D3ED-4C57-9755-24A08A6968A0}" type="datetimeFigureOut">
              <a:rPr lang="en-US" smtClean="0"/>
              <a:t>4/19/2020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B6C757-5AA8-4FDB-958C-6718F313F17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2A4DE4B-D3ED-4C57-9755-24A08A6968A0}" type="datetimeFigureOut">
              <a:rPr lang="en-US" smtClean="0"/>
              <a:t>4/19/2020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5B6C757-5AA8-4FDB-958C-6718F313F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2A4DE4B-D3ED-4C57-9755-24A08A6968A0}" type="datetimeFigureOut">
              <a:rPr lang="en-US" smtClean="0"/>
              <a:t>4/19/2020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5B6C757-5AA8-4FDB-958C-6718F313F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2A4DE4B-D3ED-4C57-9755-24A08A6968A0}" type="datetimeFigureOut">
              <a:rPr lang="en-US" smtClean="0"/>
              <a:t>4/19/2020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5B6C757-5AA8-4FDB-958C-6718F313F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2A4DE4B-D3ED-4C57-9755-24A08A6968A0}" type="datetimeFigureOut">
              <a:rPr lang="en-US" smtClean="0"/>
              <a:t>4/19/2020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5B6C757-5AA8-4FDB-958C-6718F313F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2A4DE4B-D3ED-4C57-9755-24A08A6968A0}" type="datetimeFigureOut">
              <a:rPr lang="en-US" smtClean="0"/>
              <a:t>4/19/2020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5B6C757-5AA8-4FDB-958C-6718F313F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2A4DE4B-D3ED-4C57-9755-24A08A6968A0}" type="datetimeFigureOut">
              <a:rPr lang="en-US" smtClean="0"/>
              <a:t>4/19/2020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5B6C757-5AA8-4FDB-958C-6718F313F177}"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2A4DE4B-D3ED-4C57-9755-24A08A6968A0}" type="datetimeFigureOut">
              <a:rPr lang="en-US" smtClean="0"/>
              <a:t>4/19/2020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5B6C757-5AA8-4FDB-958C-6718F313F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Adaptive </a:t>
            </a:r>
            <a:r>
              <a:rPr lang="en-US" dirty="0"/>
              <a:t>D</a:t>
            </a:r>
            <a:r>
              <a:rPr lang="en-US" dirty="0" smtClean="0"/>
              <a:t>evices for Recreation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75920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Bajwa Traders\Documents\download (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6172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173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Resource exploration </a:t>
            </a:r>
            <a:r>
              <a:rPr lang="en-US" dirty="0" smtClean="0"/>
              <a:t>is an essential component to any recommendation made by the therapeutic recreation specialist to the patient.</a:t>
            </a:r>
          </a:p>
          <a:p>
            <a:endParaRPr lang="en-US" dirty="0" smtClean="0"/>
          </a:p>
          <a:p>
            <a:r>
              <a:rPr lang="en-US" dirty="0" smtClean="0"/>
              <a:t>As patient values and needs are explored, immediate consideration for resources that meet those needs and values should be made. Consideration for factors such a transportation resources (e.g., accessible bus, taxi, or personal vehicle), human assistance resources (e.g., service organizations, family, friends, community outdoor and/or recreation personnel), financial resources (costs of activities and possible adaptive costs), and accessibility to devices such as a specialized wheelchair, prosthetic leg, or cane should be given for both the short term (i.e., during the rehabilitation process)</a:t>
            </a:r>
          </a:p>
          <a:p>
            <a:pPr marL="0" indent="0">
              <a:buNone/>
            </a:pPr>
            <a:r>
              <a:rPr lang="en-US" dirty="0" smtClean="0"/>
              <a:t>      and the long term (subsequent to discharge).</a:t>
            </a:r>
            <a:endParaRPr lang="en-US" dirty="0"/>
          </a:p>
        </p:txBody>
      </p:sp>
    </p:spTree>
    <p:extLst>
      <p:ext uri="{BB962C8B-B14F-4D97-AF65-F5344CB8AC3E}">
        <p14:creationId xmlns:p14="http://schemas.microsoft.com/office/powerpoint/2010/main" val="382941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lstStyle/>
          <a:p>
            <a:r>
              <a:rPr lang="en-US" dirty="0" smtClean="0"/>
              <a:t>Enhancing a </a:t>
            </a:r>
            <a:r>
              <a:rPr lang="en-US" b="1" dirty="0" smtClean="0">
                <a:solidFill>
                  <a:srgbClr val="FF0000"/>
                </a:solidFill>
              </a:rPr>
              <a:t>person’s self-image </a:t>
            </a:r>
            <a:r>
              <a:rPr lang="en-US" dirty="0" smtClean="0"/>
              <a:t>can be achieved through a variety of activities, such as competitive and recreational sports, arts and crafts, gardening, and photography.</a:t>
            </a:r>
          </a:p>
          <a:p>
            <a:endParaRPr lang="en-US" dirty="0"/>
          </a:p>
        </p:txBody>
      </p:sp>
    </p:spTree>
    <p:extLst>
      <p:ext uri="{BB962C8B-B14F-4D97-AF65-F5344CB8AC3E}">
        <p14:creationId xmlns:p14="http://schemas.microsoft.com/office/powerpoint/2010/main" val="753268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799" y="381000"/>
            <a:ext cx="8534399" cy="4337304"/>
          </a:xfrm>
        </p:spPr>
        <p:txBody>
          <a:bodyPr/>
          <a:lstStyle/>
          <a:p>
            <a:r>
              <a:rPr lang="en-US" dirty="0" smtClean="0"/>
              <a:t>Board games and card games can be easily modified. A mouth-stick device can be used to select or move the cards. mouth stick and implement holder can be used to move cards,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861059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273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Individuals with a wide range of functional abilities can participate in fishing. Commercially produced </a:t>
            </a:r>
            <a:r>
              <a:rPr lang="en-US" sz="2400" dirty="0" smtClean="0">
                <a:solidFill>
                  <a:srgbClr val="FF0000"/>
                </a:solidFill>
              </a:rPr>
              <a:t>fishing rod holders </a:t>
            </a:r>
            <a:r>
              <a:rPr lang="en-US" sz="2400" dirty="0" smtClean="0"/>
              <a:t>can work well for individuals with use of only one hand or arm when the holders are placed in a convenient location for maximum use.</a:t>
            </a:r>
          </a:p>
          <a:p>
            <a:endParaRPr lang="en-US" sz="2400" dirty="0" smtClean="0"/>
          </a:p>
          <a:p>
            <a:endParaRPr lang="en-US" sz="2400" dirty="0"/>
          </a:p>
        </p:txBody>
      </p:sp>
    </p:spTree>
    <p:extLst>
      <p:ext uri="{BB962C8B-B14F-4D97-AF65-F5344CB8AC3E}">
        <p14:creationId xmlns:p14="http://schemas.microsoft.com/office/powerpoint/2010/main" val="1116953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Adaptive fishing device with pneumatic sip-and-puff controls</a:t>
            </a:r>
            <a:br>
              <a:rPr lang="en-US" sz="2800" dirty="0" smtClean="0"/>
            </a:br>
            <a:r>
              <a:rPr lang="en-US" sz="2800" dirty="0" smtClean="0"/>
              <a:t>for casting and reeling</a:t>
            </a:r>
            <a:endParaRPr lang="en-US" sz="2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18727" y="1133536"/>
            <a:ext cx="6352583" cy="298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687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solidFill>
                  <a:srgbClr val="FF0000"/>
                </a:solidFill>
              </a:rPr>
              <a:t>Aquatic activities </a:t>
            </a:r>
            <a:r>
              <a:rPr lang="en-US" dirty="0" smtClean="0"/>
              <a:t>can provide an environment for</a:t>
            </a:r>
          </a:p>
          <a:p>
            <a:pPr marL="0" indent="0">
              <a:buNone/>
            </a:pPr>
            <a:r>
              <a:rPr lang="en-US" dirty="0" smtClean="0"/>
              <a:t> socialization and independence. </a:t>
            </a:r>
            <a:r>
              <a:rPr lang="en-US" dirty="0" smtClean="0">
                <a:solidFill>
                  <a:srgbClr val="FF0000"/>
                </a:solidFill>
              </a:rPr>
              <a:t>Radio-controlled</a:t>
            </a:r>
            <a:r>
              <a:rPr lang="en-US" dirty="0" smtClean="0"/>
              <a:t> </a:t>
            </a:r>
            <a:r>
              <a:rPr lang="en-US" dirty="0" smtClean="0">
                <a:solidFill>
                  <a:srgbClr val="FF0000"/>
                </a:solidFill>
              </a:rPr>
              <a:t>sailing</a:t>
            </a:r>
            <a:r>
              <a:rPr lang="en-US" dirty="0" smtClean="0"/>
              <a:t> is one type of aquatic activity. A control is positioned so that  the two radio-controlled joystick levers are within reach of the high quadriplegic’s mouth, chin, or mouth stick. When the boat is in the water, the individual’s level of disability becomes moot. Family members and friends can participate in this type of activity, and no previous sailing experience is required because the basic skills are quickly learned.</a:t>
            </a:r>
            <a:endParaRPr lang="en-US" dirty="0"/>
          </a:p>
        </p:txBody>
      </p:sp>
    </p:spTree>
    <p:extLst>
      <p:ext uri="{BB962C8B-B14F-4D97-AF65-F5344CB8AC3E}">
        <p14:creationId xmlns:p14="http://schemas.microsoft.com/office/powerpoint/2010/main" val="958860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Camping is another feasible activity for the individual</a:t>
            </a:r>
          </a:p>
          <a:p>
            <a:r>
              <a:rPr lang="en-US" dirty="0" smtClean="0"/>
              <a:t>with a disability. The individual can provide himself or herself</a:t>
            </a:r>
          </a:p>
          <a:p>
            <a:r>
              <a:rPr lang="en-US" dirty="0" smtClean="0"/>
              <a:t>the opportunity to be with family or friends away from</a:t>
            </a:r>
          </a:p>
          <a:p>
            <a:r>
              <a:rPr lang="en-US" dirty="0" smtClean="0"/>
              <a:t>the home or institutional environment. Although the individual</a:t>
            </a:r>
          </a:p>
          <a:p>
            <a:r>
              <a:rPr lang="en-US" dirty="0" smtClean="0"/>
              <a:t>may be dependent on others for care, he or she can be</a:t>
            </a:r>
          </a:p>
          <a:p>
            <a:r>
              <a:rPr lang="en-US" dirty="0" smtClean="0"/>
              <a:t>responsible for making decisions such as campsite selection,</a:t>
            </a:r>
          </a:p>
          <a:p>
            <a:r>
              <a:rPr lang="en-US" dirty="0" smtClean="0"/>
              <a:t>weather-related contingencies, campsite arrangement, and</a:t>
            </a:r>
          </a:p>
          <a:p>
            <a:r>
              <a:rPr lang="en-US" dirty="0" smtClean="0"/>
              <a:t>menu choices. Accessible campsites can be easily researched</a:t>
            </a:r>
          </a:p>
          <a:p>
            <a:r>
              <a:rPr lang="en-US" dirty="0" smtClean="0"/>
              <a:t>using the Internet.</a:t>
            </a:r>
            <a:endParaRPr lang="en-US" dirty="0"/>
          </a:p>
        </p:txBody>
      </p:sp>
    </p:spTree>
    <p:extLst>
      <p:ext uri="{BB962C8B-B14F-4D97-AF65-F5344CB8AC3E}">
        <p14:creationId xmlns:p14="http://schemas.microsoft.com/office/powerpoint/2010/main" val="1983956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Gardening provides a range of opportunities for the person involved in rehabilitation and progressing to the home setting. Using horticultural therapy as a treatment modality increases the patient’s endurance, strength, and mobility while he or she resumes an activity of interest. Raised beds, container gardening, and adapted tools make   gardening  from wheelchair manageable and enjoyable. Individuals without use of their hands can design and direct the garden plan with the help of others and still enjoy the outcome of a</a:t>
            </a:r>
          </a:p>
          <a:p>
            <a:pPr marL="0" indent="0">
              <a:buNone/>
            </a:pPr>
            <a:r>
              <a:rPr lang="en-US" dirty="0" smtClean="0"/>
              <a:t>     productive, beautiful garden.</a:t>
            </a:r>
          </a:p>
        </p:txBody>
      </p:sp>
    </p:spTree>
    <p:extLst>
      <p:ext uri="{BB962C8B-B14F-4D97-AF65-F5344CB8AC3E}">
        <p14:creationId xmlns:p14="http://schemas.microsoft.com/office/powerpoint/2010/main" val="4177903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Another activity for major consideration is photography.</a:t>
            </a:r>
          </a:p>
          <a:p>
            <a:r>
              <a:rPr lang="en-US" dirty="0" smtClean="0"/>
              <a:t>Use of a bipod or camera strap as a stabilizer makes photography</a:t>
            </a:r>
            <a:r>
              <a:rPr lang="en-US" dirty="0"/>
              <a:t> </a:t>
            </a:r>
            <a:r>
              <a:rPr lang="en-US" dirty="0" smtClean="0"/>
              <a:t>or videotaping viable. Great latitude for creativity and self-expression exists. Today’s cameras have automatic features that meet individualized needs and easily accommodate the person’s specific preference. For some patients, use of an adapted camera holder is all that is needed to help them hold the camera </a:t>
            </a:r>
            <a:endParaRPr lang="en-US" dirty="0"/>
          </a:p>
        </p:txBody>
      </p:sp>
    </p:spTree>
    <p:extLst>
      <p:ext uri="{BB962C8B-B14F-4D97-AF65-F5344CB8AC3E}">
        <p14:creationId xmlns:p14="http://schemas.microsoft.com/office/powerpoint/2010/main" val="252803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In patients who have experienced physical impairment, the goal is accomplished by introducing new activities in which they can successfully participate or by reintroducing activities they enjoyed prior to the injury.</a:t>
            </a:r>
          </a:p>
          <a:p>
            <a:r>
              <a:rPr lang="en-US" dirty="0" smtClean="0"/>
              <a:t>One focus of therapeutic recreation intervention is to promote self-acceptance and confidence by helping individuals develop skills and talents.</a:t>
            </a:r>
          </a:p>
          <a:p>
            <a:endParaRPr lang="en-US" dirty="0"/>
          </a:p>
        </p:txBody>
      </p:sp>
    </p:spTree>
    <p:extLst>
      <p:ext uri="{BB962C8B-B14F-4D97-AF65-F5344CB8AC3E}">
        <p14:creationId xmlns:p14="http://schemas.microsoft.com/office/powerpoint/2010/main" val="312829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77846" y="530225"/>
            <a:ext cx="3434346"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99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The field of exercise is available to many individuals</a:t>
            </a:r>
          </a:p>
          <a:p>
            <a:pPr marL="0" indent="0">
              <a:buNone/>
            </a:pPr>
            <a:r>
              <a:rPr lang="en-US" dirty="0" smtClean="0"/>
              <a:t> through adapted programs. Rehabilitation centers across the</a:t>
            </a:r>
          </a:p>
          <a:p>
            <a:pPr marL="0" indent="0">
              <a:buNone/>
            </a:pPr>
            <a:r>
              <a:rPr lang="en-US" dirty="0" smtClean="0"/>
              <a:t> nation realize the value of exercise options and equipment for</a:t>
            </a:r>
          </a:p>
          <a:p>
            <a:pPr marL="0" indent="0">
              <a:buNone/>
            </a:pPr>
            <a:r>
              <a:rPr lang="en-US" dirty="0" smtClean="0"/>
              <a:t> people with disabilities during their stay in the rehabilitation</a:t>
            </a:r>
          </a:p>
          <a:p>
            <a:pPr marL="0" indent="0">
              <a:buNone/>
            </a:pPr>
            <a:r>
              <a:rPr lang="en-US" dirty="0" smtClean="0"/>
              <a:t>setting and in their life after discharge. Hand cycles, recumbent foot pedal bikes, and the stationary</a:t>
            </a:r>
          </a:p>
          <a:p>
            <a:pPr marL="0" indent="0">
              <a:buNone/>
            </a:pPr>
            <a:r>
              <a:rPr lang="en-US" dirty="0" smtClean="0"/>
              <a:t>Saratoga cycle  are examples of equipment</a:t>
            </a:r>
          </a:p>
          <a:p>
            <a:r>
              <a:rPr lang="en-US" dirty="0" smtClean="0"/>
              <a:t>that is commercially available for exercise and recreation.</a:t>
            </a:r>
            <a:endParaRPr lang="en-US" dirty="0"/>
          </a:p>
        </p:txBody>
      </p:sp>
    </p:spTree>
    <p:extLst>
      <p:ext uri="{BB962C8B-B14F-4D97-AF65-F5344CB8AC3E}">
        <p14:creationId xmlns:p14="http://schemas.microsoft.com/office/powerpoint/2010/main" val="2209887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Adapted camera holder</a:t>
            </a:r>
            <a:br>
              <a:rPr lang="en-US" dirty="0" smtClean="0"/>
            </a:br>
            <a:r>
              <a:rPr lang="en-US" dirty="0" smtClean="0"/>
              <a:t>EZ3 USX recumbent foot pedal bike</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1" y="1600200"/>
            <a:ext cx="4114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4038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742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Saratoga exercise hand cycle</a:t>
            </a:r>
            <a:br>
              <a:rPr lang="en-US" dirty="0" smtClean="0"/>
            </a:br>
            <a:r>
              <a:rPr lang="en-US" dirty="0" smtClean="0"/>
              <a:t>Hand cycle grip attachment</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1" y="1600200"/>
            <a:ext cx="380999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52600"/>
            <a:ext cx="4343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363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onclusion</a:t>
            </a:r>
            <a:endParaRPr lang="en-US" dirty="0"/>
          </a:p>
        </p:txBody>
      </p:sp>
      <p:sp>
        <p:nvSpPr>
          <p:cNvPr id="3" name="Content Placeholder 2"/>
          <p:cNvSpPr>
            <a:spLocks noGrp="1"/>
          </p:cNvSpPr>
          <p:nvPr>
            <p:ph idx="1"/>
          </p:nvPr>
        </p:nvSpPr>
        <p:spPr/>
        <p:txBody>
          <a:bodyPr>
            <a:normAutofit/>
          </a:bodyPr>
          <a:lstStyle/>
          <a:p>
            <a:r>
              <a:rPr lang="en-US" dirty="0" smtClean="0"/>
              <a:t>The individual and his or her family should use recreational skills and resources to add strong incentives for the individual to live in as healthy and as independent a condition as possible after all the effort, energy, and resources expended to return the individual to medical health.</a:t>
            </a:r>
            <a:endParaRPr lang="en-US" dirty="0"/>
          </a:p>
        </p:txBody>
      </p:sp>
    </p:spTree>
    <p:extLst>
      <p:ext uri="{BB962C8B-B14F-4D97-AF65-F5344CB8AC3E}">
        <p14:creationId xmlns:p14="http://schemas.microsoft.com/office/powerpoint/2010/main" val="284859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Once the patient is discharged, regular follow-up and reevaluation are essential to ensure that appropriate leisure skills are commensurate to the desires and abilities of the individual as conditions in his or her life change. Referral to community resources is a most important </a:t>
            </a:r>
            <a:r>
              <a:rPr lang="en-US" smtClean="0"/>
              <a:t>transitional step from </a:t>
            </a:r>
            <a:r>
              <a:rPr lang="en-US" dirty="0" smtClean="0"/>
              <a:t>the health care facility to the community.</a:t>
            </a:r>
            <a:endParaRPr lang="en-US" dirty="0"/>
          </a:p>
        </p:txBody>
      </p:sp>
    </p:spTree>
    <p:extLst>
      <p:ext uri="{BB962C8B-B14F-4D97-AF65-F5344CB8AC3E}">
        <p14:creationId xmlns:p14="http://schemas.microsoft.com/office/powerpoint/2010/main" val="3751222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Bajwa Traders\Desktop\downl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678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a:bodyPr>
          <a:lstStyle/>
          <a:p>
            <a:r>
              <a:rPr lang="en-US" dirty="0"/>
              <a:t>O</a:t>
            </a:r>
            <a:r>
              <a:rPr lang="en-US" dirty="0" smtClean="0"/>
              <a:t>btain important information about the patient’s leisure background and lifestyle.</a:t>
            </a:r>
          </a:p>
          <a:p>
            <a:r>
              <a:rPr lang="en-US" dirty="0" smtClean="0"/>
              <a:t>During the early evaluation, the therapeutic recreation specialist becomes acquainted with the patient and family, states the purpose of the intervention, and, when the time is appropriate, discusses what therapeutic recreation entails.</a:t>
            </a:r>
            <a:endParaRPr lang="en-US" dirty="0"/>
          </a:p>
        </p:txBody>
      </p:sp>
    </p:spTree>
    <p:extLst>
      <p:ext uri="{BB962C8B-B14F-4D97-AF65-F5344CB8AC3E}">
        <p14:creationId xmlns:p14="http://schemas.microsoft.com/office/powerpoint/2010/main" val="287753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Functional information should be gathered through</a:t>
            </a:r>
          </a:p>
          <a:p>
            <a:pPr marL="514350" indent="-514350">
              <a:buAutoNum type="arabicParenR"/>
            </a:pPr>
            <a:r>
              <a:rPr lang="en-US" dirty="0" smtClean="0"/>
              <a:t>Functional Independence Measure protocols + leisure competence measure.</a:t>
            </a:r>
          </a:p>
          <a:p>
            <a:pPr marL="0" indent="0">
              <a:buNone/>
            </a:pPr>
            <a:r>
              <a:rPr lang="en-US" b="1" dirty="0" smtClean="0">
                <a:solidFill>
                  <a:srgbClr val="FF0000"/>
                </a:solidFill>
              </a:rPr>
              <a:t>LCM</a:t>
            </a:r>
            <a:r>
              <a:rPr lang="en-US" dirty="0" smtClean="0"/>
              <a:t>:- </a:t>
            </a:r>
          </a:p>
          <a:p>
            <a:pPr marL="0" indent="0">
              <a:buNone/>
            </a:pPr>
            <a:r>
              <a:rPr lang="en-US" dirty="0" smtClean="0"/>
              <a:t>Assesses leisure skills, attitudes and preferences.</a:t>
            </a:r>
            <a:endParaRPr lang="en-US" dirty="0"/>
          </a:p>
        </p:txBody>
      </p:sp>
    </p:spTree>
    <p:extLst>
      <p:ext uri="{BB962C8B-B14F-4D97-AF65-F5344CB8AC3E}">
        <p14:creationId xmlns:p14="http://schemas.microsoft.com/office/powerpoint/2010/main" val="395895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These items in conjunction with the Functional Independence Measure can provide clear information on patient status and, more importantly, an indication of what should be addressed in a collaborative and cooperative interdisciplinary approach to developing an effective, efficient treatment program</a:t>
            </a:r>
            <a:endParaRPr lang="en-US" dirty="0"/>
          </a:p>
        </p:txBody>
      </p:sp>
    </p:spTree>
    <p:extLst>
      <p:ext uri="{BB962C8B-B14F-4D97-AF65-F5344CB8AC3E}">
        <p14:creationId xmlns:p14="http://schemas.microsoft.com/office/powerpoint/2010/main" val="37480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intervention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soon as the patient is </a:t>
            </a:r>
            <a:r>
              <a:rPr lang="en-US" b="1" dirty="0" smtClean="0">
                <a:solidFill>
                  <a:srgbClr val="FF0000"/>
                </a:solidFill>
              </a:rPr>
              <a:t>medically stable </a:t>
            </a:r>
            <a:r>
              <a:rPr lang="en-US" dirty="0" smtClean="0"/>
              <a:t>and </a:t>
            </a:r>
            <a:r>
              <a:rPr lang="en-US" b="1" dirty="0" smtClean="0">
                <a:solidFill>
                  <a:srgbClr val="FF0000"/>
                </a:solidFill>
              </a:rPr>
              <a:t>settled into the routine of daily therapies </a:t>
            </a:r>
            <a:r>
              <a:rPr lang="en-US" dirty="0" smtClean="0"/>
              <a:t>is typically the appropriate time for the therapeutic recreation specialist to begin working in earnest to implement leisure assessment modalities.</a:t>
            </a:r>
          </a:p>
          <a:p>
            <a:r>
              <a:rPr lang="en-US" dirty="0" smtClean="0"/>
              <a:t>During the assessment, the exact role of therapeutic recreation should be reviewed with the patient and family so that they formulate </a:t>
            </a:r>
            <a:r>
              <a:rPr lang="en-US" b="1" dirty="0" smtClean="0">
                <a:solidFill>
                  <a:srgbClr val="FF0000"/>
                </a:solidFill>
              </a:rPr>
              <a:t>realistic expectations </a:t>
            </a:r>
            <a:r>
              <a:rPr lang="en-US" dirty="0" smtClean="0"/>
              <a:t>of the recreation staff.</a:t>
            </a:r>
          </a:p>
        </p:txBody>
      </p:sp>
    </p:spTree>
    <p:extLst>
      <p:ext uri="{BB962C8B-B14F-4D97-AF65-F5344CB8AC3E}">
        <p14:creationId xmlns:p14="http://schemas.microsoft.com/office/powerpoint/2010/main" val="341609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Initiating activity in conjunction with other therapy activities and/or appropriate nursing functions greatly enhances the relationship between the therapeutic recreation specialist and the patient and family. </a:t>
            </a:r>
          </a:p>
          <a:p>
            <a:r>
              <a:rPr lang="en-US" b="1" dirty="0" smtClean="0">
                <a:solidFill>
                  <a:srgbClr val="FF0000"/>
                </a:solidFill>
              </a:rPr>
              <a:t>Example</a:t>
            </a:r>
            <a:r>
              <a:rPr lang="en-US" dirty="0" smtClean="0"/>
              <a:t> include (1) coordinating with the physical therapists using a basketball to work on strength and endurance, along with eye–hand coordination, while exploring basketball and its required adaptations as a viable sports and recreational pursuit;</a:t>
            </a:r>
            <a:endParaRPr lang="en-US" dirty="0"/>
          </a:p>
        </p:txBody>
      </p:sp>
    </p:spTree>
    <p:extLst>
      <p:ext uri="{BB962C8B-B14F-4D97-AF65-F5344CB8AC3E}">
        <p14:creationId xmlns:p14="http://schemas.microsoft.com/office/powerpoint/2010/main" val="284789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and resources</a:t>
            </a:r>
            <a:endParaRPr lang="en-US" dirty="0"/>
          </a:p>
        </p:txBody>
      </p:sp>
      <p:sp>
        <p:nvSpPr>
          <p:cNvPr id="3" name="Content Placeholder 2"/>
          <p:cNvSpPr>
            <a:spLocks noGrp="1"/>
          </p:cNvSpPr>
          <p:nvPr>
            <p:ph idx="1"/>
          </p:nvPr>
        </p:nvSpPr>
        <p:spPr/>
        <p:txBody>
          <a:bodyPr>
            <a:normAutofit/>
          </a:bodyPr>
          <a:lstStyle/>
          <a:p>
            <a:r>
              <a:rPr lang="en-US" dirty="0" smtClean="0"/>
              <a:t>The individual with physical disability may or may not use a great deal of adaptive equipment. It is extremely important that the therapeutic recreation specialist work closely with other treating disciplines early during the process so that basic equipment meets as many recreational needs as possible.</a:t>
            </a:r>
            <a:endParaRPr lang="en-US" dirty="0"/>
          </a:p>
        </p:txBody>
      </p:sp>
    </p:spTree>
    <p:extLst>
      <p:ext uri="{BB962C8B-B14F-4D97-AF65-F5344CB8AC3E}">
        <p14:creationId xmlns:p14="http://schemas.microsoft.com/office/powerpoint/2010/main" val="245121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Examples of such considerations include prosthetic devices, such as arm prostheses designed to hold pottery tools; equipment enhancements, such as mechanical devices that cock a crossbow, and brackets and wheelchair superstructure for attaching bipod mounts for cameras or rifles;</a:t>
            </a:r>
            <a:endParaRPr lang="en-US" dirty="0"/>
          </a:p>
        </p:txBody>
      </p:sp>
    </p:spTree>
    <p:extLst>
      <p:ext uri="{BB962C8B-B14F-4D97-AF65-F5344CB8AC3E}">
        <p14:creationId xmlns:p14="http://schemas.microsoft.com/office/powerpoint/2010/main" val="3550560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277</TotalTime>
  <Words>1214</Words>
  <Application>Microsoft Office PowerPoint</Application>
  <PresentationFormat>On-screen Show (4:3)</PresentationFormat>
  <Paragraphs>61</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Aspect</vt:lpstr>
      <vt:lpstr>Adaptive Devices for Recreation</vt:lpstr>
      <vt:lpstr>PowerPoint Presentation</vt:lpstr>
      <vt:lpstr>Evaluation</vt:lpstr>
      <vt:lpstr>PowerPoint Presentation</vt:lpstr>
      <vt:lpstr>PowerPoint Presentation</vt:lpstr>
      <vt:lpstr>Active intervention</vt:lpstr>
      <vt:lpstr>PowerPoint Presentation</vt:lpstr>
      <vt:lpstr>Equipment and resources</vt:lpstr>
      <vt:lpstr>PowerPoint Presentation</vt:lpstr>
      <vt:lpstr>PowerPoint Presentation</vt:lpstr>
      <vt:lpstr>PowerPoint Presentation</vt:lpstr>
      <vt:lpstr>Activities</vt:lpstr>
      <vt:lpstr>PowerPoint Presentation</vt:lpstr>
      <vt:lpstr>PowerPoint Presentation</vt:lpstr>
      <vt:lpstr>Adaptive fishing device with pneumatic sip-and-puff controls for casting and reeling</vt:lpstr>
      <vt:lpstr>PowerPoint Presentation</vt:lpstr>
      <vt:lpstr>PowerPoint Presentation</vt:lpstr>
      <vt:lpstr>PowerPoint Presentation</vt:lpstr>
      <vt:lpstr>PowerPoint Presentation</vt:lpstr>
      <vt:lpstr>PowerPoint Presentation</vt:lpstr>
      <vt:lpstr>PowerPoint Presentation</vt:lpstr>
      <vt:lpstr>Adapted camera holder EZ3 USX recumbent foot pedal bike</vt:lpstr>
      <vt:lpstr>Saratoga exercise hand cycle Hand cycle grip attachment</vt:lpstr>
      <vt:lpstr>Conclusion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Bajwa Traders</dc:creator>
  <cp:lastModifiedBy>Bajwa Traders</cp:lastModifiedBy>
  <cp:revision>19</cp:revision>
  <dcterms:created xsi:type="dcterms:W3CDTF">2019-08-07T04:55:15Z</dcterms:created>
  <dcterms:modified xsi:type="dcterms:W3CDTF">2020-04-19T08:47:40Z</dcterms:modified>
</cp:coreProperties>
</file>