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085A98-FF10-47EC-80DB-E8832984A457}" type="datetimeFigureOut">
              <a:rPr lang="en-US" smtClean="0"/>
              <a:t>02-May-20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C8794-1738-4DA1-BCD5-0329D81040DA}" type="slidenum">
              <a:rPr lang="en-US" smtClean="0"/>
              <a:t>‹#›</a:t>
            </a:fld>
            <a:endParaRPr lang="en-US"/>
          </a:p>
        </p:txBody>
      </p:sp>
    </p:spTree>
    <p:extLst>
      <p:ext uri="{BB962C8B-B14F-4D97-AF65-F5344CB8AC3E}">
        <p14:creationId xmlns:p14="http://schemas.microsoft.com/office/powerpoint/2010/main" val="1089655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ogle.com/search?sa=X&amp;rlz=1C1CHZL_enPK805PK805&amp;biw=1366&amp;bih=625&amp;sxsrf=ALeKk00U0rJcSCGmbkSRFIiIO_SSUTkuAA:1585545274543&amp;q=Scelionidae&amp;stick=H4sIAAAAAAAAAONgVuLUz9U3SCmySE5exModnJyak5mfl5mSmAoAJHwebhsAAAA&amp;ved=2ahUKEwjZ5PS2uMHoAhUtx4UKHdELBX0QmxMoATAWegQIERA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lta</a:t>
            </a:r>
            <a:r>
              <a:rPr lang="en-US" sz="1200" b="0" i="0" kern="1200" dirty="0" smtClean="0">
                <a:solidFill>
                  <a:schemeClr val="tx1"/>
                </a:solidFill>
                <a:effectLst/>
                <a:latin typeface="+mn-lt"/>
                <a:ea typeface="+mn-ea"/>
                <a:cs typeface="+mn-cs"/>
              </a:rPr>
              <a:t> sticky traps baited with P. </a:t>
            </a:r>
            <a:r>
              <a:rPr lang="en-US" sz="1200" b="0" i="0" kern="1200" dirty="0" err="1" smtClean="0">
                <a:solidFill>
                  <a:schemeClr val="tx1"/>
                </a:solidFill>
                <a:effectLst/>
                <a:latin typeface="+mn-lt"/>
                <a:ea typeface="+mn-ea"/>
                <a:cs typeface="+mn-cs"/>
              </a:rPr>
              <a:t>operculella</a:t>
            </a:r>
            <a:r>
              <a:rPr lang="en-US" sz="1200" b="0" i="0" kern="1200" dirty="0" smtClean="0">
                <a:solidFill>
                  <a:schemeClr val="tx1"/>
                </a:solidFill>
                <a:effectLst/>
                <a:latin typeface="+mn-lt"/>
                <a:ea typeface="+mn-ea"/>
                <a:cs typeface="+mn-cs"/>
              </a:rPr>
              <a:t> synthetic pheromone, IT053 ISCA </a:t>
            </a:r>
            <a:r>
              <a:rPr lang="en-US" sz="1200" b="1" i="0" kern="1200" dirty="0" smtClean="0">
                <a:solidFill>
                  <a:schemeClr val="tx1"/>
                </a:solidFill>
                <a:effectLst/>
                <a:latin typeface="+mn-lt"/>
                <a:ea typeface="+mn-ea"/>
                <a:cs typeface="+mn-cs"/>
              </a:rPr>
              <a:t>lure</a:t>
            </a:r>
            <a:r>
              <a:rPr lang="en-US" sz="1200" b="0" i="0" kern="1200" dirty="0" smtClean="0">
                <a:solidFill>
                  <a:schemeClr val="tx1"/>
                </a:solidFill>
                <a:effectLst/>
                <a:latin typeface="+mn-lt"/>
                <a:ea typeface="+mn-ea"/>
                <a:cs typeface="+mn-cs"/>
              </a:rPr>
              <a:t>, were used to monitor adult male moth populations.</a:t>
            </a:r>
          </a:p>
          <a:p>
            <a:r>
              <a:rPr lang="en-US" sz="1200" b="0" i="0" kern="1200" dirty="0" smtClean="0">
                <a:solidFill>
                  <a:schemeClr val="tx1"/>
                </a:solidFill>
                <a:effectLst/>
                <a:latin typeface="+mn-lt"/>
                <a:ea typeface="+mn-ea"/>
                <a:cs typeface="+mn-cs"/>
              </a:rPr>
              <a:t>The PTM pheromone (male-attracting stimulant) can be used to </a:t>
            </a:r>
            <a:r>
              <a:rPr lang="en-US" sz="1200" b="1" i="0" kern="1200" dirty="0" smtClean="0">
                <a:solidFill>
                  <a:schemeClr val="tx1"/>
                </a:solidFill>
                <a:effectLst/>
                <a:latin typeface="+mn-lt"/>
                <a:ea typeface="+mn-ea"/>
                <a:cs typeface="+mn-cs"/>
              </a:rPr>
              <a:t>bait</a:t>
            </a:r>
            <a:r>
              <a:rPr lang="en-US" sz="1200" b="0" i="0" kern="1200" dirty="0" smtClean="0">
                <a:solidFill>
                  <a:schemeClr val="tx1"/>
                </a:solidFill>
                <a:effectLst/>
                <a:latin typeface="+mn-lt"/>
                <a:ea typeface="+mn-ea"/>
                <a:cs typeface="+mn-cs"/>
              </a:rPr>
              <a:t> pan-water traps for attracting and monitoring adult male PTM presence. </a:t>
            </a:r>
          </a:p>
          <a:p>
            <a:endParaRPr lang="en-US" sz="1200" b="0" i="0" kern="1200" dirty="0" smtClean="0">
              <a:solidFill>
                <a:schemeClr val="tx1"/>
              </a:solidFill>
              <a:effectLst/>
              <a:latin typeface="+mn-lt"/>
              <a:ea typeface="+mn-ea"/>
              <a:cs typeface="+mn-cs"/>
            </a:endParaRPr>
          </a:p>
          <a:p>
            <a:pPr fontAlgn="base"/>
            <a:r>
              <a:rPr lang="en-US" sz="1200" b="1" kern="1200" dirty="0" smtClean="0">
                <a:solidFill>
                  <a:schemeClr val="tx1"/>
                </a:solidFill>
                <a:effectLst/>
                <a:latin typeface="+mn-lt"/>
                <a:ea typeface="+mn-ea"/>
                <a:cs typeface="+mn-cs"/>
              </a:rPr>
              <a:t>Prevention and Control of PTM:</a:t>
            </a:r>
          </a:p>
          <a:p>
            <a:pPr marL="228600" indent="-228600" fontAlgn="base">
              <a:buAutoNum type="arabicPeriod"/>
            </a:pPr>
            <a:r>
              <a:rPr lang="en-US" sz="1200" b="0" kern="1200" dirty="0" smtClean="0">
                <a:solidFill>
                  <a:schemeClr val="tx1"/>
                </a:solidFill>
                <a:effectLst/>
                <a:latin typeface="+mn-lt"/>
                <a:ea typeface="+mn-ea"/>
                <a:cs typeface="+mn-cs"/>
              </a:rPr>
              <a:t>The infestation of this pest in growing plant can be minimized by regular </a:t>
            </a:r>
            <a:r>
              <a:rPr lang="en-US" sz="1200" b="0" kern="1200" dirty="0" err="1" smtClean="0">
                <a:solidFill>
                  <a:schemeClr val="tx1"/>
                </a:solidFill>
                <a:effectLst/>
                <a:latin typeface="+mn-lt"/>
                <a:ea typeface="+mn-ea"/>
                <a:cs typeface="+mn-cs"/>
              </a:rPr>
              <a:t>earthing</a:t>
            </a:r>
            <a:r>
              <a:rPr lang="en-US" sz="1200" b="0" kern="1200" dirty="0" smtClean="0">
                <a:solidFill>
                  <a:schemeClr val="tx1"/>
                </a:solidFill>
                <a:effectLst/>
                <a:latin typeface="+mn-lt"/>
                <a:ea typeface="+mn-ea"/>
                <a:cs typeface="+mn-cs"/>
              </a:rPr>
              <a:t>-up of the crop</a:t>
            </a:r>
            <a:r>
              <a:rPr lang="en-US" sz="1200" b="0" kern="1200" baseline="0" dirty="0" smtClean="0">
                <a:solidFill>
                  <a:schemeClr val="tx1"/>
                </a:solidFill>
                <a:effectLst/>
                <a:latin typeface="+mn-lt"/>
                <a:ea typeface="+mn-ea"/>
                <a:cs typeface="+mn-cs"/>
              </a:rPr>
              <a:t> (maintain at least 2 inch soil layer on potato seeds).</a:t>
            </a:r>
            <a:endParaRPr lang="en-US" sz="1200" b="0" kern="1200" dirty="0" smtClean="0">
              <a:solidFill>
                <a:schemeClr val="tx1"/>
              </a:solidFill>
              <a:effectLst/>
              <a:latin typeface="+mn-lt"/>
              <a:ea typeface="+mn-ea"/>
              <a:cs typeface="+mn-cs"/>
            </a:endParaRPr>
          </a:p>
          <a:p>
            <a:pPr fontAlgn="base"/>
            <a:r>
              <a:rPr lang="en-US" sz="1200" b="0" kern="1200" dirty="0" smtClean="0">
                <a:solidFill>
                  <a:schemeClr val="tx1"/>
                </a:solidFill>
                <a:effectLst/>
                <a:latin typeface="+mn-lt"/>
                <a:ea typeface="+mn-ea"/>
                <a:cs typeface="+mn-cs"/>
              </a:rPr>
              <a:t>2. The infested leaves should be cut and burned before harvesting the crop.</a:t>
            </a:r>
          </a:p>
          <a:p>
            <a:pPr fontAlgn="base"/>
            <a:r>
              <a:rPr lang="en-US" sz="1200" b="0" kern="1200" dirty="0" smtClean="0">
                <a:solidFill>
                  <a:schemeClr val="tx1"/>
                </a:solidFill>
                <a:effectLst/>
                <a:latin typeface="+mn-lt"/>
                <a:ea typeface="+mn-ea"/>
                <a:cs typeface="+mn-cs"/>
              </a:rPr>
              <a:t>3. The potatoes after harvesting should not be left in the field overnight as there is chance of moths laying eggs during dusk inside the tubers.</a:t>
            </a:r>
          </a:p>
          <a:p>
            <a:pPr fontAlgn="base"/>
            <a:r>
              <a:rPr lang="en-US" sz="1200" b="0" kern="1200" dirty="0" smtClean="0">
                <a:solidFill>
                  <a:schemeClr val="tx1"/>
                </a:solidFill>
                <a:effectLst/>
                <a:latin typeface="+mn-lt"/>
                <a:ea typeface="+mn-ea"/>
                <a:cs typeface="+mn-cs"/>
              </a:rPr>
              <a:t>4. Potatoes should be stored in dry and well ventilated store houses. The potatoes should be covered with two to three centimeters thick layer of sand.</a:t>
            </a:r>
          </a:p>
          <a:p>
            <a:pPr fontAlgn="base"/>
            <a:r>
              <a:rPr lang="en-US" sz="1200" b="0" kern="1200" dirty="0" smtClean="0">
                <a:solidFill>
                  <a:schemeClr val="tx1"/>
                </a:solidFill>
                <a:effectLst/>
                <a:latin typeface="+mn-lt"/>
                <a:ea typeface="+mn-ea"/>
                <a:cs typeface="+mn-cs"/>
              </a:rPr>
              <a:t>5. The potato crop in field should be periodically sprayed with suitable synthetic</a:t>
            </a:r>
            <a:r>
              <a:rPr lang="en-US" sz="1200" b="0" kern="1200" baseline="0" dirty="0" smtClean="0">
                <a:solidFill>
                  <a:schemeClr val="tx1"/>
                </a:solidFill>
                <a:effectLst/>
                <a:latin typeface="+mn-lt"/>
                <a:ea typeface="+mn-ea"/>
                <a:cs typeface="+mn-cs"/>
              </a:rPr>
              <a:t> insecticide such as cypermethrin, acetamiprid etc.</a:t>
            </a:r>
            <a:endParaRPr lang="en-US" sz="1200" b="0" kern="1200" dirty="0" smtClean="0">
              <a:solidFill>
                <a:schemeClr val="tx1"/>
              </a:solidFill>
              <a:effectLst/>
              <a:latin typeface="+mn-lt"/>
              <a:ea typeface="+mn-ea"/>
              <a:cs typeface="+mn-cs"/>
            </a:endParaRPr>
          </a:p>
          <a:p>
            <a:pPr fontAlgn="base"/>
            <a:r>
              <a:rPr lang="en-US" sz="1200" b="0" kern="1200" dirty="0" smtClean="0">
                <a:solidFill>
                  <a:schemeClr val="tx1"/>
                </a:solidFill>
                <a:effectLst/>
                <a:latin typeface="+mn-lt"/>
                <a:ea typeface="+mn-ea"/>
                <a:cs typeface="+mn-cs"/>
              </a:rPr>
              <a:t>6. The tubers stored for seed purpose should be dusted with or</a:t>
            </a:r>
            <a:r>
              <a:rPr lang="en-US" sz="1200" b="0" kern="1200" baseline="0" dirty="0" smtClean="0">
                <a:solidFill>
                  <a:schemeClr val="tx1"/>
                </a:solidFill>
                <a:effectLst/>
                <a:latin typeface="+mn-lt"/>
                <a:ea typeface="+mn-ea"/>
                <a:cs typeface="+mn-cs"/>
              </a:rPr>
              <a:t> sprayed with suitable recommended synthetic insecticide. </a:t>
            </a:r>
            <a:endParaRPr lang="en-US" sz="1200" b="0" kern="1200" dirty="0" smtClean="0">
              <a:solidFill>
                <a:schemeClr val="tx1"/>
              </a:solidFill>
              <a:effectLst/>
              <a:latin typeface="+mn-lt"/>
              <a:ea typeface="+mn-ea"/>
              <a:cs typeface="+mn-cs"/>
            </a:endParaRPr>
          </a:p>
          <a:p>
            <a:pPr fontAlgn="base"/>
            <a:r>
              <a:rPr lang="en-US" sz="1200" b="0" kern="1200" dirty="0" smtClean="0">
                <a:solidFill>
                  <a:schemeClr val="tx1"/>
                </a:solidFill>
                <a:effectLst/>
                <a:latin typeface="+mn-lt"/>
                <a:ea typeface="+mn-ea"/>
                <a:cs typeface="+mn-cs"/>
              </a:rPr>
              <a:t>7. The tubers stored for food purposes should be fumigated with methyl bromide @ 4 kg/ 100 cubic</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m</a:t>
            </a:r>
            <a:r>
              <a:rPr lang="en-US" sz="1200" b="0" kern="1200" baseline="0" dirty="0" smtClean="0">
                <a:solidFill>
                  <a:schemeClr val="tx1"/>
                </a:solidFill>
                <a:effectLst/>
                <a:latin typeface="+mn-lt"/>
                <a:ea typeface="+mn-ea"/>
                <a:cs typeface="+mn-cs"/>
              </a:rPr>
              <a:t>eter </a:t>
            </a:r>
            <a:r>
              <a:rPr lang="en-US" sz="1200" b="0" kern="1200" dirty="0" smtClean="0">
                <a:solidFill>
                  <a:schemeClr val="tx1"/>
                </a:solidFill>
                <a:effectLst/>
                <a:latin typeface="+mn-lt"/>
                <a:ea typeface="+mn-ea"/>
                <a:cs typeface="+mn-cs"/>
              </a:rPr>
              <a:t>for three hours. Carbon </a:t>
            </a:r>
            <a:r>
              <a:rPr lang="en-US" sz="1200" b="0" kern="1200" dirty="0" err="1" smtClean="0">
                <a:solidFill>
                  <a:schemeClr val="tx1"/>
                </a:solidFill>
                <a:effectLst/>
                <a:latin typeface="+mn-lt"/>
                <a:ea typeface="+mn-ea"/>
                <a:cs typeface="+mn-cs"/>
              </a:rPr>
              <a:t>disulphide</a:t>
            </a:r>
            <a:r>
              <a:rPr lang="en-US" sz="1200" b="0" kern="1200" dirty="0" smtClean="0">
                <a:solidFill>
                  <a:schemeClr val="tx1"/>
                </a:solidFill>
                <a:effectLst/>
                <a:latin typeface="+mn-lt"/>
                <a:ea typeface="+mn-ea"/>
                <a:cs typeface="+mn-cs"/>
              </a:rPr>
              <a:t> can also be used as fumigant.</a:t>
            </a:r>
          </a:p>
          <a:p>
            <a:pPr fontAlgn="base"/>
            <a:r>
              <a:rPr lang="en-US" sz="1200" b="0" kern="1200" dirty="0" smtClean="0">
                <a:solidFill>
                  <a:schemeClr val="tx1"/>
                </a:solidFill>
                <a:effectLst/>
                <a:latin typeface="+mn-lt"/>
                <a:ea typeface="+mn-ea"/>
                <a:cs typeface="+mn-cs"/>
              </a:rPr>
              <a:t>8. At</a:t>
            </a:r>
            <a:r>
              <a:rPr lang="en-US" sz="1200" b="0" kern="1200" baseline="0" dirty="0" smtClean="0">
                <a:solidFill>
                  <a:schemeClr val="tx1"/>
                </a:solidFill>
                <a:effectLst/>
                <a:latin typeface="+mn-lt"/>
                <a:ea typeface="+mn-ea"/>
                <a:cs typeface="+mn-cs"/>
              </a:rPr>
              <a:t> early stage of crop, synthetic pheromone lures such as </a:t>
            </a:r>
            <a:r>
              <a:rPr lang="en-US" sz="1200" b="0" i="0" kern="1200" dirty="0" smtClean="0">
                <a:solidFill>
                  <a:schemeClr val="tx1"/>
                </a:solidFill>
                <a:effectLst/>
                <a:latin typeface="+mn-lt"/>
                <a:ea typeface="+mn-ea"/>
                <a:cs typeface="+mn-cs"/>
              </a:rPr>
              <a:t>IT053 ISCA </a:t>
            </a:r>
            <a:r>
              <a:rPr lang="en-US" sz="1200" b="1" i="0" kern="1200" dirty="0" smtClean="0">
                <a:solidFill>
                  <a:schemeClr val="tx1"/>
                </a:solidFill>
                <a:effectLst/>
                <a:latin typeface="+mn-lt"/>
                <a:ea typeface="+mn-ea"/>
                <a:cs typeface="+mn-cs"/>
              </a:rPr>
              <a:t>lure</a:t>
            </a:r>
            <a:r>
              <a:rPr lang="en-US" sz="1200" b="0" i="0"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(in the form of sticky or water-pan type baits) can be used to monitor and/or mass-capturing of male PTMs. </a:t>
            </a:r>
            <a:endParaRPr lang="en-US" sz="1200" b="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10</a:t>
            </a:fld>
            <a:endParaRPr lang="en-US"/>
          </a:p>
        </p:txBody>
      </p:sp>
    </p:spTree>
    <p:extLst>
      <p:ext uri="{BB962C8B-B14F-4D97-AF65-F5344CB8AC3E}">
        <p14:creationId xmlns:p14="http://schemas.microsoft.com/office/powerpoint/2010/main" val="112786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Angoumois grain moth (</a:t>
            </a:r>
            <a:r>
              <a:rPr lang="en-GB" sz="1200" b="0" i="0" kern="1200" dirty="0" err="1" smtClean="0">
                <a:solidFill>
                  <a:schemeClr val="tx1"/>
                </a:solidFill>
                <a:effectLst/>
                <a:latin typeface="+mn-lt"/>
                <a:ea typeface="+mn-ea"/>
                <a:cs typeface="+mn-cs"/>
              </a:rPr>
              <a:t>Sitotroga</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cerealella</a:t>
            </a:r>
            <a:r>
              <a:rPr lang="en-GB" sz="1200" b="0" i="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11</a:t>
            </a:fld>
            <a:endParaRPr lang="en-US"/>
          </a:p>
        </p:txBody>
      </p:sp>
    </p:spTree>
    <p:extLst>
      <p:ext uri="{BB962C8B-B14F-4D97-AF65-F5344CB8AC3E}">
        <p14:creationId xmlns:p14="http://schemas.microsoft.com/office/powerpoint/2010/main" val="1902809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4EB557-F11F-4B66-9B85-7E297EEFDEEB}" type="slidenum">
              <a:rPr lang="en-US" smtClean="0"/>
              <a:pPr/>
              <a:t>2</a:t>
            </a:fld>
            <a:endParaRPr lang="en-US"/>
          </a:p>
        </p:txBody>
      </p:sp>
    </p:spTree>
    <p:extLst>
      <p:ext uri="{BB962C8B-B14F-4D97-AF65-F5344CB8AC3E}">
        <p14:creationId xmlns:p14="http://schemas.microsoft.com/office/powerpoint/2010/main" val="1346609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first instar </a:t>
            </a:r>
            <a:r>
              <a:rPr lang="en-US" sz="1200" b="1" i="0" kern="1200" dirty="0" smtClean="0">
                <a:solidFill>
                  <a:schemeClr val="tx1"/>
                </a:solidFill>
                <a:effectLst/>
                <a:latin typeface="+mn-lt"/>
                <a:ea typeface="+mn-ea"/>
                <a:cs typeface="+mn-cs"/>
              </a:rPr>
              <a:t>larvae</a:t>
            </a:r>
            <a:r>
              <a:rPr lang="en-US" sz="1200" b="0" i="0" kern="1200" dirty="0" smtClean="0">
                <a:solidFill>
                  <a:schemeClr val="tx1"/>
                </a:solidFill>
                <a:effectLst/>
                <a:latin typeface="+mn-lt"/>
                <a:ea typeface="+mn-ea"/>
                <a:cs typeface="+mn-cs"/>
              </a:rPr>
              <a:t>  (about 6 mm in length)</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on hatching were light yellow in </a:t>
            </a:r>
            <a:r>
              <a:rPr lang="en-US" sz="1200" b="0" i="0" kern="1200" dirty="0" err="1" smtClean="0">
                <a:solidFill>
                  <a:schemeClr val="tx1"/>
                </a:solidFill>
                <a:effectLst/>
                <a:latin typeface="+mn-lt"/>
                <a:ea typeface="+mn-ea"/>
                <a:cs typeface="+mn-cs"/>
              </a:rPr>
              <a:t>colour</a:t>
            </a:r>
            <a:r>
              <a:rPr lang="en-US" sz="1200" b="0" i="0" kern="1200" dirty="0" smtClean="0">
                <a:solidFill>
                  <a:schemeClr val="tx1"/>
                </a:solidFill>
                <a:effectLst/>
                <a:latin typeface="+mn-lt"/>
                <a:ea typeface="+mn-ea"/>
                <a:cs typeface="+mn-cs"/>
              </a:rPr>
              <a:t> with distinct shiny black heads. Last instar</a:t>
            </a:r>
            <a:r>
              <a:rPr lang="en-US" sz="1200" b="0" i="0" kern="1200" baseline="0" dirty="0" smtClean="0">
                <a:solidFill>
                  <a:schemeClr val="tx1"/>
                </a:solidFill>
                <a:effectLst/>
                <a:latin typeface="+mn-lt"/>
                <a:ea typeface="+mn-ea"/>
                <a:cs typeface="+mn-cs"/>
              </a:rPr>
              <a:t> larva is about 40 mm in length.</a:t>
            </a:r>
          </a:p>
          <a:p>
            <a:r>
              <a:rPr lang="en-US" dirty="0" smtClean="0"/>
              <a:t>The longitudinal lines on the body were similar to the fourth instar. Body was covered with black hairs on raised tubercles.</a:t>
            </a:r>
          </a:p>
          <a:p>
            <a:r>
              <a:rPr lang="en-US" dirty="0" smtClean="0"/>
              <a:t>four larval moultings and five instars. </a:t>
            </a:r>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wingspan </a:t>
            </a:r>
            <a:r>
              <a:rPr lang="en-US" sz="1200" b="0" i="0" kern="1200" dirty="0" smtClean="0">
                <a:solidFill>
                  <a:schemeClr val="tx1"/>
                </a:solidFill>
                <a:effectLst/>
                <a:latin typeface="+mn-lt"/>
                <a:ea typeface="+mn-ea"/>
                <a:cs typeface="+mn-cs"/>
              </a:rPr>
              <a:t>of </a:t>
            </a:r>
            <a:r>
              <a:rPr lang="en-US" sz="1200" b="1" i="0" kern="1200" dirty="0" smtClean="0">
                <a:solidFill>
                  <a:schemeClr val="tx1"/>
                </a:solidFill>
                <a:effectLst/>
                <a:latin typeface="+mn-lt"/>
                <a:ea typeface="+mn-ea"/>
                <a:cs typeface="+mn-cs"/>
              </a:rPr>
              <a:t>adults</a:t>
            </a:r>
            <a:r>
              <a:rPr lang="en-US" sz="1200" b="0" i="0" kern="1200" dirty="0" smtClean="0">
                <a:solidFill>
                  <a:schemeClr val="tx1"/>
                </a:solidFill>
                <a:effectLst/>
                <a:latin typeface="+mn-lt"/>
                <a:ea typeface="+mn-ea"/>
                <a:cs typeface="+mn-cs"/>
              </a:rPr>
              <a:t> is roughly 35–45 </a:t>
            </a:r>
            <a:r>
              <a:rPr lang="en-US" sz="1200" b="1" i="0" kern="1200" dirty="0" smtClean="0">
                <a:solidFill>
                  <a:schemeClr val="tx1"/>
                </a:solidFill>
                <a:effectLst/>
                <a:latin typeface="+mn-lt"/>
                <a:ea typeface="+mn-ea"/>
                <a:cs typeface="+mn-cs"/>
              </a:rPr>
              <a:t>mm</a:t>
            </a:r>
            <a:endParaRPr lang="en-GB"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3</a:t>
            </a:fld>
            <a:endParaRPr lang="en-US"/>
          </a:p>
        </p:txBody>
      </p:sp>
    </p:spTree>
    <p:extLst>
      <p:ext uri="{BB962C8B-B14F-4D97-AF65-F5344CB8AC3E}">
        <p14:creationId xmlns:p14="http://schemas.microsoft.com/office/powerpoint/2010/main" val="163193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4EB557-F11F-4B66-9B85-7E297EEFDEEB}" type="slidenum">
              <a:rPr lang="en-US" smtClean="0"/>
              <a:pPr/>
              <a:t>4</a:t>
            </a:fld>
            <a:endParaRPr lang="en-US"/>
          </a:p>
        </p:txBody>
      </p:sp>
    </p:spTree>
    <p:extLst>
      <p:ext uri="{BB962C8B-B14F-4D97-AF65-F5344CB8AC3E}">
        <p14:creationId xmlns:p14="http://schemas.microsoft.com/office/powerpoint/2010/main" val="3353873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If disturbed, they often wriggle violently, move backward, and spin </a:t>
            </a:r>
          </a:p>
          <a:p>
            <a:r>
              <a:rPr lang="en-US" sz="1200" b="0" i="0" kern="1200" dirty="0" smtClean="0">
                <a:solidFill>
                  <a:schemeClr val="tx1"/>
                </a:solidFill>
                <a:effectLst/>
                <a:latin typeface="+mn-lt"/>
                <a:ea typeface="+mn-ea"/>
                <a:cs typeface="+mn-cs"/>
              </a:rPr>
              <a:t>Pupation occurs in a loose silk cocoon, usually formed on the lower or outer leaves. down from the plant on a strand of silk.</a:t>
            </a:r>
            <a:endParaRPr lang="en-GB"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5</a:t>
            </a:fld>
            <a:endParaRPr lang="en-US"/>
          </a:p>
        </p:txBody>
      </p:sp>
    </p:spTree>
    <p:extLst>
      <p:ext uri="{BB962C8B-B14F-4D97-AF65-F5344CB8AC3E}">
        <p14:creationId xmlns:p14="http://schemas.microsoft.com/office/powerpoint/2010/main" val="1739021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Damage</a:t>
            </a:r>
          </a:p>
          <a:p>
            <a:r>
              <a:rPr lang="en-US" sz="1200" b="0" i="0" kern="1200" dirty="0" smtClean="0">
                <a:solidFill>
                  <a:schemeClr val="tx1"/>
                </a:solidFill>
                <a:effectLst/>
                <a:latin typeface="+mn-lt"/>
                <a:ea typeface="+mn-ea"/>
                <a:cs typeface="+mn-cs"/>
              </a:rPr>
              <a:t>Plant damage is caused by larval feeding. Although the larvae are very small, they can be quite numerous, resulting in complete removal of foliar tissue except for the leaf veins. This is particularly damaging to seedlings, and may disrupt head formation in cabbage, broccoli, and cauliflower. The presence of larvae in florets can result in complete rejection of produce, even if the level of plant tissue removal is insignificant.</a:t>
            </a:r>
          </a:p>
        </p:txBody>
      </p:sp>
      <p:sp>
        <p:nvSpPr>
          <p:cNvPr id="4" name="Slide Number Placeholder 3"/>
          <p:cNvSpPr>
            <a:spLocks noGrp="1"/>
          </p:cNvSpPr>
          <p:nvPr>
            <p:ph type="sldNum" sz="quarter" idx="10"/>
          </p:nvPr>
        </p:nvSpPr>
        <p:spPr/>
        <p:txBody>
          <a:bodyPr/>
          <a:lstStyle/>
          <a:p>
            <a:fld id="{424EB557-F11F-4B66-9B85-7E297EEFDEEB}" type="slidenum">
              <a:rPr lang="en-US" smtClean="0"/>
              <a:pPr/>
              <a:t>6</a:t>
            </a:fld>
            <a:endParaRPr lang="en-US"/>
          </a:p>
        </p:txBody>
      </p:sp>
    </p:spTree>
    <p:extLst>
      <p:ext uri="{BB962C8B-B14F-4D97-AF65-F5344CB8AC3E}">
        <p14:creationId xmlns:p14="http://schemas.microsoft.com/office/powerpoint/2010/main" val="95703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https://nzacfactsheets.landcareresearch.co.nz/factsheet/InterestingInsects/Green-vegetable-bug---Nezara-viridula.html</a:t>
            </a:r>
          </a:p>
          <a:p>
            <a:endParaRPr lang="en-US" dirty="0" smtClean="0"/>
          </a:p>
          <a:p>
            <a:r>
              <a:rPr lang="en-US" dirty="0" smtClean="0"/>
              <a:t>Trissolcus </a:t>
            </a:r>
            <a:r>
              <a:rPr lang="en-US" dirty="0" err="1" smtClean="0"/>
              <a:t>japonicus</a:t>
            </a:r>
            <a:r>
              <a:rPr lang="en-US" baseline="0" dirty="0" smtClean="0"/>
              <a:t> (</a:t>
            </a:r>
            <a:r>
              <a:rPr lang="en-US" sz="1200" b="0" i="0" u="sng" kern="1200" dirty="0" err="1" smtClean="0">
                <a:solidFill>
                  <a:schemeClr val="tx1"/>
                </a:solidFill>
                <a:effectLst/>
                <a:latin typeface="+mn-lt"/>
                <a:ea typeface="+mn-ea"/>
                <a:cs typeface="+mn-cs"/>
                <a:hlinkClick r:id="rId3"/>
              </a:rPr>
              <a:t>Scelionidae</a:t>
            </a:r>
            <a:r>
              <a:rPr lang="en-US" sz="1200" b="0" i="0" u="sng"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7</a:t>
            </a:fld>
            <a:endParaRPr lang="en-US"/>
          </a:p>
        </p:txBody>
      </p:sp>
    </p:spTree>
    <p:extLst>
      <p:ext uri="{BB962C8B-B14F-4D97-AF65-F5344CB8AC3E}">
        <p14:creationId xmlns:p14="http://schemas.microsoft.com/office/powerpoint/2010/main" val="824932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4EB557-F11F-4B66-9B85-7E297EEFDEEB}" type="slidenum">
              <a:rPr lang="en-US" smtClean="0"/>
              <a:pPr/>
              <a:t>8</a:t>
            </a:fld>
            <a:endParaRPr lang="en-US"/>
          </a:p>
        </p:txBody>
      </p:sp>
    </p:spTree>
    <p:extLst>
      <p:ext uri="{BB962C8B-B14F-4D97-AF65-F5344CB8AC3E}">
        <p14:creationId xmlns:p14="http://schemas.microsoft.com/office/powerpoint/2010/main" val="372512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4EB557-F11F-4B66-9B85-7E297EEFDEEB}" type="slidenum">
              <a:rPr lang="en-US" smtClean="0"/>
              <a:pPr/>
              <a:t>9</a:t>
            </a:fld>
            <a:endParaRPr lang="en-US"/>
          </a:p>
        </p:txBody>
      </p:sp>
    </p:spTree>
    <p:extLst>
      <p:ext uri="{BB962C8B-B14F-4D97-AF65-F5344CB8AC3E}">
        <p14:creationId xmlns:p14="http://schemas.microsoft.com/office/powerpoint/2010/main" val="2163078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994534-1E53-44F4-B370-F637089484B0}"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56E63-7E21-48CE-92A1-B9FCCA1F3018}" type="slidenum">
              <a:rPr lang="en-US" smtClean="0"/>
              <a:t>‹#›</a:t>
            </a:fld>
            <a:endParaRPr lang="en-US"/>
          </a:p>
        </p:txBody>
      </p:sp>
    </p:spTree>
    <p:extLst>
      <p:ext uri="{BB962C8B-B14F-4D97-AF65-F5344CB8AC3E}">
        <p14:creationId xmlns:p14="http://schemas.microsoft.com/office/powerpoint/2010/main" val="263218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94534-1E53-44F4-B370-F637089484B0}"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56E63-7E21-48CE-92A1-B9FCCA1F3018}" type="slidenum">
              <a:rPr lang="en-US" smtClean="0"/>
              <a:t>‹#›</a:t>
            </a:fld>
            <a:endParaRPr lang="en-US"/>
          </a:p>
        </p:txBody>
      </p:sp>
    </p:spTree>
    <p:extLst>
      <p:ext uri="{BB962C8B-B14F-4D97-AF65-F5344CB8AC3E}">
        <p14:creationId xmlns:p14="http://schemas.microsoft.com/office/powerpoint/2010/main" val="373495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94534-1E53-44F4-B370-F637089484B0}"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56E63-7E21-48CE-92A1-B9FCCA1F3018}" type="slidenum">
              <a:rPr lang="en-US" smtClean="0"/>
              <a:t>‹#›</a:t>
            </a:fld>
            <a:endParaRPr lang="en-US"/>
          </a:p>
        </p:txBody>
      </p:sp>
    </p:spTree>
    <p:extLst>
      <p:ext uri="{BB962C8B-B14F-4D97-AF65-F5344CB8AC3E}">
        <p14:creationId xmlns:p14="http://schemas.microsoft.com/office/powerpoint/2010/main" val="22619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94534-1E53-44F4-B370-F637089484B0}"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56E63-7E21-48CE-92A1-B9FCCA1F3018}" type="slidenum">
              <a:rPr lang="en-US" smtClean="0"/>
              <a:t>‹#›</a:t>
            </a:fld>
            <a:endParaRPr lang="en-US"/>
          </a:p>
        </p:txBody>
      </p:sp>
    </p:spTree>
    <p:extLst>
      <p:ext uri="{BB962C8B-B14F-4D97-AF65-F5344CB8AC3E}">
        <p14:creationId xmlns:p14="http://schemas.microsoft.com/office/powerpoint/2010/main" val="1624652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994534-1E53-44F4-B370-F637089484B0}"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56E63-7E21-48CE-92A1-B9FCCA1F3018}" type="slidenum">
              <a:rPr lang="en-US" smtClean="0"/>
              <a:t>‹#›</a:t>
            </a:fld>
            <a:endParaRPr lang="en-US"/>
          </a:p>
        </p:txBody>
      </p:sp>
    </p:spTree>
    <p:extLst>
      <p:ext uri="{BB962C8B-B14F-4D97-AF65-F5344CB8AC3E}">
        <p14:creationId xmlns:p14="http://schemas.microsoft.com/office/powerpoint/2010/main" val="49138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994534-1E53-44F4-B370-F637089484B0}"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56E63-7E21-48CE-92A1-B9FCCA1F3018}" type="slidenum">
              <a:rPr lang="en-US" smtClean="0"/>
              <a:t>‹#›</a:t>
            </a:fld>
            <a:endParaRPr lang="en-US"/>
          </a:p>
        </p:txBody>
      </p:sp>
    </p:spTree>
    <p:extLst>
      <p:ext uri="{BB962C8B-B14F-4D97-AF65-F5344CB8AC3E}">
        <p14:creationId xmlns:p14="http://schemas.microsoft.com/office/powerpoint/2010/main" val="228662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994534-1E53-44F4-B370-F637089484B0}" type="datetimeFigureOut">
              <a:rPr lang="en-US" smtClean="0"/>
              <a:t>02-May-20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56E63-7E21-48CE-92A1-B9FCCA1F3018}" type="slidenum">
              <a:rPr lang="en-US" smtClean="0"/>
              <a:t>‹#›</a:t>
            </a:fld>
            <a:endParaRPr lang="en-US"/>
          </a:p>
        </p:txBody>
      </p:sp>
    </p:spTree>
    <p:extLst>
      <p:ext uri="{BB962C8B-B14F-4D97-AF65-F5344CB8AC3E}">
        <p14:creationId xmlns:p14="http://schemas.microsoft.com/office/powerpoint/2010/main" val="2209844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994534-1E53-44F4-B370-F637089484B0}" type="datetimeFigureOut">
              <a:rPr lang="en-US" smtClean="0"/>
              <a:t>02-May-20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56E63-7E21-48CE-92A1-B9FCCA1F3018}" type="slidenum">
              <a:rPr lang="en-US" smtClean="0"/>
              <a:t>‹#›</a:t>
            </a:fld>
            <a:endParaRPr lang="en-US"/>
          </a:p>
        </p:txBody>
      </p:sp>
    </p:spTree>
    <p:extLst>
      <p:ext uri="{BB962C8B-B14F-4D97-AF65-F5344CB8AC3E}">
        <p14:creationId xmlns:p14="http://schemas.microsoft.com/office/powerpoint/2010/main" val="1196384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94534-1E53-44F4-B370-F637089484B0}" type="datetimeFigureOut">
              <a:rPr lang="en-US" smtClean="0"/>
              <a:t>02-May-20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56E63-7E21-48CE-92A1-B9FCCA1F3018}" type="slidenum">
              <a:rPr lang="en-US" smtClean="0"/>
              <a:t>‹#›</a:t>
            </a:fld>
            <a:endParaRPr lang="en-US"/>
          </a:p>
        </p:txBody>
      </p:sp>
    </p:spTree>
    <p:extLst>
      <p:ext uri="{BB962C8B-B14F-4D97-AF65-F5344CB8AC3E}">
        <p14:creationId xmlns:p14="http://schemas.microsoft.com/office/powerpoint/2010/main" val="379808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994534-1E53-44F4-B370-F637089484B0}"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56E63-7E21-48CE-92A1-B9FCCA1F3018}" type="slidenum">
              <a:rPr lang="en-US" smtClean="0"/>
              <a:t>‹#›</a:t>
            </a:fld>
            <a:endParaRPr lang="en-US"/>
          </a:p>
        </p:txBody>
      </p:sp>
    </p:spTree>
    <p:extLst>
      <p:ext uri="{BB962C8B-B14F-4D97-AF65-F5344CB8AC3E}">
        <p14:creationId xmlns:p14="http://schemas.microsoft.com/office/powerpoint/2010/main" val="301438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994534-1E53-44F4-B370-F637089484B0}"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56E63-7E21-48CE-92A1-B9FCCA1F3018}" type="slidenum">
              <a:rPr lang="en-US" smtClean="0"/>
              <a:t>‹#›</a:t>
            </a:fld>
            <a:endParaRPr lang="en-US"/>
          </a:p>
        </p:txBody>
      </p:sp>
    </p:spTree>
    <p:extLst>
      <p:ext uri="{BB962C8B-B14F-4D97-AF65-F5344CB8AC3E}">
        <p14:creationId xmlns:p14="http://schemas.microsoft.com/office/powerpoint/2010/main" val="345164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94534-1E53-44F4-B370-F637089484B0}" type="datetimeFigureOut">
              <a:rPr lang="en-US" smtClean="0"/>
              <a:t>02-May-20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56E63-7E21-48CE-92A1-B9FCCA1F3018}" type="slidenum">
              <a:rPr lang="en-US" smtClean="0"/>
              <a:t>‹#›</a:t>
            </a:fld>
            <a:endParaRPr lang="en-US"/>
          </a:p>
        </p:txBody>
      </p:sp>
    </p:spTree>
    <p:extLst>
      <p:ext uri="{BB962C8B-B14F-4D97-AF65-F5344CB8AC3E}">
        <p14:creationId xmlns:p14="http://schemas.microsoft.com/office/powerpoint/2010/main" val="2846794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1.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32.pn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18.jpeg"/><Relationship Id="rId5" Type="http://schemas.openxmlformats.org/officeDocument/2006/relationships/image" Target="../media/image21.jpeg"/><Relationship Id="rId10" Type="http://schemas.openxmlformats.org/officeDocument/2006/relationships/image" Target="../media/image28.jpeg"/><Relationship Id="rId4" Type="http://schemas.openxmlformats.org/officeDocument/2006/relationships/image" Target="../media/image20.jpeg"/><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57724"/>
            <a:ext cx="9906000" cy="6986528"/>
          </a:xfrm>
          <a:prstGeom prst="rect">
            <a:avLst/>
          </a:prstGeom>
          <a:noFill/>
          <a:effectLst/>
        </p:spPr>
        <p:txBody>
          <a:bodyPr wrap="square" rtlCol="0">
            <a:spAutoFit/>
          </a:bodyPr>
          <a:lstStyle/>
          <a:p>
            <a:pPr algn="ctr"/>
            <a:r>
              <a:rPr lang="en-US" sz="2800" b="1" dirty="0" smtClean="0">
                <a:solidFill>
                  <a:schemeClr val="tx1">
                    <a:lumMod val="50000"/>
                    <a:lumOff val="50000"/>
                  </a:schemeClr>
                </a:solidFill>
              </a:rPr>
              <a:t>ENTO-306</a:t>
            </a:r>
          </a:p>
          <a:p>
            <a:pPr algn="ctr"/>
            <a:endParaRPr lang="en-US" sz="2800" b="1" dirty="0" smtClean="0">
              <a:solidFill>
                <a:schemeClr val="tx1">
                  <a:lumMod val="50000"/>
                  <a:lumOff val="50000"/>
                </a:schemeClr>
              </a:solidFill>
            </a:endParaRPr>
          </a:p>
          <a:p>
            <a:pPr algn="ctr"/>
            <a:r>
              <a:rPr lang="en-US" sz="3200" b="1" cap="all" dirty="0" smtClean="0">
                <a:solidFill>
                  <a:schemeClr val="tx1">
                    <a:lumMod val="50000"/>
                    <a:lumOff val="50000"/>
                  </a:schemeClr>
                </a:solidFill>
              </a:rPr>
              <a:t>Agricultural pests and their management</a:t>
            </a:r>
          </a:p>
          <a:p>
            <a:pPr algn="ctr"/>
            <a:endParaRPr lang="en-US" sz="2800" b="1" cap="all" dirty="0" smtClean="0">
              <a:solidFill>
                <a:schemeClr val="tx1">
                  <a:lumMod val="50000"/>
                  <a:lumOff val="50000"/>
                </a:schemeClr>
              </a:solidFill>
            </a:endParaRPr>
          </a:p>
          <a:p>
            <a:pPr algn="ctr"/>
            <a:endParaRPr lang="en-US" sz="1400" b="1" cap="all" dirty="0" smtClean="0">
              <a:solidFill>
                <a:schemeClr val="tx1">
                  <a:lumMod val="50000"/>
                  <a:lumOff val="50000"/>
                </a:schemeClr>
              </a:solidFill>
            </a:endParaRPr>
          </a:p>
          <a:p>
            <a:pPr lvl="3">
              <a:lnSpc>
                <a:spcPct val="200000"/>
              </a:lnSpc>
              <a:buFont typeface="Arial" pitchFamily="34" charset="0"/>
              <a:buChar char="•"/>
            </a:pPr>
            <a:r>
              <a:rPr lang="en-US" sz="2800" b="1" cap="small" dirty="0" smtClean="0">
                <a:solidFill>
                  <a:schemeClr val="tx2"/>
                </a:solidFill>
              </a:rPr>
              <a:t> 	Identification of important agricultural pests </a:t>
            </a:r>
          </a:p>
          <a:p>
            <a:pPr lvl="3">
              <a:lnSpc>
                <a:spcPct val="200000"/>
              </a:lnSpc>
              <a:buFont typeface="Arial" pitchFamily="34" charset="0"/>
              <a:buChar char="•"/>
            </a:pPr>
            <a:r>
              <a:rPr lang="en-US" sz="2800" b="1" cap="small" dirty="0" smtClean="0">
                <a:solidFill>
                  <a:schemeClr val="tx2"/>
                </a:solidFill>
              </a:rPr>
              <a:t> 	Their mode of damages</a:t>
            </a:r>
          </a:p>
          <a:p>
            <a:pPr lvl="3">
              <a:lnSpc>
                <a:spcPct val="200000"/>
              </a:lnSpc>
              <a:buFont typeface="Arial" pitchFamily="34" charset="0"/>
              <a:buChar char="•"/>
            </a:pPr>
            <a:r>
              <a:rPr lang="en-US" sz="2800" b="1" cap="small" dirty="0" smtClean="0">
                <a:solidFill>
                  <a:schemeClr val="tx2"/>
                </a:solidFill>
              </a:rPr>
              <a:t> 	Control measures</a:t>
            </a:r>
            <a:endParaRPr lang="en-US" sz="2800" b="1" dirty="0" smtClean="0">
              <a:solidFill>
                <a:schemeClr val="tx1">
                  <a:lumMod val="50000"/>
                  <a:lumOff val="50000"/>
                </a:schemeClr>
              </a:solidFill>
            </a:endParaRPr>
          </a:p>
          <a:p>
            <a:pPr algn="r"/>
            <a:endParaRPr lang="en-US" sz="2800" b="1" dirty="0" smtClean="0">
              <a:solidFill>
                <a:schemeClr val="tx1">
                  <a:lumMod val="50000"/>
                  <a:lumOff val="50000"/>
                </a:schemeClr>
              </a:solidFill>
            </a:endParaRPr>
          </a:p>
          <a:p>
            <a:pPr algn="r"/>
            <a:endParaRPr lang="en-US" sz="2800" b="1" dirty="0" smtClean="0">
              <a:solidFill>
                <a:schemeClr val="tx1">
                  <a:lumMod val="50000"/>
                  <a:lumOff val="50000"/>
                </a:schemeClr>
              </a:solidFill>
            </a:endParaRPr>
          </a:p>
          <a:p>
            <a:r>
              <a:rPr lang="en-US" sz="2800" b="1" dirty="0" smtClean="0">
                <a:solidFill>
                  <a:schemeClr val="tx1">
                    <a:lumMod val="50000"/>
                    <a:lumOff val="50000"/>
                  </a:schemeClr>
                </a:solidFill>
              </a:rPr>
              <a:t>					</a:t>
            </a:r>
          </a:p>
          <a:p>
            <a:r>
              <a:rPr lang="en-US" sz="2800" b="1" dirty="0" smtClean="0">
                <a:solidFill>
                  <a:schemeClr val="tx1">
                    <a:lumMod val="50000"/>
                    <a:lumOff val="50000"/>
                  </a:schemeClr>
                </a:solidFill>
              </a:rPr>
              <a:t>			</a:t>
            </a:r>
            <a:r>
              <a:rPr lang="en-US" sz="2000" b="1" dirty="0" smtClean="0">
                <a:solidFill>
                  <a:schemeClr val="tx1">
                    <a:lumMod val="50000"/>
                    <a:lumOff val="50000"/>
                  </a:schemeClr>
                </a:solidFill>
              </a:rPr>
              <a:t>By: 	Dr. Muhammad Zeeshan Majeed	</a:t>
            </a:r>
          </a:p>
          <a:p>
            <a:pPr algn="ctr"/>
            <a:r>
              <a:rPr lang="en-US" sz="2800" b="1" dirty="0" smtClean="0">
                <a:solidFill>
                  <a:schemeClr val="tx1">
                    <a:lumMod val="50000"/>
                    <a:lumOff val="50000"/>
                  </a:schemeClr>
                </a:solidFill>
              </a:rPr>
              <a:t>	</a:t>
            </a:r>
            <a:endParaRPr lang="en-US" sz="2800" b="1" dirty="0">
              <a:solidFill>
                <a:schemeClr val="tx1">
                  <a:lumMod val="50000"/>
                  <a:lumOff val="50000"/>
                </a:schemeClr>
              </a:solidFill>
            </a:endParaRPr>
          </a:p>
        </p:txBody>
      </p:sp>
    </p:spTree>
    <p:extLst>
      <p:ext uri="{BB962C8B-B14F-4D97-AF65-F5344CB8AC3E}">
        <p14:creationId xmlns:p14="http://schemas.microsoft.com/office/powerpoint/2010/main" val="1261603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2" y="609600"/>
            <a:ext cx="6910994"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Potato tuber moth (</a:t>
            </a:r>
            <a:r>
              <a:rPr lang="en-US" i="1" dirty="0" err="1" smtClean="0"/>
              <a:t>Phthorimaea</a:t>
            </a:r>
            <a:r>
              <a:rPr lang="en-US" i="1" dirty="0" smtClean="0"/>
              <a:t> </a:t>
            </a:r>
            <a:r>
              <a:rPr lang="en-US" i="1" dirty="0" err="1" smtClean="0"/>
              <a:t>operculella</a:t>
            </a:r>
            <a:r>
              <a:rPr lang="en-US" dirty="0" smtClean="0"/>
              <a:t> : </a:t>
            </a:r>
            <a:r>
              <a:rPr lang="en-US" dirty="0" err="1" smtClean="0"/>
              <a:t>Gelechiidae</a:t>
            </a:r>
            <a:r>
              <a:rPr lang="en-US" dirty="0" smtClean="0"/>
              <a:t>, Lepidoptera</a:t>
            </a:r>
            <a:endParaRPr lang="en-US" dirty="0"/>
          </a:p>
        </p:txBody>
      </p:sp>
      <p:pic>
        <p:nvPicPr>
          <p:cNvPr id="4098" name="Picture 2" descr="http://www.agroatlas.ru/content/pests/Phthorimaea_operculella/Phthorimaea_operculella.jpg"/>
          <p:cNvPicPr>
            <a:picLocks noChangeAspect="1" noChangeArrowheads="1"/>
          </p:cNvPicPr>
          <p:nvPr/>
        </p:nvPicPr>
        <p:blipFill>
          <a:blip r:embed="rId3" cstate="print"/>
          <a:srcRect/>
          <a:stretch>
            <a:fillRect/>
          </a:stretch>
        </p:blipFill>
        <p:spPr bwMode="auto">
          <a:xfrm>
            <a:off x="7239000" y="0"/>
            <a:ext cx="2461846" cy="2286000"/>
          </a:xfrm>
          <a:prstGeom prst="rect">
            <a:avLst/>
          </a:prstGeom>
          <a:ln>
            <a:noFill/>
          </a:ln>
          <a:effectLst>
            <a:softEdge rad="112500"/>
          </a:effectLst>
        </p:spPr>
      </p:pic>
      <p:pic>
        <p:nvPicPr>
          <p:cNvPr id="4102" name="Picture 6" descr="https://encrypted-tbn2.gstatic.com/images?q=tbn:ANd9GcTS4iIXqgIFAEHlEp3O6SX3m5kPQu96sgCV6HoBCCk9uoVpQAMwsw"/>
          <p:cNvPicPr>
            <a:picLocks noChangeAspect="1" noChangeArrowheads="1"/>
          </p:cNvPicPr>
          <p:nvPr/>
        </p:nvPicPr>
        <p:blipFill>
          <a:blip r:embed="rId4" cstate="print"/>
          <a:srcRect/>
          <a:stretch>
            <a:fillRect/>
          </a:stretch>
        </p:blipFill>
        <p:spPr bwMode="auto">
          <a:xfrm>
            <a:off x="6400800" y="3352800"/>
            <a:ext cx="2743200" cy="1825476"/>
          </a:xfrm>
          <a:prstGeom prst="rect">
            <a:avLst/>
          </a:prstGeom>
          <a:ln>
            <a:noFill/>
          </a:ln>
          <a:effectLst>
            <a:softEdge rad="112500"/>
          </a:effectLst>
        </p:spPr>
      </p:pic>
      <p:pic>
        <p:nvPicPr>
          <p:cNvPr id="4106" name="Picture 10" descr="http://ccafs.cgiar.org/sites/default/files/imagecache/img500/tuber_damage_inside-sm-j_kroschel.jpg"/>
          <p:cNvPicPr>
            <a:picLocks noChangeAspect="1" noChangeArrowheads="1"/>
          </p:cNvPicPr>
          <p:nvPr/>
        </p:nvPicPr>
        <p:blipFill>
          <a:blip r:embed="rId5" cstate="print"/>
          <a:srcRect/>
          <a:stretch>
            <a:fillRect/>
          </a:stretch>
        </p:blipFill>
        <p:spPr bwMode="auto">
          <a:xfrm>
            <a:off x="5410200" y="4724400"/>
            <a:ext cx="3505200" cy="2313432"/>
          </a:xfrm>
          <a:prstGeom prst="rect">
            <a:avLst/>
          </a:prstGeom>
          <a:ln>
            <a:noFill/>
          </a:ln>
          <a:effectLst>
            <a:softEdge rad="112500"/>
          </a:effectLst>
        </p:spPr>
      </p:pic>
      <p:pic>
        <p:nvPicPr>
          <p:cNvPr id="4108" name="Picture 12" descr="Mine of Phthorimaea operculella on Solanum nigrum"/>
          <p:cNvPicPr>
            <a:picLocks noChangeAspect="1" noChangeArrowheads="1"/>
          </p:cNvPicPr>
          <p:nvPr/>
        </p:nvPicPr>
        <p:blipFill>
          <a:blip r:embed="rId6" cstate="print"/>
          <a:srcRect/>
          <a:stretch>
            <a:fillRect/>
          </a:stretch>
        </p:blipFill>
        <p:spPr bwMode="auto">
          <a:xfrm>
            <a:off x="3733800" y="2895600"/>
            <a:ext cx="3278085" cy="2019301"/>
          </a:xfrm>
          <a:prstGeom prst="rect">
            <a:avLst/>
          </a:prstGeom>
          <a:ln>
            <a:noFill/>
          </a:ln>
          <a:effectLst>
            <a:softEdge rad="112500"/>
          </a:effectLst>
        </p:spPr>
      </p:pic>
      <p:pic>
        <p:nvPicPr>
          <p:cNvPr id="10" name="Picture 9" descr="DSC00067"/>
          <p:cNvPicPr>
            <a:picLocks noChangeAspect="1" noChangeArrowheads="1"/>
          </p:cNvPicPr>
          <p:nvPr/>
        </p:nvPicPr>
        <p:blipFill>
          <a:blip r:embed="rId7" cstate="print">
            <a:lum contrast="10000"/>
          </a:blip>
          <a:srcRect/>
          <a:stretch>
            <a:fillRect/>
          </a:stretch>
        </p:blipFill>
        <p:spPr bwMode="auto">
          <a:xfrm>
            <a:off x="7391400" y="2260491"/>
            <a:ext cx="1752600" cy="1314450"/>
          </a:xfrm>
          <a:prstGeom prst="rect">
            <a:avLst/>
          </a:prstGeom>
          <a:ln>
            <a:noFill/>
          </a:ln>
          <a:effectLst>
            <a:softEdge rad="112500"/>
          </a:effectLst>
        </p:spPr>
      </p:pic>
      <p:sp>
        <p:nvSpPr>
          <p:cNvPr id="11" name="TextBox 10"/>
          <p:cNvSpPr txBox="1"/>
          <p:nvPr/>
        </p:nvSpPr>
        <p:spPr>
          <a:xfrm>
            <a:off x="0" y="2667000"/>
            <a:ext cx="4648200" cy="1815882"/>
          </a:xfrm>
          <a:prstGeom prst="rect">
            <a:avLst/>
          </a:prstGeom>
          <a:noFill/>
        </p:spPr>
        <p:txBody>
          <a:bodyPr wrap="square" rtlCol="0">
            <a:spAutoFit/>
          </a:bodyPr>
          <a:lstStyle/>
          <a:p>
            <a:r>
              <a:rPr lang="en-US" sz="1400" b="1" dirty="0" smtClean="0"/>
              <a:t>Life history:</a:t>
            </a:r>
          </a:p>
          <a:p>
            <a:r>
              <a:rPr lang="en-US" sz="1400" dirty="0" smtClean="0"/>
              <a:t>Life cycle: 1 – 1.5 months</a:t>
            </a:r>
          </a:p>
          <a:p>
            <a:r>
              <a:rPr lang="en-US" sz="1400" dirty="0" smtClean="0"/>
              <a:t>Adult: 2 weeks</a:t>
            </a:r>
          </a:p>
          <a:p>
            <a:r>
              <a:rPr lang="en-US" sz="1400" dirty="0" smtClean="0"/>
              <a:t>Egg hatching : in 1 week (Laid singly on upper surface of young tender leaves or on tubers)</a:t>
            </a:r>
          </a:p>
          <a:p>
            <a:r>
              <a:rPr lang="en-US" sz="1400" dirty="0" smtClean="0"/>
              <a:t>Larva: 2 weeks</a:t>
            </a:r>
          </a:p>
          <a:p>
            <a:r>
              <a:rPr lang="en-US" sz="1400" dirty="0" smtClean="0"/>
              <a:t>Pupa:  2 weeks</a:t>
            </a:r>
          </a:p>
          <a:p>
            <a:r>
              <a:rPr lang="en-US" sz="1400" dirty="0" smtClean="0"/>
              <a:t>No. of generations: 5 – 6 per annum</a:t>
            </a:r>
          </a:p>
        </p:txBody>
      </p:sp>
      <p:sp>
        <p:nvSpPr>
          <p:cNvPr id="12" name="Rectangle 11"/>
          <p:cNvSpPr/>
          <p:nvPr/>
        </p:nvSpPr>
        <p:spPr>
          <a:xfrm>
            <a:off x="0" y="1434405"/>
            <a:ext cx="6248400" cy="1384995"/>
          </a:xfrm>
          <a:prstGeom prst="rect">
            <a:avLst/>
          </a:prstGeom>
        </p:spPr>
        <p:txBody>
          <a:bodyPr wrap="square">
            <a:spAutoFit/>
          </a:bodyPr>
          <a:lstStyle/>
          <a:p>
            <a:pPr algn="just"/>
            <a:r>
              <a:rPr lang="en-US" sz="1400" b="1" dirty="0" smtClean="0"/>
              <a:t>Identification</a:t>
            </a:r>
            <a:endParaRPr lang="en-US" sz="1400" dirty="0" smtClean="0"/>
          </a:p>
          <a:p>
            <a:pPr algn="just"/>
            <a:r>
              <a:rPr lang="en-US" sz="1400" dirty="0" smtClean="0"/>
              <a:t>Adult: Grayish brown with dark markings on forewings</a:t>
            </a:r>
          </a:p>
          <a:p>
            <a:pPr algn="just"/>
            <a:r>
              <a:rPr lang="en-US" sz="1400" dirty="0" smtClean="0"/>
              <a:t> Hair fringes at outer wing margins (wingspan = 12 mm – 6mm long))</a:t>
            </a:r>
          </a:p>
          <a:p>
            <a:pPr algn="just"/>
            <a:r>
              <a:rPr lang="en-US" sz="1400" dirty="0" smtClean="0"/>
              <a:t>Eggs: Minute pearly white eggs (averagely 100-150 eggs / female)</a:t>
            </a:r>
          </a:p>
          <a:p>
            <a:pPr algn="just"/>
            <a:r>
              <a:rPr lang="en-US" sz="1400" dirty="0" smtClean="0"/>
              <a:t>Larva: 20mm, Yellowish green if feeds on foliage, pinkish white</a:t>
            </a:r>
          </a:p>
          <a:p>
            <a:pPr algn="just"/>
            <a:r>
              <a:rPr lang="en-US" sz="1400" dirty="0" smtClean="0"/>
              <a:t> if feeds on tubers , with a black head capsule</a:t>
            </a:r>
          </a:p>
        </p:txBody>
      </p:sp>
      <p:sp>
        <p:nvSpPr>
          <p:cNvPr id="13" name="Rectangle 12"/>
          <p:cNvSpPr/>
          <p:nvPr/>
        </p:nvSpPr>
        <p:spPr>
          <a:xfrm>
            <a:off x="0" y="5473005"/>
            <a:ext cx="6629400" cy="1384995"/>
          </a:xfrm>
          <a:prstGeom prst="rect">
            <a:avLst/>
          </a:prstGeom>
        </p:spPr>
        <p:txBody>
          <a:bodyPr wrap="square">
            <a:spAutoFit/>
          </a:bodyPr>
          <a:lstStyle/>
          <a:p>
            <a:r>
              <a:rPr lang="en-US" sz="1400" b="1" dirty="0" smtClean="0"/>
              <a:t>Control:</a:t>
            </a:r>
          </a:p>
          <a:p>
            <a:pPr>
              <a:buFont typeface="Arial" pitchFamily="34" charset="0"/>
              <a:buChar char="•"/>
            </a:pPr>
            <a:r>
              <a:rPr lang="en-US" sz="1400" dirty="0" smtClean="0"/>
              <a:t> Removal and destruction of crop stubbles</a:t>
            </a:r>
          </a:p>
          <a:p>
            <a:pPr>
              <a:buFont typeface="Arial" pitchFamily="34" charset="0"/>
              <a:buChar char="•"/>
            </a:pPr>
            <a:r>
              <a:rPr lang="en-US" sz="1400" dirty="0" smtClean="0"/>
              <a:t> Sowing of varieties resistant to PTM infestation</a:t>
            </a:r>
          </a:p>
          <a:p>
            <a:pPr>
              <a:buFont typeface="Arial" pitchFamily="34" charset="0"/>
              <a:buChar char="•"/>
            </a:pPr>
            <a:r>
              <a:rPr lang="en-US" sz="1400" dirty="0" smtClean="0"/>
              <a:t> Maintain 2 inch soil layer on tubers in the field to avoid moth attack</a:t>
            </a:r>
          </a:p>
          <a:p>
            <a:pPr>
              <a:buFont typeface="Arial" pitchFamily="34" charset="0"/>
              <a:buChar char="•"/>
            </a:pPr>
            <a:r>
              <a:rPr lang="en-US" sz="1400" dirty="0" smtClean="0"/>
              <a:t> PTM pheromone lures</a:t>
            </a:r>
          </a:p>
          <a:p>
            <a:pPr>
              <a:buFont typeface="Arial" pitchFamily="34" charset="0"/>
              <a:buChar char="•"/>
            </a:pPr>
            <a:r>
              <a:rPr lang="en-US" sz="1400" dirty="0" smtClean="0"/>
              <a:t> Chemical control (</a:t>
            </a:r>
            <a:r>
              <a:rPr lang="en-US" sz="1400" dirty="0" err="1" smtClean="0"/>
              <a:t>Acetamiprid</a:t>
            </a:r>
            <a:r>
              <a:rPr lang="en-US" sz="1400" dirty="0" smtClean="0"/>
              <a:t>, Abamectin, </a:t>
            </a:r>
            <a:r>
              <a:rPr lang="en-US" sz="1400" dirty="0" err="1" smtClean="0"/>
              <a:t>Cypermethrin</a:t>
            </a:r>
            <a:r>
              <a:rPr lang="en-US" sz="1400" dirty="0" smtClean="0"/>
              <a:t> etc.)</a:t>
            </a:r>
          </a:p>
        </p:txBody>
      </p:sp>
      <p:sp>
        <p:nvSpPr>
          <p:cNvPr id="14" name="Rectangle 13"/>
          <p:cNvSpPr/>
          <p:nvPr/>
        </p:nvSpPr>
        <p:spPr>
          <a:xfrm>
            <a:off x="0" y="4419600"/>
            <a:ext cx="5715000" cy="1169551"/>
          </a:xfrm>
          <a:prstGeom prst="rect">
            <a:avLst/>
          </a:prstGeom>
        </p:spPr>
        <p:txBody>
          <a:bodyPr wrap="square">
            <a:spAutoFit/>
          </a:bodyPr>
          <a:lstStyle/>
          <a:p>
            <a:pPr algn="just"/>
            <a:r>
              <a:rPr lang="en-US" sz="1400" b="1" dirty="0" smtClean="0"/>
              <a:t>Damage:</a:t>
            </a:r>
          </a:p>
          <a:p>
            <a:pPr marL="342900" indent="-342900" algn="just">
              <a:buFont typeface="Arial" pitchFamily="34" charset="0"/>
              <a:buChar char="•"/>
            </a:pPr>
            <a:r>
              <a:rPr lang="en-US" sz="1400" dirty="0" smtClean="0"/>
              <a:t>Active period: Through the year</a:t>
            </a:r>
          </a:p>
          <a:p>
            <a:pPr marL="342900" indent="-342900" algn="just">
              <a:buFont typeface="Arial" pitchFamily="34" charset="0"/>
              <a:buChar char="•"/>
            </a:pPr>
            <a:r>
              <a:rPr lang="en-US" sz="1400" dirty="0" smtClean="0"/>
              <a:t>Winter passage as larvae in tubers either in field or stores</a:t>
            </a:r>
          </a:p>
          <a:p>
            <a:pPr marL="342900" indent="-342900" algn="just">
              <a:buFont typeface="Arial" pitchFamily="34" charset="0"/>
              <a:buChar char="•"/>
            </a:pPr>
            <a:r>
              <a:rPr lang="en-US" sz="1400" dirty="0" smtClean="0"/>
              <a:t>Larvae mines in the young foliage and later on tunnels in the stems and tubers while accumulating excreta near entrance holes on tubers</a:t>
            </a:r>
          </a:p>
        </p:txBody>
      </p:sp>
      <p:sp>
        <p:nvSpPr>
          <p:cNvPr id="15" name="Rectangle 14"/>
          <p:cNvSpPr/>
          <p:nvPr/>
        </p:nvSpPr>
        <p:spPr>
          <a:xfrm>
            <a:off x="0" y="1000780"/>
            <a:ext cx="4953000" cy="523220"/>
          </a:xfrm>
          <a:prstGeom prst="rect">
            <a:avLst/>
          </a:prstGeom>
        </p:spPr>
        <p:txBody>
          <a:bodyPr wrap="square">
            <a:spAutoFit/>
          </a:bodyPr>
          <a:lstStyle/>
          <a:p>
            <a:r>
              <a:rPr lang="en-US" sz="1400" b="1" dirty="0" smtClean="0"/>
              <a:t>Host plants</a:t>
            </a:r>
            <a:r>
              <a:rPr lang="en-US" sz="1400" dirty="0" smtClean="0"/>
              <a:t>: Major and global insect pest of potato</a:t>
            </a:r>
          </a:p>
          <a:p>
            <a:r>
              <a:rPr lang="en-US" sz="1400" dirty="0" smtClean="0"/>
              <a:t>Widely distributed in potato growing areas of Pakistan</a:t>
            </a:r>
            <a:endParaRPr lang="en-US" sz="1400" dirty="0"/>
          </a:p>
        </p:txBody>
      </p:sp>
      <p:sp>
        <p:nvSpPr>
          <p:cNvPr id="16" name="TextBox 15"/>
          <p:cNvSpPr txBox="1"/>
          <p:nvPr/>
        </p:nvSpPr>
        <p:spPr>
          <a:xfrm>
            <a:off x="1066800" y="0"/>
            <a:ext cx="5334000"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Vegetable Insect Pests		</a:t>
            </a:r>
            <a:endParaRPr lang="en-US" b="1" dirty="0">
              <a:solidFill>
                <a:schemeClr val="tx1">
                  <a:lumMod val="50000"/>
                  <a:lumOff val="50000"/>
                </a:schemeClr>
              </a:solidFill>
            </a:endParaRPr>
          </a:p>
        </p:txBody>
      </p:sp>
      <p:pic>
        <p:nvPicPr>
          <p:cNvPr id="4104" name="Picture 8" descr="http://oregonstate.edu/potatoes/ipm/images/insects/phthorimaea_operculella_male.gif"/>
          <p:cNvPicPr>
            <a:picLocks noChangeAspect="1" noChangeArrowheads="1"/>
          </p:cNvPicPr>
          <p:nvPr/>
        </p:nvPicPr>
        <p:blipFill>
          <a:blip r:embed="rId8" cstate="print"/>
          <a:srcRect/>
          <a:stretch>
            <a:fillRect/>
          </a:stretch>
        </p:blipFill>
        <p:spPr bwMode="auto">
          <a:xfrm>
            <a:off x="4820479" y="1109696"/>
            <a:ext cx="3160642" cy="1675486"/>
          </a:xfrm>
          <a:prstGeom prst="rect">
            <a:avLst/>
          </a:prstGeom>
          <a:ln>
            <a:noFill/>
          </a:ln>
          <a:effectLst>
            <a:softEdge rad="112500"/>
          </a:effectLst>
        </p:spPr>
      </p:pic>
    </p:spTree>
    <p:extLst>
      <p:ext uri="{BB962C8B-B14F-4D97-AF65-F5344CB8AC3E}">
        <p14:creationId xmlns:p14="http://schemas.microsoft.com/office/powerpoint/2010/main" val="218678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8029" t="3448" r="10690" b="2266"/>
          <a:stretch/>
        </p:blipFill>
        <p:spPr bwMode="auto">
          <a:xfrm>
            <a:off x="2871952" y="4187467"/>
            <a:ext cx="2233448"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http://www.agroatlas.ru/content/pests/Phthorimaea_operculella/Phthorimaea_operculella.jpg"/>
          <p:cNvPicPr>
            <a:picLocks noChangeAspect="1" noChangeArrowheads="1"/>
          </p:cNvPicPr>
          <p:nvPr/>
        </p:nvPicPr>
        <p:blipFill>
          <a:blip r:embed="rId4" cstate="print"/>
          <a:srcRect/>
          <a:stretch>
            <a:fillRect/>
          </a:stretch>
        </p:blipFill>
        <p:spPr bwMode="auto">
          <a:xfrm>
            <a:off x="26276" y="200635"/>
            <a:ext cx="3478924" cy="3230430"/>
          </a:xfrm>
          <a:prstGeom prst="rect">
            <a:avLst/>
          </a:prstGeom>
          <a:ln>
            <a:noFill/>
          </a:ln>
          <a:effectLst>
            <a:softEdge rad="112500"/>
          </a:effectLst>
        </p:spPr>
      </p:pic>
      <p:pic>
        <p:nvPicPr>
          <p:cNvPr id="3" name="Picture 6" descr="http://www.aphis.usda.gov/plant_health/plant_pest_info/cotton_pests/downloads/pbw-adult.jpg"/>
          <p:cNvPicPr>
            <a:picLocks noChangeAspect="1" noChangeArrowheads="1"/>
          </p:cNvPicPr>
          <p:nvPr/>
        </p:nvPicPr>
        <p:blipFill>
          <a:blip r:embed="rId5" cstate="print">
            <a:lum bright="10000"/>
          </a:blip>
          <a:srcRect/>
          <a:stretch>
            <a:fillRect/>
          </a:stretch>
        </p:blipFill>
        <p:spPr bwMode="auto">
          <a:xfrm>
            <a:off x="5222098" y="1601335"/>
            <a:ext cx="3940295" cy="2599270"/>
          </a:xfrm>
          <a:prstGeom prst="rect">
            <a:avLst/>
          </a:prstGeom>
          <a:ln>
            <a:noFill/>
          </a:ln>
          <a:effectLst>
            <a:softEdge rad="112500"/>
          </a:effectLst>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1840" b="14445"/>
          <a:stretch/>
        </p:blipFill>
        <p:spPr bwMode="auto">
          <a:xfrm>
            <a:off x="2362200" y="707726"/>
            <a:ext cx="3066394" cy="1787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2098" y="4168504"/>
            <a:ext cx="3861601" cy="2678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r="-514" b="18451"/>
          <a:stretch/>
        </p:blipFill>
        <p:spPr bwMode="auto">
          <a:xfrm>
            <a:off x="26276" y="4771135"/>
            <a:ext cx="3416627" cy="2078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1670" y="3483668"/>
            <a:ext cx="4341060" cy="584775"/>
          </a:xfrm>
          <a:prstGeom prst="rect">
            <a:avLst/>
          </a:prstGeom>
        </p:spPr>
        <p:txBody>
          <a:bodyPr wrap="none">
            <a:spAutoFit/>
          </a:bodyPr>
          <a:lstStyle/>
          <a:p>
            <a:r>
              <a:rPr lang="en-GB" sz="3200" dirty="0" err="1" smtClean="0"/>
              <a:t>Gelechiidae</a:t>
            </a:r>
            <a:r>
              <a:rPr lang="en-GB" sz="3200" dirty="0" smtClean="0"/>
              <a:t>, Lepidoptera</a:t>
            </a:r>
            <a:endParaRPr lang="en-GB" sz="3200" dirty="0"/>
          </a:p>
        </p:txBody>
      </p:sp>
    </p:spTree>
    <p:extLst>
      <p:ext uri="{BB962C8B-B14F-4D97-AF65-F5344CB8AC3E}">
        <p14:creationId xmlns:p14="http://schemas.microsoft.com/office/powerpoint/2010/main" val="422641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1"/>
            <a:ext cx="7789569" cy="1077218"/>
          </a:xfrm>
          <a:prstGeom prst="rect">
            <a:avLst/>
          </a:prstGeom>
          <a:noFill/>
        </p:spPr>
        <p:txBody>
          <a:bodyPr wrap="none" rtlCol="0">
            <a:spAutoFit/>
          </a:bodyPr>
          <a:lstStyle/>
          <a:p>
            <a:pPr algn="ctr"/>
            <a:r>
              <a:rPr lang="en-US" sz="3200" u="sng" dirty="0" smtClean="0"/>
              <a:t>Major Insect Pests of </a:t>
            </a:r>
            <a:r>
              <a:rPr lang="en-US" sz="3200" u="sng" dirty="0" smtClean="0"/>
              <a:t>Winter Vegetable </a:t>
            </a:r>
            <a:r>
              <a:rPr lang="en-US" sz="3200" u="sng" dirty="0" smtClean="0"/>
              <a:t>Crops </a:t>
            </a:r>
          </a:p>
          <a:p>
            <a:pPr algn="ctr"/>
            <a:r>
              <a:rPr lang="en-US" sz="3200" u="sng" dirty="0" smtClean="0"/>
              <a:t>in Pakistan</a:t>
            </a:r>
          </a:p>
        </p:txBody>
      </p:sp>
    </p:spTree>
    <p:extLst>
      <p:ext uri="{BB962C8B-B14F-4D97-AF65-F5344CB8AC3E}">
        <p14:creationId xmlns:p14="http://schemas.microsoft.com/office/powerpoint/2010/main" val="3216975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76202" y="533400"/>
            <a:ext cx="5612627"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Cabbage butterfly (</a:t>
            </a:r>
            <a:r>
              <a:rPr lang="en-US" i="1" dirty="0" err="1" smtClean="0"/>
              <a:t>Pieris</a:t>
            </a:r>
            <a:r>
              <a:rPr lang="en-US" i="1" dirty="0" smtClean="0"/>
              <a:t> </a:t>
            </a:r>
            <a:r>
              <a:rPr lang="en-US" i="1" dirty="0" err="1" smtClean="0"/>
              <a:t>brassicae</a:t>
            </a:r>
            <a:r>
              <a:rPr lang="en-US" dirty="0" smtClean="0"/>
              <a:t>: </a:t>
            </a:r>
            <a:r>
              <a:rPr lang="en-US" dirty="0" err="1" smtClean="0"/>
              <a:t>Pieridae</a:t>
            </a:r>
            <a:r>
              <a:rPr lang="en-US" dirty="0" smtClean="0"/>
              <a:t>: Lepidoptera)</a:t>
            </a:r>
            <a:endParaRPr lang="en-US" dirty="0"/>
          </a:p>
        </p:txBody>
      </p:sp>
      <p:pic>
        <p:nvPicPr>
          <p:cNvPr id="4" name="Picture 2" descr="http://4.bp.blogspot.com/-QddvNrxUSSA/UEpBl6OLsCI/AAAAAAAAJbE/ikMr_6YG89Y/s640/DSC08582.JPG"/>
          <p:cNvPicPr>
            <a:picLocks noChangeAspect="1" noChangeArrowheads="1"/>
          </p:cNvPicPr>
          <p:nvPr/>
        </p:nvPicPr>
        <p:blipFill>
          <a:blip r:embed="rId3" cstate="print"/>
          <a:srcRect/>
          <a:stretch>
            <a:fillRect/>
          </a:stretch>
        </p:blipFill>
        <p:spPr bwMode="auto">
          <a:xfrm rot="5400000">
            <a:off x="4978122" y="584479"/>
            <a:ext cx="1397555" cy="2057400"/>
          </a:xfrm>
          <a:prstGeom prst="rect">
            <a:avLst/>
          </a:prstGeom>
          <a:ln>
            <a:noFill/>
          </a:ln>
          <a:effectLst>
            <a:softEdge rad="112500"/>
          </a:effectLst>
        </p:spPr>
      </p:pic>
      <p:pic>
        <p:nvPicPr>
          <p:cNvPr id="5" name="Picture 10" descr="http://www.omafra.gov.on.ca/english/crops/facts/99-035f1.jpg"/>
          <p:cNvPicPr>
            <a:picLocks noChangeAspect="1" noChangeArrowheads="1"/>
          </p:cNvPicPr>
          <p:nvPr/>
        </p:nvPicPr>
        <p:blipFill>
          <a:blip r:embed="rId4" cstate="print"/>
          <a:srcRect/>
          <a:stretch>
            <a:fillRect/>
          </a:stretch>
        </p:blipFill>
        <p:spPr bwMode="auto">
          <a:xfrm>
            <a:off x="6745980" y="685800"/>
            <a:ext cx="2398020" cy="1600200"/>
          </a:xfrm>
          <a:prstGeom prst="rect">
            <a:avLst/>
          </a:prstGeom>
          <a:ln>
            <a:noFill/>
          </a:ln>
          <a:effectLst>
            <a:softEdge rad="112500"/>
          </a:effectLst>
        </p:spPr>
      </p:pic>
      <p:grpSp>
        <p:nvGrpSpPr>
          <p:cNvPr id="6" name="Group 5"/>
          <p:cNvGrpSpPr/>
          <p:nvPr/>
        </p:nvGrpSpPr>
        <p:grpSpPr>
          <a:xfrm>
            <a:off x="7467600" y="2057400"/>
            <a:ext cx="1981200" cy="4267200"/>
            <a:chOff x="2667000" y="1118077"/>
            <a:chExt cx="2971800" cy="5739923"/>
          </a:xfrm>
        </p:grpSpPr>
        <p:pic>
          <p:nvPicPr>
            <p:cNvPr id="7" name="Picture 6" descr="http://4.bp.blogspot.com/-pjZNT4C7eyA/UEpLED-c0nI/AAAAAAAAJcw/LhVxj94IFt8/s640/DSC09203.JPG"/>
            <p:cNvPicPr>
              <a:picLocks noChangeAspect="1" noChangeArrowheads="1"/>
            </p:cNvPicPr>
            <p:nvPr/>
          </p:nvPicPr>
          <p:blipFill>
            <a:blip r:embed="rId5" cstate="print"/>
            <a:srcRect/>
            <a:stretch>
              <a:fillRect/>
            </a:stretch>
          </p:blipFill>
          <p:spPr bwMode="auto">
            <a:xfrm>
              <a:off x="2667000" y="1118077"/>
              <a:ext cx="2971800" cy="3987322"/>
            </a:xfrm>
            <a:prstGeom prst="rect">
              <a:avLst/>
            </a:prstGeom>
            <a:ln>
              <a:noFill/>
            </a:ln>
            <a:effectLst>
              <a:softEdge rad="317500"/>
            </a:effectLst>
          </p:spPr>
        </p:pic>
        <p:pic>
          <p:nvPicPr>
            <p:cNvPr id="8" name="Picture 8" descr="http://2.bp.blogspot.com/-_jVfTNGE8Uw/UEpIL5zB6tI/AAAAAAAAJcI/mHcoRXztBlA/s640/DSC08960.JPG"/>
            <p:cNvPicPr>
              <a:picLocks noChangeAspect="1" noChangeArrowheads="1"/>
            </p:cNvPicPr>
            <p:nvPr/>
          </p:nvPicPr>
          <p:blipFill>
            <a:blip r:embed="rId6" cstate="print"/>
            <a:srcRect/>
            <a:stretch>
              <a:fillRect/>
            </a:stretch>
          </p:blipFill>
          <p:spPr bwMode="auto">
            <a:xfrm>
              <a:off x="2667000" y="2895599"/>
              <a:ext cx="2971800" cy="3962401"/>
            </a:xfrm>
            <a:prstGeom prst="rect">
              <a:avLst/>
            </a:prstGeom>
            <a:ln>
              <a:noFill/>
            </a:ln>
            <a:effectLst>
              <a:softEdge rad="317500"/>
            </a:effectLst>
          </p:spPr>
        </p:pic>
      </p:grpSp>
      <p:pic>
        <p:nvPicPr>
          <p:cNvPr id="9" name="Picture 4" descr="http://2.bp.blogspot.com/-a4QCeklwCjQ/UEpB0oTh6nI/AAAAAAAAJbM/YixRrgjDDl0/s640/DSC08572.JPG"/>
          <p:cNvPicPr>
            <a:picLocks noChangeAspect="1" noChangeArrowheads="1"/>
          </p:cNvPicPr>
          <p:nvPr/>
        </p:nvPicPr>
        <p:blipFill>
          <a:blip r:embed="rId7" cstate="print"/>
          <a:srcRect/>
          <a:stretch>
            <a:fillRect/>
          </a:stretch>
        </p:blipFill>
        <p:spPr bwMode="auto">
          <a:xfrm>
            <a:off x="5105400" y="2209800"/>
            <a:ext cx="2748926" cy="2057400"/>
          </a:xfrm>
          <a:prstGeom prst="rect">
            <a:avLst/>
          </a:prstGeom>
          <a:ln>
            <a:noFill/>
          </a:ln>
          <a:effectLst>
            <a:softEdge rad="112500"/>
          </a:effectLst>
        </p:spPr>
      </p:pic>
      <p:pic>
        <p:nvPicPr>
          <p:cNvPr id="10" name="Picture 14" descr="http://pics.davesgarden.com/pics/2007/01/18/DiOhio/e8b6c2.jpg"/>
          <p:cNvPicPr>
            <a:picLocks noChangeAspect="1" noChangeArrowheads="1"/>
          </p:cNvPicPr>
          <p:nvPr/>
        </p:nvPicPr>
        <p:blipFill>
          <a:blip r:embed="rId8" cstate="print"/>
          <a:srcRect/>
          <a:stretch>
            <a:fillRect/>
          </a:stretch>
        </p:blipFill>
        <p:spPr bwMode="auto">
          <a:xfrm>
            <a:off x="4572000" y="4191000"/>
            <a:ext cx="4267200" cy="3200400"/>
          </a:xfrm>
          <a:prstGeom prst="rect">
            <a:avLst/>
          </a:prstGeom>
          <a:ln>
            <a:noFill/>
          </a:ln>
          <a:effectLst>
            <a:softEdge rad="635000"/>
          </a:effectLst>
        </p:spPr>
      </p:pic>
      <p:pic>
        <p:nvPicPr>
          <p:cNvPr id="11" name="Picture 12" descr="http://previews.agefotostock.com/previewimage/bajaage/e543c77695794357396bcc5a670a65cf/SCS-s0412482alc.jpg"/>
          <p:cNvPicPr>
            <a:picLocks noChangeAspect="1" noChangeArrowheads="1"/>
          </p:cNvPicPr>
          <p:nvPr/>
        </p:nvPicPr>
        <p:blipFill>
          <a:blip r:embed="rId9" cstate="print"/>
          <a:srcRect/>
          <a:stretch>
            <a:fillRect/>
          </a:stretch>
        </p:blipFill>
        <p:spPr bwMode="auto">
          <a:xfrm>
            <a:off x="2438400" y="2667000"/>
            <a:ext cx="3611759" cy="2501478"/>
          </a:xfrm>
          <a:prstGeom prst="rect">
            <a:avLst/>
          </a:prstGeom>
          <a:ln>
            <a:noFill/>
          </a:ln>
          <a:effectLst>
            <a:softEdge rad="317500"/>
          </a:effectLst>
        </p:spPr>
      </p:pic>
      <p:sp>
        <p:nvSpPr>
          <p:cNvPr id="12" name="TextBox 11"/>
          <p:cNvSpPr txBox="1"/>
          <p:nvPr/>
        </p:nvSpPr>
        <p:spPr>
          <a:xfrm>
            <a:off x="0" y="3581400"/>
            <a:ext cx="4267200" cy="1169551"/>
          </a:xfrm>
          <a:prstGeom prst="rect">
            <a:avLst/>
          </a:prstGeom>
          <a:noFill/>
        </p:spPr>
        <p:txBody>
          <a:bodyPr wrap="square" rtlCol="0">
            <a:spAutoFit/>
          </a:bodyPr>
          <a:lstStyle/>
          <a:p>
            <a:r>
              <a:rPr lang="en-US" sz="1400" b="1" dirty="0" smtClean="0"/>
              <a:t>Life history:</a:t>
            </a:r>
          </a:p>
          <a:p>
            <a:r>
              <a:rPr lang="en-US" sz="1400" dirty="0" smtClean="0"/>
              <a:t>Life cycle: About 2 months</a:t>
            </a:r>
          </a:p>
          <a:p>
            <a:r>
              <a:rPr lang="en-US" sz="1400" dirty="0" smtClean="0"/>
              <a:t>Adult: 1 week</a:t>
            </a:r>
          </a:p>
          <a:p>
            <a:r>
              <a:rPr lang="en-US" sz="1400" dirty="0" smtClean="0"/>
              <a:t>Larvae: 3-4 weeks (5 instars)</a:t>
            </a:r>
          </a:p>
          <a:p>
            <a:r>
              <a:rPr lang="en-US" sz="1400" dirty="0" smtClean="0"/>
              <a:t>No. of generations: 2-3</a:t>
            </a:r>
          </a:p>
        </p:txBody>
      </p:sp>
      <p:sp>
        <p:nvSpPr>
          <p:cNvPr id="13" name="Rectangle 12"/>
          <p:cNvSpPr/>
          <p:nvPr/>
        </p:nvSpPr>
        <p:spPr>
          <a:xfrm>
            <a:off x="0" y="1371600"/>
            <a:ext cx="4876800" cy="2031325"/>
          </a:xfrm>
          <a:prstGeom prst="rect">
            <a:avLst/>
          </a:prstGeom>
        </p:spPr>
        <p:txBody>
          <a:bodyPr wrap="square">
            <a:spAutoFit/>
          </a:bodyPr>
          <a:lstStyle/>
          <a:p>
            <a:pPr algn="just"/>
            <a:r>
              <a:rPr lang="en-US" sz="1400" b="1" dirty="0" smtClean="0"/>
              <a:t>Identification</a:t>
            </a:r>
            <a:endParaRPr lang="en-US" sz="1400" dirty="0" smtClean="0"/>
          </a:p>
          <a:p>
            <a:pPr algn="just"/>
            <a:r>
              <a:rPr lang="en-US" sz="1400" dirty="0" smtClean="0"/>
              <a:t>Adult: Yellowish white (female  with 2 black spots on up side of forewings, while in males these are absent or on lower side </a:t>
            </a:r>
          </a:p>
          <a:p>
            <a:pPr algn="just"/>
            <a:r>
              <a:rPr lang="en-US" sz="1400" dirty="0" smtClean="0"/>
              <a:t>of forewings.</a:t>
            </a:r>
          </a:p>
          <a:p>
            <a:pPr algn="just"/>
            <a:r>
              <a:rPr lang="en-US" sz="1400" dirty="0" smtClean="0"/>
              <a:t>Eggs: Pale white or yellowish in color 200-400 eggs laid singly or in batches) on leaf undersides. </a:t>
            </a:r>
          </a:p>
          <a:p>
            <a:pPr algn="just"/>
            <a:r>
              <a:rPr lang="en-US" sz="1400" dirty="0" smtClean="0"/>
              <a:t>Larva/grub: Creamy white or yellowish</a:t>
            </a:r>
          </a:p>
          <a:p>
            <a:pPr algn="just"/>
            <a:r>
              <a:rPr lang="en-US" sz="1400" dirty="0" smtClean="0"/>
              <a:t>With black spots and setae on body.</a:t>
            </a:r>
          </a:p>
          <a:p>
            <a:pPr algn="just"/>
            <a:r>
              <a:rPr lang="en-US" sz="1400" dirty="0" smtClean="0"/>
              <a:t>Pupa: Creamy white</a:t>
            </a:r>
          </a:p>
        </p:txBody>
      </p:sp>
      <p:sp>
        <p:nvSpPr>
          <p:cNvPr id="14" name="Rectangle 13"/>
          <p:cNvSpPr/>
          <p:nvPr/>
        </p:nvSpPr>
        <p:spPr>
          <a:xfrm>
            <a:off x="0" y="6019800"/>
            <a:ext cx="4419600" cy="738664"/>
          </a:xfrm>
          <a:prstGeom prst="rect">
            <a:avLst/>
          </a:prstGeom>
        </p:spPr>
        <p:txBody>
          <a:bodyPr wrap="square">
            <a:spAutoFit/>
          </a:bodyPr>
          <a:lstStyle/>
          <a:p>
            <a:r>
              <a:rPr lang="en-US" sz="1400" b="1" dirty="0" smtClean="0"/>
              <a:t>Control:</a:t>
            </a:r>
          </a:p>
          <a:p>
            <a:pPr>
              <a:buFont typeface="Arial" pitchFamily="34" charset="0"/>
              <a:buChar char="•"/>
            </a:pPr>
            <a:r>
              <a:rPr lang="en-US" sz="1400" dirty="0" smtClean="0"/>
              <a:t> Destruction of crop stubbles.</a:t>
            </a:r>
          </a:p>
          <a:p>
            <a:pPr>
              <a:buFont typeface="Arial" pitchFamily="34" charset="0"/>
              <a:buChar char="•"/>
            </a:pPr>
            <a:r>
              <a:rPr lang="en-US" sz="1400" dirty="0" smtClean="0"/>
              <a:t> Cypermethrin/abamectin/Spinosad</a:t>
            </a:r>
          </a:p>
        </p:txBody>
      </p:sp>
      <p:sp>
        <p:nvSpPr>
          <p:cNvPr id="15" name="Rectangle 14"/>
          <p:cNvSpPr/>
          <p:nvPr/>
        </p:nvSpPr>
        <p:spPr>
          <a:xfrm>
            <a:off x="0" y="4800600"/>
            <a:ext cx="5029200" cy="1169551"/>
          </a:xfrm>
          <a:prstGeom prst="rect">
            <a:avLst/>
          </a:prstGeom>
        </p:spPr>
        <p:txBody>
          <a:bodyPr wrap="square">
            <a:spAutoFit/>
          </a:bodyPr>
          <a:lstStyle/>
          <a:p>
            <a:pPr algn="just"/>
            <a:r>
              <a:rPr lang="en-US" sz="1400" b="1" dirty="0" smtClean="0"/>
              <a:t>Damage:</a:t>
            </a:r>
          </a:p>
          <a:p>
            <a:pPr marL="342900" indent="-342900" algn="just">
              <a:buFont typeface="Arial" pitchFamily="34" charset="0"/>
              <a:buChar char="•"/>
            </a:pPr>
            <a:r>
              <a:rPr lang="en-US" sz="1400" dirty="0" smtClean="0"/>
              <a:t>Active period: November to April (in hilly areas May to Nov.)</a:t>
            </a:r>
          </a:p>
          <a:p>
            <a:pPr marL="342900" indent="-342900" algn="just">
              <a:buFont typeface="Arial" pitchFamily="34" charset="0"/>
              <a:buChar char="•"/>
            </a:pPr>
            <a:r>
              <a:rPr lang="en-US" sz="1400" dirty="0" smtClean="0"/>
              <a:t>Caterpillars feed gregariously on plant leaves and heads.</a:t>
            </a:r>
          </a:p>
          <a:p>
            <a:pPr marL="342900" indent="-342900" algn="just">
              <a:buFont typeface="Arial" pitchFamily="34" charset="0"/>
              <a:buChar char="•"/>
            </a:pPr>
            <a:r>
              <a:rPr lang="en-US" sz="1400" dirty="0" smtClean="0"/>
              <a:t>Attacked plant bears abnormal plant head and ultimately a lower market price.</a:t>
            </a:r>
          </a:p>
        </p:txBody>
      </p:sp>
      <p:sp>
        <p:nvSpPr>
          <p:cNvPr id="16" name="Rectangle 15"/>
          <p:cNvSpPr/>
          <p:nvPr/>
        </p:nvSpPr>
        <p:spPr>
          <a:xfrm>
            <a:off x="0" y="1066800"/>
            <a:ext cx="4953000" cy="307777"/>
          </a:xfrm>
          <a:prstGeom prst="rect">
            <a:avLst/>
          </a:prstGeom>
        </p:spPr>
        <p:txBody>
          <a:bodyPr wrap="square">
            <a:spAutoFit/>
          </a:bodyPr>
          <a:lstStyle/>
          <a:p>
            <a:r>
              <a:rPr lang="en-US" sz="1400" b="1" dirty="0" smtClean="0"/>
              <a:t>Host plants</a:t>
            </a:r>
            <a:r>
              <a:rPr lang="en-US" sz="1400" dirty="0" smtClean="0"/>
              <a:t>: Major pest of cabbage and other cruciferous plants</a:t>
            </a:r>
            <a:endParaRPr lang="en-US" sz="1400" dirty="0"/>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3054124"/>
            <a:ext cx="3613394" cy="2927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151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2.bp.blogspot.com/-a4QCeklwCjQ/UEpB0oTh6nI/AAAAAAAAJbM/YixRrgjDDl0/s640/DSC08572.JPG"/>
          <p:cNvPicPr>
            <a:picLocks noChangeAspect="1" noChangeArrowheads="1"/>
          </p:cNvPicPr>
          <p:nvPr/>
        </p:nvPicPr>
        <p:blipFill>
          <a:blip r:embed="rId3" cstate="print"/>
          <a:srcRect/>
          <a:stretch>
            <a:fillRect/>
          </a:stretch>
        </p:blipFill>
        <p:spPr bwMode="auto">
          <a:xfrm>
            <a:off x="2190750" y="2895599"/>
            <a:ext cx="7105650" cy="5318135"/>
          </a:xfrm>
          <a:prstGeom prst="rect">
            <a:avLst/>
          </a:prstGeom>
          <a:ln>
            <a:noFill/>
          </a:ln>
          <a:effectLst>
            <a:softEdge rad="112500"/>
          </a:effec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100"/>
            <a:ext cx="7924801" cy="4255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http://4.bp.blogspot.com/-QddvNrxUSSA/UEpBl6OLsCI/AAAAAAAAJbE/ikMr_6YG89Y/s640/DSC08582.JPG"/>
          <p:cNvPicPr>
            <a:picLocks noChangeAspect="1" noChangeArrowheads="1"/>
          </p:cNvPicPr>
          <p:nvPr/>
        </p:nvPicPr>
        <p:blipFill>
          <a:blip r:embed="rId5" cstate="print"/>
          <a:srcRect/>
          <a:stretch>
            <a:fillRect/>
          </a:stretch>
        </p:blipFill>
        <p:spPr bwMode="auto">
          <a:xfrm rot="5400000">
            <a:off x="689672" y="3293905"/>
            <a:ext cx="3002157" cy="4419602"/>
          </a:xfrm>
          <a:prstGeom prst="rect">
            <a:avLst/>
          </a:prstGeom>
          <a:ln>
            <a:noFill/>
          </a:ln>
          <a:effectLst>
            <a:softEdge rad="112500"/>
          </a:effectLst>
        </p:spPr>
      </p:pic>
    </p:spTree>
    <p:extLst>
      <p:ext uri="{BB962C8B-B14F-4D97-AF65-F5344CB8AC3E}">
        <p14:creationId xmlns:p14="http://schemas.microsoft.com/office/powerpoint/2010/main" val="2675297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16" name="Picture 16" descr="http://dwpicture.com.au/photos/110338b.jpg"/>
          <p:cNvPicPr>
            <a:picLocks noChangeAspect="1" noChangeArrowheads="1"/>
          </p:cNvPicPr>
          <p:nvPr/>
        </p:nvPicPr>
        <p:blipFill>
          <a:blip r:embed="rId3" cstate="print"/>
          <a:srcRect/>
          <a:stretch>
            <a:fillRect/>
          </a:stretch>
        </p:blipFill>
        <p:spPr bwMode="auto">
          <a:xfrm>
            <a:off x="3429000" y="4940413"/>
            <a:ext cx="2971800" cy="1993787"/>
          </a:xfrm>
          <a:prstGeom prst="rect">
            <a:avLst/>
          </a:prstGeom>
          <a:ln>
            <a:noFill/>
          </a:ln>
          <a:effectLst>
            <a:softEdge rad="112500"/>
          </a:effectLst>
        </p:spPr>
      </p:pic>
      <p:pic>
        <p:nvPicPr>
          <p:cNvPr id="128002" name="Picture 2" descr="http://www.agralan-growers.co.uk/ekmps/shops/agralan/images/diamond-back-moth-plutella-xylostella-2-trap-system--215-p.jpg"/>
          <p:cNvPicPr>
            <a:picLocks noChangeAspect="1" noChangeArrowheads="1"/>
          </p:cNvPicPr>
          <p:nvPr/>
        </p:nvPicPr>
        <p:blipFill>
          <a:blip r:embed="rId4" cstate="print"/>
          <a:srcRect/>
          <a:stretch>
            <a:fillRect/>
          </a:stretch>
        </p:blipFill>
        <p:spPr bwMode="auto">
          <a:xfrm>
            <a:off x="6324599" y="685800"/>
            <a:ext cx="2819401" cy="2190750"/>
          </a:xfrm>
          <a:prstGeom prst="rect">
            <a:avLst/>
          </a:prstGeom>
          <a:ln>
            <a:noFill/>
          </a:ln>
          <a:effectLst>
            <a:softEdge rad="112500"/>
          </a:effectLst>
        </p:spPr>
      </p:pic>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76202" y="533400"/>
            <a:ext cx="7950190"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Diamondback Moth or Cabbage moth (</a:t>
            </a:r>
            <a:r>
              <a:rPr lang="en-US" i="1" dirty="0" smtClean="0"/>
              <a:t>Plutella </a:t>
            </a:r>
            <a:r>
              <a:rPr lang="en-US" i="1" dirty="0" err="1" smtClean="0"/>
              <a:t>xylostella</a:t>
            </a:r>
            <a:r>
              <a:rPr lang="en-US" dirty="0" smtClean="0"/>
              <a:t>: </a:t>
            </a:r>
            <a:r>
              <a:rPr lang="en-US" dirty="0" err="1" smtClean="0"/>
              <a:t>Plutellidae</a:t>
            </a:r>
            <a:r>
              <a:rPr lang="en-US" dirty="0" smtClean="0"/>
              <a:t>: Lepidoptera)</a:t>
            </a:r>
            <a:endParaRPr lang="en-US" dirty="0"/>
          </a:p>
        </p:txBody>
      </p:sp>
      <p:sp>
        <p:nvSpPr>
          <p:cNvPr id="12" name="TextBox 11"/>
          <p:cNvSpPr txBox="1"/>
          <p:nvPr/>
        </p:nvSpPr>
        <p:spPr>
          <a:xfrm>
            <a:off x="0" y="2958405"/>
            <a:ext cx="4648200" cy="1384995"/>
          </a:xfrm>
          <a:prstGeom prst="rect">
            <a:avLst/>
          </a:prstGeom>
          <a:noFill/>
        </p:spPr>
        <p:txBody>
          <a:bodyPr wrap="square" rtlCol="0">
            <a:spAutoFit/>
          </a:bodyPr>
          <a:lstStyle/>
          <a:p>
            <a:r>
              <a:rPr lang="en-US" sz="1400" b="1" dirty="0" smtClean="0"/>
              <a:t>Life history:</a:t>
            </a:r>
          </a:p>
          <a:p>
            <a:r>
              <a:rPr lang="en-US" sz="1400" dirty="0" smtClean="0"/>
              <a:t>Life cycle: About 1 to 1.5 months</a:t>
            </a:r>
          </a:p>
          <a:p>
            <a:r>
              <a:rPr lang="en-US" sz="1400" dirty="0" smtClean="0"/>
              <a:t>Adult: 3 weeks</a:t>
            </a:r>
          </a:p>
          <a:p>
            <a:r>
              <a:rPr lang="en-US" sz="1400" dirty="0" smtClean="0"/>
              <a:t>Larvae: 1-2 weeks (4 instars)</a:t>
            </a:r>
          </a:p>
          <a:p>
            <a:r>
              <a:rPr lang="en-US" sz="1400" dirty="0" smtClean="0"/>
              <a:t>Pupa: 1 week</a:t>
            </a:r>
          </a:p>
          <a:p>
            <a:r>
              <a:rPr lang="en-US" sz="1400" dirty="0" smtClean="0"/>
              <a:t>No. of generations: many overlapping generations per annum</a:t>
            </a:r>
          </a:p>
        </p:txBody>
      </p:sp>
      <p:sp>
        <p:nvSpPr>
          <p:cNvPr id="13" name="Rectangle 12"/>
          <p:cNvSpPr/>
          <p:nvPr/>
        </p:nvSpPr>
        <p:spPr>
          <a:xfrm>
            <a:off x="0" y="1358205"/>
            <a:ext cx="6248400" cy="1600438"/>
          </a:xfrm>
          <a:prstGeom prst="rect">
            <a:avLst/>
          </a:prstGeom>
        </p:spPr>
        <p:txBody>
          <a:bodyPr wrap="square">
            <a:spAutoFit/>
          </a:bodyPr>
          <a:lstStyle/>
          <a:p>
            <a:pPr algn="just"/>
            <a:r>
              <a:rPr lang="en-US" sz="1400" b="1" dirty="0" smtClean="0"/>
              <a:t>Identification</a:t>
            </a:r>
            <a:endParaRPr lang="en-US" sz="1400" dirty="0" smtClean="0"/>
          </a:p>
          <a:p>
            <a:pPr algn="just"/>
            <a:r>
              <a:rPr lang="en-US" sz="1400" dirty="0" smtClean="0"/>
              <a:t>Adult: Greyish brown forewings with golden strip on the dorsal side. 8 -12 mm</a:t>
            </a:r>
          </a:p>
          <a:p>
            <a:pPr algn="just"/>
            <a:r>
              <a:rPr lang="en-US" sz="1400" dirty="0" smtClean="0"/>
              <a:t>Eggs: Pale or yellowish white in color (av. 200) eggs laid singly or in batches of 2-8 eggs) on leaf undersides. </a:t>
            </a:r>
          </a:p>
          <a:p>
            <a:pPr algn="just"/>
            <a:r>
              <a:rPr lang="en-US" sz="1400" dirty="0" smtClean="0"/>
              <a:t>Larva: Pale or yellowish green (hang out by a silken thread when disturbed) 11 mm  with fine setae over all body</a:t>
            </a:r>
          </a:p>
          <a:p>
            <a:pPr algn="just"/>
            <a:r>
              <a:rPr lang="en-US" sz="1400" dirty="0" smtClean="0"/>
              <a:t>Pupa: Yellowish green , found in silken cocoon </a:t>
            </a:r>
          </a:p>
        </p:txBody>
      </p:sp>
      <p:sp>
        <p:nvSpPr>
          <p:cNvPr id="14" name="Rectangle 13"/>
          <p:cNvSpPr/>
          <p:nvPr/>
        </p:nvSpPr>
        <p:spPr>
          <a:xfrm>
            <a:off x="0" y="5105400"/>
            <a:ext cx="4419600" cy="1877437"/>
          </a:xfrm>
          <a:prstGeom prst="rect">
            <a:avLst/>
          </a:prstGeom>
        </p:spPr>
        <p:txBody>
          <a:bodyPr wrap="square">
            <a:spAutoFit/>
          </a:bodyPr>
          <a:lstStyle/>
          <a:p>
            <a:r>
              <a:rPr lang="en-US" sz="1400" b="1" dirty="0" smtClean="0"/>
              <a:t>Control:</a:t>
            </a:r>
          </a:p>
          <a:p>
            <a:pPr>
              <a:buFont typeface="Arial" pitchFamily="34" charset="0"/>
              <a:buChar char="•"/>
            </a:pPr>
            <a:r>
              <a:rPr lang="en-US" sz="1400" dirty="0" smtClean="0"/>
              <a:t> Eradication of other crucifer hosts before</a:t>
            </a:r>
          </a:p>
          <a:p>
            <a:r>
              <a:rPr lang="en-US" sz="1400" dirty="0" smtClean="0"/>
              <a:t>   cabbage crop sowing and clean culture</a:t>
            </a:r>
          </a:p>
          <a:p>
            <a:pPr>
              <a:buFont typeface="Arial" pitchFamily="34" charset="0"/>
              <a:buChar char="•"/>
            </a:pPr>
            <a:r>
              <a:rPr lang="en-US" sz="1400" dirty="0" smtClean="0"/>
              <a:t> Light trap (mass capturing of adult moths)</a:t>
            </a:r>
          </a:p>
          <a:p>
            <a:pPr>
              <a:buFont typeface="Arial" pitchFamily="34" charset="0"/>
              <a:buChar char="•"/>
            </a:pPr>
            <a:r>
              <a:rPr lang="en-US" sz="1400" dirty="0" smtClean="0"/>
              <a:t> Different parasitoid and predatory insects</a:t>
            </a:r>
          </a:p>
          <a:p>
            <a:r>
              <a:rPr lang="en-US" sz="1400" dirty="0" smtClean="0"/>
              <a:t> (</a:t>
            </a:r>
            <a:r>
              <a:rPr lang="en-US" sz="1400" i="1" dirty="0" err="1" smtClean="0"/>
              <a:t>Apenteles</a:t>
            </a:r>
            <a:r>
              <a:rPr lang="en-US" sz="1400" i="1" dirty="0" smtClean="0"/>
              <a:t> </a:t>
            </a:r>
            <a:r>
              <a:rPr lang="en-US" sz="1400" i="1" dirty="0" err="1" smtClean="0"/>
              <a:t>plutellae</a:t>
            </a:r>
            <a:r>
              <a:rPr lang="en-US" sz="1400" i="1" dirty="0" smtClean="0"/>
              <a:t>:  </a:t>
            </a:r>
            <a:r>
              <a:rPr lang="en-US" sz="1400" dirty="0" smtClean="0"/>
              <a:t>A braconid wasp)</a:t>
            </a:r>
          </a:p>
          <a:p>
            <a:pPr>
              <a:buFont typeface="Arial" pitchFamily="34" charset="0"/>
              <a:buChar char="•"/>
            </a:pPr>
            <a:r>
              <a:rPr lang="en-US" sz="1400" dirty="0" smtClean="0"/>
              <a:t> Cypermethrin/abamectin/ Spinosad</a:t>
            </a:r>
          </a:p>
          <a:p>
            <a:pPr>
              <a:buFont typeface="Arial" pitchFamily="34" charset="0"/>
              <a:buChar char="•"/>
            </a:pPr>
            <a:r>
              <a:rPr lang="en-GB" sz="1400" i="1" dirty="0"/>
              <a:t>Bacillus thuringiensis</a:t>
            </a:r>
            <a:r>
              <a:rPr lang="en-GB" sz="1400" dirty="0"/>
              <a:t> products</a:t>
            </a:r>
            <a:endParaRPr lang="en-US" sz="1400" dirty="0" smtClean="0"/>
          </a:p>
        </p:txBody>
      </p:sp>
      <p:sp>
        <p:nvSpPr>
          <p:cNvPr id="15" name="Rectangle 14"/>
          <p:cNvSpPr/>
          <p:nvPr/>
        </p:nvSpPr>
        <p:spPr>
          <a:xfrm>
            <a:off x="0" y="4343400"/>
            <a:ext cx="5257800" cy="954107"/>
          </a:xfrm>
          <a:prstGeom prst="rect">
            <a:avLst/>
          </a:prstGeom>
        </p:spPr>
        <p:txBody>
          <a:bodyPr wrap="square">
            <a:spAutoFit/>
          </a:bodyPr>
          <a:lstStyle/>
          <a:p>
            <a:pPr algn="just"/>
            <a:r>
              <a:rPr lang="en-US" sz="1400" b="1" dirty="0" smtClean="0"/>
              <a:t>Damage:</a:t>
            </a:r>
          </a:p>
          <a:p>
            <a:pPr marL="342900" indent="-342900" algn="just">
              <a:buFont typeface="+mj-lt"/>
              <a:buAutoNum type="arabicPeriod"/>
            </a:pPr>
            <a:r>
              <a:rPr lang="en-US" sz="1400" dirty="0" smtClean="0"/>
              <a:t>Active period: Nov. to April (maxi. Damage Dec. January)</a:t>
            </a:r>
          </a:p>
          <a:p>
            <a:pPr marL="342900" indent="-342900" algn="just">
              <a:buFont typeface="+mj-lt"/>
              <a:buAutoNum type="arabicPeriod"/>
            </a:pPr>
            <a:r>
              <a:rPr lang="en-US" sz="1400" dirty="0" smtClean="0"/>
              <a:t>Caterpillars feed gregariously on plant leaves and heads,</a:t>
            </a:r>
          </a:p>
          <a:p>
            <a:pPr marL="342900" indent="-342900" algn="just"/>
            <a:r>
              <a:rPr lang="en-US" sz="1400" dirty="0" smtClean="0"/>
              <a:t>	leaving leaf skeleton behind. Riddled look</a:t>
            </a:r>
          </a:p>
        </p:txBody>
      </p:sp>
      <p:sp>
        <p:nvSpPr>
          <p:cNvPr id="16" name="Rectangle 15"/>
          <p:cNvSpPr/>
          <p:nvPr/>
        </p:nvSpPr>
        <p:spPr>
          <a:xfrm>
            <a:off x="0" y="990600"/>
            <a:ext cx="4953000" cy="307777"/>
          </a:xfrm>
          <a:prstGeom prst="rect">
            <a:avLst/>
          </a:prstGeom>
        </p:spPr>
        <p:txBody>
          <a:bodyPr wrap="square">
            <a:spAutoFit/>
          </a:bodyPr>
          <a:lstStyle/>
          <a:p>
            <a:r>
              <a:rPr lang="en-US" sz="1400" b="1" dirty="0" smtClean="0"/>
              <a:t>Host plants</a:t>
            </a:r>
            <a:r>
              <a:rPr lang="en-US" sz="1400" dirty="0" smtClean="0"/>
              <a:t>: Major pest of cabbage and other cruciferous plants</a:t>
            </a:r>
            <a:endParaRPr lang="en-US" sz="1400" dirty="0"/>
          </a:p>
        </p:txBody>
      </p:sp>
      <p:pic>
        <p:nvPicPr>
          <p:cNvPr id="128008" name="Picture 8" descr="http://www.lepiforum.de/webbbs/images/f1_2006/pic23182.jpg"/>
          <p:cNvPicPr>
            <a:picLocks noChangeAspect="1" noChangeArrowheads="1"/>
          </p:cNvPicPr>
          <p:nvPr/>
        </p:nvPicPr>
        <p:blipFill>
          <a:blip r:embed="rId5" cstate="print"/>
          <a:srcRect/>
          <a:stretch>
            <a:fillRect/>
          </a:stretch>
        </p:blipFill>
        <p:spPr bwMode="auto">
          <a:xfrm>
            <a:off x="4343400" y="2387600"/>
            <a:ext cx="2362200" cy="1574800"/>
          </a:xfrm>
          <a:prstGeom prst="rect">
            <a:avLst/>
          </a:prstGeom>
          <a:ln>
            <a:noFill/>
          </a:ln>
          <a:effectLst>
            <a:softEdge rad="112500"/>
          </a:effectLst>
        </p:spPr>
      </p:pic>
      <p:pic>
        <p:nvPicPr>
          <p:cNvPr id="128010" name="Picture 10" descr="http://m6.i.pbase.com/g3/01/12401/2/88893916.7Pe83dQN.jpg"/>
          <p:cNvPicPr>
            <a:picLocks noChangeAspect="1" noChangeArrowheads="1"/>
          </p:cNvPicPr>
          <p:nvPr/>
        </p:nvPicPr>
        <p:blipFill>
          <a:blip r:embed="rId6" cstate="print"/>
          <a:srcRect/>
          <a:stretch>
            <a:fillRect/>
          </a:stretch>
        </p:blipFill>
        <p:spPr bwMode="auto">
          <a:xfrm>
            <a:off x="6324600" y="2590800"/>
            <a:ext cx="2634812" cy="1676400"/>
          </a:xfrm>
          <a:prstGeom prst="rect">
            <a:avLst/>
          </a:prstGeom>
          <a:ln>
            <a:noFill/>
          </a:ln>
          <a:effectLst>
            <a:softEdge rad="112500"/>
          </a:effectLst>
        </p:spPr>
      </p:pic>
      <p:pic>
        <p:nvPicPr>
          <p:cNvPr id="128012" name="Picture 12" descr="http://farm4.staticflickr.com/3006/2798918549_88bb1d3216.jpg"/>
          <p:cNvPicPr>
            <a:picLocks noChangeAspect="1" noChangeArrowheads="1"/>
          </p:cNvPicPr>
          <p:nvPr/>
        </p:nvPicPr>
        <p:blipFill>
          <a:blip r:embed="rId7" cstate="print"/>
          <a:srcRect/>
          <a:stretch>
            <a:fillRect/>
          </a:stretch>
        </p:blipFill>
        <p:spPr bwMode="auto">
          <a:xfrm>
            <a:off x="5689600" y="4267200"/>
            <a:ext cx="3454400" cy="2590800"/>
          </a:xfrm>
          <a:prstGeom prst="rect">
            <a:avLst/>
          </a:prstGeom>
          <a:ln>
            <a:noFill/>
          </a:ln>
          <a:effectLst>
            <a:softEdge rad="112500"/>
          </a:effectLst>
        </p:spPr>
      </p:pic>
      <p:pic>
        <p:nvPicPr>
          <p:cNvPr id="128014" name="Picture 14" descr="http://www.conferences.unimelb.edu.au/moth/Pics/Ne41.jpg"/>
          <p:cNvPicPr>
            <a:picLocks noChangeAspect="1" noChangeArrowheads="1"/>
          </p:cNvPicPr>
          <p:nvPr/>
        </p:nvPicPr>
        <p:blipFill>
          <a:blip r:embed="rId8" cstate="print"/>
          <a:srcRect/>
          <a:stretch>
            <a:fillRect/>
          </a:stretch>
        </p:blipFill>
        <p:spPr bwMode="auto">
          <a:xfrm>
            <a:off x="2628900" y="2924827"/>
            <a:ext cx="1845878" cy="1244895"/>
          </a:xfrm>
          <a:prstGeom prst="rect">
            <a:avLst/>
          </a:prstGeom>
          <a:ln>
            <a:noFill/>
          </a:ln>
          <a:effectLst>
            <a:softEdge rad="112500"/>
          </a:effectLst>
        </p:spPr>
      </p:pic>
    </p:spTree>
    <p:extLst>
      <p:ext uri="{BB962C8B-B14F-4D97-AF65-F5344CB8AC3E}">
        <p14:creationId xmlns:p14="http://schemas.microsoft.com/office/powerpoint/2010/main" val="15534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0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rva of the diamondback mo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07" y="4000500"/>
            <a:ext cx="4391587"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ttp://farm4.staticflickr.com/3006/2798918549_88bb1d3216.jpg"/>
          <p:cNvPicPr>
            <a:picLocks noChangeAspect="1" noChangeArrowheads="1"/>
          </p:cNvPicPr>
          <p:nvPr/>
        </p:nvPicPr>
        <p:blipFill>
          <a:blip r:embed="rId4" cstate="print"/>
          <a:srcRect/>
          <a:stretch>
            <a:fillRect/>
          </a:stretch>
        </p:blipFill>
        <p:spPr bwMode="auto">
          <a:xfrm>
            <a:off x="3556000" y="2667000"/>
            <a:ext cx="5588000" cy="4191000"/>
          </a:xfrm>
          <a:prstGeom prst="rect">
            <a:avLst/>
          </a:prstGeom>
          <a:ln>
            <a:noFill/>
          </a:ln>
          <a:effectLst>
            <a:softEdge rad="112500"/>
          </a:effectLst>
        </p:spPr>
      </p:pic>
      <p:pic>
        <p:nvPicPr>
          <p:cNvPr id="2" name="Picture 2" descr="http://www.agralan-growers.co.uk/ekmps/shops/agralan/images/diamond-back-moth-plutella-xylostella-2-trap-system--215-p.jpg"/>
          <p:cNvPicPr>
            <a:picLocks noChangeAspect="1" noChangeArrowheads="1"/>
          </p:cNvPicPr>
          <p:nvPr/>
        </p:nvPicPr>
        <p:blipFill>
          <a:blip r:embed="rId5" cstate="print"/>
          <a:srcRect t="8085" r="12041" b="17526"/>
          <a:stretch>
            <a:fillRect/>
          </a:stretch>
        </p:blipFill>
        <p:spPr bwMode="auto">
          <a:xfrm>
            <a:off x="0" y="0"/>
            <a:ext cx="4572000" cy="3004457"/>
          </a:xfrm>
          <a:prstGeom prst="rect">
            <a:avLst/>
          </a:prstGeom>
          <a:ln>
            <a:noFill/>
          </a:ln>
          <a:effectLst>
            <a:softEdge rad="112500"/>
          </a:effectLst>
        </p:spPr>
      </p:pic>
      <p:pic>
        <p:nvPicPr>
          <p:cNvPr id="1026" name="Picture 2" descr="http://www2.nrm.se/en/svenska_fjarilar/p/images/plutella_xylostella_male.gif"/>
          <p:cNvPicPr>
            <a:picLocks noChangeAspect="1" noChangeArrowheads="1"/>
          </p:cNvPicPr>
          <p:nvPr/>
        </p:nvPicPr>
        <p:blipFill>
          <a:blip r:embed="rId6" cstate="print"/>
          <a:srcRect/>
          <a:stretch>
            <a:fillRect/>
          </a:stretch>
        </p:blipFill>
        <p:spPr bwMode="auto">
          <a:xfrm>
            <a:off x="5185382" y="304800"/>
            <a:ext cx="3958618" cy="2074317"/>
          </a:xfrm>
          <a:prstGeom prst="rect">
            <a:avLst/>
          </a:prstGeom>
          <a:noFill/>
        </p:spPr>
      </p:pic>
    </p:spTree>
    <p:extLst>
      <p:ext uri="{BB962C8B-B14F-4D97-AF65-F5344CB8AC3E}">
        <p14:creationId xmlns:p14="http://schemas.microsoft.com/office/powerpoint/2010/main" val="51590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lifeunseen.com/cart/img/4935.jpg"/>
          <p:cNvPicPr>
            <a:picLocks noChangeAspect="1" noChangeArrowheads="1"/>
          </p:cNvPicPr>
          <p:nvPr/>
        </p:nvPicPr>
        <p:blipFill>
          <a:blip r:embed="rId3" cstate="print"/>
          <a:srcRect/>
          <a:stretch>
            <a:fillRect/>
          </a:stretch>
        </p:blipFill>
        <p:spPr bwMode="auto">
          <a:xfrm>
            <a:off x="4648200" y="2895600"/>
            <a:ext cx="2870200" cy="215265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76202" y="609600"/>
            <a:ext cx="6455165"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Green Potato/Stink bug (</a:t>
            </a:r>
            <a:r>
              <a:rPr lang="en-US" i="1" dirty="0" err="1" smtClean="0"/>
              <a:t>Nezara</a:t>
            </a:r>
            <a:r>
              <a:rPr lang="en-US" i="1" dirty="0" smtClean="0"/>
              <a:t> </a:t>
            </a:r>
            <a:r>
              <a:rPr lang="en-US" i="1" dirty="0" err="1" smtClean="0"/>
              <a:t>viridula</a:t>
            </a:r>
            <a:r>
              <a:rPr lang="en-US" dirty="0" smtClean="0"/>
              <a:t>: Pentatomidae: Hemiptera</a:t>
            </a:r>
            <a:endParaRPr lang="en-US" dirty="0"/>
          </a:p>
        </p:txBody>
      </p:sp>
      <p:pic>
        <p:nvPicPr>
          <p:cNvPr id="30726" name="Picture 6" descr="Eggs of the southern green stink bug, Nezara viridula (Linnaeus)."/>
          <p:cNvPicPr>
            <a:picLocks noChangeAspect="1" noChangeArrowheads="1"/>
          </p:cNvPicPr>
          <p:nvPr/>
        </p:nvPicPr>
        <p:blipFill rotWithShape="1">
          <a:blip r:embed="rId4" cstate="print"/>
          <a:srcRect l="26723" t="17927" r="25129" b="20817"/>
          <a:stretch/>
        </p:blipFill>
        <p:spPr bwMode="auto">
          <a:xfrm>
            <a:off x="4800600" y="1039376"/>
            <a:ext cx="1600200" cy="1221518"/>
          </a:xfrm>
          <a:prstGeom prst="rect">
            <a:avLst/>
          </a:prstGeom>
          <a:ln>
            <a:noFill/>
          </a:ln>
          <a:effectLst>
            <a:softEdge rad="112500"/>
          </a:effectLst>
        </p:spPr>
      </p:pic>
      <p:sp>
        <p:nvSpPr>
          <p:cNvPr id="7" name="TextBox 6"/>
          <p:cNvSpPr txBox="1"/>
          <p:nvPr/>
        </p:nvSpPr>
        <p:spPr>
          <a:xfrm>
            <a:off x="24207" y="3014133"/>
            <a:ext cx="4648200" cy="1384995"/>
          </a:xfrm>
          <a:prstGeom prst="rect">
            <a:avLst/>
          </a:prstGeom>
          <a:noFill/>
        </p:spPr>
        <p:txBody>
          <a:bodyPr wrap="square" rtlCol="0">
            <a:spAutoFit/>
          </a:bodyPr>
          <a:lstStyle/>
          <a:p>
            <a:r>
              <a:rPr lang="en-US" sz="1400" b="1" dirty="0" smtClean="0"/>
              <a:t>Life history:</a:t>
            </a:r>
          </a:p>
          <a:p>
            <a:r>
              <a:rPr lang="en-US" sz="1400" dirty="0" smtClean="0"/>
              <a:t>Life cycle: 2.5 to 3.5 months</a:t>
            </a:r>
          </a:p>
          <a:p>
            <a:r>
              <a:rPr lang="en-US" sz="1400" dirty="0" smtClean="0"/>
              <a:t>Adult: 3 weeks</a:t>
            </a:r>
          </a:p>
          <a:p>
            <a:r>
              <a:rPr lang="en-US" sz="1400" dirty="0" smtClean="0"/>
              <a:t>Nymph: 4 weeks</a:t>
            </a:r>
          </a:p>
          <a:p>
            <a:r>
              <a:rPr lang="en-US" sz="1400" dirty="0" smtClean="0"/>
              <a:t>Pupation: 1 week</a:t>
            </a:r>
          </a:p>
          <a:p>
            <a:r>
              <a:rPr lang="en-US" sz="1400" dirty="0" smtClean="0"/>
              <a:t>No. of generations: 3-4  overlapping generations per annum</a:t>
            </a:r>
          </a:p>
        </p:txBody>
      </p:sp>
      <p:sp>
        <p:nvSpPr>
          <p:cNvPr id="8" name="Rectangle 7"/>
          <p:cNvSpPr/>
          <p:nvPr/>
        </p:nvSpPr>
        <p:spPr>
          <a:xfrm>
            <a:off x="0" y="1663005"/>
            <a:ext cx="6248400" cy="1384995"/>
          </a:xfrm>
          <a:prstGeom prst="rect">
            <a:avLst/>
          </a:prstGeom>
        </p:spPr>
        <p:txBody>
          <a:bodyPr wrap="square">
            <a:spAutoFit/>
          </a:bodyPr>
          <a:lstStyle/>
          <a:p>
            <a:pPr algn="just"/>
            <a:r>
              <a:rPr lang="en-US" sz="1400" b="1" dirty="0" smtClean="0"/>
              <a:t>Identification</a:t>
            </a:r>
            <a:endParaRPr lang="en-US" sz="1400" dirty="0" smtClean="0"/>
          </a:p>
          <a:p>
            <a:pPr algn="just"/>
            <a:r>
              <a:rPr lang="en-US" sz="1400" dirty="0" smtClean="0"/>
              <a:t>Adult: shield-shaped green body (15 mm length / 8 mm width)</a:t>
            </a:r>
          </a:p>
          <a:p>
            <a:pPr algn="just"/>
            <a:r>
              <a:rPr lang="en-US" sz="1400" dirty="0" smtClean="0"/>
              <a:t>Eggs: Yellowish white eggs laid in batches of 30-100 underside of leaves or on tender shoots. 250 eggs in life span.</a:t>
            </a:r>
          </a:p>
          <a:p>
            <a:pPr algn="just"/>
            <a:r>
              <a:rPr lang="en-US" sz="1400" dirty="0" smtClean="0"/>
              <a:t>Nymph: 1st instar dark brown, 2</a:t>
            </a:r>
            <a:r>
              <a:rPr lang="en-US" sz="1400" baseline="30000" dirty="0" smtClean="0"/>
              <a:t>nd</a:t>
            </a:r>
            <a:r>
              <a:rPr lang="en-US" sz="1400" dirty="0" smtClean="0"/>
              <a:t> instar black body with orange and yellow spots, 5th instar becomes green</a:t>
            </a:r>
          </a:p>
        </p:txBody>
      </p:sp>
      <p:sp>
        <p:nvSpPr>
          <p:cNvPr id="9" name="Rectangle 8"/>
          <p:cNvSpPr/>
          <p:nvPr/>
        </p:nvSpPr>
        <p:spPr>
          <a:xfrm>
            <a:off x="0" y="5410200"/>
            <a:ext cx="4419600" cy="1384995"/>
          </a:xfrm>
          <a:prstGeom prst="rect">
            <a:avLst/>
          </a:prstGeom>
        </p:spPr>
        <p:txBody>
          <a:bodyPr wrap="square">
            <a:spAutoFit/>
          </a:bodyPr>
          <a:lstStyle/>
          <a:p>
            <a:r>
              <a:rPr lang="en-US" sz="1400" b="1" dirty="0" smtClean="0"/>
              <a:t>Control:</a:t>
            </a:r>
          </a:p>
          <a:p>
            <a:pPr>
              <a:buFont typeface="Arial" pitchFamily="34" charset="0"/>
              <a:buChar char="•"/>
            </a:pPr>
            <a:r>
              <a:rPr lang="en-US" sz="1400" dirty="0" smtClean="0"/>
              <a:t> Clean cultivation </a:t>
            </a:r>
          </a:p>
          <a:p>
            <a:pPr>
              <a:buFont typeface="Arial" pitchFamily="34" charset="0"/>
              <a:buChar char="•"/>
            </a:pPr>
            <a:r>
              <a:rPr lang="en-US" sz="1400" dirty="0" smtClean="0"/>
              <a:t> Biological control by parasitic Tachinid flies (nymph/adult)  and Trissolcus wasps (egg parasitoid)</a:t>
            </a:r>
          </a:p>
          <a:p>
            <a:pPr>
              <a:buFont typeface="Arial" pitchFamily="34" charset="0"/>
              <a:buChar char="•"/>
            </a:pPr>
            <a:r>
              <a:rPr lang="en-US" sz="1400" dirty="0" smtClean="0"/>
              <a:t> Chemical control through systemic insecticides (Imidacloprid, Thiamethoxam etc.)</a:t>
            </a:r>
          </a:p>
        </p:txBody>
      </p:sp>
      <p:sp>
        <p:nvSpPr>
          <p:cNvPr id="10" name="Rectangle 9"/>
          <p:cNvSpPr/>
          <p:nvPr/>
        </p:nvSpPr>
        <p:spPr>
          <a:xfrm>
            <a:off x="0" y="4343400"/>
            <a:ext cx="5257800" cy="954107"/>
          </a:xfrm>
          <a:prstGeom prst="rect">
            <a:avLst/>
          </a:prstGeom>
        </p:spPr>
        <p:txBody>
          <a:bodyPr wrap="square">
            <a:spAutoFit/>
          </a:bodyPr>
          <a:lstStyle/>
          <a:p>
            <a:pPr algn="just"/>
            <a:r>
              <a:rPr lang="en-US" sz="1400" b="1" dirty="0" smtClean="0"/>
              <a:t>Damage:</a:t>
            </a:r>
          </a:p>
          <a:p>
            <a:pPr marL="342900" indent="-342900" algn="just">
              <a:buFont typeface="Arial" pitchFamily="34" charset="0"/>
              <a:buChar char="•"/>
            </a:pPr>
            <a:r>
              <a:rPr lang="en-US" sz="1400" dirty="0" smtClean="0"/>
              <a:t>Active period: March to Nov. (maxi. Damage August/Sept.)</a:t>
            </a:r>
          </a:p>
          <a:p>
            <a:pPr marL="342900" indent="-342900" algn="just">
              <a:buFont typeface="Arial" pitchFamily="34" charset="0"/>
              <a:buChar char="•"/>
            </a:pPr>
            <a:r>
              <a:rPr lang="en-US" sz="1400" dirty="0" smtClean="0"/>
              <a:t>Adults and nymphs suck sap from plant tender</a:t>
            </a:r>
          </a:p>
          <a:p>
            <a:pPr marL="342900" indent="-342900" algn="just"/>
            <a:r>
              <a:rPr lang="en-US" sz="1400" dirty="0" smtClean="0"/>
              <a:t>	 shoots/fruits, withering and dyeing of plants occur</a:t>
            </a:r>
          </a:p>
        </p:txBody>
      </p:sp>
      <p:sp>
        <p:nvSpPr>
          <p:cNvPr id="11" name="Rectangle 10"/>
          <p:cNvSpPr/>
          <p:nvPr/>
        </p:nvSpPr>
        <p:spPr>
          <a:xfrm>
            <a:off x="0" y="1066800"/>
            <a:ext cx="4953000" cy="523220"/>
          </a:xfrm>
          <a:prstGeom prst="rect">
            <a:avLst/>
          </a:prstGeom>
        </p:spPr>
        <p:txBody>
          <a:bodyPr wrap="square">
            <a:spAutoFit/>
          </a:bodyPr>
          <a:lstStyle/>
          <a:p>
            <a:r>
              <a:rPr lang="en-US" sz="1400" b="1" dirty="0" smtClean="0"/>
              <a:t>Host plants</a:t>
            </a:r>
            <a:r>
              <a:rPr lang="en-US" sz="1400" dirty="0" smtClean="0"/>
              <a:t>: Major pest of potato crop and other winter vegetables</a:t>
            </a:r>
            <a:endParaRPr lang="en-US" sz="1400" dirty="0"/>
          </a:p>
        </p:txBody>
      </p:sp>
      <p:pic>
        <p:nvPicPr>
          <p:cNvPr id="30730" name="Picture 10" descr="Second instar nymph of the southern green stink bug, Nezara viridula (Linnaeus). "/>
          <p:cNvPicPr>
            <a:picLocks noChangeAspect="1" noChangeArrowheads="1"/>
          </p:cNvPicPr>
          <p:nvPr/>
        </p:nvPicPr>
        <p:blipFill>
          <a:blip r:embed="rId5" cstate="print"/>
          <a:srcRect/>
          <a:stretch>
            <a:fillRect/>
          </a:stretch>
        </p:blipFill>
        <p:spPr bwMode="auto">
          <a:xfrm>
            <a:off x="7467600" y="2050084"/>
            <a:ext cx="1830652" cy="990600"/>
          </a:xfrm>
          <a:prstGeom prst="rect">
            <a:avLst/>
          </a:prstGeom>
          <a:ln>
            <a:noFill/>
          </a:ln>
          <a:effectLst>
            <a:softEdge rad="112500"/>
          </a:effectLst>
        </p:spPr>
      </p:pic>
      <p:pic>
        <p:nvPicPr>
          <p:cNvPr id="30728" name="Picture 8" descr="Recently emerged 1st instar nymphs of the southern green stink bug, Nezara viridula (Linnaeus). "/>
          <p:cNvPicPr>
            <a:picLocks noChangeAspect="1" noChangeArrowheads="1"/>
          </p:cNvPicPr>
          <p:nvPr/>
        </p:nvPicPr>
        <p:blipFill>
          <a:blip r:embed="rId6" cstate="print"/>
          <a:srcRect/>
          <a:stretch>
            <a:fillRect/>
          </a:stretch>
        </p:blipFill>
        <p:spPr bwMode="auto">
          <a:xfrm>
            <a:off x="7715712" y="1135684"/>
            <a:ext cx="1524000" cy="1158240"/>
          </a:xfrm>
          <a:prstGeom prst="rect">
            <a:avLst/>
          </a:prstGeom>
          <a:ln>
            <a:noFill/>
          </a:ln>
          <a:effectLst>
            <a:softEdge rad="112500"/>
          </a:effectLst>
        </p:spPr>
      </p:pic>
      <p:pic>
        <p:nvPicPr>
          <p:cNvPr id="30732" name="Picture 12" descr="Third instar nymph of the southern green stink bug, Nezara viridula (Linnaeus). "/>
          <p:cNvPicPr>
            <a:picLocks noChangeAspect="1" noChangeArrowheads="1"/>
          </p:cNvPicPr>
          <p:nvPr/>
        </p:nvPicPr>
        <p:blipFill>
          <a:blip r:embed="rId7" cstate="print"/>
          <a:srcRect/>
          <a:stretch>
            <a:fillRect/>
          </a:stretch>
        </p:blipFill>
        <p:spPr bwMode="auto">
          <a:xfrm>
            <a:off x="7391400" y="2659684"/>
            <a:ext cx="2057400" cy="1386688"/>
          </a:xfrm>
          <a:prstGeom prst="rect">
            <a:avLst/>
          </a:prstGeom>
          <a:ln>
            <a:noFill/>
          </a:ln>
          <a:effectLst>
            <a:softEdge rad="112500"/>
          </a:effectLst>
        </p:spPr>
      </p:pic>
      <p:pic>
        <p:nvPicPr>
          <p:cNvPr id="30734" name="Picture 14" descr="Fourth instar nymph of the southern green stink bug, Nezara viridula (Linnaeus). "/>
          <p:cNvPicPr>
            <a:picLocks noChangeAspect="1" noChangeArrowheads="1"/>
          </p:cNvPicPr>
          <p:nvPr/>
        </p:nvPicPr>
        <p:blipFill>
          <a:blip r:embed="rId8" cstate="print"/>
          <a:srcRect/>
          <a:stretch>
            <a:fillRect/>
          </a:stretch>
        </p:blipFill>
        <p:spPr bwMode="auto">
          <a:xfrm rot="5400000">
            <a:off x="7225294" y="3511591"/>
            <a:ext cx="2189036" cy="2009223"/>
          </a:xfrm>
          <a:prstGeom prst="rect">
            <a:avLst/>
          </a:prstGeom>
          <a:ln>
            <a:noFill/>
          </a:ln>
          <a:effectLst>
            <a:softEdge rad="112500"/>
          </a:effectLst>
        </p:spPr>
      </p:pic>
      <p:pic>
        <p:nvPicPr>
          <p:cNvPr id="30736" name="Picture 16" descr="Fifth instar nymph of the southern green stink bug, Nezara viridula (Linnaeus). "/>
          <p:cNvPicPr>
            <a:picLocks noChangeAspect="1" noChangeArrowheads="1"/>
          </p:cNvPicPr>
          <p:nvPr/>
        </p:nvPicPr>
        <p:blipFill>
          <a:blip r:embed="rId9" cstate="print"/>
          <a:srcRect/>
          <a:stretch>
            <a:fillRect/>
          </a:stretch>
        </p:blipFill>
        <p:spPr bwMode="auto">
          <a:xfrm rot="10800000">
            <a:off x="7239000" y="4640884"/>
            <a:ext cx="2175162" cy="1531315"/>
          </a:xfrm>
          <a:prstGeom prst="rect">
            <a:avLst/>
          </a:prstGeom>
          <a:ln>
            <a:noFill/>
          </a:ln>
          <a:effectLst>
            <a:softEdge rad="112500"/>
          </a:effectLst>
        </p:spPr>
      </p:pic>
      <p:pic>
        <p:nvPicPr>
          <p:cNvPr id="30738" name="Picture 18" descr="Adult Trichopoda pennipes, a tachinid fly, that parasitizes the southern green stink bug, Nezara viridula (Linnaeus). "/>
          <p:cNvPicPr>
            <a:picLocks noChangeAspect="1" noChangeArrowheads="1"/>
          </p:cNvPicPr>
          <p:nvPr/>
        </p:nvPicPr>
        <p:blipFill>
          <a:blip r:embed="rId10" cstate="print"/>
          <a:srcRect/>
          <a:stretch>
            <a:fillRect/>
          </a:stretch>
        </p:blipFill>
        <p:spPr bwMode="auto">
          <a:xfrm>
            <a:off x="4114800" y="5486401"/>
            <a:ext cx="1800877" cy="1371599"/>
          </a:xfrm>
          <a:prstGeom prst="rect">
            <a:avLst/>
          </a:prstGeom>
          <a:ln>
            <a:noFill/>
          </a:ln>
          <a:effectLst>
            <a:softEdge rad="112500"/>
          </a:effectLst>
        </p:spPr>
      </p:pic>
      <p:pic>
        <p:nvPicPr>
          <p:cNvPr id="30740" name="Picture 20" descr="http://t2.gstatic.com/images?q=tbn:ANd9GcQwf6icvXEwLpbG0bPMv4-Cb8r2ETIvFX7OfNqTqFTQJT8Hqqzk"/>
          <p:cNvPicPr>
            <a:picLocks noChangeAspect="1" noChangeArrowheads="1"/>
          </p:cNvPicPr>
          <p:nvPr/>
        </p:nvPicPr>
        <p:blipFill>
          <a:blip r:embed="rId11" cstate="print"/>
          <a:srcRect/>
          <a:stretch>
            <a:fillRect/>
          </a:stretch>
        </p:blipFill>
        <p:spPr bwMode="auto">
          <a:xfrm>
            <a:off x="5867400" y="5418612"/>
            <a:ext cx="1524000" cy="1439388"/>
          </a:xfrm>
          <a:prstGeom prst="rect">
            <a:avLst/>
          </a:prstGeom>
          <a:ln>
            <a:noFill/>
          </a:ln>
          <a:effectLst>
            <a:softEdge rad="112500"/>
          </a:effectLst>
        </p:spPr>
      </p:pic>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56283" y="1066800"/>
            <a:ext cx="1561182" cy="1150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87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0"/>
            <a:ext cx="5334000"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Vegetable Insect Pests		</a:t>
            </a:r>
            <a:endParaRPr lang="en-US" b="1" dirty="0">
              <a:solidFill>
                <a:schemeClr val="tx1">
                  <a:lumMod val="50000"/>
                  <a:lumOff val="50000"/>
                </a:schemeClr>
              </a:solidFill>
            </a:endParaRPr>
          </a:p>
        </p:txBody>
      </p:sp>
      <p:sp>
        <p:nvSpPr>
          <p:cNvPr id="3" name="TextBox 2"/>
          <p:cNvSpPr txBox="1"/>
          <p:nvPr/>
        </p:nvSpPr>
        <p:spPr>
          <a:xfrm>
            <a:off x="76202" y="609600"/>
            <a:ext cx="6944850"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Painted / </a:t>
            </a:r>
            <a:r>
              <a:rPr lang="en-US" dirty="0" err="1" smtClean="0"/>
              <a:t>Mooli</a:t>
            </a:r>
            <a:r>
              <a:rPr lang="en-US" dirty="0" smtClean="0"/>
              <a:t>  / Stink bug (</a:t>
            </a:r>
            <a:r>
              <a:rPr lang="en-US" i="1" dirty="0" err="1" smtClean="0"/>
              <a:t>Bagrada</a:t>
            </a:r>
            <a:r>
              <a:rPr lang="en-US" i="1" dirty="0" smtClean="0"/>
              <a:t> </a:t>
            </a:r>
            <a:r>
              <a:rPr lang="en-US" i="1" dirty="0" err="1" smtClean="0"/>
              <a:t>hilaris</a:t>
            </a:r>
            <a:r>
              <a:rPr lang="en-US" i="1" dirty="0" smtClean="0"/>
              <a:t> </a:t>
            </a:r>
            <a:r>
              <a:rPr lang="en-US" dirty="0" smtClean="0"/>
              <a:t>: Pentatomidae, Hemiptera)</a:t>
            </a:r>
            <a:endParaRPr lang="en-US" i="1" dirty="0"/>
          </a:p>
        </p:txBody>
      </p:sp>
      <p:pic>
        <p:nvPicPr>
          <p:cNvPr id="5126" name="Picture 6" descr="http://ucanr.edu/blogs/strawberries-vegetables/blogfiles/14601_original.jpg"/>
          <p:cNvPicPr>
            <a:picLocks noChangeAspect="1" noChangeArrowheads="1"/>
          </p:cNvPicPr>
          <p:nvPr/>
        </p:nvPicPr>
        <p:blipFill>
          <a:blip r:embed="rId3" cstate="print"/>
          <a:srcRect/>
          <a:stretch>
            <a:fillRect/>
          </a:stretch>
        </p:blipFill>
        <p:spPr bwMode="auto">
          <a:xfrm rot="5400000" flipV="1">
            <a:off x="4768920" y="2622480"/>
            <a:ext cx="6553200" cy="1613040"/>
          </a:xfrm>
          <a:prstGeom prst="rect">
            <a:avLst/>
          </a:prstGeom>
          <a:ln>
            <a:noFill/>
          </a:ln>
          <a:effectLst>
            <a:outerShdw blurRad="292100" dist="139700" dir="2700000" algn="tl" rotWithShape="0">
              <a:srgbClr val="333333">
                <a:alpha val="65000"/>
              </a:srgbClr>
            </a:outerShdw>
          </a:effectLst>
        </p:spPr>
      </p:pic>
      <p:pic>
        <p:nvPicPr>
          <p:cNvPr id="5128" name="Picture 8" descr="http://www.infonet-biovision.org/res/res/files/1643.400x400.jpeg"/>
          <p:cNvPicPr>
            <a:picLocks noChangeAspect="1" noChangeArrowheads="1"/>
          </p:cNvPicPr>
          <p:nvPr/>
        </p:nvPicPr>
        <p:blipFill>
          <a:blip r:embed="rId4" cstate="print"/>
          <a:srcRect/>
          <a:stretch>
            <a:fillRect/>
          </a:stretch>
        </p:blipFill>
        <p:spPr bwMode="auto">
          <a:xfrm>
            <a:off x="4343400" y="2590800"/>
            <a:ext cx="2743200" cy="2057400"/>
          </a:xfrm>
          <a:prstGeom prst="rect">
            <a:avLst/>
          </a:prstGeom>
          <a:ln>
            <a:noFill/>
          </a:ln>
          <a:effectLst>
            <a:outerShdw blurRad="292100" dist="139700" dir="2700000" algn="tl" rotWithShape="0">
              <a:srgbClr val="333333">
                <a:alpha val="65000"/>
              </a:srgbClr>
            </a:outerShdw>
          </a:effectLst>
        </p:spPr>
      </p:pic>
      <p:pic>
        <p:nvPicPr>
          <p:cNvPr id="5132" name="Picture 12" descr="http://www.infonet-biovision.org/res/res/files/1645.400x400.jpeg"/>
          <p:cNvPicPr>
            <a:picLocks noChangeAspect="1" noChangeArrowheads="1"/>
          </p:cNvPicPr>
          <p:nvPr/>
        </p:nvPicPr>
        <p:blipFill>
          <a:blip r:embed="rId5" cstate="print"/>
          <a:srcRect/>
          <a:stretch>
            <a:fillRect/>
          </a:stretch>
        </p:blipFill>
        <p:spPr bwMode="auto">
          <a:xfrm>
            <a:off x="4343400" y="4737353"/>
            <a:ext cx="2743200" cy="196824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0" y="2819400"/>
            <a:ext cx="4648200" cy="1384995"/>
          </a:xfrm>
          <a:prstGeom prst="rect">
            <a:avLst/>
          </a:prstGeom>
          <a:noFill/>
        </p:spPr>
        <p:txBody>
          <a:bodyPr wrap="square" rtlCol="0">
            <a:spAutoFit/>
          </a:bodyPr>
          <a:lstStyle/>
          <a:p>
            <a:r>
              <a:rPr lang="en-US" sz="1400" b="1" dirty="0" smtClean="0"/>
              <a:t>Life history:</a:t>
            </a:r>
          </a:p>
          <a:p>
            <a:r>
              <a:rPr lang="en-US" sz="1400" dirty="0" smtClean="0"/>
              <a:t>Life cycle: 1.5 – 2 months</a:t>
            </a:r>
          </a:p>
          <a:p>
            <a:r>
              <a:rPr lang="en-US" sz="1400" dirty="0" smtClean="0"/>
              <a:t>Adult: 2-4 weeks</a:t>
            </a:r>
          </a:p>
          <a:p>
            <a:r>
              <a:rPr lang="en-US" sz="1400" dirty="0" smtClean="0"/>
              <a:t>Egg hatching : about 1 week</a:t>
            </a:r>
          </a:p>
          <a:p>
            <a:r>
              <a:rPr lang="en-US" sz="1400" dirty="0" smtClean="0"/>
              <a:t>Nymphs: 3-4 weeks</a:t>
            </a:r>
          </a:p>
          <a:p>
            <a:r>
              <a:rPr lang="en-US" sz="1400" dirty="0" smtClean="0"/>
              <a:t>No. of generations: 5</a:t>
            </a:r>
          </a:p>
        </p:txBody>
      </p:sp>
      <p:sp>
        <p:nvSpPr>
          <p:cNvPr id="9" name="Rectangle 8"/>
          <p:cNvSpPr/>
          <p:nvPr/>
        </p:nvSpPr>
        <p:spPr>
          <a:xfrm>
            <a:off x="0" y="1676400"/>
            <a:ext cx="7010400" cy="1169551"/>
          </a:xfrm>
          <a:prstGeom prst="rect">
            <a:avLst/>
          </a:prstGeom>
        </p:spPr>
        <p:txBody>
          <a:bodyPr wrap="square">
            <a:spAutoFit/>
          </a:bodyPr>
          <a:lstStyle/>
          <a:p>
            <a:pPr algn="just"/>
            <a:r>
              <a:rPr lang="en-US" sz="1400" b="1" dirty="0" smtClean="0"/>
              <a:t>Identification</a:t>
            </a:r>
            <a:endParaRPr lang="en-US" sz="1400" dirty="0" smtClean="0"/>
          </a:p>
          <a:p>
            <a:pPr algn="just"/>
            <a:r>
              <a:rPr lang="en-US" sz="1400" dirty="0" smtClean="0"/>
              <a:t>Adult: Blackish body with orange, red and yellowish-white spots on the dorsal side. </a:t>
            </a:r>
          </a:p>
          <a:p>
            <a:pPr algn="just"/>
            <a:r>
              <a:rPr lang="en-US" sz="1400" dirty="0" smtClean="0"/>
              <a:t>Eggs: Dirty white (averagely 90 eggs / female bug)</a:t>
            </a:r>
          </a:p>
          <a:p>
            <a:pPr algn="just"/>
            <a:r>
              <a:rPr lang="en-US" sz="1400" dirty="0" smtClean="0"/>
              <a:t>Nymph: 1st instar light reddish orange, then turns black with</a:t>
            </a:r>
          </a:p>
          <a:p>
            <a:pPr algn="just"/>
            <a:r>
              <a:rPr lang="en-US" sz="1400" dirty="0" smtClean="0"/>
              <a:t>             red markings on the abdomen (5 nymphal instars)</a:t>
            </a:r>
          </a:p>
        </p:txBody>
      </p:sp>
      <p:sp>
        <p:nvSpPr>
          <p:cNvPr id="10" name="Rectangle 9"/>
          <p:cNvSpPr/>
          <p:nvPr/>
        </p:nvSpPr>
        <p:spPr>
          <a:xfrm>
            <a:off x="0" y="5867400"/>
            <a:ext cx="6629400" cy="738664"/>
          </a:xfrm>
          <a:prstGeom prst="rect">
            <a:avLst/>
          </a:prstGeom>
        </p:spPr>
        <p:txBody>
          <a:bodyPr wrap="square">
            <a:spAutoFit/>
          </a:bodyPr>
          <a:lstStyle/>
          <a:p>
            <a:r>
              <a:rPr lang="en-US" sz="1400" b="1" dirty="0" smtClean="0"/>
              <a:t>Control:</a:t>
            </a:r>
          </a:p>
          <a:p>
            <a:pPr>
              <a:buFont typeface="Arial" pitchFamily="34" charset="0"/>
              <a:buChar char="•"/>
            </a:pPr>
            <a:r>
              <a:rPr lang="en-US" sz="1400" dirty="0" smtClean="0"/>
              <a:t> Biological control (green lacewings, assassin bugs etc.)</a:t>
            </a:r>
          </a:p>
          <a:p>
            <a:pPr>
              <a:buFont typeface="Arial" pitchFamily="34" charset="0"/>
              <a:buChar char="•"/>
            </a:pPr>
            <a:r>
              <a:rPr lang="en-US" sz="1400" dirty="0" smtClean="0"/>
              <a:t> Chemical control (Imidacloprid, cypermethrin, thiamethoxam)</a:t>
            </a:r>
          </a:p>
        </p:txBody>
      </p:sp>
      <p:sp>
        <p:nvSpPr>
          <p:cNvPr id="11" name="Rectangle 10"/>
          <p:cNvSpPr/>
          <p:nvPr/>
        </p:nvSpPr>
        <p:spPr>
          <a:xfrm>
            <a:off x="0" y="4191000"/>
            <a:ext cx="5715000" cy="1600438"/>
          </a:xfrm>
          <a:prstGeom prst="rect">
            <a:avLst/>
          </a:prstGeom>
        </p:spPr>
        <p:txBody>
          <a:bodyPr wrap="square">
            <a:spAutoFit/>
          </a:bodyPr>
          <a:lstStyle/>
          <a:p>
            <a:pPr algn="just"/>
            <a:r>
              <a:rPr lang="en-US" sz="1400" b="1" dirty="0" smtClean="0"/>
              <a:t>Damage:</a:t>
            </a:r>
          </a:p>
          <a:p>
            <a:pPr marL="342900" indent="-342900" algn="just">
              <a:buFont typeface="Arial" pitchFamily="34" charset="0"/>
              <a:buChar char="•"/>
            </a:pPr>
            <a:r>
              <a:rPr lang="en-US" sz="1400" dirty="0" smtClean="0"/>
              <a:t>Active period: Through the year</a:t>
            </a:r>
          </a:p>
          <a:p>
            <a:pPr marL="342900" indent="-342900" algn="just"/>
            <a:r>
              <a:rPr lang="en-US" sz="1400" dirty="0" smtClean="0"/>
              <a:t>	(maxi. Damage March-April and September-October)</a:t>
            </a:r>
          </a:p>
          <a:p>
            <a:pPr marL="342900" indent="-342900" algn="just">
              <a:buFont typeface="Arial" pitchFamily="34" charset="0"/>
              <a:buChar char="•"/>
            </a:pPr>
            <a:r>
              <a:rPr lang="en-US" sz="1400" dirty="0" smtClean="0"/>
              <a:t>Adults and nymphs desap the plant causing </a:t>
            </a:r>
          </a:p>
          <a:p>
            <a:pPr marL="342900" indent="-342900" algn="just"/>
            <a:r>
              <a:rPr lang="en-US" sz="1400" dirty="0" smtClean="0"/>
              <a:t> 	retarded plant growth and poor quality crop yield.</a:t>
            </a:r>
          </a:p>
          <a:p>
            <a:pPr marL="342900" indent="-342900" algn="just">
              <a:buFont typeface="Arial" pitchFamily="34" charset="0"/>
              <a:buChar char="•"/>
            </a:pPr>
            <a:r>
              <a:rPr lang="en-US" sz="1400" dirty="0" smtClean="0"/>
              <a:t>In case of early crop infestation, re-sowing of the </a:t>
            </a:r>
          </a:p>
          <a:p>
            <a:pPr marL="342900" indent="-342900" algn="just"/>
            <a:r>
              <a:rPr lang="en-US" sz="1400" dirty="0" smtClean="0"/>
              <a:t>	entire crop becomes necessary.</a:t>
            </a:r>
          </a:p>
        </p:txBody>
      </p:sp>
      <p:sp>
        <p:nvSpPr>
          <p:cNvPr id="12" name="Rectangle 11"/>
          <p:cNvSpPr/>
          <p:nvPr/>
        </p:nvSpPr>
        <p:spPr>
          <a:xfrm>
            <a:off x="0" y="1066800"/>
            <a:ext cx="4953000" cy="523220"/>
          </a:xfrm>
          <a:prstGeom prst="rect">
            <a:avLst/>
          </a:prstGeom>
        </p:spPr>
        <p:txBody>
          <a:bodyPr wrap="square">
            <a:spAutoFit/>
          </a:bodyPr>
          <a:lstStyle/>
          <a:p>
            <a:r>
              <a:rPr lang="en-US" sz="1400" b="1" dirty="0" smtClean="0"/>
              <a:t>Host plants</a:t>
            </a:r>
            <a:r>
              <a:rPr lang="en-US" sz="1400" dirty="0" smtClean="0"/>
              <a:t>: Reddish, turnip, cabbage, cauliflower</a:t>
            </a:r>
          </a:p>
          <a:p>
            <a:r>
              <a:rPr lang="en-US" sz="1400" dirty="0" smtClean="0"/>
              <a:t>Major pest of winter vegetables .</a:t>
            </a:r>
            <a:endParaRPr lang="en-US" sz="1400" dirty="0"/>
          </a:p>
        </p:txBody>
      </p:sp>
    </p:spTree>
    <p:extLst>
      <p:ext uri="{BB962C8B-B14F-4D97-AF65-F5344CB8AC3E}">
        <p14:creationId xmlns:p14="http://schemas.microsoft.com/office/powerpoint/2010/main" val="20083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Eggs of the southern green stink bug, Nezara viridula (Linnaeus)."/>
          <p:cNvPicPr>
            <a:picLocks noChangeAspect="1" noChangeArrowheads="1"/>
          </p:cNvPicPr>
          <p:nvPr/>
        </p:nvPicPr>
        <p:blipFill rotWithShape="1">
          <a:blip r:embed="rId3" cstate="print"/>
          <a:srcRect l="26723" t="17927" r="25129" b="20817"/>
          <a:stretch/>
        </p:blipFill>
        <p:spPr bwMode="auto">
          <a:xfrm>
            <a:off x="7543800" y="23009"/>
            <a:ext cx="1600200" cy="1221518"/>
          </a:xfrm>
          <a:prstGeom prst="rect">
            <a:avLst/>
          </a:prstGeom>
          <a:ln>
            <a:noFill/>
          </a:ln>
          <a:effectLst>
            <a:softEdge rad="112500"/>
          </a:effectLst>
        </p:spPr>
      </p:pic>
      <p:pic>
        <p:nvPicPr>
          <p:cNvPr id="3" name="Picture 10" descr="Second instar nymph of the southern green stink bug, Nezara viridula (Linnaeus). "/>
          <p:cNvPicPr>
            <a:picLocks noChangeAspect="1" noChangeArrowheads="1"/>
          </p:cNvPicPr>
          <p:nvPr/>
        </p:nvPicPr>
        <p:blipFill>
          <a:blip r:embed="rId4" cstate="print"/>
          <a:srcRect/>
          <a:stretch>
            <a:fillRect/>
          </a:stretch>
        </p:blipFill>
        <p:spPr bwMode="auto">
          <a:xfrm>
            <a:off x="4780157" y="1989119"/>
            <a:ext cx="1830652" cy="990600"/>
          </a:xfrm>
          <a:prstGeom prst="rect">
            <a:avLst/>
          </a:prstGeom>
          <a:ln>
            <a:noFill/>
          </a:ln>
          <a:effectLst>
            <a:softEdge rad="112500"/>
          </a:effectLst>
        </p:spPr>
      </p:pic>
      <p:pic>
        <p:nvPicPr>
          <p:cNvPr id="4" name="Picture 8" descr="Recently emerged 1st instar nymphs of the southern green stink bug, Nezara viridula (Linnaeus). "/>
          <p:cNvPicPr>
            <a:picLocks noChangeAspect="1" noChangeArrowheads="1"/>
          </p:cNvPicPr>
          <p:nvPr/>
        </p:nvPicPr>
        <p:blipFill>
          <a:blip r:embed="rId5" cstate="print"/>
          <a:srcRect/>
          <a:stretch>
            <a:fillRect/>
          </a:stretch>
        </p:blipFill>
        <p:spPr bwMode="auto">
          <a:xfrm>
            <a:off x="5182521" y="907085"/>
            <a:ext cx="1524000" cy="1158240"/>
          </a:xfrm>
          <a:prstGeom prst="rect">
            <a:avLst/>
          </a:prstGeom>
          <a:ln>
            <a:noFill/>
          </a:ln>
          <a:effectLst>
            <a:softEdge rad="112500"/>
          </a:effectLst>
        </p:spPr>
      </p:pic>
      <p:pic>
        <p:nvPicPr>
          <p:cNvPr id="5" name="Picture 12" descr="Third instar nymph of the southern green stink bug, Nezara viridula (Linnaeus). "/>
          <p:cNvPicPr>
            <a:picLocks noChangeAspect="1" noChangeArrowheads="1"/>
          </p:cNvPicPr>
          <p:nvPr/>
        </p:nvPicPr>
        <p:blipFill>
          <a:blip r:embed="rId6" cstate="print"/>
          <a:srcRect/>
          <a:stretch>
            <a:fillRect/>
          </a:stretch>
        </p:blipFill>
        <p:spPr bwMode="auto">
          <a:xfrm>
            <a:off x="4553409" y="2717063"/>
            <a:ext cx="2057400" cy="1386688"/>
          </a:xfrm>
          <a:prstGeom prst="rect">
            <a:avLst/>
          </a:prstGeom>
          <a:ln>
            <a:noFill/>
          </a:ln>
          <a:effectLst>
            <a:softEdge rad="112500"/>
          </a:effectLst>
        </p:spPr>
      </p:pic>
      <p:pic>
        <p:nvPicPr>
          <p:cNvPr id="6" name="Picture 14" descr="Fourth instar nymph of the southern green stink bug, Nezara viridula (Linnaeus). "/>
          <p:cNvPicPr>
            <a:picLocks noChangeAspect="1" noChangeArrowheads="1"/>
          </p:cNvPicPr>
          <p:nvPr/>
        </p:nvPicPr>
        <p:blipFill>
          <a:blip r:embed="rId7" cstate="print"/>
          <a:srcRect/>
          <a:stretch>
            <a:fillRect/>
          </a:stretch>
        </p:blipFill>
        <p:spPr bwMode="auto">
          <a:xfrm rot="5400000">
            <a:off x="4511679" y="3745566"/>
            <a:ext cx="2189036" cy="2009223"/>
          </a:xfrm>
          <a:prstGeom prst="rect">
            <a:avLst/>
          </a:prstGeom>
          <a:ln>
            <a:noFill/>
          </a:ln>
          <a:effectLst>
            <a:softEdge rad="112500"/>
          </a:effectLst>
        </p:spPr>
      </p:pic>
      <p:pic>
        <p:nvPicPr>
          <p:cNvPr id="7" name="Picture 16" descr="Fifth instar nymph of the southern green stink bug, Nezara viridula (Linnaeus). "/>
          <p:cNvPicPr>
            <a:picLocks noChangeAspect="1" noChangeArrowheads="1"/>
          </p:cNvPicPr>
          <p:nvPr/>
        </p:nvPicPr>
        <p:blipFill>
          <a:blip r:embed="rId8" cstate="print"/>
          <a:srcRect/>
          <a:stretch>
            <a:fillRect/>
          </a:stretch>
        </p:blipFill>
        <p:spPr bwMode="auto">
          <a:xfrm rot="10800000">
            <a:off x="4417059" y="5098086"/>
            <a:ext cx="2175162" cy="1531315"/>
          </a:xfrm>
          <a:prstGeom prst="rect">
            <a:avLst/>
          </a:prstGeom>
          <a:ln>
            <a:noFill/>
          </a:ln>
          <a:effectLst>
            <a:softEdge rad="112500"/>
          </a:effectLst>
        </p:spPr>
      </p:pic>
      <p:pic>
        <p:nvPicPr>
          <p:cNvPr id="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82618" y="93609"/>
            <a:ext cx="1561182" cy="1150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http://ucanr.edu/blogs/strawberries-vegetables/blogfiles/14601_original.jpg"/>
          <p:cNvPicPr>
            <a:picLocks noChangeAspect="1" noChangeArrowheads="1"/>
          </p:cNvPicPr>
          <p:nvPr/>
        </p:nvPicPr>
        <p:blipFill>
          <a:blip r:embed="rId10" cstate="print"/>
          <a:srcRect/>
          <a:stretch>
            <a:fillRect/>
          </a:stretch>
        </p:blipFill>
        <p:spPr bwMode="auto">
          <a:xfrm rot="5400000" flipV="1">
            <a:off x="196920" y="2679630"/>
            <a:ext cx="6553200" cy="1613040"/>
          </a:xfrm>
          <a:prstGeom prst="rect">
            <a:avLst/>
          </a:prstGeom>
          <a:ln>
            <a:noFill/>
          </a:ln>
          <a:effectLst>
            <a:outerShdw blurRad="292100" dist="139700" dir="2700000" algn="tl" rotWithShape="0">
              <a:srgbClr val="333333">
                <a:alpha val="65000"/>
              </a:srgbClr>
            </a:outerShdw>
          </a:effectLst>
        </p:spPr>
      </p:pic>
      <p:pic>
        <p:nvPicPr>
          <p:cNvPr id="10" name="Picture 4" descr="http://lifeunseen.com/cart/img/4935.jpg"/>
          <p:cNvPicPr>
            <a:picLocks noChangeAspect="1" noChangeArrowheads="1"/>
          </p:cNvPicPr>
          <p:nvPr/>
        </p:nvPicPr>
        <p:blipFill>
          <a:blip r:embed="rId11" cstate="print"/>
          <a:srcRect/>
          <a:stretch>
            <a:fillRect/>
          </a:stretch>
        </p:blipFill>
        <p:spPr bwMode="auto">
          <a:xfrm>
            <a:off x="6273800" y="4694301"/>
            <a:ext cx="2870200" cy="2152650"/>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4617538"/>
            <a:ext cx="2819400" cy="2189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36505" y="1288904"/>
            <a:ext cx="2143536" cy="461665"/>
          </a:xfrm>
          <a:prstGeom prst="rect">
            <a:avLst/>
          </a:prstGeom>
        </p:spPr>
        <p:txBody>
          <a:bodyPr wrap="none">
            <a:spAutoFit/>
          </a:bodyPr>
          <a:lstStyle/>
          <a:p>
            <a:r>
              <a:rPr lang="en-US" sz="2400" i="1" dirty="0" err="1"/>
              <a:t>Bagrada</a:t>
            </a:r>
            <a:r>
              <a:rPr lang="en-US" sz="2400" i="1" dirty="0"/>
              <a:t> </a:t>
            </a:r>
            <a:r>
              <a:rPr lang="en-US" sz="2400" i="1" dirty="0" err="1"/>
              <a:t>hilaris</a:t>
            </a:r>
            <a:r>
              <a:rPr lang="en-US" sz="2400" i="1" dirty="0"/>
              <a:t> </a:t>
            </a:r>
            <a:endParaRPr lang="en-US" sz="2400" dirty="0"/>
          </a:p>
        </p:txBody>
      </p:sp>
      <p:sp>
        <p:nvSpPr>
          <p:cNvPr id="12" name="Rectangle 11"/>
          <p:cNvSpPr/>
          <p:nvPr/>
        </p:nvSpPr>
        <p:spPr>
          <a:xfrm>
            <a:off x="6912207" y="2717063"/>
            <a:ext cx="2067169" cy="461665"/>
          </a:xfrm>
          <a:prstGeom prst="rect">
            <a:avLst/>
          </a:prstGeom>
        </p:spPr>
        <p:txBody>
          <a:bodyPr wrap="none">
            <a:spAutoFit/>
          </a:bodyPr>
          <a:lstStyle/>
          <a:p>
            <a:r>
              <a:rPr lang="en-US" sz="2400" i="1" dirty="0" err="1"/>
              <a:t>Nezara</a:t>
            </a:r>
            <a:r>
              <a:rPr lang="en-US" sz="2400" i="1" dirty="0"/>
              <a:t> </a:t>
            </a:r>
            <a:r>
              <a:rPr lang="en-US" sz="2400" i="1" dirty="0" err="1"/>
              <a:t>viridula</a:t>
            </a:r>
            <a:endParaRPr lang="en-US" sz="2400" dirty="0"/>
          </a:p>
        </p:txBody>
      </p:sp>
      <p:pic>
        <p:nvPicPr>
          <p:cNvPr id="2052" name="Picture 4" descr="Image result for Bagrada hilaris"/>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4657" t="13753" r="20482" b="26799"/>
          <a:stretch/>
        </p:blipFill>
        <p:spPr bwMode="auto">
          <a:xfrm>
            <a:off x="19508" y="2527348"/>
            <a:ext cx="2577531" cy="189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696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1114</Words>
  <Application>Microsoft Office PowerPoint</Application>
  <PresentationFormat>On-screen Show (4:3)</PresentationFormat>
  <Paragraphs>173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Hafiz Abdul Ghafoor</dc:creator>
  <cp:lastModifiedBy>Hafiz Abdul Ghafoor</cp:lastModifiedBy>
  <cp:revision>1</cp:revision>
  <dcterms:created xsi:type="dcterms:W3CDTF">2020-05-02T07:24:33Z</dcterms:created>
  <dcterms:modified xsi:type="dcterms:W3CDTF">2020-05-02T07:25:01Z</dcterms:modified>
</cp:coreProperties>
</file>