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0"/>
  </p:notesMasterIdLst>
  <p:sldIdLst>
    <p:sldId id="257" r:id="rId2"/>
    <p:sldId id="258" r:id="rId3"/>
    <p:sldId id="296" r:id="rId4"/>
    <p:sldId id="259" r:id="rId5"/>
    <p:sldId id="260" r:id="rId6"/>
    <p:sldId id="283" r:id="rId7"/>
    <p:sldId id="284" r:id="rId8"/>
    <p:sldId id="285" r:id="rId9"/>
    <p:sldId id="286" r:id="rId10"/>
    <p:sldId id="287" r:id="rId11"/>
    <p:sldId id="288" r:id="rId12"/>
    <p:sldId id="289" r:id="rId13"/>
    <p:sldId id="290" r:id="rId14"/>
    <p:sldId id="291" r:id="rId15"/>
    <p:sldId id="293" r:id="rId16"/>
    <p:sldId id="292" r:id="rId17"/>
    <p:sldId id="294" r:id="rId18"/>
    <p:sldId id="29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8" d="100"/>
          <a:sy n="68" d="100"/>
        </p:scale>
        <p:origin x="-2082"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F101D1-1972-41E4-A106-5DC59EEC7654}" type="datetimeFigureOut">
              <a:rPr lang="en-US" smtClean="0"/>
              <a:pPr/>
              <a:t>4/26/2020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4ECA42-EC3D-4FFD-AB2D-3FC7BD4C73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4ECA42-EC3D-4FFD-AB2D-3FC7BD4C73B3}"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9099B4A-6614-45EF-98EF-809F1610470A}" type="datetimeFigureOut">
              <a:rPr lang="en-US" smtClean="0"/>
              <a:pPr/>
              <a:t>4/26/2020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BD179B5-05B6-4221-AF5D-F2511ED67F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099B4A-6614-45EF-98EF-809F1610470A}"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79B5-05B6-4221-AF5D-F2511ED67F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099B4A-6614-45EF-98EF-809F1610470A}"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79B5-05B6-4221-AF5D-F2511ED67F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099B4A-6614-45EF-98EF-809F1610470A}" type="datetimeFigureOut">
              <a:rPr lang="en-US" smtClean="0"/>
              <a:pPr/>
              <a:t>4/26/2020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BD179B5-05B6-4221-AF5D-F2511ED67F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9099B4A-6614-45EF-98EF-809F1610470A}" type="datetimeFigureOut">
              <a:rPr lang="en-US" smtClean="0"/>
              <a:pPr/>
              <a:t>4/26/2020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BD179B5-05B6-4221-AF5D-F2511ED67FA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9099B4A-6614-45EF-98EF-809F1610470A}" type="datetimeFigureOut">
              <a:rPr lang="en-US" smtClean="0"/>
              <a:pPr/>
              <a:t>4/26/2020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BD179B5-05B6-4221-AF5D-F2511ED67F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9099B4A-6614-45EF-98EF-809F1610470A}" type="datetimeFigureOut">
              <a:rPr lang="en-US" smtClean="0"/>
              <a:pPr/>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BD179B5-05B6-4221-AF5D-F2511ED67FA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099B4A-6614-45EF-98EF-809F1610470A}" type="datetimeFigureOut">
              <a:rPr lang="en-US" smtClean="0"/>
              <a:pPr/>
              <a:t>4/26/2020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79B5-05B6-4221-AF5D-F2511ED67F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099B4A-6614-45EF-98EF-809F1610470A}" type="datetimeFigureOut">
              <a:rPr lang="en-US" smtClean="0"/>
              <a:pPr/>
              <a:t>4/26/2020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79B5-05B6-4221-AF5D-F2511ED67F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099B4A-6614-45EF-98EF-809F1610470A}" type="datetimeFigureOut">
              <a:rPr lang="en-US" smtClean="0"/>
              <a:pPr/>
              <a:t>4/26/2020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79B5-05B6-4221-AF5D-F2511ED67F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9099B4A-6614-45EF-98EF-809F1610470A}"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BD179B5-05B6-4221-AF5D-F2511ED67FA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9099B4A-6614-45EF-98EF-809F1610470A}" type="datetimeFigureOut">
              <a:rPr lang="en-US" smtClean="0"/>
              <a:pPr/>
              <a:t>4/26/2020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BD179B5-05B6-4221-AF5D-F2511ED67FAF}"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Aldehyde" TargetMode="External"/><Relationship Id="rId2" Type="http://schemas.openxmlformats.org/officeDocument/2006/relationships/hyperlink" Target="https://en.wikipedia.org/wiki/Hydroxy_group" TargetMode="External"/><Relationship Id="rId1" Type="http://schemas.openxmlformats.org/officeDocument/2006/relationships/slideLayout" Target="../slideLayouts/slideLayout2.xml"/><Relationship Id="rId6" Type="http://schemas.openxmlformats.org/officeDocument/2006/relationships/hyperlink" Target="https://en.wikipedia.org/wiki/Starch" TargetMode="External"/><Relationship Id="rId5" Type="http://schemas.openxmlformats.org/officeDocument/2006/relationships/hyperlink" Target="https://en.wikipedia.org/wiki/Food_science" TargetMode="External"/><Relationship Id="rId4" Type="http://schemas.openxmlformats.org/officeDocument/2006/relationships/hyperlink" Target="https://en.wikipedia.org/wiki/Keton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u="sng" dirty="0" smtClean="0">
              <a:latin typeface="+mj-lt"/>
            </a:endParaRPr>
          </a:p>
          <a:p>
            <a:r>
              <a:rPr lang="en-US" b="1" u="sng" dirty="0" smtClean="0">
                <a:latin typeface="+mj-lt"/>
              </a:rPr>
              <a:t>CARBOHYDRATES</a:t>
            </a:r>
            <a:endParaRPr lang="en-US" b="1" u="sng" dirty="0" smtClean="0">
              <a:latin typeface="+mj-lt"/>
            </a:endParaRPr>
          </a:p>
          <a:p>
            <a:pPr>
              <a:buNone/>
            </a:pPr>
            <a:r>
              <a:rPr lang="en-US" dirty="0" smtClean="0"/>
              <a:t> </a:t>
            </a:r>
          </a:p>
          <a:p>
            <a:r>
              <a:rPr lang="en-US" dirty="0" smtClean="0"/>
              <a:t> Carbohydrates are the most abundant class of </a:t>
            </a:r>
          </a:p>
          <a:p>
            <a:pPr>
              <a:buNone/>
            </a:pPr>
            <a:r>
              <a:rPr lang="en-US" dirty="0" smtClean="0"/>
              <a:t>    organic compounds found in living organisms.</a:t>
            </a:r>
          </a:p>
          <a:p>
            <a:r>
              <a:rPr lang="en-US" dirty="0" smtClean="0"/>
              <a:t> They originate as products of photosynthesis, </a:t>
            </a:r>
          </a:p>
          <a:p>
            <a:pPr>
              <a:buNone/>
            </a:pPr>
            <a:r>
              <a:rPr lang="en-US" dirty="0" smtClean="0"/>
              <a:t>    an  endothermic  reductive  condensation  of </a:t>
            </a:r>
          </a:p>
          <a:p>
            <a:pPr>
              <a:buNone/>
            </a:pPr>
            <a:r>
              <a:rPr lang="en-US" dirty="0" smtClean="0"/>
              <a:t>    carbon dioxide requiring light energy and the </a:t>
            </a:r>
          </a:p>
          <a:p>
            <a:pPr>
              <a:buNone/>
            </a:pPr>
            <a:r>
              <a:rPr lang="en-US" dirty="0" smtClean="0"/>
              <a:t>    pigment chlorophyll.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3600" b="1" dirty="0" smtClean="0">
              <a:latin typeface="+mj-lt"/>
            </a:endParaRPr>
          </a:p>
          <a:p>
            <a:endParaRPr lang="en-US" sz="3600" b="1" dirty="0" smtClean="0">
              <a:latin typeface="+mj-lt"/>
            </a:endParaRPr>
          </a:p>
          <a:p>
            <a:r>
              <a:rPr lang="en-US" sz="3600" b="1" dirty="0" smtClean="0">
                <a:latin typeface="+mj-lt"/>
              </a:rPr>
              <a:t>Formation of GAGs</a:t>
            </a:r>
            <a:endParaRPr lang="en-US" b="1" dirty="0" smtClean="0">
              <a:latin typeface="+mj-lt"/>
            </a:endParaRPr>
          </a:p>
          <a:p>
            <a:endParaRPr lang="en-US" b="1" dirty="0" smtClean="0"/>
          </a:p>
          <a:p>
            <a:r>
              <a:rPr lang="en-US" b="1" dirty="0" smtClean="0"/>
              <a:t>GAGs</a:t>
            </a:r>
            <a:r>
              <a:rPr lang="en-US" dirty="0" smtClean="0"/>
              <a:t> (</a:t>
            </a:r>
            <a:r>
              <a:rPr lang="en-US" dirty="0" err="1" smtClean="0"/>
              <a:t>Glycosaminoglycan's</a:t>
            </a:r>
            <a:r>
              <a:rPr lang="en-US" dirty="0" smtClean="0"/>
              <a:t> or </a:t>
            </a:r>
            <a:r>
              <a:rPr lang="en-US" dirty="0" err="1" smtClean="0"/>
              <a:t>mucopolysaccharides</a:t>
            </a:r>
            <a:r>
              <a:rPr lang="en-US" dirty="0" smtClean="0"/>
              <a:t>)</a:t>
            </a:r>
          </a:p>
          <a:p>
            <a:pPr>
              <a:buNone/>
            </a:pPr>
            <a:r>
              <a:rPr lang="en-US" dirty="0" smtClean="0"/>
              <a:t>    are long </a:t>
            </a:r>
            <a:r>
              <a:rPr lang="en-US" dirty="0" err="1" smtClean="0"/>
              <a:t>unbranched</a:t>
            </a:r>
            <a:r>
              <a:rPr lang="en-US" dirty="0" smtClean="0"/>
              <a:t> polysaccharides consisting of a repeating disaccharide unit.</a:t>
            </a:r>
          </a:p>
          <a:p>
            <a:r>
              <a:rPr lang="en-US" dirty="0" smtClean="0"/>
              <a:t>They are useful to the body as a lubricant or as a shock absorber.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endParaRPr lang="en-US" dirty="0" smtClean="0"/>
          </a:p>
          <a:p>
            <a:r>
              <a:rPr lang="en-US" sz="3600" dirty="0" smtClean="0"/>
              <a:t>They have role in release of hormones, cell migration in embryonic tissues and as anticoagulant in body. </a:t>
            </a:r>
          </a:p>
          <a:p>
            <a:r>
              <a:rPr lang="en-US" sz="3600" dirty="0" smtClean="0"/>
              <a:t>Heparin (a GAG) acts in the body to increase the activity of the some enzymes.</a:t>
            </a:r>
          </a:p>
          <a:p>
            <a:pPr>
              <a:buNone/>
            </a:pPr>
            <a:r>
              <a:rPr lang="en-US" sz="3600" b="1" dirty="0" smtClean="0">
                <a:latin typeface="+mj-lt"/>
              </a:rPr>
              <a:t>   Sperm Nourishment</a:t>
            </a:r>
          </a:p>
          <a:p>
            <a:r>
              <a:rPr lang="en-US" dirty="0" smtClean="0"/>
              <a:t>Sperms (Male gametes) are nourished and protected by fructose.</a:t>
            </a:r>
          </a:p>
          <a:p>
            <a:r>
              <a:rPr lang="en-US" dirty="0" smtClean="0"/>
              <a:t>Fructose fulfill energy requirements of sperm cells till fertilization.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lnSpcReduction="10000"/>
          </a:bodyPr>
          <a:lstStyle/>
          <a:p>
            <a:pPr>
              <a:buNone/>
            </a:pPr>
            <a:endParaRPr lang="en-US" dirty="0" smtClean="0"/>
          </a:p>
          <a:p>
            <a:pPr>
              <a:buNone/>
            </a:pPr>
            <a:r>
              <a:rPr lang="en-US" dirty="0" smtClean="0"/>
              <a:t>                                     </a:t>
            </a:r>
            <a:r>
              <a:rPr lang="en-US" sz="3900" b="1" dirty="0" smtClean="0">
                <a:latin typeface="+mj-lt"/>
              </a:rPr>
              <a:t>Diseases</a:t>
            </a:r>
          </a:p>
          <a:p>
            <a:pPr>
              <a:buNone/>
            </a:pPr>
            <a:endParaRPr lang="en-US" sz="3900" b="1" dirty="0" smtClean="0">
              <a:latin typeface="+mj-lt"/>
            </a:endParaRPr>
          </a:p>
          <a:p>
            <a:r>
              <a:rPr lang="en-US" dirty="0" smtClean="0"/>
              <a:t>Long term elimination of carbohydrates can cause serious health issues. An adult should consume 45% to 65% of their calories from carbohydrates.</a:t>
            </a:r>
          </a:p>
          <a:p>
            <a:r>
              <a:rPr lang="en-US" dirty="0" smtClean="0"/>
              <a:t>Excessive intake of carbohydrates in blood can cause diabetes mellitus.</a:t>
            </a:r>
          </a:p>
          <a:p>
            <a:r>
              <a:rPr lang="en-US" dirty="0" smtClean="0"/>
              <a:t>Glycogen storage </a:t>
            </a:r>
            <a:r>
              <a:rPr lang="en-US" dirty="0" err="1" smtClean="0"/>
              <a:t>diseaseis</a:t>
            </a:r>
            <a:r>
              <a:rPr lang="en-US" dirty="0" smtClean="0"/>
              <a:t> the result of defects in the processing of glycogen synthesis or breakdown within muscles, liver, and other cell types which stores glycogen.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lstStyle/>
          <a:p>
            <a:endParaRPr lang="en-US" dirty="0" smtClean="0"/>
          </a:p>
          <a:p>
            <a:endParaRPr lang="en-US" dirty="0" smtClean="0"/>
          </a:p>
          <a:p>
            <a:r>
              <a:rPr lang="en-US" dirty="0" smtClean="0"/>
              <a:t>Deficiency of carbohydrates cause serious problems in body. E.g. Hypoglycemia Ketosis   </a:t>
            </a:r>
          </a:p>
          <a:p>
            <a:pPr>
              <a:buNone/>
            </a:pPr>
            <a:r>
              <a:rPr lang="en-US" sz="3600" b="1" dirty="0" smtClean="0">
                <a:latin typeface="+mj-lt"/>
              </a:rPr>
              <a:t>    Normal blood glucose level</a:t>
            </a:r>
          </a:p>
          <a:p>
            <a:pPr>
              <a:buNone/>
            </a:pPr>
            <a:r>
              <a:rPr lang="en-US" dirty="0" smtClean="0"/>
              <a:t>  </a:t>
            </a:r>
          </a:p>
          <a:p>
            <a:pPr>
              <a:buNone/>
            </a:pPr>
            <a:r>
              <a:rPr lang="en-US" dirty="0" smtClean="0"/>
              <a:t>   A normal fasting (no food for eight hours) blood sugar level is between 70 and 99 mg/</a:t>
            </a:r>
            <a:r>
              <a:rPr lang="en-US" dirty="0" err="1" smtClean="0"/>
              <a:t>dL</a:t>
            </a:r>
            <a:r>
              <a:rPr lang="en-US" dirty="0" smtClean="0"/>
              <a:t>.</a:t>
            </a:r>
          </a:p>
          <a:p>
            <a:pPr>
              <a:buNone/>
            </a:pPr>
            <a:r>
              <a:rPr lang="en-US" dirty="0" smtClean="0"/>
              <a:t>   A normal blood sugar level two hours after eating is less than 140 mg/</a:t>
            </a:r>
            <a:r>
              <a:rPr lang="en-US" dirty="0" err="1" smtClean="0"/>
              <a:t>dL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fontScale="92500" lnSpcReduction="20000"/>
          </a:bodyPr>
          <a:lstStyle/>
          <a:p>
            <a:pPr>
              <a:buNone/>
            </a:pPr>
            <a:r>
              <a:rPr lang="en-US" dirty="0" smtClean="0"/>
              <a:t>   </a:t>
            </a:r>
          </a:p>
          <a:p>
            <a:pPr>
              <a:buNone/>
            </a:pPr>
            <a:r>
              <a:rPr lang="en-US" sz="4200" b="1" dirty="0" smtClean="0">
                <a:latin typeface="+mj-lt"/>
              </a:rPr>
              <a:t> </a:t>
            </a:r>
            <a:r>
              <a:rPr lang="en-US" sz="3900" b="1" dirty="0" smtClean="0">
                <a:latin typeface="+mj-lt"/>
              </a:rPr>
              <a:t>CARBOHYDRATE METABOLISM</a:t>
            </a:r>
          </a:p>
          <a:p>
            <a:endParaRPr lang="en-US" sz="5800" b="1" dirty="0" smtClean="0">
              <a:latin typeface="+mj-lt"/>
            </a:endParaRPr>
          </a:p>
          <a:p>
            <a:r>
              <a:rPr lang="en-US" sz="5800" b="1" dirty="0" err="1" smtClean="0">
                <a:latin typeface="+mj-lt"/>
              </a:rPr>
              <a:t>Glycolysis</a:t>
            </a:r>
            <a:endParaRPr lang="en-US" sz="5800" b="1" dirty="0" smtClean="0">
              <a:latin typeface="+mj-lt"/>
            </a:endParaRPr>
          </a:p>
          <a:p>
            <a:pPr>
              <a:buNone/>
            </a:pPr>
            <a:r>
              <a:rPr lang="en-US" sz="5800" b="1" dirty="0" smtClean="0">
                <a:latin typeface="+mj-lt"/>
              </a:rPr>
              <a:t>  </a:t>
            </a:r>
            <a:r>
              <a:rPr lang="en-US" dirty="0" smtClean="0"/>
              <a:t> the oxidation metabolism of glucose molecules to obtain ATP and </a:t>
            </a:r>
            <a:r>
              <a:rPr lang="en-US" dirty="0" err="1" smtClean="0"/>
              <a:t>pyruvate</a:t>
            </a:r>
            <a:r>
              <a:rPr lang="en-US" dirty="0" smtClean="0"/>
              <a:t>. </a:t>
            </a:r>
            <a:r>
              <a:rPr lang="en-US" dirty="0" err="1" smtClean="0"/>
              <a:t>Pyruvate</a:t>
            </a:r>
            <a:r>
              <a:rPr lang="en-US" dirty="0" smtClean="0"/>
              <a:t> from </a:t>
            </a:r>
            <a:r>
              <a:rPr lang="en-US" dirty="0" err="1" smtClean="0"/>
              <a:t>glycolysis</a:t>
            </a:r>
            <a:r>
              <a:rPr lang="en-US" dirty="0" smtClean="0"/>
              <a:t> enters the Krebs cycle, in aerobic organisms after moving through </a:t>
            </a:r>
            <a:r>
              <a:rPr lang="en-US" dirty="0" err="1" smtClean="0"/>
              <a:t>pyruvate</a:t>
            </a:r>
            <a:r>
              <a:rPr lang="en-US" dirty="0" smtClean="0"/>
              <a:t> </a:t>
            </a:r>
            <a:r>
              <a:rPr lang="en-US" dirty="0" err="1" smtClean="0"/>
              <a:t>dehydrogenase</a:t>
            </a:r>
            <a:r>
              <a:rPr lang="en-US" dirty="0" smtClean="0"/>
              <a:t> complex.</a:t>
            </a:r>
          </a:p>
          <a:p>
            <a:r>
              <a:rPr lang="en-US" dirty="0" smtClean="0"/>
              <a:t>The </a:t>
            </a:r>
            <a:r>
              <a:rPr lang="en-US" b="1" dirty="0" smtClean="0"/>
              <a:t>pentose phosphate pathway</a:t>
            </a:r>
            <a:r>
              <a:rPr lang="en-US" dirty="0" smtClean="0"/>
              <a:t> which acts in the conversion of </a:t>
            </a:r>
            <a:r>
              <a:rPr lang="en-US" dirty="0" err="1" smtClean="0"/>
              <a:t>hexoses</a:t>
            </a:r>
            <a:r>
              <a:rPr lang="en-US" dirty="0" smtClean="0"/>
              <a:t> into </a:t>
            </a:r>
            <a:r>
              <a:rPr lang="en-US" dirty="0" err="1" smtClean="0"/>
              <a:t>pentoses</a:t>
            </a:r>
            <a:r>
              <a:rPr lang="en-US" dirty="0" smtClean="0"/>
              <a:t> and in NADPH regeneration. NADPH is an essential antioxidant in cells which </a:t>
            </a:r>
            <a:r>
              <a:rPr lang="en-US" dirty="0" err="1" smtClean="0"/>
              <a:t>preventoxidative</a:t>
            </a:r>
            <a:r>
              <a:rPr lang="en-US" dirty="0" smtClean="0"/>
              <a:t> damage and acts as precursor for production of many </a:t>
            </a:r>
            <a:r>
              <a:rPr lang="en-US" dirty="0" err="1" smtClean="0"/>
              <a:t>biomolecules</a:t>
            </a:r>
            <a:r>
              <a:rPr lang="en-US" dirty="0" smtClean="0"/>
              <a:t>.</a:t>
            </a:r>
          </a:p>
          <a:p>
            <a:pPr>
              <a:buNone/>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endParaRPr lang="en-US" sz="3600" b="1" dirty="0" smtClean="0">
              <a:latin typeface="+mj-lt"/>
            </a:endParaRPr>
          </a:p>
          <a:p>
            <a:endParaRPr lang="en-US" sz="3600" b="1" dirty="0" smtClean="0">
              <a:latin typeface="+mj-lt"/>
            </a:endParaRPr>
          </a:p>
          <a:p>
            <a:r>
              <a:rPr lang="en-US" sz="3600" b="1" dirty="0" err="1" smtClean="0">
                <a:latin typeface="+mj-lt"/>
              </a:rPr>
              <a:t>Glycogenesis</a:t>
            </a:r>
            <a:r>
              <a:rPr lang="en-US" dirty="0" smtClean="0"/>
              <a:t>  </a:t>
            </a:r>
          </a:p>
          <a:p>
            <a:pPr>
              <a:buNone/>
            </a:pPr>
            <a:r>
              <a:rPr lang="en-US" dirty="0" smtClean="0"/>
              <a:t>   the conversion of excess glucose into glycogen as a cellular storage mechanism; this prevents excessive osmotic pressure build up inside the cell</a:t>
            </a:r>
          </a:p>
          <a:p>
            <a:pPr>
              <a:buNone/>
            </a:pPr>
            <a:r>
              <a:rPr lang="en-US" sz="3600" dirty="0" smtClean="0"/>
              <a:t>  </a:t>
            </a:r>
            <a:r>
              <a:rPr lang="en-US" sz="3600" b="1" dirty="0" smtClean="0">
                <a:latin typeface="+mj-lt"/>
              </a:rPr>
              <a:t> </a:t>
            </a:r>
            <a:r>
              <a:rPr lang="en-US" sz="3600" b="1" dirty="0" err="1" smtClean="0">
                <a:latin typeface="+mj-lt"/>
              </a:rPr>
              <a:t>Glycogenolysis</a:t>
            </a:r>
            <a:endParaRPr lang="en-US" sz="3600" b="1" dirty="0" smtClean="0">
              <a:latin typeface="+mj-lt"/>
            </a:endParaRPr>
          </a:p>
          <a:p>
            <a:pPr>
              <a:buNone/>
            </a:pPr>
            <a:r>
              <a:rPr lang="en-US" sz="3600" dirty="0" smtClean="0"/>
              <a:t>   the breakdown of glycogen into glucose, which provides a glucose supply for glucose    dependent tissues.</a:t>
            </a:r>
          </a:p>
          <a:p>
            <a:pPr>
              <a:buNone/>
            </a:pPr>
            <a:endParaRPr lang="en-US" sz="3600" b="1"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lstStyle/>
          <a:p>
            <a:pPr>
              <a:buNone/>
            </a:pPr>
            <a:endParaRPr lang="en-US" dirty="0" smtClean="0"/>
          </a:p>
          <a:p>
            <a:r>
              <a:rPr lang="en-US" sz="3600" b="1" dirty="0" err="1" smtClean="0">
                <a:latin typeface="+mj-lt"/>
              </a:rPr>
              <a:t>Gluconeogenesis</a:t>
            </a:r>
            <a:endParaRPr lang="en-US" sz="3600" b="1" dirty="0" smtClean="0">
              <a:latin typeface="+mj-lt"/>
            </a:endParaRPr>
          </a:p>
          <a:p>
            <a:r>
              <a:rPr lang="en-US" dirty="0" smtClean="0"/>
              <a:t>new synthesis of glucose molecules from simple organic compounds. An example in humans is the conversion of a few amino acids in cellular protein to glucose.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fontScale="85000" lnSpcReduction="20000"/>
          </a:bodyPr>
          <a:lstStyle/>
          <a:p>
            <a:endParaRPr lang="en-US" sz="4600" b="1" dirty="0" smtClean="0">
              <a:latin typeface="+mj-lt"/>
            </a:endParaRPr>
          </a:p>
          <a:p>
            <a:r>
              <a:rPr lang="en-US" sz="4600" b="1" dirty="0" smtClean="0">
                <a:latin typeface="+mj-lt"/>
              </a:rPr>
              <a:t>HARMS OF EXCESS CARBOHYDRATES</a:t>
            </a:r>
          </a:p>
          <a:p>
            <a:r>
              <a:rPr lang="en-US" dirty="0" smtClean="0"/>
              <a:t>Excess consumption of carbohydrates causes pancreas to continue secreting insulin &amp; body is constantly in fat storage mode. This leads to many health problems.</a:t>
            </a:r>
            <a:endParaRPr lang="en-US" sz="5100" b="1" dirty="0" smtClean="0">
              <a:latin typeface="+mj-lt"/>
            </a:endParaRPr>
          </a:p>
          <a:p>
            <a:r>
              <a:rPr lang="en-US" sz="5100" b="1" dirty="0" smtClean="0">
                <a:latin typeface="+mj-lt"/>
              </a:rPr>
              <a:t>Obesity</a:t>
            </a:r>
          </a:p>
          <a:p>
            <a:r>
              <a:rPr lang="en-US" dirty="0" smtClean="0"/>
              <a:t>– excess fat storage.</a:t>
            </a:r>
          </a:p>
          <a:p>
            <a:r>
              <a:rPr lang="en-US" sz="5100" b="1" dirty="0" smtClean="0">
                <a:latin typeface="+mj-lt"/>
              </a:rPr>
              <a:t>Insulin Resistance</a:t>
            </a:r>
            <a:endParaRPr lang="en-US" b="1" dirty="0" smtClean="0">
              <a:latin typeface="+mj-lt"/>
            </a:endParaRPr>
          </a:p>
          <a:p>
            <a:r>
              <a:rPr lang="en-US" dirty="0" smtClean="0"/>
              <a:t>(</a:t>
            </a:r>
            <a:r>
              <a:rPr lang="en-US" dirty="0" err="1" smtClean="0"/>
              <a:t>Hyperinsulinemia</a:t>
            </a:r>
            <a:r>
              <a:rPr lang="en-US" dirty="0" smtClean="0"/>
              <a:t>) </a:t>
            </a:r>
          </a:p>
          <a:p>
            <a:r>
              <a:rPr lang="en-US" dirty="0" smtClean="0"/>
              <a:t>– precursor to Type II Diabetes.</a:t>
            </a:r>
          </a:p>
          <a:p>
            <a:r>
              <a:rPr lang="en-US" sz="5100" b="1" dirty="0" smtClean="0">
                <a:latin typeface="+mj-lt"/>
              </a:rPr>
              <a:t>High Blood Pressure</a:t>
            </a:r>
            <a:endParaRPr lang="en-US" b="1" dirty="0" smtClean="0">
              <a:latin typeface="+mj-lt"/>
            </a:endParaRPr>
          </a:p>
          <a:p>
            <a:r>
              <a:rPr lang="en-US" dirty="0" smtClean="0"/>
              <a:t>- Excess insulin forces kidneys to retain Na ions, hence fluid retention increases. Blood retains more fluid hence Blood Pressure rises.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pPr>
              <a:buNone/>
            </a:pPr>
            <a:endParaRPr lang="en-US" dirty="0" smtClean="0"/>
          </a:p>
          <a:p>
            <a:r>
              <a:rPr lang="en-US" sz="3600" b="1" dirty="0" smtClean="0">
                <a:latin typeface="+mj-lt"/>
              </a:rPr>
              <a:t>High cholesterol – </a:t>
            </a:r>
            <a:endParaRPr lang="en-US" b="1" dirty="0" smtClean="0">
              <a:latin typeface="+mj-lt"/>
            </a:endParaRPr>
          </a:p>
          <a:p>
            <a:r>
              <a:rPr lang="en-US" dirty="0" smtClean="0"/>
              <a:t>Excess insulin causes LDL levels to rise.</a:t>
            </a:r>
          </a:p>
          <a:p>
            <a:r>
              <a:rPr lang="en-US" sz="3600" b="1" dirty="0" smtClean="0"/>
              <a:t>Heart disease</a:t>
            </a:r>
          </a:p>
          <a:p>
            <a:r>
              <a:rPr lang="en-US" dirty="0" smtClean="0"/>
              <a:t>– When LDL particles migrate into the walls of coronary artery.</a:t>
            </a:r>
          </a:p>
          <a:p>
            <a:r>
              <a:rPr lang="en-US" dirty="0" smtClean="0"/>
              <a:t>Prostrate and Breast Cancer.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p>
          <a:p>
            <a:pPr>
              <a:buNone/>
            </a:pPr>
            <a:r>
              <a:rPr lang="en-US" dirty="0" smtClean="0"/>
              <a:t>  </a:t>
            </a:r>
            <a:r>
              <a:rPr lang="en-US" sz="4600" b="1" dirty="0" smtClean="0">
                <a:latin typeface="+mj-lt"/>
              </a:rPr>
              <a:t>General Information:</a:t>
            </a:r>
          </a:p>
          <a:p>
            <a:pPr>
              <a:buNone/>
            </a:pPr>
            <a:r>
              <a:rPr lang="en-US" dirty="0" smtClean="0"/>
              <a:t>       </a:t>
            </a:r>
          </a:p>
          <a:p>
            <a:pPr>
              <a:buNone/>
            </a:pPr>
            <a:r>
              <a:rPr lang="en-US" dirty="0" smtClean="0"/>
              <a:t>    n H2O   +   Energy            CnH2nOn   +   n O2 </a:t>
            </a:r>
            <a:endParaRPr lang="en-US" sz="2900" dirty="0" smtClean="0"/>
          </a:p>
          <a:p>
            <a:r>
              <a:rPr lang="en-US" sz="3500" dirty="0" smtClean="0"/>
              <a:t>• The formulas of many carbohydrates can be written as carbon hydrates, </a:t>
            </a:r>
            <a:r>
              <a:rPr lang="en-US" sz="3500" dirty="0" err="1" smtClean="0"/>
              <a:t>Cn</a:t>
            </a:r>
            <a:r>
              <a:rPr lang="en-US" sz="3500" dirty="0" smtClean="0"/>
              <a:t>(H2O)n, hence their name. </a:t>
            </a:r>
          </a:p>
          <a:p>
            <a:r>
              <a:rPr lang="en-US" sz="3500" dirty="0" smtClean="0"/>
              <a:t>• The  carbohydrates  are  a  major  source  of  metabolic  energy, both for plants and for animals that depend on plants for food.</a:t>
            </a:r>
          </a:p>
          <a:p>
            <a:r>
              <a:rPr lang="en-US" sz="3500" dirty="0" smtClean="0"/>
              <a:t>•Aside  from  the  sugars  and  starches  that  meet  this  vital nutritional  role,  carbohydrates  also  serve  as  a  structural material  (cellulose),  a  component  of  the  energy  transport </a:t>
            </a:r>
          </a:p>
          <a:p>
            <a:pPr>
              <a:buNone/>
            </a:pPr>
            <a:r>
              <a:rPr lang="en-US" sz="3500" dirty="0" smtClean="0"/>
              <a:t>    compound ATP.</a:t>
            </a:r>
          </a:p>
          <a:p>
            <a:endParaRPr lang="en-US" sz="2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lstStyle/>
          <a:p>
            <a:endParaRPr lang="en-US" dirty="0" smtClean="0"/>
          </a:p>
          <a:p>
            <a:r>
              <a:rPr lang="en-US" b="1" dirty="0" smtClean="0"/>
              <a:t>Terminology</a:t>
            </a:r>
          </a:p>
          <a:p>
            <a:r>
              <a:rPr lang="en-US" dirty="0" smtClean="0"/>
              <a:t>In scientific literature, the term "carbohydrate" has many synonyms, like "sugar" (in the broad sense)</a:t>
            </a:r>
            <a:r>
              <a:rPr lang="en-US" dirty="0" smtClean="0">
                <a:solidFill>
                  <a:schemeClr val="tx1"/>
                </a:solidFill>
              </a:rPr>
              <a:t>, "</a:t>
            </a:r>
            <a:r>
              <a:rPr lang="en-US" dirty="0" err="1" smtClean="0">
                <a:solidFill>
                  <a:schemeClr val="tx1"/>
                </a:solidFill>
              </a:rPr>
              <a:t>saccharide</a:t>
            </a:r>
            <a:r>
              <a:rPr lang="en-US" dirty="0" smtClean="0">
                <a:solidFill>
                  <a:schemeClr val="tx1"/>
                </a:solidFill>
              </a:rPr>
              <a:t>", "</a:t>
            </a:r>
            <a:r>
              <a:rPr lang="en-US" dirty="0" err="1" smtClean="0">
                <a:solidFill>
                  <a:schemeClr val="tx1"/>
                </a:solidFill>
              </a:rPr>
              <a:t>ose</a:t>
            </a:r>
            <a:r>
              <a:rPr lang="en-US" dirty="0" smtClean="0">
                <a:solidFill>
                  <a:schemeClr val="tx1"/>
                </a:solidFill>
              </a:rPr>
              <a:t>", "</a:t>
            </a:r>
            <a:r>
              <a:rPr lang="en-US" dirty="0" err="1" smtClean="0">
                <a:solidFill>
                  <a:schemeClr val="tx1"/>
                </a:solidFill>
              </a:rPr>
              <a:t>glucide","hydrate</a:t>
            </a:r>
            <a:r>
              <a:rPr lang="en-US" dirty="0" smtClean="0">
                <a:solidFill>
                  <a:schemeClr val="tx1"/>
                </a:solidFill>
              </a:rPr>
              <a:t> of carbon" or "</a:t>
            </a:r>
            <a:r>
              <a:rPr lang="en-US" dirty="0" err="1" smtClean="0">
                <a:solidFill>
                  <a:schemeClr val="tx1"/>
                </a:solidFill>
                <a:hlinkClick r:id="rId2" tooltip="Hydroxy group"/>
              </a:rPr>
              <a:t>polyhydroxy</a:t>
            </a:r>
            <a:r>
              <a:rPr lang="en-US" dirty="0" smtClean="0">
                <a:solidFill>
                  <a:schemeClr val="tx1"/>
                </a:solidFill>
              </a:rPr>
              <a:t> compounds with </a:t>
            </a:r>
            <a:r>
              <a:rPr lang="en-US" dirty="0" err="1" smtClean="0">
                <a:solidFill>
                  <a:schemeClr val="tx1"/>
                </a:solidFill>
                <a:hlinkClick r:id="rId3" tooltip="Aldehyde"/>
              </a:rPr>
              <a:t>aldehyde</a:t>
            </a:r>
            <a:r>
              <a:rPr lang="en-US" dirty="0" smtClean="0">
                <a:solidFill>
                  <a:schemeClr val="tx1"/>
                </a:solidFill>
              </a:rPr>
              <a:t> or </a:t>
            </a:r>
            <a:r>
              <a:rPr lang="en-US" dirty="0" err="1" smtClean="0">
                <a:solidFill>
                  <a:schemeClr val="tx1"/>
                </a:solidFill>
                <a:hlinkClick r:id="rId4" tooltip="Ketone"/>
              </a:rPr>
              <a:t>ketone</a:t>
            </a:r>
            <a:r>
              <a:rPr lang="en-US" dirty="0" smtClean="0">
                <a:solidFill>
                  <a:schemeClr val="tx1"/>
                </a:solidFill>
              </a:rPr>
              <a:t>".</a:t>
            </a:r>
          </a:p>
          <a:p>
            <a:r>
              <a:rPr lang="en-US" dirty="0" smtClean="0"/>
              <a:t>In </a:t>
            </a:r>
            <a:r>
              <a:rPr lang="en-US" dirty="0" smtClean="0">
                <a:hlinkClick r:id="rId5" tooltip="Food science"/>
              </a:rPr>
              <a:t>food science</a:t>
            </a:r>
            <a:r>
              <a:rPr lang="en-US" dirty="0" smtClean="0"/>
              <a:t> and in many informal contexts, the term "carbohydrate" often means any food that is particularly rich in the complex carbohydrate </a:t>
            </a:r>
            <a:r>
              <a:rPr lang="en-US" dirty="0" smtClean="0">
                <a:hlinkClick r:id="rId6" tooltip="Starch"/>
              </a:rPr>
              <a:t>starch</a:t>
            </a:r>
            <a:endParaRPr 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dirty="0" smtClean="0"/>
          </a:p>
          <a:p>
            <a:r>
              <a:rPr lang="en-US" dirty="0" smtClean="0"/>
              <a:t>• Carbohydrates are called </a:t>
            </a:r>
            <a:r>
              <a:rPr lang="en-US" dirty="0" err="1" smtClean="0"/>
              <a:t>saccharides</a:t>
            </a:r>
            <a:r>
              <a:rPr lang="en-US" dirty="0" smtClean="0"/>
              <a:t> or, if they are relatively small, sugars.</a:t>
            </a:r>
            <a:endParaRPr lang="en-US" b="1" dirty="0" smtClean="0">
              <a:latin typeface="+mj-lt"/>
            </a:endParaRPr>
          </a:p>
          <a:p>
            <a:r>
              <a:rPr lang="en-US" b="1" dirty="0" smtClean="0">
                <a:latin typeface="+mj-lt"/>
              </a:rPr>
              <a:t>A- Simple Sugars</a:t>
            </a:r>
          </a:p>
          <a:p>
            <a:r>
              <a:rPr lang="en-US" dirty="0" smtClean="0"/>
              <a:t>• Contain the elements carbon, hydrogen, and oxygen. </a:t>
            </a:r>
          </a:p>
          <a:p>
            <a:r>
              <a:rPr lang="en-US" dirty="0" smtClean="0"/>
              <a:t>• The  name  carbohydrate  literally  means  water  compounds  of carbon.</a:t>
            </a:r>
          </a:p>
          <a:p>
            <a:r>
              <a:rPr lang="en-US" dirty="0" smtClean="0"/>
              <a:t>• The general formula for simple sugars is               </a:t>
            </a:r>
            <a:r>
              <a:rPr lang="en-US" dirty="0" err="1" smtClean="0"/>
              <a:t>Cn</a:t>
            </a:r>
            <a:r>
              <a:rPr lang="en-US" dirty="0" smtClean="0"/>
              <a:t>(H2O)n</a:t>
            </a:r>
          </a:p>
          <a:p>
            <a:r>
              <a:rPr lang="en-US" dirty="0" smtClean="0"/>
              <a:t>• This  class  of  compounds  is  better  described  as  </a:t>
            </a:r>
            <a:r>
              <a:rPr lang="en-US" dirty="0" err="1" smtClean="0"/>
              <a:t>Polyhydroxy</a:t>
            </a:r>
            <a:r>
              <a:rPr lang="en-US" dirty="0" smtClean="0"/>
              <a:t> </a:t>
            </a:r>
            <a:r>
              <a:rPr lang="en-US" dirty="0" err="1" smtClean="0"/>
              <a:t>aldehydes</a:t>
            </a:r>
            <a:r>
              <a:rPr lang="en-US" dirty="0" smtClean="0"/>
              <a:t> and </a:t>
            </a:r>
            <a:r>
              <a:rPr lang="en-US" dirty="0" err="1" smtClean="0"/>
              <a:t>ketones</a:t>
            </a:r>
            <a:r>
              <a:rPr lang="en-US"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dirty="0" smtClean="0"/>
          </a:p>
          <a:p>
            <a:r>
              <a:rPr lang="en-US" dirty="0" smtClean="0"/>
              <a:t>• The  simplest  carbohydrates  are  </a:t>
            </a:r>
            <a:r>
              <a:rPr lang="en-US" dirty="0" err="1" smtClean="0"/>
              <a:t>glyceraldehyde</a:t>
            </a:r>
            <a:r>
              <a:rPr lang="en-US" dirty="0" smtClean="0"/>
              <a:t>  and </a:t>
            </a:r>
            <a:r>
              <a:rPr lang="en-US" dirty="0" err="1" smtClean="0"/>
              <a:t>dihydroxyacetone</a:t>
            </a:r>
            <a:endParaRPr lang="en-US" dirty="0" smtClean="0"/>
          </a:p>
          <a:p>
            <a:endParaRPr lang="en-US" dirty="0" smtClean="0"/>
          </a:p>
          <a:p>
            <a:endParaRPr lang="en-US" dirty="0"/>
          </a:p>
        </p:txBody>
      </p:sp>
      <p:pic>
        <p:nvPicPr>
          <p:cNvPr id="4" name="Picture 3" descr="glyceraldihyde.png"/>
          <p:cNvPicPr>
            <a:picLocks noChangeAspect="1"/>
          </p:cNvPicPr>
          <p:nvPr/>
        </p:nvPicPr>
        <p:blipFill>
          <a:blip r:embed="rId2" cstate="print"/>
          <a:stretch>
            <a:fillRect/>
          </a:stretch>
        </p:blipFill>
        <p:spPr>
          <a:xfrm>
            <a:off x="1371600" y="1600200"/>
            <a:ext cx="2371258" cy="4953000"/>
          </a:xfrm>
          <a:prstGeom prst="rect">
            <a:avLst/>
          </a:prstGeom>
        </p:spPr>
      </p:pic>
      <p:pic>
        <p:nvPicPr>
          <p:cNvPr id="5" name="Picture 4" descr="dihydroxyacetone.png"/>
          <p:cNvPicPr>
            <a:picLocks noChangeAspect="1"/>
          </p:cNvPicPr>
          <p:nvPr/>
        </p:nvPicPr>
        <p:blipFill>
          <a:blip r:embed="rId3" cstate="print"/>
          <a:stretch>
            <a:fillRect/>
          </a:stretch>
        </p:blipFill>
        <p:spPr>
          <a:xfrm>
            <a:off x="4953000" y="1905000"/>
            <a:ext cx="3048000" cy="4572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endParaRPr lang="en-US" dirty="0" smtClean="0"/>
          </a:p>
          <a:p>
            <a:r>
              <a:rPr lang="en-US" sz="3600" b="1" dirty="0" smtClean="0">
                <a:latin typeface="+mj-lt"/>
              </a:rPr>
              <a:t>Biochemical role of Carbohydrates</a:t>
            </a:r>
          </a:p>
          <a:p>
            <a:r>
              <a:rPr lang="en-US" dirty="0" smtClean="0"/>
              <a:t>Instant source of energy</a:t>
            </a:r>
          </a:p>
          <a:p>
            <a:r>
              <a:rPr lang="en-US" dirty="0" smtClean="0"/>
              <a:t>Storage Form</a:t>
            </a:r>
          </a:p>
          <a:p>
            <a:r>
              <a:rPr lang="en-US" dirty="0" smtClean="0"/>
              <a:t>Formation of Conjugated Molecules</a:t>
            </a:r>
          </a:p>
          <a:p>
            <a:r>
              <a:rPr lang="en-US" dirty="0" smtClean="0"/>
              <a:t>Formation of GAGs</a:t>
            </a:r>
          </a:p>
          <a:p>
            <a:r>
              <a:rPr lang="en-US" dirty="0" smtClean="0"/>
              <a:t>Sperm Nourishment</a:t>
            </a:r>
          </a:p>
          <a:p>
            <a:r>
              <a:rPr lang="en-US" dirty="0" smtClean="0"/>
              <a:t>Diseases</a:t>
            </a:r>
          </a:p>
          <a:p>
            <a:r>
              <a:rPr lang="en-US" dirty="0" smtClean="0"/>
              <a:t>Normal blood glucose level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endParaRPr lang="en-US" dirty="0" smtClean="0"/>
          </a:p>
          <a:p>
            <a:pPr>
              <a:buNone/>
            </a:pPr>
            <a:r>
              <a:rPr lang="en-US" sz="3600" b="1" dirty="0" smtClean="0">
                <a:latin typeface="+mj-lt"/>
              </a:rPr>
              <a:t>Instant source of energy</a:t>
            </a:r>
          </a:p>
          <a:p>
            <a:r>
              <a:rPr lang="en-US" dirty="0" smtClean="0"/>
              <a:t>Carbohydrate are the first food components which get digested in body giving out energy.</a:t>
            </a:r>
          </a:p>
          <a:p>
            <a:r>
              <a:rPr lang="en-US" dirty="0" smtClean="0"/>
              <a:t>A single molecule of glucose produces 38 molecules of ATPs.</a:t>
            </a:r>
          </a:p>
          <a:p>
            <a:r>
              <a:rPr lang="en-US" dirty="0" smtClean="0"/>
              <a:t>One gram of carbohydrates provide about 4 calories of energy which is equal to 16.736 Joules.</a:t>
            </a:r>
          </a:p>
          <a:p>
            <a:r>
              <a:rPr lang="en-US" dirty="0" smtClean="0"/>
              <a:t>They have the advantage of being converted into energy faster than fats and protein.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r>
              <a:rPr lang="en-US" sz="3600" b="1" dirty="0" smtClean="0">
                <a:latin typeface="+mj-lt"/>
              </a:rPr>
              <a:t>Storage Form</a:t>
            </a:r>
            <a:endParaRPr lang="en-US" b="1" dirty="0" smtClean="0">
              <a:latin typeface="+mj-lt"/>
            </a:endParaRPr>
          </a:p>
          <a:p>
            <a:r>
              <a:rPr lang="en-US" dirty="0" smtClean="0"/>
              <a:t>Carbohydrates are stored in animals body in the form of glycogen.</a:t>
            </a:r>
          </a:p>
          <a:p>
            <a:r>
              <a:rPr lang="en-US" dirty="0" smtClean="0"/>
              <a:t>Glycogen is a multi branched polysaccharide of glucose that serves as a form of energy storage in animals.</a:t>
            </a:r>
          </a:p>
          <a:p>
            <a:r>
              <a:rPr lang="en-US" dirty="0" smtClean="0"/>
              <a:t>It is also known as animal starch</a:t>
            </a:r>
          </a:p>
          <a:p>
            <a:r>
              <a:rPr lang="en-US" dirty="0" smtClean="0"/>
              <a:t>Glycogen primarily stored in the cells of the liver and muscles.</a:t>
            </a:r>
          </a:p>
          <a:p>
            <a:r>
              <a:rPr lang="en-US" dirty="0" smtClean="0"/>
              <a:t>During starvation, glycogen act as primary source of energy by providing ATPs.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fontScale="92500" lnSpcReduction="10000"/>
          </a:bodyPr>
          <a:lstStyle/>
          <a:p>
            <a:r>
              <a:rPr lang="en-US" sz="3900" b="1" dirty="0" smtClean="0">
                <a:latin typeface="+mj-lt"/>
              </a:rPr>
              <a:t>Formation of Conjugated Molecules</a:t>
            </a:r>
            <a:endParaRPr lang="en-US" b="1" dirty="0" smtClean="0">
              <a:latin typeface="+mj-lt"/>
            </a:endParaRPr>
          </a:p>
          <a:p>
            <a:r>
              <a:rPr lang="en-US" dirty="0" smtClean="0"/>
              <a:t>Conjugated molecules are those molecules which are made by combination of two different groups. E.g. Carbohydrates with proteins forms </a:t>
            </a:r>
            <a:r>
              <a:rPr lang="en-US" dirty="0" err="1" smtClean="0"/>
              <a:t>glycoproteins</a:t>
            </a:r>
            <a:r>
              <a:rPr lang="en-US" dirty="0" smtClean="0"/>
              <a:t> and </a:t>
            </a:r>
            <a:r>
              <a:rPr lang="en-US" dirty="0" err="1" smtClean="0"/>
              <a:t>proteoglycans</a:t>
            </a:r>
            <a:r>
              <a:rPr lang="en-US" dirty="0" smtClean="0"/>
              <a:t>, while with lipids they form </a:t>
            </a:r>
            <a:r>
              <a:rPr lang="en-US" dirty="0" err="1" smtClean="0"/>
              <a:t>glycolipids</a:t>
            </a:r>
            <a:endParaRPr lang="en-US" dirty="0" smtClean="0"/>
          </a:p>
          <a:p>
            <a:r>
              <a:rPr lang="en-US" dirty="0" err="1" smtClean="0"/>
              <a:t>Glycoproteins</a:t>
            </a:r>
            <a:r>
              <a:rPr lang="en-US" dirty="0" smtClean="0"/>
              <a:t> helps in formation of Structural molecule, Lubricant and protective agent, Cell attachment-recognition site and Hormone.</a:t>
            </a:r>
          </a:p>
          <a:p>
            <a:r>
              <a:rPr lang="en-US" dirty="0" smtClean="0"/>
              <a:t>The </a:t>
            </a:r>
            <a:r>
              <a:rPr lang="en-US" dirty="0" err="1" smtClean="0"/>
              <a:t>glycolipids</a:t>
            </a:r>
            <a:r>
              <a:rPr lang="en-US" dirty="0" smtClean="0"/>
              <a:t> and </a:t>
            </a:r>
            <a:r>
              <a:rPr lang="en-US" dirty="0" err="1" smtClean="0"/>
              <a:t>glycoproteins</a:t>
            </a:r>
            <a:r>
              <a:rPr lang="en-US" dirty="0" smtClean="0"/>
              <a:t> are located on the exterior of the cell membrane. They allow for communication with their neighboring cells so each cell would know which process they should be carrying out in order for the whole organism to be able to function properly.</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297</TotalTime>
  <Words>924</Words>
  <Application>Microsoft Office PowerPoint</Application>
  <PresentationFormat>On-screen Show (4:3)</PresentationFormat>
  <Paragraphs>113</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 Jawad</dc:creator>
  <cp:lastModifiedBy>Haier</cp:lastModifiedBy>
  <cp:revision>67</cp:revision>
  <dcterms:created xsi:type="dcterms:W3CDTF">2020-04-12T12:31:01Z</dcterms:created>
  <dcterms:modified xsi:type="dcterms:W3CDTF">2020-04-26T17:29:11Z</dcterms:modified>
</cp:coreProperties>
</file>