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89" r:id="rId18"/>
    <p:sldId id="273" r:id="rId19"/>
    <p:sldId id="291" r:id="rId20"/>
    <p:sldId id="290" r:id="rId21"/>
    <p:sldId id="274" r:id="rId22"/>
    <p:sldId id="278" r:id="rId23"/>
    <p:sldId id="292" r:id="rId24"/>
    <p:sldId id="277" r:id="rId25"/>
    <p:sldId id="279" r:id="rId26"/>
    <p:sldId id="293" r:id="rId27"/>
    <p:sldId id="280" r:id="rId28"/>
    <p:sldId id="281" r:id="rId29"/>
    <p:sldId id="294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2C5F8C-A90F-4A26-B451-9A518F48795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3511B2-A4EF-4B88-A7D5-0B8E2AED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1088-0138-49BA-AEDE-1A15A17F866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CB38-FC3D-40AC-B373-C94648A0C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CCB38-FC3D-40AC-B373-C94648A0CB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6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5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4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7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A4E55-83A8-4AB1-B093-CC8864636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37D3-B1AC-4515-A780-1367470F1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and nutrient managements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Water is an essential environmental factor which should be controlled by</a:t>
            </a:r>
          </a:p>
          <a:p>
            <a:r>
              <a:rPr lang="en-US" dirty="0" smtClean="0"/>
              <a:t>Drainage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Diversion</a:t>
            </a:r>
          </a:p>
          <a:p>
            <a:r>
              <a:rPr lang="en-US" dirty="0" smtClean="0"/>
              <a:t>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Spray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Spray irrigation is given water to crops in the form of spray similar to gentle rain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Used all type of soils</a:t>
            </a:r>
          </a:p>
          <a:p>
            <a:r>
              <a:rPr lang="en-US" dirty="0" smtClean="0"/>
              <a:t>Both levelled and rolling land</a:t>
            </a:r>
          </a:p>
          <a:p>
            <a:r>
              <a:rPr lang="en-US" dirty="0" smtClean="0"/>
              <a:t>Minimum loss of water</a:t>
            </a:r>
          </a:p>
          <a:p>
            <a:r>
              <a:rPr lang="en-US" dirty="0" smtClean="0"/>
              <a:t>Uniform supply of water</a:t>
            </a:r>
          </a:p>
          <a:p>
            <a:r>
              <a:rPr lang="en-US" dirty="0" smtClean="0"/>
              <a:t>Full utilization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4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</a:p>
          <a:p>
            <a:r>
              <a:rPr lang="en-US" dirty="0" smtClean="0"/>
              <a:t>Strong winds</a:t>
            </a:r>
          </a:p>
          <a:p>
            <a:r>
              <a:rPr lang="en-US" dirty="0" smtClean="0"/>
              <a:t>Loss of water through evaporation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Need </a:t>
            </a:r>
            <a:r>
              <a:rPr lang="en-US" dirty="0"/>
              <a:t>t</a:t>
            </a:r>
            <a:r>
              <a:rPr lang="en-US" dirty="0" smtClean="0"/>
              <a:t>echnical person to operate</a:t>
            </a:r>
          </a:p>
          <a:p>
            <a:r>
              <a:rPr lang="en-US" dirty="0" smtClean="0"/>
              <a:t>Difficulties in moving pipes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Fruits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in the fruit industry depends upon how well and economically the trees can be irrigated</a:t>
            </a:r>
          </a:p>
          <a:p>
            <a:r>
              <a:rPr lang="en-US" dirty="0" smtClean="0"/>
              <a:t>When and what quantity of water should be applied</a:t>
            </a:r>
          </a:p>
          <a:p>
            <a:r>
              <a:rPr lang="en-US" dirty="0" smtClean="0"/>
              <a:t>What is the efficient method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Methods of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Keeping in view factors such </a:t>
            </a:r>
          </a:p>
          <a:p>
            <a:r>
              <a:rPr lang="en-US" dirty="0" smtClean="0"/>
              <a:t>Soil topography</a:t>
            </a:r>
          </a:p>
          <a:p>
            <a:r>
              <a:rPr lang="en-US" dirty="0" smtClean="0"/>
              <a:t>Water resources</a:t>
            </a:r>
          </a:p>
          <a:p>
            <a:r>
              <a:rPr lang="en-US" dirty="0" smtClean="0"/>
              <a:t>Availability of capital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Channels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Channel-basin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Modified-basin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Flooding or common method of irrigation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Furrows irrigation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Sprinkler irrigation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Drip or trickle irrigation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Alternate middle irrigation.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4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Channels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Trees are connected with channels</a:t>
            </a:r>
          </a:p>
          <a:p>
            <a:r>
              <a:rPr lang="en-US" dirty="0" smtClean="0"/>
              <a:t>Water is applied through these channels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US" dirty="0" smtClean="0"/>
              <a:t>Simply and easy</a:t>
            </a:r>
          </a:p>
          <a:p>
            <a:r>
              <a:rPr lang="en-US" dirty="0" smtClean="0"/>
              <a:t>Less labour and less technical know how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US" dirty="0" smtClean="0"/>
              <a:t>Much water loss</a:t>
            </a:r>
          </a:p>
          <a:p>
            <a:r>
              <a:rPr lang="en-US" dirty="0" smtClean="0"/>
              <a:t>Infections from one tree trunk to other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4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basin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are connected to channels</a:t>
            </a:r>
          </a:p>
          <a:p>
            <a:r>
              <a:rPr lang="en-US" dirty="0" smtClean="0"/>
              <a:t>But around each tree a basin is made</a:t>
            </a:r>
          </a:p>
          <a:p>
            <a:endParaRPr lang="en-US" dirty="0" smtClean="0"/>
          </a:p>
          <a:p>
            <a:r>
              <a:rPr lang="en-US" dirty="0" smtClean="0"/>
              <a:t>More labour </a:t>
            </a:r>
          </a:p>
          <a:p>
            <a:r>
              <a:rPr lang="en-US" dirty="0" smtClean="0"/>
              <a:t>More root zone wetted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6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basin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In this system a water channel is made between the tree rows</a:t>
            </a:r>
          </a:p>
          <a:p>
            <a:r>
              <a:rPr lang="en-US" dirty="0" smtClean="0"/>
              <a:t>Basin is made around the tree trunk</a:t>
            </a:r>
          </a:p>
          <a:p>
            <a:r>
              <a:rPr lang="en-US" dirty="0" smtClean="0"/>
              <a:t>Connected with central water channel</a:t>
            </a:r>
          </a:p>
          <a:p>
            <a:r>
              <a:rPr lang="en-US" dirty="0" smtClean="0"/>
              <a:t>Laying out this system is difficult and expensive</a:t>
            </a:r>
          </a:p>
          <a:p>
            <a:r>
              <a:rPr lang="en-US" dirty="0" smtClean="0"/>
              <a:t>Intercropping is impossible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Modified basin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86600" cy="485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5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Flooding or common method of irrigation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Flood the fruit trees as field crop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Most commonly used method in Pakistan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Simplest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Easy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Cheapest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 Maximum loss of water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Leaching of nutrients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Uneven distribution of water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It is not used on unlevelled and non-uniform topography soils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8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1"/>
            <a:ext cx="5867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Function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altLang="en-US" sz="2400" dirty="0" smtClean="0">
                <a:solidFill>
                  <a:prstClr val="black"/>
                </a:solidFill>
              </a:rPr>
              <a:t>It is essential constituent </a:t>
            </a:r>
            <a:r>
              <a:rPr lang="en-US" altLang="en-US" sz="2400" dirty="0">
                <a:solidFill>
                  <a:prstClr val="black"/>
                </a:solidFill>
              </a:rPr>
              <a:t>of all plant tissues</a:t>
            </a:r>
          </a:p>
          <a:p>
            <a:pPr lvl="0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Rate of formation of carbohydrates and organic nitrogenous compounds is directly proportional to  amount of water in plant tissues.</a:t>
            </a:r>
          </a:p>
          <a:p>
            <a:pPr lvl="0">
              <a:lnSpc>
                <a:spcPct val="90000"/>
              </a:lnSpc>
            </a:pPr>
            <a:r>
              <a:rPr lang="en-US" altLang="en-US" sz="2400" dirty="0" smtClean="0">
                <a:solidFill>
                  <a:prstClr val="black"/>
                </a:solidFill>
              </a:rPr>
              <a:t>Medium </a:t>
            </a:r>
            <a:r>
              <a:rPr lang="en-US" altLang="en-US" sz="2400" dirty="0">
                <a:solidFill>
                  <a:prstClr val="black"/>
                </a:solidFill>
              </a:rPr>
              <a:t>of transport for nutrient minerals.</a:t>
            </a:r>
          </a:p>
          <a:p>
            <a:pPr lvl="0">
              <a:lnSpc>
                <a:spcPct val="90000"/>
              </a:lnSpc>
            </a:pPr>
            <a:r>
              <a:rPr lang="en-US" altLang="en-US" sz="2400" dirty="0" smtClean="0">
                <a:solidFill>
                  <a:prstClr val="black"/>
                </a:solidFill>
              </a:rPr>
              <a:t>Moderating </a:t>
            </a:r>
            <a:r>
              <a:rPr lang="en-US" altLang="en-US" sz="2400" dirty="0">
                <a:solidFill>
                  <a:prstClr val="black"/>
                </a:solidFill>
              </a:rPr>
              <a:t>effect on temperature.</a:t>
            </a:r>
          </a:p>
          <a:p>
            <a:pPr lvl="0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keeps plant cell turgid </a:t>
            </a:r>
            <a:endParaRPr lang="en-US" alt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altLang="en-US" sz="2400" dirty="0" smtClean="0">
                <a:solidFill>
                  <a:prstClr val="black"/>
                </a:solidFill>
              </a:rPr>
              <a:t>Normal </a:t>
            </a:r>
            <a:r>
              <a:rPr lang="en-US" altLang="en-US" sz="2400" dirty="0">
                <a:solidFill>
                  <a:prstClr val="black"/>
                </a:solidFill>
              </a:rPr>
              <a:t>growth and cell division.</a:t>
            </a:r>
          </a:p>
          <a:p>
            <a:pPr lvl="0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Enzyme activity is decreased with deficiency of water.</a:t>
            </a:r>
          </a:p>
          <a:p>
            <a:pPr lvl="0">
              <a:lnSpc>
                <a:spcPct val="90000"/>
              </a:lnSpc>
            </a:pPr>
            <a:endParaRPr lang="en-US" altLang="en-US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endParaRPr lang="en-US" alt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324600" cy="434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0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Furrows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Irrigation done through furrows</a:t>
            </a:r>
          </a:p>
          <a:p>
            <a:r>
              <a:rPr lang="en-US" dirty="0" smtClean="0"/>
              <a:t>Two types of furrows are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Water is kept in the furrows until it has penetrated to the desired depth</a:t>
            </a:r>
          </a:p>
          <a:p>
            <a:r>
              <a:rPr lang="en-US" dirty="0" smtClean="0"/>
              <a:t>Water loss is minimized</a:t>
            </a:r>
          </a:p>
          <a:p>
            <a:r>
              <a:rPr lang="en-US" dirty="0" smtClean="0"/>
              <a:t>Water logging does not </a:t>
            </a:r>
            <a:r>
              <a:rPr lang="en-US" dirty="0" err="1" smtClean="0"/>
              <a:t>occure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V-Shape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Carry small flow of water</a:t>
            </a:r>
          </a:p>
          <a:p>
            <a:r>
              <a:rPr lang="en-US" dirty="0" smtClean="0"/>
              <a:t>3-8 furrows are used between each rows of trees</a:t>
            </a:r>
          </a:p>
          <a:p>
            <a:r>
              <a:rPr lang="en-US" dirty="0" smtClean="0"/>
              <a:t>Flow is continuous </a:t>
            </a:r>
            <a:r>
              <a:rPr lang="en-US" dirty="0" smtClean="0"/>
              <a:t>flow </a:t>
            </a:r>
            <a:r>
              <a:rPr lang="en-US" dirty="0" smtClean="0"/>
              <a:t>an extended period of time</a:t>
            </a:r>
          </a:p>
          <a:p>
            <a:r>
              <a:rPr lang="en-US" dirty="0" smtClean="0"/>
              <a:t>A large part of the soil is wetted</a:t>
            </a:r>
          </a:p>
          <a:p>
            <a:r>
              <a:rPr lang="en-US" dirty="0" smtClean="0"/>
              <a:t>Most useful medium  to fine-textured soil</a:t>
            </a:r>
          </a:p>
        </p:txBody>
      </p:sp>
    </p:spTree>
    <p:extLst>
      <p:ext uri="{BB962C8B-B14F-4D97-AF65-F5344CB8AC3E}">
        <p14:creationId xmlns:p14="http://schemas.microsoft.com/office/powerpoint/2010/main" val="290602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>
                <a:solidFill>
                  <a:srgbClr val="FF0000"/>
                </a:solidFill>
              </a:rPr>
              <a:t>Broad base furrows</a:t>
            </a:r>
          </a:p>
          <a:p>
            <a:r>
              <a:rPr lang="en-US" dirty="0" smtClean="0"/>
              <a:t>Popular among fruit growers</a:t>
            </a:r>
          </a:p>
          <a:p>
            <a:r>
              <a:rPr lang="en-US" dirty="0" smtClean="0"/>
              <a:t>Especially citrus growers</a:t>
            </a:r>
          </a:p>
          <a:p>
            <a:r>
              <a:rPr lang="en-US" dirty="0" smtClean="0"/>
              <a:t>Wet large surface area than V-shape furrows</a:t>
            </a:r>
          </a:p>
          <a:p>
            <a:r>
              <a:rPr lang="en-US" dirty="0" smtClean="0"/>
              <a:t>More uniform irrigation can be achieved</a:t>
            </a:r>
          </a:p>
          <a:p>
            <a:r>
              <a:rPr lang="en-US" dirty="0" smtClean="0"/>
              <a:t>Medium to course texture soils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88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48600" cy="588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8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ao.org/docrep/s8684e/s8684e0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2289"/>
            <a:ext cx="4057708" cy="25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slidesharecdn.com/dripirrigation-110228023645-phpapp02/95/drip-irrigation-11-728.jpg?cb=1298883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7974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8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Sprinkler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Sprinkler can be used under a variety of condition</a:t>
            </a:r>
          </a:p>
          <a:p>
            <a:r>
              <a:rPr lang="en-US" dirty="0" smtClean="0"/>
              <a:t>non-uniform </a:t>
            </a:r>
            <a:r>
              <a:rPr lang="en-US" dirty="0" smtClean="0"/>
              <a:t>topography</a:t>
            </a:r>
          </a:p>
          <a:p>
            <a:r>
              <a:rPr lang="en-US" dirty="0" smtClean="0"/>
              <a:t>No need </a:t>
            </a:r>
            <a:r>
              <a:rPr lang="en-US" dirty="0" smtClean="0"/>
              <a:t>of leveling land</a:t>
            </a:r>
            <a:endParaRPr lang="en-US" dirty="0" smtClean="0"/>
          </a:p>
          <a:p>
            <a:r>
              <a:rPr lang="en-US" dirty="0" smtClean="0"/>
              <a:t>Uniform supply of water</a:t>
            </a:r>
          </a:p>
          <a:p>
            <a:r>
              <a:rPr lang="en-US" dirty="0" smtClean="0"/>
              <a:t>High capital investment</a:t>
            </a:r>
          </a:p>
          <a:p>
            <a:r>
              <a:rPr lang="en-US" dirty="0" smtClean="0"/>
              <a:t>Maintenance cost </a:t>
            </a:r>
          </a:p>
          <a:p>
            <a:r>
              <a:rPr lang="en-US" dirty="0" smtClean="0"/>
              <a:t>Salty water area is not suitable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04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21178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500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Overhead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Have medium to large, rotating sprinkler head mounted on a tall riser extended above the tree tops</a:t>
            </a:r>
          </a:p>
          <a:p>
            <a:r>
              <a:rPr lang="en-US" dirty="0" smtClean="0"/>
              <a:t>Space between sprinkler depends upon </a:t>
            </a:r>
            <a:r>
              <a:rPr lang="en-US" dirty="0" smtClean="0"/>
              <a:t>tree size</a:t>
            </a:r>
            <a:endParaRPr lang="en-US" dirty="0" smtClean="0"/>
          </a:p>
          <a:p>
            <a:r>
              <a:rPr lang="en-US" dirty="0" smtClean="0"/>
              <a:t>But usually 15-25 m</a:t>
            </a:r>
          </a:p>
          <a:p>
            <a:r>
              <a:rPr lang="en-US" dirty="0" smtClean="0"/>
              <a:t>Unsatisfactory in strong wind</a:t>
            </a:r>
          </a:p>
          <a:p>
            <a:r>
              <a:rPr lang="en-US" dirty="0" smtClean="0"/>
              <a:t>But increasing humidity and modifying the climate during hot weather</a:t>
            </a:r>
          </a:p>
          <a:p>
            <a:r>
              <a:rPr lang="en-US" dirty="0" smtClean="0"/>
              <a:t>Used for frost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3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tree sprinkler</a:t>
            </a:r>
          </a:p>
          <a:p>
            <a:r>
              <a:rPr lang="en-US" dirty="0" smtClean="0"/>
              <a:t>Sprinkler heads may be at distance 6, 9 and 12 m</a:t>
            </a:r>
          </a:p>
          <a:p>
            <a:r>
              <a:rPr lang="en-US" dirty="0" smtClean="0"/>
              <a:t>Distance between pipes is usually the width of two tree rows</a:t>
            </a:r>
          </a:p>
          <a:p>
            <a:r>
              <a:rPr lang="en-US" dirty="0" smtClean="0"/>
              <a:t>Uniform distribution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5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3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Evapotranspiration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measure takes into account both evaporation from the soil and the plants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The calculation of incoming, outgoing and net radiation</a:t>
            </a:r>
          </a:p>
          <a:p>
            <a:r>
              <a:rPr lang="en-US" dirty="0" smtClean="0"/>
              <a:t>The use of lysimeters</a:t>
            </a:r>
          </a:p>
          <a:p>
            <a:r>
              <a:rPr lang="en-US" dirty="0" smtClean="0"/>
              <a:t>Lysimeter is a large container of soil in which a crop is grown; water loss is determined by weight loss of the container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16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Drip or trickle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Sprinkler irrigation wet the large surface</a:t>
            </a:r>
          </a:p>
          <a:p>
            <a:r>
              <a:rPr lang="en-US" dirty="0" smtClean="0"/>
              <a:t>However, Drip </a:t>
            </a:r>
            <a:r>
              <a:rPr lang="en-US" dirty="0" smtClean="0"/>
              <a:t>or trickle irrigation wet the specific area surrounding the plants</a:t>
            </a:r>
          </a:p>
          <a:p>
            <a:r>
              <a:rPr lang="en-US" dirty="0" smtClean="0"/>
              <a:t>Water is discharged through one or more emitters adjacent to each tree</a:t>
            </a:r>
          </a:p>
          <a:p>
            <a:r>
              <a:rPr lang="en-US" dirty="0" smtClean="0"/>
              <a:t>A large area cannot be wetted </a:t>
            </a:r>
          </a:p>
          <a:p>
            <a:r>
              <a:rPr lang="en-US" dirty="0" smtClean="0"/>
              <a:t>Frequent irrigation are needed</a:t>
            </a:r>
          </a:p>
          <a:p>
            <a:r>
              <a:rPr lang="en-US" dirty="0" smtClean="0"/>
              <a:t>Irrigation is done daily or every other day depending upon the needs of the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6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US" dirty="0" smtClean="0"/>
              <a:t>Water saving</a:t>
            </a:r>
          </a:p>
          <a:p>
            <a:r>
              <a:rPr lang="en-US" dirty="0" smtClean="0"/>
              <a:t>Restriction of weed growth to wetted areas</a:t>
            </a:r>
          </a:p>
          <a:p>
            <a:r>
              <a:rPr lang="en-US" dirty="0" smtClean="0"/>
              <a:t>Utilization of problem soils</a:t>
            </a:r>
          </a:p>
          <a:p>
            <a:r>
              <a:rPr lang="en-US" dirty="0" smtClean="0"/>
              <a:t>Saving of labour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Disadvantages</a:t>
            </a:r>
          </a:p>
          <a:p>
            <a:r>
              <a:rPr lang="en-US" dirty="0" smtClean="0"/>
              <a:t>Costly to install</a:t>
            </a:r>
          </a:p>
          <a:p>
            <a:r>
              <a:rPr lang="en-US" dirty="0" smtClean="0"/>
              <a:t>Small root zone and volume due to restricted wet area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0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096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Alternate middle irrigation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One side of each tree in the orchard received water first time and an other side receive water in the next irrigation with the help of sprinklers</a:t>
            </a:r>
          </a:p>
          <a:p>
            <a:r>
              <a:rPr lang="en-US" dirty="0" smtClean="0"/>
              <a:t>Helpful for water shortage</a:t>
            </a:r>
          </a:p>
          <a:p>
            <a:r>
              <a:rPr lang="en-US" dirty="0" smtClean="0"/>
              <a:t>Used to get plants during dry period</a:t>
            </a:r>
          </a:p>
          <a:p>
            <a:r>
              <a:rPr lang="en-US" dirty="0" smtClean="0"/>
              <a:t>Much labour is needed to move sprinklers</a:t>
            </a:r>
          </a:p>
          <a:p>
            <a:r>
              <a:rPr lang="en-US" dirty="0" smtClean="0"/>
              <a:t>Needs skill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7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of irrigation</a:t>
            </a:r>
          </a:p>
          <a:p>
            <a:r>
              <a:rPr lang="en-US" dirty="0" smtClean="0"/>
              <a:t>Frequent but light irrigation is needed for shallow rooted plants</a:t>
            </a:r>
          </a:p>
          <a:p>
            <a:r>
              <a:rPr lang="en-US" dirty="0" smtClean="0"/>
              <a:t>Heavy but less frequent irrigation for deep rooted plants</a:t>
            </a:r>
          </a:p>
          <a:p>
            <a:r>
              <a:rPr lang="en-US" dirty="0" smtClean="0"/>
              <a:t>Soil type fine texture soil and course soil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When water is necessary</a:t>
            </a:r>
          </a:p>
          <a:p>
            <a:r>
              <a:rPr lang="en-US" dirty="0" smtClean="0"/>
              <a:t>If not applied than yield can be effected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09515"/>
              </p:ext>
            </p:extLst>
          </p:nvPr>
        </p:nvGraphicFramePr>
        <p:xfrm>
          <a:off x="838200" y="2438400"/>
          <a:ext cx="7543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periods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Germination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or fall vegetables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pollination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Lima beans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Pod enlargement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Peas, beans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Head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Cauliflower, cabbage broccoli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Root, bulb and tuber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Carrots, Radishes, turnips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Flowering,</a:t>
                      </a:r>
                      <a:r>
                        <a:rPr lang="en-US" baseline="0" dirty="0" smtClean="0"/>
                        <a:t> fruit and seed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Cucumber, Peas, Squashes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Fruit set and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Melons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Flowering to harvesting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Egg plant, peppers</a:t>
                      </a:r>
                      <a:r>
                        <a:rPr lang="en-US" smtClean="0"/>
                        <a:t>, tomato</a:t>
                      </a:r>
                      <a:endParaRPr lang="en-US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113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horticultural crops are sensitive to the presence of salt in irrigation water</a:t>
            </a:r>
          </a:p>
          <a:p>
            <a:r>
              <a:rPr lang="en-US" dirty="0" smtClean="0"/>
              <a:t>It is important to know the quality of water used for irrigation various horticultural crops</a:t>
            </a:r>
          </a:p>
          <a:p>
            <a:r>
              <a:rPr lang="en-US" dirty="0" smtClean="0"/>
              <a:t>These crops vary in their tolerance of various salts, so a water analysis is advisable</a:t>
            </a:r>
          </a:p>
          <a:p>
            <a:r>
              <a:rPr lang="en-US" dirty="0" smtClean="0"/>
              <a:t>As a general rule, water which is hard (less sodium more calcium and magnesium) is better for irrigation</a:t>
            </a:r>
          </a:p>
          <a:p>
            <a:r>
              <a:rPr lang="en-US" dirty="0" smtClean="0"/>
              <a:t>Than soft water (less calcium, excessive sodium salt) because Na</a:t>
            </a:r>
            <a:r>
              <a:rPr lang="en-US" baseline="30000" dirty="0" smtClean="0"/>
              <a:t>+ </a:t>
            </a:r>
            <a:r>
              <a:rPr lang="en-US" dirty="0" smtClean="0"/>
              <a:t>make the undesirable structure of soil</a:t>
            </a:r>
          </a:p>
          <a:p>
            <a:r>
              <a:rPr lang="en-US" dirty="0" smtClean="0"/>
              <a:t>Chlorides and sodium are most harmful for plants</a:t>
            </a:r>
          </a:p>
          <a:p>
            <a:r>
              <a:rPr lang="en-US" dirty="0" smtClean="0"/>
              <a:t>Chlorides are most injurious than sulphates</a:t>
            </a:r>
          </a:p>
          <a:p>
            <a:r>
              <a:rPr lang="en-US" dirty="0" smtClean="0"/>
              <a:t>While carbonates are more harmful than all salts</a:t>
            </a:r>
          </a:p>
          <a:p>
            <a:r>
              <a:rPr lang="en-US" dirty="0" smtClean="0"/>
              <a:t>To control these situation heavy irrigation is recommended</a:t>
            </a:r>
          </a:p>
          <a:p>
            <a:r>
              <a:rPr lang="en-US" dirty="0" smtClean="0"/>
              <a:t>Such as 15 hectare -cm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23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Pakistan soils are mostly deficient in N,P,K, Zn, Fe, Mn and B</a:t>
            </a:r>
          </a:p>
          <a:p>
            <a:r>
              <a:rPr lang="en-US" dirty="0" smtClean="0"/>
              <a:t>Deficiency of these elements can severely affect plant growth and development</a:t>
            </a:r>
            <a:endParaRPr lang="en-US" dirty="0"/>
          </a:p>
          <a:p>
            <a:r>
              <a:rPr lang="en-US" dirty="0"/>
              <a:t>N,P,K, Zn, Fe, Mn and </a:t>
            </a:r>
            <a:r>
              <a:rPr lang="en-US" dirty="0" smtClean="0"/>
              <a:t>B should be included in the normal fertilizer programs for horticultural crops</a:t>
            </a:r>
          </a:p>
          <a:p>
            <a:r>
              <a:rPr lang="en-US" dirty="0" smtClean="0"/>
              <a:t>A combination of organic manures with inorganic ones gives better results than either one used singly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3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Horticultural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Very sensitive to their environment</a:t>
            </a:r>
          </a:p>
          <a:p>
            <a:r>
              <a:rPr lang="en-US" dirty="0" smtClean="0"/>
              <a:t>React adversely to excessive heat, frost, dry soil, excessively wet soil, low soil oxygen and air pollution</a:t>
            </a:r>
          </a:p>
          <a:p>
            <a:r>
              <a:rPr lang="en-US" dirty="0" smtClean="0"/>
              <a:t>Poor irrigation may result in areas of soil dryness</a:t>
            </a:r>
          </a:p>
          <a:p>
            <a:r>
              <a:rPr lang="en-US" dirty="0" smtClean="0"/>
              <a:t>Excessively wet soil is a strongly contributing cause of low oxygen</a:t>
            </a:r>
          </a:p>
          <a:p>
            <a:r>
              <a:rPr lang="en-US" dirty="0" smtClean="0"/>
              <a:t>There is danger in over as well as under 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3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Irrigation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Kind of plants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Plant size and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Climatic 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Soil characteristic like </a:t>
            </a:r>
          </a:p>
          <a:p>
            <a:r>
              <a:rPr lang="en-US" dirty="0" smtClean="0"/>
              <a:t>Water holding capacity</a:t>
            </a:r>
          </a:p>
          <a:p>
            <a:r>
              <a:rPr lang="en-US" dirty="0" smtClean="0"/>
              <a:t>Soil texture</a:t>
            </a:r>
          </a:p>
          <a:p>
            <a:r>
              <a:rPr lang="en-US" dirty="0" smtClean="0"/>
              <a:t>Water present in the soil</a:t>
            </a:r>
          </a:p>
          <a:p>
            <a:r>
              <a:rPr lang="en-US" dirty="0" smtClean="0"/>
              <a:t>Depth of 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6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Methods of irrigation in Vegetables</a:t>
            </a:r>
          </a:p>
          <a:p>
            <a:pPr marL="0" indent="0">
              <a:buNone/>
            </a:pPr>
            <a:r>
              <a:rPr lang="en-US" dirty="0" smtClean="0"/>
              <a:t>Appropriate irrigation practices vary for</a:t>
            </a:r>
          </a:p>
          <a:p>
            <a:r>
              <a:rPr lang="en-US" dirty="0" smtClean="0"/>
              <a:t>Different species </a:t>
            </a:r>
          </a:p>
          <a:p>
            <a:r>
              <a:rPr lang="en-US" dirty="0" smtClean="0"/>
              <a:t>From area to area</a:t>
            </a:r>
          </a:p>
          <a:p>
            <a:r>
              <a:rPr lang="en-US" dirty="0" smtClean="0"/>
              <a:t>Agro-climatic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Surface irrigation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Sub-surface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Spray 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Surface irrigation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Water is applied direct to the soil</a:t>
            </a:r>
          </a:p>
          <a:p>
            <a:r>
              <a:rPr lang="en-US" dirty="0" smtClean="0"/>
              <a:t>There two system border and furrow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border</a:t>
            </a:r>
            <a:r>
              <a:rPr lang="en-US" dirty="0" smtClean="0"/>
              <a:t>; after land leveling , border 15-25 cm high are made around the field</a:t>
            </a:r>
          </a:p>
          <a:p>
            <a:r>
              <a:rPr lang="en-US" dirty="0" smtClean="0"/>
              <a:t>Which may divided into sub block for separate irrigation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furrow irrigation</a:t>
            </a:r>
            <a:r>
              <a:rPr lang="en-US" dirty="0" smtClean="0"/>
              <a:t>; the land is thoroughly levelled and 15-20 cm deep furrows are made between rows</a:t>
            </a:r>
          </a:p>
          <a:p>
            <a:r>
              <a:rPr lang="en-US" dirty="0" smtClean="0"/>
              <a:t>This methods used for vegetables grown  in rows, in the arid and semi regions of Pakistan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>Advantages and disadvantages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Easy to do and manage</a:t>
            </a:r>
          </a:p>
          <a:p>
            <a:r>
              <a:rPr lang="en-US" dirty="0" smtClean="0"/>
              <a:t>Uneven distribution of water</a:t>
            </a:r>
          </a:p>
          <a:p>
            <a:r>
              <a:rPr lang="en-US" dirty="0" smtClean="0"/>
              <a:t>Wastage of water through leaching on open and porous soil</a:t>
            </a:r>
          </a:p>
          <a:p>
            <a:r>
              <a:rPr lang="en-US" dirty="0" smtClean="0"/>
              <a:t>Cannot used for uneven and unlevelled soil</a:t>
            </a:r>
          </a:p>
          <a:p>
            <a:r>
              <a:rPr lang="en-US" dirty="0" smtClean="0"/>
              <a:t>Increased the cost by making sub-blocks</a:t>
            </a:r>
          </a:p>
          <a:p>
            <a:r>
              <a:rPr lang="en-US" smtClean="0"/>
              <a:t>Puddling of </a:t>
            </a:r>
            <a:r>
              <a:rPr lang="en-US" dirty="0" smtClean="0"/>
              <a:t>soil also occurred with this method</a:t>
            </a:r>
          </a:p>
        </p:txBody>
      </p:sp>
    </p:spTree>
    <p:extLst>
      <p:ext uri="{BB962C8B-B14F-4D97-AF65-F5344CB8AC3E}">
        <p14:creationId xmlns:p14="http://schemas.microsoft.com/office/powerpoint/2010/main" val="417294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Sub-surface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Waters are applied under the soil surface in the root zone of  the plants through emitters</a:t>
            </a:r>
          </a:p>
          <a:p>
            <a:r>
              <a:rPr lang="en-US" dirty="0" smtClean="0"/>
              <a:t>It is continuously available</a:t>
            </a:r>
          </a:p>
          <a:p>
            <a:r>
              <a:rPr lang="en-US" dirty="0" smtClean="0"/>
              <a:t>There is no loss of water from the soil surface</a:t>
            </a:r>
          </a:p>
          <a:p>
            <a:r>
              <a:rPr lang="en-US" dirty="0" smtClean="0"/>
              <a:t>It is costly and difficult to install as well as operate</a:t>
            </a:r>
          </a:p>
          <a:p>
            <a:r>
              <a:rPr lang="en-US" dirty="0" smtClean="0"/>
              <a:t>It is not used for porous soils or hardpan soil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05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1336</Words>
  <Application>Microsoft Office PowerPoint</Application>
  <PresentationFormat>On-screen Show (4:3)</PresentationFormat>
  <Paragraphs>233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Water and nutrient managements</vt:lpstr>
      <vt:lpstr>Function of water</vt:lpstr>
      <vt:lpstr>Evapotranspiration</vt:lpstr>
      <vt:lpstr>Horticultural crops</vt:lpstr>
      <vt:lpstr>Irrigation requirement</vt:lpstr>
      <vt:lpstr>Methods of irrigation</vt:lpstr>
      <vt:lpstr>Surface irrigation </vt:lpstr>
      <vt:lpstr>Advantages and disadvantages </vt:lpstr>
      <vt:lpstr>Sub-surface irrigation</vt:lpstr>
      <vt:lpstr>Spray irrigation</vt:lpstr>
      <vt:lpstr>PowerPoint Presentation</vt:lpstr>
      <vt:lpstr>Fruits trees</vt:lpstr>
      <vt:lpstr>Methods of irrigation</vt:lpstr>
      <vt:lpstr>Channels systems</vt:lpstr>
      <vt:lpstr>Channel basin system</vt:lpstr>
      <vt:lpstr>Modified basin system</vt:lpstr>
      <vt:lpstr>Modified basin system</vt:lpstr>
      <vt:lpstr>Flooding or common method of irrigation</vt:lpstr>
      <vt:lpstr>PowerPoint Presentation</vt:lpstr>
      <vt:lpstr>PowerPoint Presentation</vt:lpstr>
      <vt:lpstr>Furrows irrigation</vt:lpstr>
      <vt:lpstr>PowerPoint Presentation</vt:lpstr>
      <vt:lpstr>PowerPoint Presentation</vt:lpstr>
      <vt:lpstr>PowerPoint Presentation</vt:lpstr>
      <vt:lpstr>Sprinkler irrigation</vt:lpstr>
      <vt:lpstr>PowerPoint Presentation</vt:lpstr>
      <vt:lpstr>Overhead irrigation</vt:lpstr>
      <vt:lpstr>PowerPoint Presentation</vt:lpstr>
      <vt:lpstr>PowerPoint Presentation</vt:lpstr>
      <vt:lpstr>Drip or trickle irrigation</vt:lpstr>
      <vt:lpstr>PowerPoint Presentation</vt:lpstr>
      <vt:lpstr>Alternate middle irrigation  </vt:lpstr>
      <vt:lpstr>PowerPoint Presentation</vt:lpstr>
      <vt:lpstr>Critical periods</vt:lpstr>
      <vt:lpstr>Water quality</vt:lpstr>
      <vt:lpstr>Nutrients deficiency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nutrient managements</dc:title>
  <dc:creator>Zahoor HUssain</dc:creator>
  <cp:lastModifiedBy>Zahoor HUssain</cp:lastModifiedBy>
  <cp:revision>64</cp:revision>
  <cp:lastPrinted>2016-03-08T08:29:46Z</cp:lastPrinted>
  <dcterms:created xsi:type="dcterms:W3CDTF">2015-04-15T04:20:08Z</dcterms:created>
  <dcterms:modified xsi:type="dcterms:W3CDTF">2016-03-29T04:42:58Z</dcterms:modified>
</cp:coreProperties>
</file>