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26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0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28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5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0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AFD03B-D84E-437B-BEB2-8BD066DB4429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ED7886-DB15-4313-8689-AC62300A816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9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0522"/>
            <a:ext cx="10515600" cy="14312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Paired sign test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0854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 Test Statistic: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k=1 (number of –signs)</a:t>
            </a:r>
          </a:p>
          <a:p>
            <a:pPr marL="0" indent="0">
              <a:buNone/>
            </a:pP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5)    Critical value: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(K &lt; 1/10,0.50) =0.0108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(K &lt; k/n,0.50) ≤ 0.05   (if fulfill then reject )</a:t>
            </a:r>
          </a:p>
          <a:p>
            <a:pPr marL="0" indent="0">
              <a:buNone/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0.0108 &lt; 0.05.</a:t>
            </a:r>
          </a:p>
          <a:p>
            <a:pPr marL="0" indent="0">
              <a:buNone/>
            </a:pP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    Conclusion:</a:t>
            </a:r>
          </a:p>
          <a:p>
            <a:pPr marL="0" indent="0">
              <a:buNone/>
            </a:pP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we reject the null hypothesis and  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the psychologist’s claim that the number of repeat offenders will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743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159505"/>
              </p:ext>
            </p:extLst>
          </p:nvPr>
        </p:nvGraphicFramePr>
        <p:xfrm>
          <a:off x="838200" y="1825625"/>
          <a:ext cx="7010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Paired  sample sign test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test the difference between two population medians when the populations are not normally distributed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7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Assumptions: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paired-sample sign test to be used, the following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true.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must be randomly selected from each population.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samples must be dependent (paired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corresponding data entries is found and the sign of the difference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recorded.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scale is at least ordinal.</a:t>
            </a:r>
          </a:p>
          <a:p>
            <a:pPr algn="just"/>
            <a:r>
              <a:rPr lang="en-US" dirty="0" smtClean="0"/>
              <a:t>The variable understudy is continuous.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Procedure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Hypothesis 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1)      H</a:t>
            </a:r>
            <a:r>
              <a:rPr lang="en-US" baseline="-25000" dirty="0" smtClean="0"/>
              <a:t>0</a:t>
            </a:r>
            <a:r>
              <a:rPr lang="en-US" dirty="0" smtClean="0"/>
              <a:t> :M</a:t>
            </a:r>
            <a:r>
              <a:rPr lang="en-US" baseline="-25000" dirty="0" smtClean="0"/>
              <a:t>0 </a:t>
            </a:r>
            <a:r>
              <a:rPr lang="en-US" dirty="0" smtClean="0"/>
              <a:t>=   0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H</a:t>
            </a:r>
            <a:r>
              <a:rPr lang="en-US" baseline="-25000" dirty="0" smtClean="0"/>
              <a:t>1</a:t>
            </a:r>
            <a:r>
              <a:rPr lang="en-US" dirty="0" smtClean="0"/>
              <a:t> : M</a:t>
            </a:r>
            <a:r>
              <a:rPr lang="en-US" baseline="-25000" dirty="0" smtClean="0"/>
              <a:t>0 </a:t>
            </a:r>
            <a:r>
              <a:rPr lang="en-US" dirty="0" smtClean="0"/>
              <a:t>≠ 0 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2)  H</a:t>
            </a:r>
            <a:r>
              <a:rPr lang="en-US" baseline="-25000" dirty="0" smtClean="0"/>
              <a:t>0</a:t>
            </a:r>
            <a:r>
              <a:rPr lang="en-US" dirty="0" smtClean="0"/>
              <a:t> = M</a:t>
            </a:r>
            <a:r>
              <a:rPr lang="en-US" baseline="-25000" dirty="0" smtClean="0"/>
              <a:t>0</a:t>
            </a:r>
            <a:r>
              <a:rPr lang="en-US" dirty="0" smtClean="0"/>
              <a:t> ≥ 0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H</a:t>
            </a:r>
            <a:r>
              <a:rPr lang="en-US" baseline="-25000" dirty="0" smtClean="0"/>
              <a:t>1</a:t>
            </a:r>
            <a:r>
              <a:rPr lang="en-US" dirty="0" smtClean="0"/>
              <a:t> = M</a:t>
            </a:r>
            <a:r>
              <a:rPr lang="en-US" baseline="-25000" dirty="0" smtClean="0"/>
              <a:t>0</a:t>
            </a:r>
            <a:r>
              <a:rPr lang="en-US" dirty="0" smtClean="0"/>
              <a:t> &lt; 0   (left tailed)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3)   H</a:t>
            </a:r>
            <a:r>
              <a:rPr lang="en-US" baseline="-25000" dirty="0" smtClean="0"/>
              <a:t>0</a:t>
            </a:r>
            <a:r>
              <a:rPr lang="en-US" dirty="0" smtClean="0"/>
              <a:t> = M</a:t>
            </a:r>
            <a:r>
              <a:rPr lang="en-US" baseline="-25000" dirty="0" smtClean="0"/>
              <a:t>0</a:t>
            </a:r>
            <a:r>
              <a:rPr lang="en-US" dirty="0" smtClean="0"/>
              <a:t> ≤ 0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H</a:t>
            </a:r>
            <a:r>
              <a:rPr lang="en-US" baseline="-25000" dirty="0" smtClean="0"/>
              <a:t>1</a:t>
            </a:r>
            <a:r>
              <a:rPr lang="en-US" dirty="0" smtClean="0"/>
              <a:t> = M</a:t>
            </a:r>
            <a:r>
              <a:rPr lang="en-US" baseline="-25000" dirty="0" smtClean="0"/>
              <a:t>0</a:t>
            </a:r>
            <a:r>
              <a:rPr lang="en-US" dirty="0" smtClean="0"/>
              <a:t> &gt;0   (right tailed)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87" y="365126"/>
            <a:ext cx="10823713" cy="4830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1548" y="1060175"/>
                <a:ext cx="11436626" cy="5181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2.  Specify the level of significance =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 Test Statistic: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Determine the sample size n by finding the difference for each data pair. Assign a + sign for a positive </a:t>
                </a:r>
                <a:r>
                  <a:rPr lang="en-US" dirty="0" smtClean="0"/>
                  <a:t>difference and  </a:t>
                </a:r>
                <a:r>
                  <a:rPr lang="en-US" dirty="0"/>
                  <a:t>a – sign for a negative </a:t>
                </a:r>
                <a:r>
                  <a:rPr lang="en-US" dirty="0" smtClean="0"/>
                  <a:t>difference </a:t>
                </a:r>
                <a:r>
                  <a:rPr lang="en-US" dirty="0"/>
                  <a:t>and a 0 for no </a:t>
                </a:r>
                <a:r>
                  <a:rPr lang="en-US" dirty="0" smtClean="0"/>
                  <a:t>difference. Less occurring sign number will be test statistic.</a:t>
                </a:r>
              </a:p>
              <a:p>
                <a:r>
                  <a:rPr lang="en-US" dirty="0" smtClean="0"/>
                  <a:t>4. Critical value: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1.(K &lt; k/n,0.50) ≤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α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 (two tailed)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2. (K &lt; k/n,0.50) ≤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en-US" dirty="0" smtClean="0"/>
                  <a:t>    (right tailed)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3.</a:t>
                </a:r>
                <a:r>
                  <a:rPr lang="el-GR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dirty="0" smtClean="0"/>
                  <a:t>(K &lt; k/n,0.50) ≤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</m:oMath>
                </a14:m>
                <a:r>
                  <a:rPr lang="en-US" dirty="0" smtClean="0"/>
                  <a:t>    (left tailed)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null hypothesis will be rejected if the test statistic is less than or equal to the critical value.</a:t>
                </a:r>
                <a:endParaRPr lang="en-US" dirty="0" smtClean="0"/>
              </a:p>
              <a:p>
                <a:r>
                  <a:rPr lang="en-US" dirty="0" smtClean="0"/>
                  <a:t>Decision:</a:t>
                </a:r>
              </a:p>
              <a:p>
                <a:pPr marL="0" indent="0" fontAlgn="base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/>
                  <a:t>Make a decision to reject or fail to reject the null hypothesis.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Interpret the decision in the   context of the original claim.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548" y="1060175"/>
                <a:ext cx="11436626" cy="5181600"/>
              </a:xfrm>
              <a:blipFill rotWithShape="0">
                <a:blip r:embed="rId2"/>
                <a:stretch>
                  <a:fillRect l="-1333" t="-1647" r="-1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44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no.1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 psychologist claims that the number of repeat offenders will decrease if first-time offenders complete a particular rehabilitation course. You randomly select 10 prisons and record the number of repeat offenders during a two-year period. Then, after first-time offenders complete the course, you record the number of repeat offenders at each prison for another two-year </a:t>
            </a:r>
            <a:r>
              <a:rPr lang="en-US" sz="2800" dirty="0" smtClean="0"/>
              <a:t>period. </a:t>
            </a:r>
            <a:r>
              <a:rPr lang="en-US" sz="2800" dirty="0"/>
              <a:t>At α = </a:t>
            </a:r>
            <a:r>
              <a:rPr lang="en-US" sz="2800" dirty="0" smtClean="0"/>
              <a:t>0.05, </a:t>
            </a:r>
            <a:r>
              <a:rPr lang="en-US" sz="2800" dirty="0"/>
              <a:t>can you support the psychologist’s claim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956980"/>
              </p:ext>
            </p:extLst>
          </p:nvPr>
        </p:nvGraphicFramePr>
        <p:xfrm>
          <a:off x="1096963" y="1846263"/>
          <a:ext cx="10058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 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3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                     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1)  H</a:t>
                </a:r>
                <a:r>
                  <a:rPr lang="en-US" baseline="-25000" dirty="0" smtClean="0"/>
                  <a:t>0</a:t>
                </a:r>
                <a:r>
                  <a:rPr lang="en-US" dirty="0"/>
                  <a:t>:</a:t>
                </a:r>
                <a:r>
                  <a:rPr lang="en-US" dirty="0" smtClean="0"/>
                  <a:t> The </a:t>
                </a:r>
                <a:r>
                  <a:rPr lang="en-US" dirty="0"/>
                  <a:t>number of repeat offenders will </a:t>
                </a:r>
                <a:r>
                  <a:rPr lang="en-US" dirty="0" smtClean="0"/>
                  <a:t>not decrease</a:t>
                </a:r>
                <a:r>
                  <a:rPr lang="en-US" dirty="0"/>
                  <a:t>.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H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: The number of repeat offenders will decrease.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2)   Level of significance:0.05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3)  Test statistics: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sample size n by finding the difference for each data pair. Assign a + sign for a positive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difference and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– sign for a negative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difference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a 0 for no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difference. Less occurring sign number will be test statistic.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r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631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914092"/>
              </p:ext>
            </p:extLst>
          </p:nvPr>
        </p:nvGraphicFramePr>
        <p:xfrm>
          <a:off x="1096963" y="1846263"/>
          <a:ext cx="10058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Prison 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 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Sign 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</a:t>
                      </a:r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274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453</Words>
  <Application>Microsoft Office PowerPoint</Application>
  <PresentationFormat>Widescreen</PresentationFormat>
  <Paragraphs>157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Cambria Math</vt:lpstr>
      <vt:lpstr>Times New Roman</vt:lpstr>
      <vt:lpstr>Retrospect</vt:lpstr>
      <vt:lpstr>Paired sign test</vt:lpstr>
      <vt:lpstr>Paired  sample sign test</vt:lpstr>
      <vt:lpstr>Assumptions:</vt:lpstr>
      <vt:lpstr>General Procedure</vt:lpstr>
      <vt:lpstr>PowerPoint Presentation</vt:lpstr>
      <vt:lpstr>Question no.1</vt:lpstr>
      <vt:lpstr> </vt:lpstr>
      <vt:lpstr>Solution </vt:lpstr>
      <vt:lpstr> </vt:lpstr>
      <vt:lpstr>PowerPoint Presentation</vt:lpstr>
      <vt:lpstr>Home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19</cp:revision>
  <dcterms:created xsi:type="dcterms:W3CDTF">2020-04-30T08:49:36Z</dcterms:created>
  <dcterms:modified xsi:type="dcterms:W3CDTF">2020-04-30T19:07:03Z</dcterms:modified>
</cp:coreProperties>
</file>