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7" r:id="rId1"/>
  </p:sldMasterIdLst>
  <p:notesMasterIdLst>
    <p:notesMasterId r:id="rId30"/>
  </p:notesMasterIdLst>
  <p:sldIdLst>
    <p:sldId id="271" r:id="rId2"/>
    <p:sldId id="278" r:id="rId3"/>
    <p:sldId id="270" r:id="rId4"/>
    <p:sldId id="256" r:id="rId5"/>
    <p:sldId id="258" r:id="rId6"/>
    <p:sldId id="269" r:id="rId7"/>
    <p:sldId id="276" r:id="rId8"/>
    <p:sldId id="259" r:id="rId9"/>
    <p:sldId id="279" r:id="rId10"/>
    <p:sldId id="261" r:id="rId11"/>
    <p:sldId id="260" r:id="rId12"/>
    <p:sldId id="280" r:id="rId13"/>
    <p:sldId id="281" r:id="rId14"/>
    <p:sldId id="282" r:id="rId15"/>
    <p:sldId id="283" r:id="rId16"/>
    <p:sldId id="284" r:id="rId17"/>
    <p:sldId id="285" r:id="rId18"/>
    <p:sldId id="286" r:id="rId19"/>
    <p:sldId id="287" r:id="rId20"/>
    <p:sldId id="273" r:id="rId21"/>
    <p:sldId id="277" r:id="rId22"/>
    <p:sldId id="274" r:id="rId23"/>
    <p:sldId id="262" r:id="rId24"/>
    <p:sldId id="267" r:id="rId25"/>
    <p:sldId id="275" r:id="rId26"/>
    <p:sldId id="264" r:id="rId27"/>
    <p:sldId id="265" r:id="rId28"/>
    <p:sldId id="27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62" autoAdjust="0"/>
    <p:restoredTop sz="94660" autoAdjust="0"/>
  </p:normalViewPr>
  <p:slideViewPr>
    <p:cSldViewPr snapToGrid="0">
      <p:cViewPr varScale="1">
        <p:scale>
          <a:sx n="71" d="100"/>
          <a:sy n="71" d="100"/>
        </p:scale>
        <p:origin x="-612" y="-102"/>
      </p:cViewPr>
      <p:guideLst>
        <p:guide orient="horz" pos="2160"/>
        <p:guide pos="3840"/>
      </p:guideLst>
    </p:cSldViewPr>
  </p:slideViewPr>
  <p:outlineViewPr>
    <p:cViewPr>
      <p:scale>
        <a:sx n="33" d="100"/>
        <a:sy n="33" d="100"/>
      </p:scale>
      <p:origin x="0" y="3912"/>
    </p:cViewPr>
  </p:outlineViewPr>
  <p:notesTextViewPr>
    <p:cViewPr>
      <p:scale>
        <a:sx n="1" d="1"/>
        <a:sy n="1" d="1"/>
      </p:scale>
      <p:origin x="0" y="0"/>
    </p:cViewPr>
  </p:notesTextViewPr>
  <p:sorterViewPr>
    <p:cViewPr>
      <p:scale>
        <a:sx n="66" d="100"/>
        <a:sy n="66" d="100"/>
      </p:scale>
      <p:origin x="0" y="480"/>
    </p:cViewPr>
  </p:sorterViewPr>
  <p:notesViewPr>
    <p:cSldViewPr snapToGrid="0">
      <p:cViewPr varScale="1">
        <p:scale>
          <a:sx n="54" d="100"/>
          <a:sy n="54" d="100"/>
        </p:scale>
        <p:origin x="-286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5B3646-88D7-4B36-A022-796905A78E3C}" type="datetimeFigureOut">
              <a:rPr lang="en-US" smtClean="0"/>
              <a:pPr/>
              <a:t>4/1/2016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B2996D-0D75-4F2D-B9E9-2B0DEC48458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B61BEF0D-F0BB-DE4B-95CE-6DB70DBA9567}" type="datetimeFigureOut">
              <a:rPr lang="en-US" smtClean="0"/>
              <a:pPr/>
              <a:t>4/1/2016</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32" name="Rectangle 31"/>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412744" y="680477"/>
            <a:ext cx="6096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35876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333360"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95691"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1219200" y="4343400"/>
            <a:ext cx="103632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1219200" y="2834640"/>
            <a:ext cx="103632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C6B4A9-1611-4792-9094-5F34BCA07E0B}" type="datetimeFigureOut">
              <a:rPr lang="en-US" smtClean="0"/>
              <a:pPr/>
              <a:t>4/1/2016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9333C77-0158-454C-844F-B7AB9BD7DAD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6416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812800" y="274640"/>
            <a:ext cx="78232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61BEF0D-F0BB-DE4B-95CE-6DB70DBA9567}" type="datetimeFigureOut">
              <a:rPr lang="en-US" smtClean="0"/>
              <a:pPr/>
              <a:t>4/1/2016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2A54C80-263E-416B-A8E0-580EDEADCBDC}" type="datetimeFigureOut">
              <a:rPr lang="en-US" smtClean="0"/>
              <a:pPr/>
              <a:t>4/1/2016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19954A3-9DFD-4C44-94BA-B95130A3BA1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6438603" y="1073888"/>
            <a:ext cx="5762848"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498621" y="0"/>
            <a:ext cx="7352715"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6635304" y="1285480"/>
            <a:ext cx="4114800" cy="158496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7924800" y="0"/>
            <a:ext cx="36576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7924800" y="4267200"/>
            <a:ext cx="42672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7924800" y="0"/>
            <a:ext cx="18288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7931152" y="4246564"/>
            <a:ext cx="2787649"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7924800" y="4267200"/>
            <a:ext cx="21336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7924800" y="1371600"/>
            <a:ext cx="42672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7924800" y="1752600"/>
            <a:ext cx="42672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1320800" y="4267200"/>
            <a:ext cx="660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711200" y="4267200"/>
            <a:ext cx="7112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489099" y="2438400"/>
            <a:ext cx="75184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489099" y="2133600"/>
            <a:ext cx="75184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6096000" y="4267200"/>
            <a:ext cx="18288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942536" y="1351672"/>
            <a:ext cx="7624064"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61BEF0D-F0BB-DE4B-95CE-6DB70DBA9567}" type="datetimeFigureOut">
              <a:rPr lang="en-US" smtClean="0"/>
              <a:pPr/>
              <a:t>4/1/2016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7" name="Rectangle 6"/>
          <p:cNvSpPr/>
          <p:nvPr/>
        </p:nvSpPr>
        <p:spPr>
          <a:xfrm>
            <a:off x="484213" y="402265"/>
            <a:ext cx="1133856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942536" y="512064"/>
            <a:ext cx="10875264"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49538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548145"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59793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63560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667304" y="680477"/>
            <a:ext cx="48768"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12064"/>
            <a:ext cx="109728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19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207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2A54C80-263E-416B-A8E0-580EDEADCBDC}" type="datetimeFigureOut">
              <a:rPr lang="en-US" smtClean="0"/>
              <a:pPr/>
              <a:t>4/1/2016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19954A3-9DFD-4C44-94BA-B95130A3BA1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6"/>
            <a:ext cx="11822773"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673099" y="512064"/>
            <a:ext cx="103632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09750"/>
            <a:ext cx="5386917"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09750"/>
            <a:ext cx="5389033"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459037"/>
            <a:ext cx="5386917"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459037"/>
            <a:ext cx="5389033"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61BEF0D-F0BB-DE4B-95CE-6DB70DBA9567}" type="datetimeFigureOut">
              <a:rPr lang="en-US" smtClean="0"/>
              <a:pPr/>
              <a:t>4/1/2016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16" name="Rectangle 15"/>
          <p:cNvSpPr/>
          <p:nvPr/>
        </p:nvSpPr>
        <p:spPr>
          <a:xfrm>
            <a:off x="117053" y="680477"/>
            <a:ext cx="6096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6307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37669"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9969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252455"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302243"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339912"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371613" y="680477"/>
            <a:ext cx="48768"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61BEF0D-F0BB-DE4B-95CE-6DB70DBA9567}" type="datetimeFigureOut">
              <a:rPr lang="en-US" smtClean="0"/>
              <a:pPr/>
              <a:t>4/1/2016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61BEF0D-F0BB-DE4B-95CE-6DB70DBA9567}" type="datetimeFigureOut">
              <a:rPr lang="en-US" smtClean="0"/>
              <a:pPr/>
              <a:t>4/1/2016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109728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2A54C80-263E-416B-A8E0-580EDEADCBDC}" type="datetimeFigureOut">
              <a:rPr lang="en-US" smtClean="0"/>
              <a:pPr/>
              <a:t>4/1/2016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19954A3-9DFD-4C44-94BA-B95130A3BA1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490709" y="0"/>
            <a:ext cx="1170432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484260" y="1885028"/>
            <a:ext cx="1171016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11374903" y="1197789"/>
            <a:ext cx="132763" cy="171288"/>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1219200" y="441252"/>
            <a:ext cx="9144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490709" y="1893781"/>
            <a:ext cx="1170432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1219200" y="1150144"/>
            <a:ext cx="9144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11578103" y="1350189"/>
            <a:ext cx="132763" cy="171288"/>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11115579" y="1453352"/>
            <a:ext cx="132763" cy="171288"/>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8636000" y="55499"/>
            <a:ext cx="2844800" cy="365125"/>
          </a:xfrm>
        </p:spPr>
        <p:txBody>
          <a:bodyPr/>
          <a:lstStyle>
            <a:extLst/>
          </a:lstStyle>
          <a:p>
            <a:fld id="{B61BEF0D-F0BB-DE4B-95CE-6DB70DBA9567}" type="datetimeFigureOut">
              <a:rPr lang="en-US" smtClean="0"/>
              <a:pPr/>
              <a:t>4/1/2016</a:t>
            </a:fld>
            <a:endParaRPr lang="en-US" dirty="0"/>
          </a:p>
        </p:txBody>
      </p:sp>
      <p:sp>
        <p:nvSpPr>
          <p:cNvPr id="6" name="Footer Placeholder 5"/>
          <p:cNvSpPr>
            <a:spLocks noGrp="1"/>
          </p:cNvSpPr>
          <p:nvPr>
            <p:ph type="ftr" sz="quarter" idx="11"/>
          </p:nvPr>
        </p:nvSpPr>
        <p:spPr>
          <a:xfrm>
            <a:off x="1219200" y="55499"/>
            <a:ext cx="7416800" cy="365125"/>
          </a:xfrm>
        </p:spPr>
        <p:txBody>
          <a:bodyPr/>
          <a:lstStyle>
            <a:extLst/>
          </a:lstStyle>
          <a:p>
            <a:endParaRPr lang="en-US" dirty="0"/>
          </a:p>
        </p:txBody>
      </p:sp>
      <p:sp>
        <p:nvSpPr>
          <p:cNvPr id="7" name="Slide Number Placeholder 6"/>
          <p:cNvSpPr>
            <a:spLocks noGrp="1"/>
          </p:cNvSpPr>
          <p:nvPr>
            <p:ph type="sldNum" sz="quarter" idx="12"/>
          </p:nvPr>
        </p:nvSpPr>
        <p:spPr>
          <a:xfrm>
            <a:off x="11480800" y="55499"/>
            <a:ext cx="609600" cy="365125"/>
          </a:xfrm>
        </p:spPr>
        <p:txBody>
          <a:bodyPr/>
          <a:lstStyle>
            <a:extLst/>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412744" y="680477"/>
            <a:ext cx="6096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358764" y="680477"/>
            <a:ext cx="36576"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333360"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95691"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1219200" y="512064"/>
            <a:ext cx="103632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783560"/>
            <a:ext cx="103632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tx2"/>
                </a:solidFill>
              </a:defRPr>
            </a:lvl1pPr>
            <a:extLst/>
          </a:lstStyle>
          <a:p>
            <a:fld id="{B61BEF0D-F0BB-DE4B-95CE-6DB70DBA9567}" type="datetimeFigureOut">
              <a:rPr lang="en-US" smtClean="0"/>
              <a:pPr/>
              <a:t>4/1/2016</a:t>
            </a:fld>
            <a:endParaRPr lang="en-US" dirty="0"/>
          </a:p>
        </p:txBody>
      </p:sp>
      <p:sp>
        <p:nvSpPr>
          <p:cNvPr id="3" name="Footer Placeholder 2"/>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11480800" y="6416676"/>
            <a:ext cx="609600" cy="365125"/>
          </a:xfrm>
          <a:prstGeom prst="rect">
            <a:avLst/>
          </a:prstGeom>
        </p:spPr>
        <p:txBody>
          <a:bodyPr vert="horz" anchor="b"/>
          <a:lstStyle>
            <a:lvl1pPr algn="l" eaLnBrk="1" latinLnBrk="0" hangingPunct="1">
              <a:defRPr kumimoji="0" sz="1200">
                <a:solidFill>
                  <a:schemeClr val="tx2"/>
                </a:solidFill>
              </a:defRPr>
            </a:lvl1pPr>
            <a:extLst/>
          </a:lstStyle>
          <a:p>
            <a:fld id="{D57F1E4F-1CFF-5643-939E-217C01CDF565}"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monaloosa.com/wp-content/uploads/2013/09/Bismillah-art-with-abstract-background.jpg"/>
          <p:cNvPicPr>
            <a:picLocks noGrp="1" noChangeAspect="1" noChangeArrowheads="1"/>
          </p:cNvPicPr>
          <p:nvPr>
            <p:ph idx="1"/>
          </p:nvPr>
        </p:nvPicPr>
        <p:blipFill>
          <a:blip r:embed="rId2"/>
          <a:srcRect/>
          <a:stretch>
            <a:fillRect/>
          </a:stretch>
        </p:blipFill>
        <p:spPr bwMode="auto">
          <a:xfrm>
            <a:off x="0" y="0"/>
            <a:ext cx="12192000" cy="6858000"/>
          </a:xfrm>
          <a:prstGeom prst="rect">
            <a:avLst/>
          </a:prstGeom>
          <a:noFill/>
        </p:spPr>
      </p:pic>
    </p:spTree>
    <p:extLst>
      <p:ext uri="{BB962C8B-B14F-4D97-AF65-F5344CB8AC3E}">
        <p14:creationId xmlns="" xmlns:p14="http://schemas.microsoft.com/office/powerpoint/2010/main" val="841240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2352" y="248357"/>
            <a:ext cx="9466730" cy="6287910"/>
          </a:xfrm>
        </p:spPr>
        <p:txBody>
          <a:bodyPr>
            <a:normAutofit lnSpcReduction="10000"/>
          </a:bodyPr>
          <a:lstStyle/>
          <a:p>
            <a:pPr marL="0" indent="0">
              <a:buNone/>
            </a:pPr>
            <a:r>
              <a:rPr lang="en-US" sz="3200" dirty="0" smtClean="0"/>
              <a:t>        </a:t>
            </a:r>
            <a:r>
              <a:rPr lang="en-US" sz="4000" b="1" dirty="0" smtClean="0">
                <a:latin typeface="Times New Roman" pitchFamily="18" charset="0"/>
                <a:cs typeface="Times New Roman" pitchFamily="18" charset="0"/>
              </a:rPr>
              <a:t>Continue…</a:t>
            </a:r>
            <a:endParaRPr lang="en-US" dirty="0" smtClean="0">
              <a:latin typeface="Times New Roman" pitchFamily="18" charset="0"/>
              <a:cs typeface="Times New Roman" pitchFamily="18" charset="0"/>
            </a:endParaRPr>
          </a:p>
          <a:p>
            <a:pPr>
              <a:buFont typeface="Wingdings" panose="05000000000000000000" pitchFamily="2" charset="2"/>
              <a:buChar char="q"/>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a:t>
            </a:r>
            <a:r>
              <a:rPr lang="en-US" dirty="0" smtClean="0">
                <a:latin typeface="Times New Roman" pitchFamily="18" charset="0"/>
                <a:cs typeface="Times New Roman" pitchFamily="18" charset="0"/>
              </a:rPr>
              <a:t>ts </a:t>
            </a:r>
            <a:r>
              <a:rPr lang="en-US" dirty="0">
                <a:latin typeface="Times New Roman" pitchFamily="18" charset="0"/>
                <a:cs typeface="Times New Roman" pitchFamily="18" charset="0"/>
              </a:rPr>
              <a:t>adsorption of certain toxic materials injurious to plant </a:t>
            </a:r>
            <a:r>
              <a:rPr lang="en-US" dirty="0" smtClean="0">
                <a:latin typeface="Times New Roman" pitchFamily="18" charset="0"/>
                <a:cs typeface="Times New Roman" pitchFamily="18" charset="0"/>
              </a:rPr>
              <a:t>growth</a:t>
            </a:r>
          </a:p>
          <a:p>
            <a:pPr>
              <a:buNone/>
            </a:pPr>
            <a:endParaRPr lang="en-US" dirty="0" smtClean="0">
              <a:latin typeface="Times New Roman" pitchFamily="18" charset="0"/>
              <a:cs typeface="Times New Roman" pitchFamily="18" charset="0"/>
            </a:endParaRPr>
          </a:p>
          <a:p>
            <a:pPr>
              <a:buFont typeface="Wingdings" panose="05000000000000000000" pitchFamily="2" charset="2"/>
              <a:buChar char="q"/>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a:t>
            </a:r>
            <a:r>
              <a:rPr lang="en-US" dirty="0" smtClean="0">
                <a:latin typeface="Times New Roman" pitchFamily="18" charset="0"/>
                <a:cs typeface="Times New Roman" pitchFamily="18" charset="0"/>
              </a:rPr>
              <a:t>ts </a:t>
            </a:r>
            <a:r>
              <a:rPr lang="en-US" dirty="0">
                <a:latin typeface="Times New Roman" pitchFamily="18" charset="0"/>
                <a:cs typeface="Times New Roman" pitchFamily="18" charset="0"/>
              </a:rPr>
              <a:t>ability to supply certain </a:t>
            </a:r>
            <a:r>
              <a:rPr lang="en-US" dirty="0" smtClean="0">
                <a:latin typeface="Times New Roman" pitchFamily="18" charset="0"/>
                <a:cs typeface="Times New Roman" pitchFamily="18" charset="0"/>
              </a:rPr>
              <a:t>catalytic </a:t>
            </a:r>
            <a:r>
              <a:rPr lang="en-US" dirty="0">
                <a:latin typeface="Times New Roman" pitchFamily="18" charset="0"/>
                <a:cs typeface="Times New Roman" pitchFamily="18" charset="0"/>
              </a:rPr>
              <a:t>agents and small quantities of certain rare elements essential for plant </a:t>
            </a:r>
            <a:r>
              <a:rPr lang="en-US" dirty="0" smtClean="0">
                <a:latin typeface="Times New Roman" pitchFamily="18" charset="0"/>
                <a:cs typeface="Times New Roman" pitchFamily="18" charset="0"/>
              </a:rPr>
              <a:t>growth</a:t>
            </a:r>
          </a:p>
          <a:p>
            <a:pPr>
              <a:buNone/>
            </a:pPr>
            <a:endParaRPr lang="en-US" dirty="0" smtClean="0">
              <a:latin typeface="Times New Roman" pitchFamily="18" charset="0"/>
              <a:cs typeface="Times New Roman" pitchFamily="18" charset="0"/>
            </a:endParaRPr>
          </a:p>
          <a:p>
            <a:pPr>
              <a:buFont typeface="Wingdings" panose="05000000000000000000" pitchFamily="2" charset="2"/>
              <a:buChar char="q"/>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a:t>
            </a:r>
            <a:r>
              <a:rPr lang="en-US" dirty="0" smtClean="0">
                <a:latin typeface="Times New Roman" pitchFamily="18" charset="0"/>
                <a:cs typeface="Times New Roman" pitchFamily="18" charset="0"/>
              </a:rPr>
              <a:t>ts </a:t>
            </a:r>
            <a:r>
              <a:rPr lang="en-US" dirty="0">
                <a:latin typeface="Times New Roman" pitchFamily="18" charset="0"/>
                <a:cs typeface="Times New Roman" pitchFamily="18" charset="0"/>
              </a:rPr>
              <a:t>influence upon soil structure, upon the moisture-holding capacity of the soil, and upon soil </a:t>
            </a:r>
            <a:r>
              <a:rPr lang="en-US" dirty="0" smtClean="0">
                <a:latin typeface="Times New Roman" pitchFamily="18" charset="0"/>
                <a:cs typeface="Times New Roman" pitchFamily="18" charset="0"/>
              </a:rPr>
              <a:t>temperature</a:t>
            </a:r>
          </a:p>
          <a:p>
            <a:pPr>
              <a:buNone/>
            </a:pPr>
            <a:endParaRPr lang="en-US" dirty="0" smtClean="0">
              <a:latin typeface="Times New Roman" pitchFamily="18" charset="0"/>
              <a:cs typeface="Times New Roman" pitchFamily="18" charset="0"/>
            </a:endParaRPr>
          </a:p>
          <a:p>
            <a:pPr>
              <a:buFont typeface="Wingdings" panose="05000000000000000000" pitchFamily="2" charset="2"/>
              <a:buChar char="q"/>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a:t>
            </a:r>
            <a:r>
              <a:rPr lang="en-US" dirty="0" smtClean="0">
                <a:latin typeface="Times New Roman" pitchFamily="18" charset="0"/>
                <a:cs typeface="Times New Roman" pitchFamily="18" charset="0"/>
              </a:rPr>
              <a:t>s </a:t>
            </a:r>
            <a:r>
              <a:rPr lang="en-US" dirty="0">
                <a:latin typeface="Times New Roman" pitchFamily="18" charset="0"/>
                <a:cs typeface="Times New Roman" pitchFamily="18" charset="0"/>
              </a:rPr>
              <a:t>well as numerous other reactions which are of direct or indirect importance to plant growth.</a:t>
            </a:r>
          </a:p>
          <a:p>
            <a:pPr marL="0" indent="0">
              <a:buNone/>
            </a:pPr>
            <a:endParaRPr lang="en-US" dirty="0"/>
          </a:p>
        </p:txBody>
      </p:sp>
    </p:spTree>
    <p:extLst>
      <p:ext uri="{BB962C8B-B14F-4D97-AF65-F5344CB8AC3E}">
        <p14:creationId xmlns="" xmlns:p14="http://schemas.microsoft.com/office/powerpoint/2010/main" val="490329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2223"/>
            <a:ext cx="9681882" cy="5759140"/>
          </a:xfrm>
        </p:spPr>
        <p:txBody>
          <a:bodyPr>
            <a:normAutofit fontScale="92500" lnSpcReduction="20000"/>
          </a:bodyPr>
          <a:lstStyle/>
          <a:p>
            <a:pPr marL="0" indent="0">
              <a:buNone/>
            </a:pPr>
            <a:r>
              <a:rPr lang="en-US" sz="3200" b="1" dirty="0" smtClean="0"/>
              <a:t>            Nature &amp; Characteristics…</a:t>
            </a:r>
            <a:endParaRPr lang="en-US" sz="3200" b="1" dirty="0"/>
          </a:p>
          <a:p>
            <a:pPr>
              <a:buFont typeface="Wingdings" panose="05000000000000000000" pitchFamily="2" charset="2"/>
              <a:buChar char="q"/>
            </a:pPr>
            <a:endParaRPr lang="en-US" dirty="0" smtClean="0"/>
          </a:p>
          <a:p>
            <a:pPr>
              <a:buFont typeface="Wingdings" panose="05000000000000000000" pitchFamily="2" charset="2"/>
              <a:buChar char="q"/>
            </a:pPr>
            <a:r>
              <a:rPr lang="en-US" dirty="0" smtClean="0"/>
              <a:t> </a:t>
            </a:r>
            <a:r>
              <a:rPr lang="en-US" sz="3200" dirty="0" smtClean="0">
                <a:latin typeface="Times New Roman" pitchFamily="18" charset="0"/>
                <a:cs typeface="Times New Roman" pitchFamily="18" charset="0"/>
              </a:rPr>
              <a:t>Humus gives to fertile soils some of their most important physical and chemical properties. </a:t>
            </a:r>
          </a:p>
          <a:p>
            <a:pPr>
              <a:buNone/>
            </a:pPr>
            <a:endParaRPr lang="en-US" sz="3200" dirty="0" smtClean="0">
              <a:latin typeface="Times New Roman" pitchFamily="18" charset="0"/>
              <a:cs typeface="Times New Roman" pitchFamily="18" charset="0"/>
            </a:endParaRPr>
          </a:p>
          <a:p>
            <a:pPr>
              <a:buFont typeface="Wingdings" panose="05000000000000000000" pitchFamily="2" charset="2"/>
              <a:buChar char="q"/>
            </a:pPr>
            <a:r>
              <a:rPr lang="en-US" sz="3200" dirty="0" smtClean="0">
                <a:latin typeface="Times New Roman" pitchFamily="18" charset="0"/>
                <a:cs typeface="Times New Roman" pitchFamily="18" charset="0"/>
              </a:rPr>
              <a:t>Humus characterizes the soil, since differences in the origin, abundance, and chemical nature of humus result in the formation of distinct soil types.</a:t>
            </a:r>
          </a:p>
          <a:p>
            <a:pPr>
              <a:buNone/>
            </a:pPr>
            <a:endParaRPr lang="en-US" sz="3200" dirty="0" smtClean="0">
              <a:latin typeface="Times New Roman" pitchFamily="18" charset="0"/>
              <a:cs typeface="Times New Roman" pitchFamily="18" charset="0"/>
            </a:endParaRPr>
          </a:p>
          <a:p>
            <a:pPr>
              <a:buFont typeface="Wingdings" panose="05000000000000000000" pitchFamily="2" charset="2"/>
              <a:buChar char="q"/>
            </a:pPr>
            <a:r>
              <a:rPr lang="en-US" sz="3200" dirty="0" smtClean="0">
                <a:latin typeface="Times New Roman" pitchFamily="18" charset="0"/>
                <a:cs typeface="Times New Roman" pitchFamily="18" charset="0"/>
              </a:rPr>
              <a:t>  Humus possesses a dark brown to black color.</a:t>
            </a:r>
          </a:p>
          <a:p>
            <a:pPr>
              <a:buNone/>
            </a:pPr>
            <a:endParaRPr lang="en-US" sz="3200" dirty="0" smtClean="0">
              <a:latin typeface="Times New Roman" pitchFamily="18" charset="0"/>
              <a:cs typeface="Times New Roman" pitchFamily="18" charset="0"/>
            </a:endParaRPr>
          </a:p>
          <a:p>
            <a:pPr>
              <a:buFont typeface="Wingdings" panose="05000000000000000000" pitchFamily="2" charset="2"/>
              <a:buChar char="q"/>
            </a:pPr>
            <a:r>
              <a:rPr lang="en-US" sz="3200" dirty="0" smtClean="0">
                <a:latin typeface="Times New Roman" pitchFamily="18" charset="0"/>
                <a:cs typeface="Times New Roman" pitchFamily="18" charset="0"/>
              </a:rPr>
              <a:t> Humus is practically insoluble in water, although a part of it may go into colloidal solution in pure water.</a:t>
            </a:r>
          </a:p>
          <a:p>
            <a:pPr>
              <a:buFont typeface="Wingdings" panose="05000000000000000000" pitchFamily="2" charset="2"/>
              <a:buChar char="q"/>
            </a:pPr>
            <a:endParaRPr lang="en-US" sz="2400" dirty="0" smtClean="0"/>
          </a:p>
        </p:txBody>
      </p:sp>
    </p:spTree>
    <p:extLst>
      <p:ext uri="{BB962C8B-B14F-4D97-AF65-F5344CB8AC3E}">
        <p14:creationId xmlns="" xmlns:p14="http://schemas.microsoft.com/office/powerpoint/2010/main" val="1824388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3"/>
            <a:ext cx="10363200" cy="1410865"/>
          </a:xfrm>
        </p:spPr>
        <p:txBody>
          <a:bodyPr/>
          <a:lstStyle/>
          <a:p>
            <a:r>
              <a:rPr lang="en-US" b="1" dirty="0" smtClean="0">
                <a:latin typeface="Times New Roman" panose="02020603050405020304" pitchFamily="18" charset="0"/>
                <a:cs typeface="Times New Roman" panose="02020603050405020304" pitchFamily="18" charset="0"/>
              </a:rPr>
              <a:t>Preparation Of Humus</a:t>
            </a:r>
            <a:endParaRPr lang="en-US" dirty="0"/>
          </a:p>
        </p:txBody>
      </p:sp>
      <p:sp>
        <p:nvSpPr>
          <p:cNvPr id="3" name="Rectangle 2"/>
          <p:cNvSpPr/>
          <p:nvPr/>
        </p:nvSpPr>
        <p:spPr>
          <a:xfrm>
            <a:off x="1438835" y="1775013"/>
            <a:ext cx="9843247" cy="1077218"/>
          </a:xfrm>
          <a:prstGeom prst="rect">
            <a:avLst/>
          </a:prstGeom>
        </p:spPr>
        <p:txBody>
          <a:bodyPr wrap="square">
            <a:spAutoFit/>
          </a:bodyPr>
          <a:lstStyle/>
          <a:p>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The main step in the preparation/ formation of humus is the Decomposition </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Decomposition:</a:t>
            </a:r>
            <a:endParaRPr lang="en-US" dirty="0"/>
          </a:p>
        </p:txBody>
      </p:sp>
      <p:sp>
        <p:nvSpPr>
          <p:cNvPr id="3" name="Content Placeholder 2"/>
          <p:cNvSpPr>
            <a:spLocks noGrp="1"/>
          </p:cNvSpPr>
          <p:nvPr>
            <p:ph idx="1"/>
          </p:nvPr>
        </p:nvSpPr>
        <p:spPr/>
        <p:txBody>
          <a:bodyPr/>
          <a:lstStyle/>
          <a:p>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The breakdown of raw organic materials to a finished compost — is a gradual complex process, one in which both chemical and biological processes must occur in order for organic matter to change into compost and compost is further decomposed into humus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7776" y="564776"/>
            <a:ext cx="9412941" cy="2523768"/>
          </a:xfrm>
          <a:prstGeom prst="rect">
            <a:avLst/>
          </a:prstGeom>
        </p:spPr>
        <p:txBody>
          <a:bodyPr wrap="square">
            <a:spAutoFit/>
          </a:bodyPr>
          <a:lstStyle/>
          <a:p>
            <a:r>
              <a:rPr lang="en-US" sz="4000" b="1" dirty="0" smtClean="0">
                <a:latin typeface="Times New Roman" panose="02020603050405020304" pitchFamily="18" charset="0"/>
                <a:cs typeface="Times New Roman" panose="02020603050405020304" pitchFamily="18" charset="0"/>
              </a:rPr>
              <a:t>Basically Two Types Of Decomposition</a:t>
            </a:r>
            <a:r>
              <a:rPr lang="en-US" sz="3200" b="1" dirty="0" smtClean="0">
                <a:latin typeface="Times New Roman" panose="02020603050405020304" pitchFamily="18" charset="0"/>
                <a:cs typeface="Times New Roman" panose="02020603050405020304" pitchFamily="18" charset="0"/>
              </a:rPr>
              <a:t/>
            </a:r>
            <a:br>
              <a:rPr lang="en-US" sz="3200" b="1" dirty="0" smtClean="0">
                <a:latin typeface="Times New Roman" panose="02020603050405020304" pitchFamily="18" charset="0"/>
                <a:cs typeface="Times New Roman" panose="02020603050405020304" pitchFamily="18" charset="0"/>
              </a:rPr>
            </a:br>
            <a:r>
              <a:rPr lang="en-US" b="1" dirty="0" smtClean="0"/>
              <a:t>       </a:t>
            </a:r>
            <a:br>
              <a:rPr lang="en-US" b="1" dirty="0" smtClean="0"/>
            </a:br>
            <a:r>
              <a:rPr lang="en-US" dirty="0" smtClean="0"/>
              <a:t>                                                                  </a:t>
            </a:r>
          </a:p>
          <a:p>
            <a:endParaRPr lang="en-US" dirty="0" smtClean="0"/>
          </a:p>
          <a:p>
            <a:pPr marL="342900" indent="-342900"/>
            <a:r>
              <a:rPr lang="en-US" sz="3200" dirty="0" smtClean="0">
                <a:latin typeface="Times New Roman" pitchFamily="18" charset="0"/>
                <a:cs typeface="Times New Roman" pitchFamily="18" charset="0"/>
              </a:rPr>
              <a:t>            (1)     Aerobic Decomposition</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(2)   Anaerobic Decomposition</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Aerobic Decomposition</a:t>
            </a:r>
            <a:endParaRPr lang="en-US"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When organic materials decompose into humus in the presence of oxygen, the process is called “aerobic.”</a:t>
            </a:r>
          </a:p>
          <a:p>
            <a:pPr marL="285750" indent="-285750">
              <a:buNone/>
            </a:pPr>
            <a:endPar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The aerobic process is most common in nature. For example, it takes place on ground surfaces such as the forest floor, where droppings from trees and animals are converted into a relatively stable humus.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96789" y="293563"/>
            <a:ext cx="10125636" cy="6349284"/>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Anaerobic Decomposition</a:t>
            </a:r>
            <a:endParaRPr lang="en-US" dirty="0"/>
          </a:p>
        </p:txBody>
      </p:sp>
      <p:sp>
        <p:nvSpPr>
          <p:cNvPr id="3" name="Content Placeholder 2"/>
          <p:cNvSpPr>
            <a:spLocks noGrp="1"/>
          </p:cNvSpPr>
          <p:nvPr>
            <p:ph idx="1"/>
          </p:nvPr>
        </p:nvSpPr>
        <p:spPr/>
        <p:txBody>
          <a:bodyPr>
            <a:normAutofit fontScale="85000" lnSpcReduction="10000"/>
          </a:bodyPr>
          <a:lstStyle/>
          <a:p>
            <a:pPr marL="285750" indent="-285750">
              <a:buFont typeface="Arial" panose="020B0604020202020204" pitchFamily="34" charset="0"/>
              <a:buChar char="•"/>
            </a:pP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Anaerobic decomposition takes place in nature, as in the decomposition of the organic </a:t>
            </a:r>
            <a:r>
              <a:rPr lang="en-US" sz="3200" dirty="0" err="1" smtClean="0">
                <a:solidFill>
                  <a:schemeClr val="tx1">
                    <a:lumMod val="95000"/>
                    <a:lumOff val="5000"/>
                  </a:schemeClr>
                </a:solidFill>
                <a:latin typeface="Times New Roman" panose="02020603050405020304" pitchFamily="18" charset="0"/>
                <a:cs typeface="Times New Roman" panose="02020603050405020304" pitchFamily="18" charset="0"/>
              </a:rPr>
              <a:t>muds</a:t>
            </a: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 at the bottom of marshes and in buried organic materials to which oxygen does not have access. </a:t>
            </a:r>
          </a:p>
          <a:p>
            <a:pPr marL="285750" indent="-285750">
              <a:buFont typeface="Arial" panose="020B0604020202020204" pitchFamily="34" charset="0"/>
              <a:buChar char="•"/>
            </a:pPr>
            <a:endPar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Putrefactive breakdown of organic material takes place an aerobically.</a:t>
            </a:r>
          </a:p>
          <a:p>
            <a:pPr marL="285750" indent="-285750">
              <a:buFont typeface="Arial" panose="020B0604020202020204" pitchFamily="34" charset="0"/>
              <a:buChar char="•"/>
            </a:pPr>
            <a:endPar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Organic compounds break down by the action of living organisms that do not require air in the normal sense. These organisms use nitrogen, phosphorus, and other nutrients to live and to develop cell protoplasm, but they reduce the organic nitrogen to organic acids and ammonia.</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229175" y="426707"/>
            <a:ext cx="9817993" cy="6040192"/>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3"/>
            <a:ext cx="10363200" cy="1303290"/>
          </a:xfrm>
        </p:spPr>
        <p:txBody>
          <a:bodyPr/>
          <a:lstStyle/>
          <a:p>
            <a:r>
              <a:rPr lang="en-US" b="1" dirty="0" smtClean="0">
                <a:latin typeface="Times New Roman" panose="02020603050405020304" pitchFamily="18" charset="0"/>
                <a:cs typeface="Times New Roman" panose="02020603050405020304" pitchFamily="18" charset="0"/>
              </a:rPr>
              <a:t>Requirement For Efficient Decomposition Process Includes :</a:t>
            </a:r>
            <a:endParaRPr lang="en-US" dirty="0"/>
          </a:p>
        </p:txBody>
      </p:sp>
      <p:sp>
        <p:nvSpPr>
          <p:cNvPr id="3" name="Content Placeholder 2"/>
          <p:cNvSpPr>
            <a:spLocks noGrp="1"/>
          </p:cNvSpPr>
          <p:nvPr>
            <p:ph idx="1"/>
          </p:nvPr>
        </p:nvSpPr>
        <p:spPr>
          <a:xfrm>
            <a:off x="1219200" y="1936376"/>
            <a:ext cx="10363200" cy="4419184"/>
          </a:xfrm>
        </p:spPr>
        <p:txBody>
          <a:bodyPr/>
          <a:lstStyle/>
          <a:p>
            <a:endPar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buNone/>
            </a:pP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               - Aeration / Oxygen</a:t>
            </a:r>
            <a:b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           - Moisture</a:t>
            </a:r>
            <a:b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           - Particle Size</a:t>
            </a:r>
            <a:b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br>
            <a:r>
              <a:rPr lang="en-US" sz="3200" dirty="0" smtClean="0">
                <a:solidFill>
                  <a:schemeClr val="tx1">
                    <a:lumMod val="95000"/>
                    <a:lumOff val="5000"/>
                  </a:schemeClr>
                </a:solidFill>
                <a:latin typeface="Times New Roman" panose="02020603050405020304" pitchFamily="18" charset="0"/>
                <a:cs typeface="Times New Roman" panose="02020603050405020304" pitchFamily="18" charset="0"/>
              </a:rPr>
              <a:t>           - Temperature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46532"/>
            <a:ext cx="10363200" cy="5646691"/>
          </a:xfrm>
        </p:spPr>
        <p:txBody>
          <a:bodyPr/>
          <a:lstStyle/>
          <a:p>
            <a:r>
              <a:rPr lang="en-US" sz="4400" b="1" u="sng" dirty="0" smtClean="0">
                <a:latin typeface="Times New Roman" pitchFamily="18" charset="0"/>
                <a:cs typeface="Times New Roman" pitchFamily="18" charset="0"/>
              </a:rPr>
              <a:t>Submitted To: </a:t>
            </a:r>
            <a:r>
              <a:rPr lang="en-US" dirty="0" smtClean="0"/>
              <a:t/>
            </a:r>
            <a:br>
              <a:rPr lang="en-US" dirty="0" smtClean="0"/>
            </a:br>
            <a:r>
              <a:rPr lang="en-US" dirty="0" smtClean="0"/>
              <a:t>             </a:t>
            </a:r>
            <a:r>
              <a:rPr lang="en-US" dirty="0" smtClean="0">
                <a:latin typeface="Times New Roman" pitchFamily="18" charset="0"/>
                <a:cs typeface="Times New Roman" pitchFamily="18" charset="0"/>
              </a:rPr>
              <a:t>Dr.Abdur Rehman</a:t>
            </a:r>
            <a:r>
              <a:rPr lang="en-US" dirty="0" smtClean="0"/>
              <a:t/>
            </a:r>
            <a:br>
              <a:rPr lang="en-US" dirty="0" smtClean="0"/>
            </a:br>
            <a:r>
              <a:rPr lang="en-US" sz="4400" b="1" u="sng" dirty="0" smtClean="0">
                <a:latin typeface="Times New Roman" pitchFamily="18" charset="0"/>
                <a:cs typeface="Times New Roman" pitchFamily="18" charset="0"/>
              </a:rPr>
              <a:t>Submitted By:</a:t>
            </a:r>
            <a:r>
              <a:rPr lang="en-US" dirty="0" smtClean="0"/>
              <a:t/>
            </a:r>
            <a:br>
              <a:rPr lang="en-US" dirty="0" smtClean="0"/>
            </a:br>
            <a:r>
              <a:rPr lang="en-US" dirty="0" smtClean="0"/>
              <a:t>             </a:t>
            </a:r>
            <a:r>
              <a:rPr lang="en-US" dirty="0" smtClean="0">
                <a:latin typeface="Times New Roman" pitchFamily="18" charset="0"/>
                <a:cs typeface="Times New Roman" pitchFamily="18" charset="0"/>
              </a:rPr>
              <a:t>Hafiz Abdur Rahman</a:t>
            </a:r>
            <a:r>
              <a:rPr lang="en-US" dirty="0" smtClean="0"/>
              <a:t/>
            </a:r>
            <a:br>
              <a:rPr lang="en-US" dirty="0" smtClean="0"/>
            </a:br>
            <a:r>
              <a:rPr lang="en-US" dirty="0" smtClean="0"/>
              <a:t>     </a:t>
            </a:r>
            <a:br>
              <a:rPr lang="en-US" dirty="0" smtClean="0"/>
            </a:br>
            <a:r>
              <a:rPr lang="en-US" dirty="0" smtClean="0"/>
              <a:t> </a:t>
            </a:r>
            <a:r>
              <a:rPr lang="en-US" sz="4400" b="1" u="sng" dirty="0" smtClean="0">
                <a:latin typeface="Times New Roman" pitchFamily="18" charset="0"/>
                <a:cs typeface="Times New Roman" pitchFamily="18" charset="0"/>
              </a:rPr>
              <a:t>Roll No:</a:t>
            </a:r>
            <a:r>
              <a:rPr lang="en-US" dirty="0" smtClean="0"/>
              <a:t/>
            </a:r>
            <a:br>
              <a:rPr lang="en-US" dirty="0" smtClean="0"/>
            </a:br>
            <a:r>
              <a:rPr lang="en-US" dirty="0" smtClean="0"/>
              <a:t>             </a:t>
            </a:r>
            <a:r>
              <a:rPr lang="en-US" dirty="0" smtClean="0">
                <a:latin typeface="Times New Roman" pitchFamily="18" charset="0"/>
                <a:cs typeface="Times New Roman" pitchFamily="18" charset="0"/>
              </a:rPr>
              <a:t>BAGF13E258</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dirty="0" smtClean="0">
                <a:latin typeface="Times New Roman" pitchFamily="18" charset="0"/>
                <a:cs typeface="Times New Roman" pitchFamily="18" charset="0"/>
              </a:rPr>
              <a:t>COMPOSITION OF HUMUS</a:t>
            </a:r>
            <a:endParaRPr lang="en-US" sz="3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The organic compound of soil to which the term humus is collectively applied are a group about which little is actually known.</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Humus compound is have not been extensively studied because of difficulties of separating and obtaining in pure state</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They do not form well defined crystalline compounds</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7434" y="658904"/>
            <a:ext cx="8713695" cy="2862322"/>
          </a:xfrm>
          <a:prstGeom prst="rect">
            <a:avLst/>
          </a:prstGeom>
        </p:spPr>
        <p:txBody>
          <a:bodyPr wrap="square">
            <a:spAutoFit/>
          </a:bodyPr>
          <a:lstStyle/>
          <a:p>
            <a:pPr>
              <a:buFont typeface="Wingdings" pitchFamily="2" charset="2"/>
              <a:buChar char="§"/>
            </a:pPr>
            <a:r>
              <a:rPr lang="en-US" sz="3000" dirty="0" smtClean="0">
                <a:latin typeface="Times New Roman" pitchFamily="18" charset="0"/>
                <a:cs typeface="Times New Roman" pitchFamily="18" charset="0"/>
              </a:rPr>
              <a:t>            They are all about equally soluble in various reagent</a:t>
            </a:r>
          </a:p>
          <a:p>
            <a:pPr>
              <a:buFont typeface="Wingdings" pitchFamily="2" charset="2"/>
              <a:buChar char="§"/>
            </a:pPr>
            <a:endParaRPr lang="en-US" sz="3000" dirty="0" smtClean="0">
              <a:latin typeface="Times New Roman" pitchFamily="18" charset="0"/>
              <a:cs typeface="Times New Roman" pitchFamily="18" charset="0"/>
            </a:endParaRPr>
          </a:p>
          <a:p>
            <a:pPr>
              <a:buFont typeface="Wingdings" pitchFamily="2" charset="2"/>
              <a:buChar char="§"/>
            </a:pPr>
            <a:r>
              <a:rPr lang="en-US" sz="3000" dirty="0" smtClean="0">
                <a:latin typeface="Times New Roman" pitchFamily="18" charset="0"/>
                <a:cs typeface="Times New Roman" pitchFamily="18" charset="0"/>
              </a:rPr>
              <a:t>            Working with humus compounds is never sure whether working with a single compound or a group of compounds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Continue…..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t> </a:t>
            </a:r>
            <a:r>
              <a:rPr lang="en-US" dirty="0" smtClean="0">
                <a:latin typeface="Times New Roman" pitchFamily="18" charset="0"/>
                <a:cs typeface="Times New Roman" pitchFamily="18" charset="0"/>
              </a:rPr>
              <a:t>Humus contains a somewhat larger amount of carbon than do plant, animal, and microbial bodies; the carbon content of humus is usually about 55 to 56 per cent, and frequently reaches 58%</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Humus contains considerable nitrogen, usually about 3 to 6%</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Humus contains the elements carbon and nitrogen in proportions which are close to 10:1; this is true of many soils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556" y="383822"/>
            <a:ext cx="8822446" cy="5960533"/>
          </a:xfrm>
        </p:spPr>
        <p:txBody>
          <a:bodyPr>
            <a:normAutofit fontScale="92500" lnSpcReduction="20000"/>
          </a:bodyPr>
          <a:lstStyle/>
          <a:p>
            <a:pPr marL="0" indent="0">
              <a:buNone/>
            </a:pPr>
            <a:r>
              <a:rPr lang="en-US" sz="3200" b="1" dirty="0" smtClean="0">
                <a:latin typeface="Times New Roman" pitchFamily="18" charset="0"/>
                <a:cs typeface="Times New Roman" pitchFamily="18" charset="0"/>
              </a:rPr>
              <a:t>        THE </a:t>
            </a:r>
            <a:r>
              <a:rPr lang="en-US" sz="3200" b="1" dirty="0">
                <a:latin typeface="Times New Roman" pitchFamily="18" charset="0"/>
                <a:cs typeface="Times New Roman" pitchFamily="18" charset="0"/>
              </a:rPr>
              <a:t>IMPORTANCE </a:t>
            </a:r>
            <a:r>
              <a:rPr lang="en-US" sz="3200" b="1" dirty="0" smtClean="0">
                <a:latin typeface="Times New Roman" pitchFamily="18" charset="0"/>
                <a:cs typeface="Times New Roman" pitchFamily="18" charset="0"/>
              </a:rPr>
              <a:t>OF </a:t>
            </a:r>
            <a:r>
              <a:rPr lang="en-US" sz="3200" b="1" dirty="0">
                <a:latin typeface="Times New Roman" pitchFamily="18" charset="0"/>
                <a:cs typeface="Times New Roman" pitchFamily="18" charset="0"/>
              </a:rPr>
              <a:t>HUMUS </a:t>
            </a:r>
            <a:endParaRPr lang="en-US" sz="3200" b="1" dirty="0" smtClean="0">
              <a:latin typeface="Times New Roman" pitchFamily="18" charset="0"/>
              <a:cs typeface="Times New Roman" pitchFamily="18" charset="0"/>
            </a:endParaRPr>
          </a:p>
          <a:p>
            <a:pPr>
              <a:buFont typeface="Courier New" panose="02070309020205020404" pitchFamily="49" charset="0"/>
              <a:buChar char="o"/>
            </a:pPr>
            <a:endParaRPr lang="en-US" dirty="0" smtClean="0">
              <a:latin typeface="Times New Roman" pitchFamily="18" charset="0"/>
              <a:cs typeface="Times New Roman" pitchFamily="18" charset="0"/>
            </a:endParaRPr>
          </a:p>
          <a:p>
            <a:pPr>
              <a:buFont typeface="Courier New" panose="02070309020205020404" pitchFamily="49" charset="0"/>
              <a:buChar char="o"/>
            </a:pPr>
            <a:r>
              <a:rPr lang="en-US" dirty="0" smtClean="0">
                <a:latin typeface="Times New Roman" pitchFamily="18" charset="0"/>
                <a:cs typeface="Times New Roman" pitchFamily="18" charset="0"/>
              </a:rPr>
              <a:t>Humus </a:t>
            </a:r>
            <a:r>
              <a:rPr lang="en-US" dirty="0">
                <a:latin typeface="Times New Roman" pitchFamily="18" charset="0"/>
                <a:cs typeface="Times New Roman" pitchFamily="18" charset="0"/>
              </a:rPr>
              <a:t>plays the key role in sustaining the living communities in the soil that are essential for healthy plant growth. </a:t>
            </a:r>
            <a:endParaRPr lang="en-US" dirty="0" smtClean="0">
              <a:latin typeface="Times New Roman" pitchFamily="18" charset="0"/>
              <a:cs typeface="Times New Roman" pitchFamily="18" charset="0"/>
            </a:endParaRPr>
          </a:p>
          <a:p>
            <a:pPr>
              <a:buFont typeface="Courier New" panose="02070309020205020404" pitchFamily="49" charset="0"/>
              <a:buChar char="o"/>
            </a:pPr>
            <a:endParaRPr lang="en-US" dirty="0">
              <a:latin typeface="Times New Roman" pitchFamily="18" charset="0"/>
              <a:cs typeface="Times New Roman" pitchFamily="18" charset="0"/>
            </a:endParaRPr>
          </a:p>
          <a:p>
            <a:pPr>
              <a:buFont typeface="Courier New" panose="02070309020205020404" pitchFamily="49" charset="0"/>
              <a:buChar char="o"/>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Unfortunately, conventional farming has focused on artificial fertilisers which literally burn up(oxidise) the humus in the soil, destroying the micro-life and making it necessary to add larger and larger amounts of chemical fertilisers for crops to grow. </a:t>
            </a:r>
            <a:endParaRPr lang="en-US" dirty="0" smtClean="0">
              <a:latin typeface="Times New Roman" pitchFamily="18" charset="0"/>
              <a:cs typeface="Times New Roman" pitchFamily="18" charset="0"/>
            </a:endParaRPr>
          </a:p>
          <a:p>
            <a:pPr>
              <a:buFont typeface="Courier New" panose="02070309020205020404" pitchFamily="49" charset="0"/>
              <a:buChar char="o"/>
            </a:pPr>
            <a:r>
              <a:rPr lang="en-US" dirty="0" smtClean="0">
                <a:latin typeface="Times New Roman" pitchFamily="18" charset="0"/>
                <a:cs typeface="Times New Roman" pitchFamily="18" charset="0"/>
              </a:rPr>
              <a:t> </a:t>
            </a:r>
          </a:p>
          <a:p>
            <a:pPr>
              <a:buFont typeface="Courier New" panose="02070309020205020404" pitchFamily="49" charset="0"/>
              <a:buChar char="o"/>
            </a:pPr>
            <a:r>
              <a:rPr lang="en-US" dirty="0" smtClean="0">
                <a:latin typeface="Times New Roman" pitchFamily="18" charset="0"/>
                <a:cs typeface="Times New Roman" pitchFamily="18" charset="0"/>
              </a:rPr>
              <a:t>Tillage </a:t>
            </a:r>
            <a:r>
              <a:rPr lang="en-US" dirty="0">
                <a:latin typeface="Times New Roman" pitchFamily="18" charset="0"/>
                <a:cs typeface="Times New Roman" pitchFamily="18" charset="0"/>
              </a:rPr>
              <a:t>is also a big contributing factor to the depletion of humus in soil. </a:t>
            </a:r>
          </a:p>
        </p:txBody>
      </p:sp>
    </p:spTree>
    <p:extLst>
      <p:ext uri="{BB962C8B-B14F-4D97-AF65-F5344CB8AC3E}">
        <p14:creationId xmlns="" xmlns:p14="http://schemas.microsoft.com/office/powerpoint/2010/main" val="20279146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2694" y="214489"/>
            <a:ext cx="9170894" cy="5826873"/>
          </a:xfrm>
        </p:spPr>
        <p:txBody>
          <a:bodyPr>
            <a:normAutofit lnSpcReduction="10000"/>
          </a:bodyPr>
          <a:lstStyle/>
          <a:p>
            <a:pPr marL="0" indent="0">
              <a:buNone/>
            </a:pPr>
            <a:r>
              <a:rPr lang="en-US" dirty="0"/>
              <a:t> </a:t>
            </a:r>
            <a:endParaRPr lang="en-US" dirty="0" smtClean="0"/>
          </a:p>
          <a:p>
            <a:pPr>
              <a:buFont typeface="Courier New" panose="02070309020205020404" pitchFamily="49" charset="0"/>
              <a:buChar char="o"/>
            </a:pPr>
            <a:r>
              <a:rPr lang="en-US" dirty="0">
                <a:latin typeface="Times New Roman" pitchFamily="18" charset="0"/>
                <a:cs typeface="Times New Roman" pitchFamily="18" charset="0"/>
              </a:rPr>
              <a:t> Humus gives the soil the ability to absorb and retain moisture. Such soils do </a:t>
            </a:r>
            <a:r>
              <a:rPr lang="en-US" dirty="0" smtClean="0">
                <a:latin typeface="Times New Roman" pitchFamily="18" charset="0"/>
                <a:cs typeface="Times New Roman" pitchFamily="18" charset="0"/>
              </a:rPr>
              <a:t>not</a:t>
            </a:r>
            <a:r>
              <a:rPr lang="en-US" dirty="0">
                <a:latin typeface="Times New Roman" pitchFamily="18" charset="0"/>
                <a:cs typeface="Times New Roman" pitchFamily="18" charset="0"/>
              </a:rPr>
              <a:t> dry out and require significantly less irrigation.</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a:p>
            <a:pPr>
              <a:buFont typeface="Courier New" panose="02070309020205020404" pitchFamily="49" charset="0"/>
              <a:buChar char="o"/>
            </a:pPr>
            <a:r>
              <a:rPr lang="en-US" dirty="0">
                <a:latin typeface="Times New Roman" pitchFamily="18" charset="0"/>
                <a:cs typeface="Times New Roman" pitchFamily="18" charset="0"/>
              </a:rPr>
              <a:t> Humus provides a reservoir for the plant nutrients available in the soil </a:t>
            </a:r>
            <a:r>
              <a:rPr lang="en-US" dirty="0" smtClean="0">
                <a:latin typeface="Times New Roman" pitchFamily="18" charset="0"/>
                <a:cs typeface="Times New Roman" pitchFamily="18" charset="0"/>
              </a:rPr>
              <a:t>for</a:t>
            </a:r>
            <a:r>
              <a:rPr lang="en-US" dirty="0">
                <a:latin typeface="Times New Roman" pitchFamily="18" charset="0"/>
                <a:cs typeface="Times New Roman" pitchFamily="18" charset="0"/>
              </a:rPr>
              <a:t> balanced plant growth.</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a:p>
            <a:pPr>
              <a:buFont typeface="Courier New" panose="02070309020205020404" pitchFamily="49" charset="0"/>
              <a:buChar char="o"/>
            </a:pPr>
            <a:r>
              <a:rPr lang="en-US" dirty="0">
                <a:latin typeface="Times New Roman" pitchFamily="18" charset="0"/>
                <a:cs typeface="Times New Roman" pitchFamily="18" charset="0"/>
              </a:rPr>
              <a:t> Humus plays a part in supporting soil bacteria, such as </a:t>
            </a:r>
            <a:r>
              <a:rPr lang="en-US" dirty="0" smtClean="0">
                <a:latin typeface="Times New Roman" pitchFamily="18" charset="0"/>
                <a:cs typeface="Times New Roman" pitchFamily="18" charset="0"/>
              </a:rPr>
              <a:t>rhizobia </a:t>
            </a:r>
            <a:r>
              <a:rPr lang="en-US" dirty="0">
                <a:latin typeface="Times New Roman" pitchFamily="18" charset="0"/>
                <a:cs typeface="Times New Roman" pitchFamily="18" charset="0"/>
              </a:rPr>
              <a:t>so important  </a:t>
            </a:r>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all legume nodulation and other well known bacteria, such as the phosphate </a:t>
            </a:r>
            <a:r>
              <a:rPr lang="en-US" dirty="0" smtClean="0">
                <a:latin typeface="Times New Roman" pitchFamily="18" charset="0"/>
                <a:cs typeface="Times New Roman" pitchFamily="18" charset="0"/>
              </a:rPr>
              <a:t>solubilizing </a:t>
            </a:r>
            <a:r>
              <a:rPr lang="en-US" dirty="0">
                <a:latin typeface="Times New Roman" pitchFamily="18" charset="0"/>
                <a:cs typeface="Times New Roman" pitchFamily="18" charset="0"/>
              </a:rPr>
              <a:t>bacteria.</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645881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3705" y="344724"/>
            <a:ext cx="10654554" cy="5975394"/>
          </a:xfrm>
        </p:spPr>
        <p:txBody>
          <a:bodyPr>
            <a:normAutofit fontScale="92500" lnSpcReduction="20000"/>
          </a:bodyPr>
          <a:lstStyle/>
          <a:p>
            <a:r>
              <a:rPr lang="en-US" sz="3600" b="1" dirty="0" smtClean="0">
                <a:latin typeface="Times New Roman" pitchFamily="18" charset="0"/>
                <a:cs typeface="Times New Roman" pitchFamily="18" charset="0"/>
              </a:rPr>
              <a:t>Humic substances:</a:t>
            </a:r>
          </a:p>
          <a:p>
            <a:r>
              <a:rPr lang="en-US" sz="3600" b="1" dirty="0" smtClean="0"/>
              <a:t> </a:t>
            </a:r>
            <a:r>
              <a:rPr lang="en-US" sz="3200" dirty="0" smtClean="0"/>
              <a:t>I</a:t>
            </a:r>
            <a:r>
              <a:rPr lang="en-US" dirty="0" smtClean="0">
                <a:latin typeface="Times New Roman" pitchFamily="18" charset="0"/>
                <a:cs typeface="Times New Roman" pitchFamily="18" charset="0"/>
              </a:rPr>
              <a:t>n soils and sediments </a:t>
            </a:r>
            <a:r>
              <a:rPr lang="en-US" dirty="0" err="1" smtClean="0">
                <a:latin typeface="Times New Roman" pitchFamily="18" charset="0"/>
                <a:cs typeface="Times New Roman" pitchFamily="18" charset="0"/>
              </a:rPr>
              <a:t>humic</a:t>
            </a:r>
            <a:r>
              <a:rPr lang="en-US" dirty="0" smtClean="0">
                <a:latin typeface="Times New Roman" pitchFamily="18" charset="0"/>
                <a:cs typeface="Times New Roman" pitchFamily="18" charset="0"/>
              </a:rPr>
              <a:t> substances can be  divided into three main fractions</a:t>
            </a:r>
          </a:p>
          <a:p>
            <a:pPr>
              <a:buNone/>
            </a:pPr>
            <a:r>
              <a:rPr lang="en-US" dirty="0" smtClean="0">
                <a:latin typeface="Times New Roman" pitchFamily="18" charset="0"/>
                <a:cs typeface="Times New Roman" pitchFamily="18" charset="0"/>
              </a:rPr>
              <a:t>     (1) Humic acids</a:t>
            </a:r>
          </a:p>
          <a:p>
            <a:pPr>
              <a:buNone/>
            </a:pPr>
            <a:r>
              <a:rPr lang="en-US" dirty="0" smtClean="0">
                <a:latin typeface="Times New Roman" pitchFamily="18" charset="0"/>
                <a:cs typeface="Times New Roman" pitchFamily="18" charset="0"/>
              </a:rPr>
              <a:t>     (2) fulvic acids</a:t>
            </a:r>
          </a:p>
          <a:p>
            <a:pPr>
              <a:buNone/>
            </a:pPr>
            <a:r>
              <a:rPr lang="en-US" dirty="0" smtClean="0">
                <a:latin typeface="Times New Roman" pitchFamily="18" charset="0"/>
                <a:cs typeface="Times New Roman" pitchFamily="18" charset="0"/>
              </a:rPr>
              <a:t>      (3) </a:t>
            </a:r>
            <a:r>
              <a:rPr lang="en-US" dirty="0" err="1" smtClean="0">
                <a:latin typeface="Times New Roman" pitchFamily="18" charset="0"/>
                <a:cs typeface="Times New Roman" pitchFamily="18" charset="0"/>
              </a:rPr>
              <a:t>Humins</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Font typeface="Wingdings" pitchFamily="2" charset="2"/>
              <a:buChar char="§"/>
            </a:pPr>
            <a:r>
              <a:rPr lang="en-US" dirty="0" smtClean="0">
                <a:latin typeface="Times New Roman" pitchFamily="18" charset="0"/>
                <a:cs typeface="Times New Roman" pitchFamily="18" charset="0"/>
              </a:rPr>
              <a:t>Humic acids are insoluble at low pH and they are precipitated by adding strong acids</a:t>
            </a:r>
          </a:p>
          <a:p>
            <a:pPr>
              <a:buFont typeface="Wingdings" pitchFamily="2" charset="2"/>
              <a:buChar char="§"/>
            </a:pPr>
            <a:endParaRPr lang="en-US" dirty="0" smtClean="0">
              <a:latin typeface="Times New Roman" pitchFamily="18" charset="0"/>
              <a:cs typeface="Times New Roman" pitchFamily="18" charset="0"/>
            </a:endParaRPr>
          </a:p>
          <a:p>
            <a:pPr>
              <a:buFont typeface="Wingdings" pitchFamily="2" charset="2"/>
              <a:buChar char="§"/>
            </a:pPr>
            <a:r>
              <a:rPr lang="en-US" dirty="0" smtClean="0">
                <a:latin typeface="Times New Roman" pitchFamily="18" charset="0"/>
                <a:cs typeface="Times New Roman" pitchFamily="18" charset="0"/>
              </a:rPr>
              <a:t>Fulvic acids and HA are extracted from soil and other solid phase sources using a strong base (NaOH or KOH)</a:t>
            </a:r>
          </a:p>
          <a:p>
            <a:pPr>
              <a:buNone/>
            </a:pPr>
            <a:endParaRPr lang="en-US" dirty="0" smtClean="0">
              <a:latin typeface="Times New Roman" pitchFamily="18" charset="0"/>
              <a:cs typeface="Times New Roman" pitchFamily="18" charset="0"/>
            </a:endParaRPr>
          </a:p>
          <a:p>
            <a:pPr>
              <a:buFont typeface="Wingdings" pitchFamily="2" charset="2"/>
              <a:buChar char="§"/>
            </a:pPr>
            <a:r>
              <a:rPr lang="en-US" dirty="0" smtClean="0">
                <a:latin typeface="Times New Roman" pitchFamily="18" charset="0"/>
                <a:cs typeface="Times New Roman" pitchFamily="18" charset="0"/>
              </a:rPr>
              <a:t>Humin can not be extracted with either a strong base or strong acid</a:t>
            </a:r>
          </a:p>
          <a:p>
            <a:pPr>
              <a:buFont typeface="Wingdings" pitchFamily="2" charset="2"/>
              <a:buChar char="§"/>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8224" y="349957"/>
            <a:ext cx="9695328" cy="5691406"/>
          </a:xfrm>
        </p:spPr>
        <p:txBody>
          <a:bodyPr>
            <a:normAutofit fontScale="92500" lnSpcReduction="20000"/>
          </a:bodyPr>
          <a:lstStyle/>
          <a:p>
            <a:pPr marL="0" indent="0">
              <a:buNone/>
            </a:pPr>
            <a:r>
              <a:rPr lang="en-US" sz="4000" b="1" dirty="0" smtClean="0">
                <a:latin typeface="Times New Roman" pitchFamily="18" charset="0"/>
                <a:cs typeface="Times New Roman" pitchFamily="18" charset="0"/>
              </a:rPr>
              <a:t>Role of humus in organic farming</a:t>
            </a:r>
          </a:p>
          <a:p>
            <a:pPr marL="0" indent="0">
              <a:buNone/>
            </a:pPr>
            <a:endParaRPr lang="en-US" sz="3600" dirty="0" smtClean="0"/>
          </a:p>
          <a:p>
            <a:pPr>
              <a:buFont typeface="Wingdings" panose="05000000000000000000" pitchFamily="2" charset="2"/>
              <a:buChar char="v"/>
            </a:pPr>
            <a:r>
              <a:rPr lang="en-US"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Improved plant breeding and genetic selection have only been partially responsible for these increases</a:t>
            </a:r>
            <a:r>
              <a:rPr lang="en-US" sz="3200" dirty="0" smtClean="0">
                <a:latin typeface="Times New Roman" pitchFamily="18" charset="0"/>
                <a:cs typeface="Times New Roman" pitchFamily="18" charset="0"/>
              </a:rPr>
              <a:t>.</a:t>
            </a:r>
          </a:p>
          <a:p>
            <a:pPr>
              <a:buNone/>
            </a:pPr>
            <a:endParaRPr lang="en-US" sz="3200" dirty="0" smtClean="0">
              <a:latin typeface="Times New Roman" pitchFamily="18" charset="0"/>
              <a:cs typeface="Times New Roman" pitchFamily="18" charset="0"/>
            </a:endParaRPr>
          </a:p>
          <a:p>
            <a:pPr>
              <a:buFont typeface="Wingdings" panose="05000000000000000000" pitchFamily="2" charset="2"/>
              <a:buChar char="v"/>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 widespread adoption of salt based nitrogen fertilizers has pushed crop yields beyond all expectations</a:t>
            </a:r>
            <a:r>
              <a:rPr lang="en-US" sz="3200" dirty="0" smtClean="0">
                <a:latin typeface="Times New Roman" pitchFamily="18" charset="0"/>
                <a:cs typeface="Times New Roman" pitchFamily="18" charset="0"/>
              </a:rPr>
              <a:t>.</a:t>
            </a:r>
          </a:p>
          <a:p>
            <a:pPr>
              <a:buNone/>
            </a:pPr>
            <a:endParaRPr lang="en-US" sz="3200" dirty="0" smtClean="0">
              <a:latin typeface="Times New Roman" pitchFamily="18" charset="0"/>
              <a:cs typeface="Times New Roman" pitchFamily="18" charset="0"/>
            </a:endParaRPr>
          </a:p>
          <a:p>
            <a:pPr>
              <a:buFont typeface="Wingdings" panose="05000000000000000000" pitchFamily="2" charset="2"/>
              <a:buChar char="v"/>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Average corn yields have climbed from 80 bushels per acre in the </a:t>
            </a:r>
            <a:r>
              <a:rPr lang="en-US" sz="3200" dirty="0" smtClean="0">
                <a:latin typeface="Times New Roman" pitchFamily="18" charset="0"/>
                <a:cs typeface="Times New Roman" pitchFamily="18" charset="0"/>
              </a:rPr>
              <a:t>early </a:t>
            </a:r>
            <a:r>
              <a:rPr lang="en-US" sz="3200" dirty="0">
                <a:latin typeface="Times New Roman" pitchFamily="18" charset="0"/>
                <a:cs typeface="Times New Roman" pitchFamily="18" charset="0"/>
              </a:rPr>
              <a:t>sixties to over 160 bushels </a:t>
            </a:r>
            <a:r>
              <a:rPr lang="en-US" sz="3200" dirty="0" smtClean="0">
                <a:latin typeface="Times New Roman" pitchFamily="18" charset="0"/>
                <a:cs typeface="Times New Roman" pitchFamily="18" charset="0"/>
              </a:rPr>
              <a:t>today</a:t>
            </a:r>
          </a:p>
          <a:p>
            <a:pPr>
              <a:buNone/>
            </a:pPr>
            <a:endParaRPr lang="en-US" sz="3200" dirty="0" smtClean="0">
              <a:latin typeface="Times New Roman" pitchFamily="18" charset="0"/>
              <a:cs typeface="Times New Roman" pitchFamily="18" charset="0"/>
            </a:endParaRPr>
          </a:p>
          <a:p>
            <a:pPr>
              <a:buFont typeface="Wingdings" panose="05000000000000000000" pitchFamily="2" charset="2"/>
              <a:buChar char="v"/>
            </a:pPr>
            <a:r>
              <a:rPr lang="en-US" sz="3200" dirty="0">
                <a:latin typeface="Times New Roman" pitchFamily="18" charset="0"/>
                <a:cs typeface="Times New Roman" pitchFamily="18" charset="0"/>
              </a:rPr>
              <a:t>Calcium and magnesium are held in carbonate form in limestone. </a:t>
            </a:r>
          </a:p>
        </p:txBody>
      </p:sp>
    </p:spTree>
    <p:extLst>
      <p:ext uri="{BB962C8B-B14F-4D97-AF65-F5344CB8AC3E}">
        <p14:creationId xmlns="" xmlns:p14="http://schemas.microsoft.com/office/powerpoint/2010/main" val="15077084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5458" y="282223"/>
            <a:ext cx="8628543" cy="5759140"/>
          </a:xfrm>
        </p:spPr>
        <p:txBody>
          <a:bodyPr>
            <a:normAutofit fontScale="85000" lnSpcReduction="20000"/>
          </a:bodyPr>
          <a:lstStyle/>
          <a:p>
            <a:pPr marL="0" indent="0">
              <a:buNone/>
            </a:pPr>
            <a:endParaRPr lang="en-US" dirty="0" smtClean="0"/>
          </a:p>
          <a:p>
            <a:pPr>
              <a:buFont typeface="Wingdings" panose="05000000000000000000" pitchFamily="2" charset="2"/>
              <a:buChar char="v"/>
            </a:pPr>
            <a:r>
              <a:rPr lang="en-US" sz="3500" dirty="0" smtClean="0">
                <a:latin typeface="Times New Roman" pitchFamily="18" charset="0"/>
                <a:cs typeface="Times New Roman" pitchFamily="18" charset="0"/>
              </a:rPr>
              <a:t>Modern </a:t>
            </a:r>
            <a:r>
              <a:rPr lang="en-US" sz="3500" dirty="0">
                <a:latin typeface="Times New Roman" pitchFamily="18" charset="0"/>
                <a:cs typeface="Times New Roman" pitchFamily="18" charset="0"/>
              </a:rPr>
              <a:t>dairy farming has gone to a liquid </a:t>
            </a:r>
            <a:r>
              <a:rPr lang="en-US" sz="3500" dirty="0" smtClean="0">
                <a:latin typeface="Times New Roman" pitchFamily="18" charset="0"/>
                <a:cs typeface="Times New Roman" pitchFamily="18" charset="0"/>
              </a:rPr>
              <a:t>manure </a:t>
            </a:r>
            <a:r>
              <a:rPr lang="en-US" sz="3500" dirty="0">
                <a:latin typeface="Times New Roman" pitchFamily="18" charset="0"/>
                <a:cs typeface="Times New Roman" pitchFamily="18" charset="0"/>
              </a:rPr>
              <a:t>for the sake of speed and efficiency</a:t>
            </a:r>
            <a:r>
              <a:rPr lang="en-US" sz="3500" dirty="0" smtClean="0">
                <a:latin typeface="Times New Roman" pitchFamily="18" charset="0"/>
                <a:cs typeface="Times New Roman" pitchFamily="18" charset="0"/>
              </a:rPr>
              <a:t>.</a:t>
            </a:r>
          </a:p>
          <a:p>
            <a:pPr>
              <a:buNone/>
            </a:pPr>
            <a:endParaRPr lang="en-US" sz="3500" dirty="0" smtClean="0">
              <a:latin typeface="Times New Roman" pitchFamily="18" charset="0"/>
              <a:cs typeface="Times New Roman" pitchFamily="18" charset="0"/>
            </a:endParaRPr>
          </a:p>
          <a:p>
            <a:pPr>
              <a:buNone/>
            </a:pPr>
            <a:endParaRPr lang="en-US" sz="3500" dirty="0" smtClean="0">
              <a:latin typeface="Times New Roman" pitchFamily="18" charset="0"/>
              <a:cs typeface="Times New Roman" pitchFamily="18" charset="0"/>
            </a:endParaRPr>
          </a:p>
          <a:p>
            <a:pPr>
              <a:buFont typeface="Wingdings" panose="05000000000000000000" pitchFamily="2" charset="2"/>
              <a:buChar char="v"/>
            </a:pPr>
            <a:r>
              <a:rPr lang="en-US" sz="3500" dirty="0" smtClean="0">
                <a:latin typeface="Times New Roman" pitchFamily="18" charset="0"/>
                <a:cs typeface="Times New Roman" pitchFamily="18" charset="0"/>
              </a:rPr>
              <a:t> </a:t>
            </a:r>
            <a:r>
              <a:rPr lang="en-US" sz="3500" dirty="0">
                <a:latin typeface="Times New Roman" pitchFamily="18" charset="0"/>
                <a:cs typeface="Times New Roman" pitchFamily="18" charset="0"/>
              </a:rPr>
              <a:t>Too much bedding would not allow the manure to travel through </a:t>
            </a:r>
            <a:r>
              <a:rPr lang="en-US" sz="3500" dirty="0" smtClean="0">
                <a:latin typeface="Times New Roman" pitchFamily="18" charset="0"/>
                <a:cs typeface="Times New Roman" pitchFamily="18" charset="0"/>
              </a:rPr>
              <a:t>pumps</a:t>
            </a:r>
            <a:r>
              <a:rPr lang="en-US" sz="3500" dirty="0" smtClean="0">
                <a:latin typeface="Times New Roman" pitchFamily="18" charset="0"/>
                <a:cs typeface="Times New Roman" pitchFamily="18" charset="0"/>
              </a:rPr>
              <a:t>.</a:t>
            </a:r>
          </a:p>
          <a:p>
            <a:pPr>
              <a:buNone/>
            </a:pPr>
            <a:endParaRPr lang="en-US" sz="3500" dirty="0" smtClean="0">
              <a:latin typeface="Times New Roman" pitchFamily="18" charset="0"/>
              <a:cs typeface="Times New Roman" pitchFamily="18" charset="0"/>
            </a:endParaRPr>
          </a:p>
          <a:p>
            <a:pPr>
              <a:buNone/>
            </a:pPr>
            <a:endParaRPr lang="en-US" sz="3500" dirty="0" smtClean="0">
              <a:latin typeface="Times New Roman" pitchFamily="18" charset="0"/>
              <a:cs typeface="Times New Roman" pitchFamily="18" charset="0"/>
            </a:endParaRPr>
          </a:p>
          <a:p>
            <a:pPr>
              <a:buFont typeface="Wingdings" panose="05000000000000000000" pitchFamily="2" charset="2"/>
              <a:buChar char="v"/>
            </a:pPr>
            <a:r>
              <a:rPr lang="en-US" sz="3500" dirty="0" smtClean="0">
                <a:latin typeface="Times New Roman" pitchFamily="18" charset="0"/>
                <a:cs typeface="Times New Roman" pitchFamily="18" charset="0"/>
              </a:rPr>
              <a:t> </a:t>
            </a:r>
            <a:r>
              <a:rPr lang="en-US" sz="3500" dirty="0">
                <a:latin typeface="Times New Roman" pitchFamily="18" charset="0"/>
                <a:cs typeface="Times New Roman" pitchFamily="18" charset="0"/>
              </a:rPr>
              <a:t>Manure pits and liquid systems were designed to keep manure out of streams, rivers, and lakes</a:t>
            </a:r>
            <a:r>
              <a:rPr lang="en-US" sz="3500" dirty="0" smtClean="0">
                <a:latin typeface="Times New Roman" pitchFamily="18" charset="0"/>
                <a:cs typeface="Times New Roman" pitchFamily="18" charset="0"/>
              </a:rPr>
              <a:t>.</a:t>
            </a:r>
          </a:p>
          <a:p>
            <a:pPr marL="0" indent="0">
              <a:buNone/>
            </a:pPr>
            <a:r>
              <a:rPr lang="en-US" sz="2400" dirty="0"/>
              <a:t> </a:t>
            </a:r>
            <a:r>
              <a:rPr lang="en-US" sz="2400" dirty="0" smtClean="0"/>
              <a:t>                            </a:t>
            </a:r>
          </a:p>
          <a:p>
            <a:pPr marL="0" indent="0">
              <a:buNone/>
            </a:pPr>
            <a:r>
              <a:rPr lang="en-US" sz="5400" dirty="0"/>
              <a:t> </a:t>
            </a:r>
            <a:r>
              <a:rPr lang="en-US" sz="5400" dirty="0" smtClean="0"/>
              <a:t>             </a:t>
            </a:r>
            <a:endParaRPr lang="en-US" sz="5400" dirty="0"/>
          </a:p>
        </p:txBody>
      </p:sp>
    </p:spTree>
    <p:extLst>
      <p:ext uri="{BB962C8B-B14F-4D97-AF65-F5344CB8AC3E}">
        <p14:creationId xmlns="" xmlns:p14="http://schemas.microsoft.com/office/powerpoint/2010/main" val="40312994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8906" y="215154"/>
            <a:ext cx="10300447" cy="6441140"/>
          </a:xfrm>
        </p:spPr>
        <p:txBody>
          <a:bodyPr>
            <a:normAutofit fontScale="77500" lnSpcReduction="20000"/>
          </a:bodyPr>
          <a:lstStyle/>
          <a:p>
            <a:pPr marL="457200" indent="-457200">
              <a:buNone/>
            </a:pPr>
            <a:r>
              <a:rPr lang="en-US" b="1" i="1" dirty="0" smtClean="0">
                <a:latin typeface="Impact" pitchFamily="34" charset="0"/>
              </a:rPr>
              <a:t>                                                               </a:t>
            </a:r>
            <a:r>
              <a:rPr lang="en-US" sz="3200" b="1" i="1" dirty="0" smtClean="0">
                <a:latin typeface="Impact" pitchFamily="34" charset="0"/>
              </a:rPr>
              <a:t>References:</a:t>
            </a:r>
          </a:p>
          <a:p>
            <a:pPr marL="457200" indent="-457200">
              <a:buNone/>
            </a:pPr>
            <a:endParaRPr lang="en-US" dirty="0" smtClean="0"/>
          </a:p>
          <a:p>
            <a:pPr marL="457200" indent="-457200">
              <a:buAutoNum type="arabicParenBoth"/>
            </a:pPr>
            <a:r>
              <a:rPr lang="en-US" sz="3200" dirty="0" smtClean="0">
                <a:latin typeface="Times New Roman" pitchFamily="18" charset="0"/>
                <a:cs typeface="Times New Roman" pitchFamily="18" charset="0"/>
              </a:rPr>
              <a:t>AALTONEN, V. T.: Zur Kenntnis der Ausfallung des Eisens im Boden. Versuche zur Klarung der Schutzwirkungen von waszrigen Humus- ausziigen. Acta. Forest. Fenn. 25. 1923.</a:t>
            </a:r>
          </a:p>
          <a:p>
            <a:pPr marL="457200" indent="-457200">
              <a:buAutoNum type="arabicParenBoth"/>
            </a:pPr>
            <a:r>
              <a:rPr lang="en-US" sz="3200" dirty="0" smtClean="0">
                <a:latin typeface="Times New Roman" pitchFamily="18" charset="0"/>
                <a:cs typeface="Times New Roman" pitchFamily="18" charset="0"/>
              </a:rPr>
              <a:t>  AALTONEN, V. T.: Uber die Umsetzungen der Stickstofiverbindungen im Waldboden. lnst. Forest. Fenn. 10. 1926.</a:t>
            </a:r>
          </a:p>
          <a:p>
            <a:pPr marL="457200" indent="-457200">
              <a:buAutoNum type="arabicParenBoth"/>
            </a:pPr>
            <a:r>
              <a:rPr lang="en-US" sz="3200" dirty="0" smtClean="0">
                <a:latin typeface="Times New Roman" pitchFamily="18" charset="0"/>
                <a:cs typeface="Times New Roman" pitchFamily="18" charset="0"/>
              </a:rPr>
              <a:t>  AALTONEN, V. T.: Vber den Einfluss der Holzart auf den Boden. lnst. Forest. Fenn. 17. 1932.</a:t>
            </a:r>
          </a:p>
          <a:p>
            <a:pPr marL="457200" indent="-457200">
              <a:buAutoNum type="arabicParenBoth"/>
            </a:pPr>
            <a:r>
              <a:rPr lang="en-US" sz="3200" dirty="0" smtClean="0">
                <a:latin typeface="Times New Roman" pitchFamily="18" charset="0"/>
                <a:cs typeface="Times New Roman" pitchFamily="18" charset="0"/>
              </a:rPr>
              <a:t>  AARNIO, B.: Experimentelle Untersuchungen zur Frage der Ausfallung des Eisens in Podsolboden. Intern. Mitt. Bodenk. 3: 131-140. 1913.</a:t>
            </a:r>
          </a:p>
          <a:p>
            <a:pPr marL="457200" indent="-457200">
              <a:buAutoNum type="arabicParenBoth"/>
            </a:pPr>
            <a:r>
              <a:rPr lang="en-US" sz="3200" dirty="0" smtClean="0">
                <a:latin typeface="Times New Roman" pitchFamily="18" charset="0"/>
                <a:cs typeface="Times New Roman" pitchFamily="18" charset="0"/>
              </a:rPr>
              <a:t>  AARNIO, B.: Sur Ie degagement des oxydes de fer et d'alumine dans les sols sablonneux et caillouteux de la Finlande. Pedology 17(2): 1-50; (3): 1-23. 1915; Geolog. Komm. Finland, Geot. Medd. 16. 1915.</a:t>
            </a:r>
          </a:p>
          <a:p>
            <a:pPr marL="457200" indent="-457200">
              <a:buNone/>
            </a:pPr>
            <a:r>
              <a:rPr lang="en-US" sz="3200" i="1" dirty="0" smtClean="0">
                <a:latin typeface="Times New Roman" pitchFamily="18" charset="0"/>
                <a:cs typeface="Times New Roman" pitchFamily="18" charset="0"/>
              </a:rPr>
              <a:t> (6)  J. Am. Chem. Soc.</a:t>
            </a:r>
            <a:r>
              <a:rPr lang="en-US" sz="3200" dirty="0" smtClean="0">
                <a:latin typeface="Times New Roman" pitchFamily="18" charset="0"/>
                <a:cs typeface="Times New Roman" pitchFamily="18" charset="0"/>
              </a:rPr>
              <a:t>, </a:t>
            </a:r>
            <a:r>
              <a:rPr lang="en-US" sz="3200" b="1" dirty="0" smtClean="0">
                <a:latin typeface="Times New Roman" pitchFamily="18" charset="0"/>
                <a:cs typeface="Times New Roman" pitchFamily="18" charset="0"/>
              </a:rPr>
              <a:t>1897</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19</a:t>
            </a:r>
            <a:r>
              <a:rPr lang="en-US" sz="3200" dirty="0" smtClean="0">
                <a:latin typeface="Times New Roman" pitchFamily="18" charset="0"/>
                <a:cs typeface="Times New Roman" pitchFamily="18" charset="0"/>
              </a:rPr>
              <a:t> (9), pp 738–744</a:t>
            </a:r>
          </a:p>
          <a:p>
            <a:r>
              <a:rPr lang="en-US" sz="3200" b="1" dirty="0" smtClean="0">
                <a:latin typeface="Times New Roman" pitchFamily="18" charset="0"/>
                <a:cs typeface="Times New Roman" pitchFamily="18" charset="0"/>
              </a:rPr>
              <a:t>DOI: </a:t>
            </a:r>
            <a:r>
              <a:rPr lang="en-US" sz="3200" dirty="0" smtClean="0">
                <a:latin typeface="Times New Roman" pitchFamily="18" charset="0"/>
                <a:cs typeface="Times New Roman" pitchFamily="18" charset="0"/>
              </a:rPr>
              <a:t>10.1021/ja02083a008</a:t>
            </a:r>
          </a:p>
          <a:p>
            <a:r>
              <a:rPr lang="en-US" sz="3200" dirty="0" smtClean="0">
                <a:latin typeface="Times New Roman" pitchFamily="18" charset="0"/>
                <a:cs typeface="Times New Roman" pitchFamily="18" charset="0"/>
              </a:rPr>
              <a:t>Publication Date: September 1897</a:t>
            </a:r>
          </a:p>
          <a:p>
            <a:pPr marL="457200" indent="-457200">
              <a:buAutoNum type="arabicParenBoth"/>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8223" y="282223"/>
            <a:ext cx="11322423" cy="5759140"/>
          </a:xfrm>
        </p:spPr>
        <p:txBody>
          <a:bodyPr/>
          <a:lstStyle/>
          <a:p>
            <a:pPr marL="0" indent="0">
              <a:buNone/>
            </a:pPr>
            <a:endParaRPr lang="en-US" dirty="0" smtClean="0"/>
          </a:p>
          <a:p>
            <a:pPr marL="0" indent="0" algn="ctr">
              <a:buNone/>
            </a:pPr>
            <a:r>
              <a:rPr lang="en-US" dirty="0"/>
              <a:t> </a:t>
            </a:r>
            <a:r>
              <a:rPr lang="en-US" dirty="0" smtClean="0"/>
              <a:t>     </a:t>
            </a:r>
          </a:p>
          <a:p>
            <a:pPr marL="0" indent="0" algn="ctr">
              <a:buNone/>
            </a:pPr>
            <a:endParaRPr lang="en-US" dirty="0" smtClean="0"/>
          </a:p>
          <a:p>
            <a:pPr marL="0" indent="0" algn="ctr">
              <a:buNone/>
            </a:pPr>
            <a:endParaRPr lang="en-US" dirty="0" smtClean="0"/>
          </a:p>
          <a:p>
            <a:pPr marL="0" indent="0" algn="ctr">
              <a:buNone/>
            </a:pPr>
            <a:r>
              <a:rPr lang="en-US" dirty="0" smtClean="0"/>
              <a:t>         </a:t>
            </a:r>
            <a:r>
              <a:rPr lang="en-US" sz="4400" b="1" i="1" dirty="0" smtClean="0">
                <a:latin typeface="Times New Roman" pitchFamily="18" charset="0"/>
                <a:cs typeface="Times New Roman" pitchFamily="18" charset="0"/>
              </a:rPr>
              <a:t>Preparation of humus </a:t>
            </a:r>
          </a:p>
          <a:p>
            <a:pPr marL="0" indent="0" algn="ctr">
              <a:buNone/>
            </a:pPr>
            <a:r>
              <a:rPr lang="en-US" sz="4000" b="1" i="1" dirty="0" smtClean="0">
                <a:latin typeface="Times New Roman" pitchFamily="18" charset="0"/>
                <a:cs typeface="Times New Roman" pitchFamily="18" charset="0"/>
              </a:rPr>
              <a:t>                       </a:t>
            </a:r>
          </a:p>
          <a:p>
            <a:pPr marL="0" indent="0">
              <a:buNone/>
            </a:pPr>
            <a:r>
              <a:rPr lang="en-US" sz="3200" b="1" i="1" dirty="0" smtClean="0"/>
              <a:t>     </a:t>
            </a:r>
            <a:endParaRPr lang="en-US" sz="3200" b="1" i="1" dirty="0"/>
          </a:p>
        </p:txBody>
      </p:sp>
    </p:spTree>
    <p:extLst>
      <p:ext uri="{BB962C8B-B14F-4D97-AF65-F5344CB8AC3E}">
        <p14:creationId xmlns="" xmlns:p14="http://schemas.microsoft.com/office/powerpoint/2010/main" val="4233745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99246" y="270933"/>
            <a:ext cx="10044953" cy="6242755"/>
          </a:xfrm>
        </p:spPr>
        <p:txBody>
          <a:bodyPr>
            <a:normAutofit lnSpcReduction="10000"/>
          </a:bodyPr>
          <a:lstStyle/>
          <a:p>
            <a:pPr marL="0" indent="0">
              <a:buNone/>
            </a:pPr>
            <a:r>
              <a:rPr lang="en-US" dirty="0" smtClean="0"/>
              <a:t>                       </a:t>
            </a:r>
          </a:p>
          <a:p>
            <a:pPr marL="0" indent="0">
              <a:buNone/>
            </a:pPr>
            <a:r>
              <a:rPr lang="en-US" sz="3600" dirty="0"/>
              <a:t> </a:t>
            </a:r>
            <a:r>
              <a:rPr lang="en-US" sz="3600" dirty="0" smtClean="0"/>
              <a:t>                  </a:t>
            </a:r>
            <a:r>
              <a:rPr lang="en-US" sz="4000" b="1" i="1" dirty="0" smtClean="0"/>
              <a:t>Humus:</a:t>
            </a:r>
          </a:p>
          <a:p>
            <a:pPr marL="0" indent="0">
              <a:buNone/>
            </a:pPr>
            <a:r>
              <a:rPr lang="en-US" sz="3200" b="1" i="1" dirty="0" smtClean="0"/>
              <a:t>Definition:-</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organic component of soil, formed by the decomposition of leaves and other plant material by soil </a:t>
            </a:r>
            <a:r>
              <a:rPr lang="en-US" dirty="0" smtClean="0">
                <a:latin typeface="Times New Roman" pitchFamily="18" charset="0"/>
                <a:cs typeface="Times New Roman" pitchFamily="18" charset="0"/>
              </a:rPr>
              <a:t>microorganisms.”</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“Humus </a:t>
            </a:r>
            <a:r>
              <a:rPr lang="en-US" dirty="0">
                <a:latin typeface="Times New Roman" pitchFamily="18" charset="0"/>
                <a:cs typeface="Times New Roman" pitchFamily="18" charset="0"/>
              </a:rPr>
              <a:t>is a </a:t>
            </a:r>
            <a:r>
              <a:rPr lang="en-US" dirty="0">
                <a:solidFill>
                  <a:srgbClr val="00B050"/>
                </a:solidFill>
                <a:latin typeface="Times New Roman" pitchFamily="18" charset="0"/>
                <a:cs typeface="Times New Roman" pitchFamily="18" charset="0"/>
              </a:rPr>
              <a:t>Latin word </a:t>
            </a:r>
            <a:r>
              <a:rPr lang="en-US" dirty="0">
                <a:latin typeface="Times New Roman" pitchFamily="18" charset="0"/>
                <a:cs typeface="Times New Roman" pitchFamily="18" charset="0"/>
              </a:rPr>
              <a:t>meaning ground or earth that refers to the organic matter in the soil that has reached a state of stability where it will break down no further, and it could </a:t>
            </a:r>
            <a:r>
              <a:rPr lang="en-US" dirty="0" smtClean="0">
                <a:latin typeface="Times New Roman" pitchFamily="18" charset="0"/>
                <a:cs typeface="Times New Roman" pitchFamily="18" charset="0"/>
              </a:rPr>
              <a:t>remain </a:t>
            </a:r>
            <a:r>
              <a:rPr lang="en-US" dirty="0">
                <a:latin typeface="Times New Roman" pitchFamily="18" charset="0"/>
                <a:cs typeface="Times New Roman" pitchFamily="18" charset="0"/>
              </a:rPr>
              <a:t>in that state for centuries</a:t>
            </a:r>
            <a:r>
              <a:rPr lang="en-US" dirty="0" smtClean="0">
                <a:latin typeface="Times New Roman" pitchFamily="18" charset="0"/>
                <a:cs typeface="Times New Roman" pitchFamily="18" charset="0"/>
              </a:rPr>
              <a: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i="1" dirty="0" smtClean="0"/>
              <a:t> </a:t>
            </a:r>
            <a:endParaRPr lang="en" dirty="0"/>
          </a:p>
        </p:txBody>
      </p:sp>
    </p:spTree>
    <p:extLst>
      <p:ext uri="{BB962C8B-B14F-4D97-AF65-F5344CB8AC3E}">
        <p14:creationId xmlns="" xmlns:p14="http://schemas.microsoft.com/office/powerpoint/2010/main" val="534245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76" y="315592"/>
            <a:ext cx="8890180" cy="5793007"/>
          </a:xfrm>
        </p:spPr>
        <p:txBody>
          <a:bodyPr>
            <a:normAutofit/>
          </a:bodyPr>
          <a:lstStyle/>
          <a:p>
            <a:pPr marL="0" indent="0">
              <a:buNone/>
            </a:pPr>
            <a:r>
              <a:rPr lang="en-US" sz="3200" dirty="0" smtClean="0"/>
              <a:t>             </a:t>
            </a:r>
            <a:r>
              <a:rPr lang="en-US" sz="3600" b="1" i="1" dirty="0" smtClean="0">
                <a:latin typeface="Times New Roman" pitchFamily="18" charset="0"/>
                <a:cs typeface="Times New Roman" pitchFamily="18" charset="0"/>
              </a:rPr>
              <a:t>An </a:t>
            </a:r>
            <a:r>
              <a:rPr lang="en-US" sz="3600" b="1" i="1" dirty="0">
                <a:latin typeface="Times New Roman" pitchFamily="18" charset="0"/>
                <a:cs typeface="Times New Roman" pitchFamily="18" charset="0"/>
              </a:rPr>
              <a:t>Introduction to </a:t>
            </a:r>
            <a:r>
              <a:rPr lang="en-US" sz="3600" b="1" i="1" dirty="0" smtClean="0">
                <a:latin typeface="Times New Roman" pitchFamily="18" charset="0"/>
                <a:cs typeface="Times New Roman" pitchFamily="18" charset="0"/>
              </a:rPr>
              <a:t>Humus</a:t>
            </a:r>
          </a:p>
          <a:p>
            <a:pPr marL="0" indent="0">
              <a:buNone/>
            </a:pPr>
            <a:endParaRPr lang="en-US" dirty="0"/>
          </a:p>
          <a:p>
            <a:pPr>
              <a:buFont typeface="Wingdings" panose="05000000000000000000" pitchFamily="2" charset="2"/>
              <a:buChar char="v"/>
            </a:pPr>
            <a:r>
              <a:rPr lang="en-US" dirty="0">
                <a:latin typeface="Times New Roman" pitchFamily="18" charset="0"/>
                <a:cs typeface="Times New Roman" pitchFamily="18" charset="0"/>
              </a:rPr>
              <a:t>There are various forms of carbon ranging from Coal which is a substance to carbon in a system which is Carbon in process</a:t>
            </a:r>
            <a:r>
              <a:rPr lang="en-US" dirty="0" smtClean="0">
                <a:latin typeface="Times New Roman" pitchFamily="18" charset="0"/>
                <a:cs typeface="Times New Roman" pitchFamily="18" charset="0"/>
              </a:rPr>
              <a:t>.</a:t>
            </a:r>
          </a:p>
          <a:p>
            <a:pPr>
              <a:buFont typeface="Wingdings" panose="05000000000000000000" pitchFamily="2" charset="2"/>
              <a:buChar char="v"/>
            </a:pPr>
            <a:endParaRPr lang="en-US" dirty="0">
              <a:latin typeface="Times New Roman" pitchFamily="18" charset="0"/>
              <a:cs typeface="Times New Roman" pitchFamily="18" charset="0"/>
            </a:endParaRPr>
          </a:p>
          <a:p>
            <a:pPr>
              <a:buFont typeface="Wingdings" panose="05000000000000000000" pitchFamily="2" charset="2"/>
              <a:buChar char="v"/>
            </a:pPr>
            <a:r>
              <a:rPr lang="en-US" dirty="0">
                <a:latin typeface="Times New Roman" pitchFamily="18" charset="0"/>
                <a:cs typeface="Times New Roman" pitchFamily="18" charset="0"/>
              </a:rPr>
              <a:t> In </a:t>
            </a:r>
            <a:r>
              <a:rPr lang="en-US" dirty="0" smtClean="0">
                <a:latin typeface="Times New Roman" pitchFamily="18" charset="0"/>
                <a:cs typeface="Times New Roman" pitchFamily="18" charset="0"/>
              </a:rPr>
              <a:t>Biodynamic, </a:t>
            </a:r>
            <a:r>
              <a:rPr lang="en-US" dirty="0">
                <a:latin typeface="Times New Roman" pitchFamily="18" charset="0"/>
                <a:cs typeface="Times New Roman" pitchFamily="18" charset="0"/>
              </a:rPr>
              <a:t>different chemical elements are described as different ethers. </a:t>
            </a: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Font typeface="+mj-lt"/>
              <a:buAutoNum type="alphaLcParenR"/>
            </a:pPr>
            <a:endParaRPr lang="en-US" dirty="0"/>
          </a:p>
          <a:p>
            <a:pPr>
              <a:buFont typeface="+mj-lt"/>
              <a:buAutoNum type="alphaLcParenR"/>
            </a:pPr>
            <a:endParaRPr lang="en-US" dirty="0"/>
          </a:p>
        </p:txBody>
      </p:sp>
    </p:spTree>
    <p:extLst>
      <p:ext uri="{BB962C8B-B14F-4D97-AF65-F5344CB8AC3E}">
        <p14:creationId xmlns="" xmlns:p14="http://schemas.microsoft.com/office/powerpoint/2010/main" val="1915418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3717" y="248357"/>
            <a:ext cx="9466729" cy="5793006"/>
          </a:xfrm>
        </p:spPr>
        <p:txBody>
          <a:bodyPr/>
          <a:lstStyle/>
          <a:p>
            <a:pPr marL="0" indent="0">
              <a:buNone/>
            </a:pPr>
            <a:endParaRPr lang="en-US" dirty="0"/>
          </a:p>
          <a:p>
            <a:pPr>
              <a:buFont typeface="Wingdings" panose="05000000000000000000" pitchFamily="2" charset="2"/>
              <a:buChar char="v"/>
            </a:pPr>
            <a:r>
              <a:rPr lang="en-US" dirty="0" smtClean="0"/>
              <a:t> </a:t>
            </a:r>
            <a:r>
              <a:rPr lang="en-US" dirty="0">
                <a:latin typeface="Times New Roman" pitchFamily="18" charset="0"/>
                <a:cs typeface="Times New Roman" pitchFamily="18" charset="0"/>
              </a:rPr>
              <a:t>Plants, animals, humans – we are essentially all carbon-based</a:t>
            </a:r>
            <a:r>
              <a:rPr lang="en-US" dirty="0" smtClean="0">
                <a:latin typeface="Times New Roman" pitchFamily="18" charset="0"/>
                <a:cs typeface="Times New Roman" pitchFamily="18" charset="0"/>
              </a:rPr>
              <a:t>!</a:t>
            </a:r>
          </a:p>
          <a:p>
            <a:pPr>
              <a:buNone/>
            </a:pPr>
            <a:endParaRPr lang="en-US" dirty="0">
              <a:latin typeface="Times New Roman" pitchFamily="18" charset="0"/>
              <a:cs typeface="Times New Roman" pitchFamily="18" charset="0"/>
            </a:endParaRPr>
          </a:p>
          <a:p>
            <a:pPr>
              <a:buFont typeface="Wingdings" panose="05000000000000000000" pitchFamily="2" charset="2"/>
              <a:buChar char="v"/>
            </a:pPr>
            <a:r>
              <a:rPr lang="en-US" dirty="0">
                <a:latin typeface="Times New Roman" pitchFamily="18" charset="0"/>
                <a:cs typeface="Times New Roman" pitchFamily="18" charset="0"/>
              </a:rPr>
              <a:t>  Hence the reason why carbon is the Life ether and why we are focusing on Humus the ultimate form of soil carbon</a:t>
            </a:r>
            <a:r>
              <a:rPr lang="en-US" dirty="0" smtClean="0">
                <a:latin typeface="Times New Roman" pitchFamily="18" charset="0"/>
                <a:cs typeface="Times New Roman" pitchFamily="18" charset="0"/>
              </a:rPr>
              <a:t>.</a:t>
            </a:r>
          </a:p>
          <a:p>
            <a:pPr>
              <a:buNone/>
            </a:pPr>
            <a:endParaRPr lang="en-US" dirty="0">
              <a:latin typeface="Times New Roman" pitchFamily="18" charset="0"/>
              <a:cs typeface="Times New Roman" pitchFamily="18" charset="0"/>
            </a:endParaRPr>
          </a:p>
          <a:p>
            <a:pPr>
              <a:buFont typeface="Wingdings" panose="05000000000000000000" pitchFamily="2" charset="2"/>
              <a:buChar char="v"/>
            </a:pPr>
            <a:r>
              <a:rPr lang="en-US" dirty="0">
                <a:latin typeface="Times New Roman" pitchFamily="18" charset="0"/>
                <a:cs typeface="Times New Roman" pitchFamily="18" charset="0"/>
              </a:rPr>
              <a:t>  It is really the link between the chemical elements and soil life</a:t>
            </a:r>
            <a:r>
              <a:rPr lang="en-US" dirty="0" smtClean="0">
                <a:latin typeface="Times New Roman" pitchFamily="18" charset="0"/>
                <a:cs typeface="Times New Roman" pitchFamily="18" charset="0"/>
              </a:rPr>
              <a:t>!</a:t>
            </a:r>
          </a:p>
          <a:p>
            <a:pPr marL="0" indent="0">
              <a:buNone/>
            </a:pPr>
            <a:r>
              <a:rPr lang="en-US" sz="2400" dirty="0"/>
              <a:t> </a:t>
            </a:r>
            <a:r>
              <a:rPr lang="en-US" sz="2400" dirty="0" smtClean="0"/>
              <a:t>                </a:t>
            </a:r>
            <a:endParaRPr lang="en-US" sz="2400" dirty="0"/>
          </a:p>
        </p:txBody>
      </p:sp>
    </p:spTree>
    <p:extLst>
      <p:ext uri="{BB962C8B-B14F-4D97-AF65-F5344CB8AC3E}">
        <p14:creationId xmlns="" xmlns:p14="http://schemas.microsoft.com/office/powerpoint/2010/main" val="4195539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433918" y="914400"/>
            <a:ext cx="7758953" cy="530115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0611" y="282223"/>
            <a:ext cx="10044953" cy="5930318"/>
          </a:xfrm>
        </p:spPr>
        <p:txBody>
          <a:bodyPr>
            <a:normAutofit/>
          </a:bodyPr>
          <a:lstStyle/>
          <a:p>
            <a:pPr marL="0" indent="0">
              <a:buNone/>
            </a:pPr>
            <a:r>
              <a:rPr lang="en-US" sz="3200" b="1" i="1" dirty="0"/>
              <a:t>NATURE AND CHARACTERISTICS OF </a:t>
            </a:r>
            <a:r>
              <a:rPr lang="en-US" sz="3200" b="1" i="1" dirty="0" smtClean="0"/>
              <a:t>HUMUS</a:t>
            </a:r>
          </a:p>
          <a:p>
            <a:pPr marL="0" indent="0">
              <a:buNone/>
            </a:pPr>
            <a:endParaRPr lang="en-US" sz="2400" dirty="0"/>
          </a:p>
          <a:p>
            <a:pPr>
              <a:buFont typeface="Wingdings" panose="05000000000000000000" pitchFamily="2" charset="2"/>
              <a:buChar char="q"/>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study of the origin, chemical nature, and transformation of humus has been limited chiefly to the role that humus plays in soil processes and plant nutrition</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Font typeface="Wingdings" panose="05000000000000000000" pitchFamily="2" charset="2"/>
              <a:buChar char="q"/>
            </a:pPr>
            <a:r>
              <a:rPr lang="en-US" dirty="0">
                <a:latin typeface="Times New Roman" pitchFamily="18" charset="0"/>
                <a:cs typeface="Times New Roman" pitchFamily="18" charset="0"/>
              </a:rPr>
              <a:t>The importance of humus in the soil is manifold: it serves as a source of nutrients for plant </a:t>
            </a:r>
            <a:r>
              <a:rPr lang="en-US" dirty="0" smtClean="0">
                <a:latin typeface="Times New Roman" pitchFamily="18" charset="0"/>
                <a:cs typeface="Times New Roman" pitchFamily="18" charset="0"/>
              </a:rPr>
              <a:t>growth</a:t>
            </a:r>
          </a:p>
          <a:p>
            <a:pPr>
              <a:buNone/>
            </a:pPr>
            <a:endParaRPr lang="en-US" dirty="0" smtClean="0">
              <a:latin typeface="Times New Roman" pitchFamily="18" charset="0"/>
              <a:cs typeface="Times New Roman" pitchFamily="18" charset="0"/>
            </a:endParaRPr>
          </a:p>
          <a:p>
            <a:pPr>
              <a:buFont typeface="Wingdings" panose="05000000000000000000" pitchFamily="2" charset="2"/>
              <a:buChar char="q"/>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a:t>
            </a:r>
            <a:r>
              <a:rPr lang="en-US" dirty="0" smtClean="0">
                <a:latin typeface="Times New Roman" pitchFamily="18" charset="0"/>
                <a:cs typeface="Times New Roman" pitchFamily="18" charset="0"/>
              </a:rPr>
              <a:t>t </a:t>
            </a:r>
            <a:r>
              <a:rPr lang="en-US" dirty="0">
                <a:latin typeface="Times New Roman" pitchFamily="18" charset="0"/>
                <a:cs typeface="Times New Roman" pitchFamily="18" charset="0"/>
              </a:rPr>
              <a:t>modifies the physical and chemical nature of the soil in various ways; </a:t>
            </a:r>
            <a:endParaRPr lang="en-US" dirty="0" smtClean="0">
              <a:latin typeface="Times New Roman" pitchFamily="18" charset="0"/>
              <a:cs typeface="Times New Roman" pitchFamily="18" charset="0"/>
            </a:endParaRPr>
          </a:p>
          <a:p>
            <a:pPr>
              <a:buNone/>
            </a:pPr>
            <a:endParaRPr lang="en-US" sz="2400" dirty="0" smtClean="0"/>
          </a:p>
          <a:p>
            <a:pPr marL="0" indent="0">
              <a:buNone/>
            </a:pPr>
            <a:endParaRPr lang="en-US" sz="3200" dirty="0"/>
          </a:p>
          <a:p>
            <a:pPr marL="0" indent="0">
              <a:buNone/>
            </a:pPr>
            <a:endParaRPr lang="en-US" dirty="0"/>
          </a:p>
        </p:txBody>
      </p:sp>
    </p:spTree>
    <p:extLst>
      <p:ext uri="{BB962C8B-B14F-4D97-AF65-F5344CB8AC3E}">
        <p14:creationId xmlns="" xmlns:p14="http://schemas.microsoft.com/office/powerpoint/2010/main" val="997922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Earthworm"/>
          <p:cNvPicPr>
            <a:picLocks noGrp="1"/>
          </p:cNvPicPr>
          <p:nvPr>
            <p:ph idx="1"/>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1169894" y="605119"/>
            <a:ext cx="10461811" cy="55267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534</TotalTime>
  <Words>1196</Words>
  <Application>Microsoft Office PowerPoint</Application>
  <PresentationFormat>Custom</PresentationFormat>
  <Paragraphs>140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Metro</vt:lpstr>
      <vt:lpstr>Slide 1</vt:lpstr>
      <vt:lpstr>Submitted To:               Dr.Abdur Rehman Submitted By:              Hafiz Abdur Rahman        Roll No:              BAGF13E258</vt:lpstr>
      <vt:lpstr>Slide 3</vt:lpstr>
      <vt:lpstr>Slide 4</vt:lpstr>
      <vt:lpstr>Slide 5</vt:lpstr>
      <vt:lpstr>Slide 6</vt:lpstr>
      <vt:lpstr>Slide 7</vt:lpstr>
      <vt:lpstr>Slide 8</vt:lpstr>
      <vt:lpstr>Slide 9</vt:lpstr>
      <vt:lpstr>Slide 10</vt:lpstr>
      <vt:lpstr>Slide 11</vt:lpstr>
      <vt:lpstr>Preparation Of Humus</vt:lpstr>
      <vt:lpstr>Decomposition:</vt:lpstr>
      <vt:lpstr>Slide 14</vt:lpstr>
      <vt:lpstr>Aerobic Decomposition</vt:lpstr>
      <vt:lpstr>Slide 16</vt:lpstr>
      <vt:lpstr>Anaerobic Decomposition</vt:lpstr>
      <vt:lpstr>Slide 18</vt:lpstr>
      <vt:lpstr>Requirement For Efficient Decomposition Process Includes :</vt:lpstr>
      <vt:lpstr>COMPOSITION OF HUMUS</vt:lpstr>
      <vt:lpstr>Slide 21</vt:lpstr>
      <vt:lpstr>Continue…..</vt:lpstr>
      <vt:lpstr>Slide 23</vt:lpstr>
      <vt:lpstr>Slide 24</vt:lpstr>
      <vt:lpstr>Slide 25</vt:lpstr>
      <vt:lpstr>Slide 26</vt:lpstr>
      <vt:lpstr>Slide 27</vt:lpstr>
      <vt:lpstr>Slide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Rauf</dc:creator>
  <cp:lastModifiedBy>Windows User</cp:lastModifiedBy>
  <cp:revision>67</cp:revision>
  <dcterms:created xsi:type="dcterms:W3CDTF">2016-03-06T02:31:39Z</dcterms:created>
  <dcterms:modified xsi:type="dcterms:W3CDTF">2016-04-01T03:35:38Z</dcterms:modified>
</cp:coreProperties>
</file>