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14F8B-2A7C-4BC8-AAE3-2A85010C370D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E973A-7BAE-4A4B-B71E-662174DD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2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E973A-7BAE-4A4B-B71E-662174DD56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8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7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1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0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8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5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8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9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1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2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1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37157-03EF-427A-95BF-249D8259C2A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5F1C-04F1-4E6F-ABF3-E34D5D7E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Inorganic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8466" y="3740934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Complexometric Titration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99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268" y="1546845"/>
            <a:ext cx="11338932" cy="12744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Practical process of determination of concentration of unknown solution by allowing it to react with solution of known concentration. </a:t>
            </a:r>
          </a:p>
          <a:p>
            <a:r>
              <a:rPr lang="en-US" dirty="0"/>
              <a:t>The reaction completion is identified by the </a:t>
            </a:r>
            <a:r>
              <a:rPr lang="en-US" dirty="0" smtClean="0"/>
              <a:t>color change </a:t>
            </a:r>
            <a:r>
              <a:rPr lang="en-US" dirty="0"/>
              <a:t>of the indicator.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9932" y="3362606"/>
            <a:ext cx="3980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Standard Solution ,Titrator or Reagent</a:t>
            </a:r>
          </a:p>
          <a:p>
            <a:r>
              <a:rPr lang="en-US" dirty="0" smtClean="0"/>
              <a:t>Solution of known Concentration .</a:t>
            </a:r>
          </a:p>
          <a:p>
            <a:r>
              <a:rPr lang="en-US" dirty="0" smtClean="0"/>
              <a:t>Taken in Burette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932" y="4937004"/>
            <a:ext cx="3155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Titrand Or Titrates:</a:t>
            </a:r>
          </a:p>
          <a:p>
            <a:r>
              <a:rPr lang="en-US" dirty="0" smtClean="0"/>
              <a:t>Solution of unknown Concentration </a:t>
            </a:r>
          </a:p>
          <a:p>
            <a:r>
              <a:rPr lang="en-US" dirty="0" smtClean="0"/>
              <a:t>Taken in Flask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364" y="3128139"/>
            <a:ext cx="3124636" cy="37298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62632" y="4002979"/>
            <a:ext cx="35795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Types of Titration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Neutralization titrations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Complex formation titrations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Precipitation titrations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Oxidation-Reduction Titrations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355"/>
            <a:ext cx="10515600" cy="1325563"/>
          </a:xfrm>
        </p:spPr>
        <p:txBody>
          <a:bodyPr/>
          <a:lstStyle/>
          <a:p>
            <a:r>
              <a:rPr lang="en-US" dirty="0" smtClean="0"/>
              <a:t>Complexometric Titration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62615"/>
            <a:ext cx="12192000" cy="4660397"/>
          </a:xfrm>
        </p:spPr>
        <p:txBody>
          <a:bodyPr>
            <a:normAutofit/>
          </a:bodyPr>
          <a:lstStyle/>
          <a:p>
            <a:r>
              <a:rPr lang="en-US" dirty="0" smtClean="0"/>
              <a:t> It is a type of volumetric analysis in which certain organic compounds form stable complexes with metal ions in solution </a:t>
            </a:r>
          </a:p>
          <a:p>
            <a:r>
              <a:rPr lang="en-US" dirty="0" smtClean="0"/>
              <a:t>Formation </a:t>
            </a:r>
            <a:r>
              <a:rPr lang="en-US" dirty="0"/>
              <a:t>of a </a:t>
            </a:r>
            <a:r>
              <a:rPr lang="en-US" dirty="0" smtClean="0"/>
              <a:t>colored </a:t>
            </a:r>
            <a:r>
              <a:rPr lang="en-US" dirty="0"/>
              <a:t>complex is used to indicate the </a:t>
            </a:r>
            <a:r>
              <a:rPr lang="en-US" dirty="0" smtClean="0"/>
              <a:t>end point </a:t>
            </a:r>
            <a:r>
              <a:rPr lang="en-US" dirty="0"/>
              <a:t>of a </a:t>
            </a:r>
            <a:r>
              <a:rPr lang="en-US" dirty="0" smtClean="0"/>
              <a:t>titration.</a:t>
            </a:r>
          </a:p>
          <a:p>
            <a:r>
              <a:rPr lang="en-US" dirty="0"/>
              <a:t>Complexometric titrations are </a:t>
            </a:r>
            <a:r>
              <a:rPr lang="en-US" dirty="0" smtClean="0"/>
              <a:t>particularly useful </a:t>
            </a:r>
            <a:r>
              <a:rPr lang="en-US" dirty="0"/>
              <a:t>for the determination of a mixture of different metal ions </a:t>
            </a:r>
            <a:r>
              <a:rPr lang="en-US" dirty="0" smtClean="0"/>
              <a:t>in a solution.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Sample (Metal)+</a:t>
            </a:r>
            <a:r>
              <a:rPr lang="en-US" b="1" dirty="0" smtClean="0">
                <a:solidFill>
                  <a:srgbClr val="7030A0"/>
                </a:solidFill>
              </a:rPr>
              <a:t>Complexing Agent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+Indicator</a:t>
            </a:r>
            <a:r>
              <a:rPr lang="en-US" b="1" dirty="0" smtClean="0"/>
              <a:t>→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dirty="0" smtClean="0"/>
              <a:t>-</a:t>
            </a:r>
            <a:r>
              <a:rPr lang="en-US" b="1" dirty="0" smtClean="0">
                <a:solidFill>
                  <a:srgbClr val="7030A0"/>
                </a:solidFill>
              </a:rPr>
              <a:t>Complexing Agent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Indicator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1541" y="5174166"/>
            <a:ext cx="292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Complex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43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7" y="145206"/>
            <a:ext cx="10515600" cy="132556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omplex Formation 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429" y="1004756"/>
            <a:ext cx="2181529" cy="2467319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757476" y="1661400"/>
            <a:ext cx="88660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Generally complex have following parts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Central Metal atom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Ligand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Counter Ion (may or may not)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r>
              <a:rPr lang="en-US" b="1" dirty="0" smtClean="0"/>
              <a:t>Central Metal atom</a:t>
            </a:r>
          </a:p>
          <a:p>
            <a:r>
              <a:rPr lang="en-US" dirty="0" smtClean="0"/>
              <a:t>                                 Generally a metal ion having tendency after interaction between type d orbitals with s</a:t>
            </a:r>
            <a:r>
              <a:rPr lang="en-US" dirty="0"/>
              <a:t>,</a:t>
            </a:r>
            <a:r>
              <a:rPr lang="en-US" dirty="0" smtClean="0"/>
              <a:t> p orbitals of ligands.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b="1" dirty="0" smtClean="0"/>
              <a:t>Ligand </a:t>
            </a:r>
          </a:p>
          <a:p>
            <a:r>
              <a:rPr lang="en-US" dirty="0" smtClean="0"/>
              <a:t>                 Ions having atleast one lone pair to form a bond </a:t>
            </a:r>
          </a:p>
          <a:p>
            <a:pPr algn="ctr"/>
            <a:r>
              <a:rPr lang="en-US" dirty="0" smtClean="0"/>
              <a:t>OR</a:t>
            </a:r>
          </a:p>
          <a:p>
            <a:r>
              <a:rPr lang="en-US" dirty="0" smtClean="0"/>
              <a:t>             Ions or molecule binds to central atom to form coordination complex. </a:t>
            </a:r>
          </a:p>
          <a:p>
            <a:r>
              <a:rPr lang="en-US" b="1" dirty="0" smtClean="0"/>
              <a:t>Counter Ion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Ion necessary for electroneutrality if complex is charged</a:t>
            </a:r>
          </a:p>
          <a:p>
            <a:r>
              <a:rPr lang="en-US" b="1" dirty="0" smtClean="0"/>
              <a:t>Dative Bond </a:t>
            </a:r>
            <a:endParaRPr lang="en-US" dirty="0"/>
          </a:p>
          <a:p>
            <a:r>
              <a:rPr lang="en-US" dirty="0" smtClean="0"/>
              <a:t>                      Bond formed b/w central metal ion and ligand</a:t>
            </a:r>
          </a:p>
          <a:p>
            <a:endParaRPr lang="en-US" dirty="0" smtClean="0"/>
          </a:p>
          <a:p>
            <a:pPr algn="ctr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85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92" y="216745"/>
            <a:ext cx="1219199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Complexation Titrations are essentially Lewis acid-base reactions, in which an electron pair is donated from one chemical to another.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1012949"/>
            <a:ext cx="7546694" cy="13251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4" y="2338086"/>
            <a:ext cx="7706801" cy="33342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0391" y="5726629"/>
            <a:ext cx="74772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Metal: </a:t>
            </a:r>
            <a:r>
              <a:rPr lang="en-US" dirty="0" smtClean="0">
                <a:solidFill>
                  <a:srgbClr val="C00000"/>
                </a:solidFill>
              </a:rPr>
              <a:t>Electron pair acceptor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Ligand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Electron pair donor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84593" y="2637476"/>
            <a:ext cx="430772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Formation Constant K</a:t>
            </a:r>
            <a:r>
              <a:rPr lang="en-US" sz="2800" b="1" baseline="-25000" dirty="0" smtClean="0"/>
              <a:t>f</a:t>
            </a:r>
          </a:p>
          <a:p>
            <a:r>
              <a:rPr lang="en-US" dirty="0"/>
              <a:t>The equilibrium constant for the reaction between </a:t>
            </a:r>
            <a:r>
              <a:rPr lang="en-US" dirty="0" smtClean="0"/>
              <a:t>a metal </a:t>
            </a:r>
            <a:r>
              <a:rPr lang="en-US" dirty="0"/>
              <a:t>ion (M</a:t>
            </a:r>
            <a:r>
              <a:rPr lang="en-US" baseline="30000" dirty="0"/>
              <a:t>+n</a:t>
            </a:r>
            <a:r>
              <a:rPr lang="en-US" dirty="0"/>
              <a:t>) and a </a:t>
            </a:r>
            <a:r>
              <a:rPr lang="en-US" dirty="0" smtClean="0"/>
              <a:t>ligand </a:t>
            </a:r>
            <a:r>
              <a:rPr lang="en-US" dirty="0"/>
              <a:t>(L</a:t>
            </a:r>
            <a:r>
              <a:rPr lang="en-US" baseline="30000" dirty="0"/>
              <a:t>-P</a:t>
            </a:r>
            <a:r>
              <a:rPr lang="en-US" dirty="0"/>
              <a:t>) is known </a:t>
            </a:r>
            <a:r>
              <a:rPr lang="en-US" dirty="0" smtClean="0"/>
              <a:t>as a </a:t>
            </a:r>
            <a:r>
              <a:rPr lang="en-US" dirty="0"/>
              <a:t>formation constant or stability constant</a:t>
            </a:r>
            <a:r>
              <a:rPr lang="en-US" dirty="0" smtClean="0"/>
              <a:t>.</a:t>
            </a:r>
          </a:p>
          <a:p>
            <a:pPr algn="ctr"/>
            <a:endParaRPr lang="en-US" dirty="0" smtClean="0"/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sz="2400" b="1" baseline="-25000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=[Product]/[Reactant]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95" y="60225"/>
            <a:ext cx="10515600" cy="1325563"/>
          </a:xfrm>
        </p:spPr>
        <p:txBody>
          <a:bodyPr/>
          <a:lstStyle/>
          <a:p>
            <a:r>
              <a:rPr lang="en-US" dirty="0" smtClean="0"/>
              <a:t>Types of Ligands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95" y="1038547"/>
            <a:ext cx="12083005" cy="5651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Unidentate Ligands: </a:t>
            </a:r>
          </a:p>
          <a:p>
            <a:pPr marL="0" indent="0">
              <a:buNone/>
            </a:pPr>
            <a:r>
              <a:rPr lang="en-US" dirty="0" smtClean="0"/>
              <a:t>Ligands that are attached to metal ion only at one place are called unidentate ligands (one toothed).</a:t>
            </a:r>
          </a:p>
          <a:p>
            <a:pPr marL="0" indent="0">
              <a:buNone/>
            </a:pPr>
            <a:r>
              <a:rPr lang="en-US" b="1" dirty="0" smtClean="0"/>
              <a:t>Bidentate and Multidentate Ligands: </a:t>
            </a:r>
          </a:p>
          <a:p>
            <a:pPr marL="0" indent="0">
              <a:buNone/>
            </a:pPr>
            <a:r>
              <a:rPr lang="en-US" dirty="0" smtClean="0"/>
              <a:t>These ligands  contain more than one group, capable of</a:t>
            </a:r>
          </a:p>
          <a:p>
            <a:pPr marL="0" indent="0">
              <a:buNone/>
            </a:pPr>
            <a:r>
              <a:rPr lang="en-US" dirty="0" smtClean="0"/>
              <a:t> binding with metal ions. </a:t>
            </a:r>
          </a:p>
          <a:p>
            <a:r>
              <a:rPr lang="en-US" dirty="0"/>
              <a:t>B</a:t>
            </a:r>
            <a:r>
              <a:rPr lang="en-US" dirty="0" smtClean="0"/>
              <a:t>identate ligands </a:t>
            </a:r>
          </a:p>
          <a:p>
            <a:r>
              <a:rPr lang="en-US" dirty="0" smtClean="0"/>
              <a:t>Tridentate ligands </a:t>
            </a:r>
          </a:p>
          <a:p>
            <a:r>
              <a:rPr lang="en-US" dirty="0" smtClean="0"/>
              <a:t>Quadridentate ligands, etc.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569" y="1948742"/>
            <a:ext cx="2705100" cy="1685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741" y="3471779"/>
            <a:ext cx="2247417" cy="1685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479" y="5142454"/>
            <a:ext cx="2324100" cy="695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468" y="3557626"/>
            <a:ext cx="3512636" cy="291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" y="215715"/>
            <a:ext cx="10515600" cy="1325563"/>
          </a:xfrm>
        </p:spPr>
        <p:txBody>
          <a:bodyPr/>
          <a:lstStyle/>
          <a:p>
            <a:r>
              <a:rPr lang="en-US" dirty="0" smtClean="0"/>
              <a:t>Chelate Compound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5962"/>
            <a:ext cx="12001982" cy="4475485"/>
          </a:xfrm>
        </p:spPr>
        <p:txBody>
          <a:bodyPr/>
          <a:lstStyle/>
          <a:p>
            <a:r>
              <a:rPr lang="en-US" dirty="0" smtClean="0"/>
              <a:t>Complex containing a ligand (Multidentate) bonded to central metal atom at two or more points </a:t>
            </a:r>
          </a:p>
          <a:p>
            <a:r>
              <a:rPr lang="en-US" dirty="0" smtClean="0"/>
              <a:t>More stable than Coordination compounds</a:t>
            </a:r>
          </a:p>
          <a:p>
            <a:pPr marL="0" indent="0">
              <a:buNone/>
            </a:pPr>
            <a:r>
              <a:rPr lang="en-US" b="1" dirty="0" smtClean="0"/>
              <a:t>Chelating Agent</a:t>
            </a:r>
          </a:p>
          <a:p>
            <a:pPr marL="0" indent="0">
              <a:buNone/>
            </a:pPr>
            <a:r>
              <a:rPr lang="en-US" dirty="0" smtClean="0"/>
              <a:t>Multidentate or ligand having more than one electron donor groups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504" y="1964632"/>
            <a:ext cx="2272495" cy="1562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504" y="3800676"/>
            <a:ext cx="2151083" cy="2524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722" y="4258862"/>
            <a:ext cx="2986269" cy="97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4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 of Metal Chelates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43" y="1374212"/>
            <a:ext cx="12171744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Sequestering </a:t>
            </a:r>
            <a:r>
              <a:rPr lang="en-US" b="1" dirty="0"/>
              <a:t>agent 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chelating agents that form water-soluble complexes with bi- or poly-</a:t>
            </a:r>
            <a:r>
              <a:rPr lang="en-US" dirty="0" err="1"/>
              <a:t>valent</a:t>
            </a:r>
            <a:r>
              <a:rPr lang="en-US" dirty="0"/>
              <a:t> metal ions.</a:t>
            </a:r>
            <a:endParaRPr lang="en-US" b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021" y="2526717"/>
            <a:ext cx="3428506" cy="20463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531" y="3127572"/>
            <a:ext cx="2800350" cy="1628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3" y="3127572"/>
            <a:ext cx="3048425" cy="167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" y="0"/>
            <a:ext cx="12087828" cy="6857999"/>
          </a:xfrm>
        </p:spPr>
      </p:pic>
    </p:spTree>
    <p:extLst>
      <p:ext uri="{BB962C8B-B14F-4D97-AF65-F5344CB8AC3E}">
        <p14:creationId xmlns:p14="http://schemas.microsoft.com/office/powerpoint/2010/main" val="3205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422</Words>
  <Application>Microsoft Office PowerPoint</Application>
  <PresentationFormat>Widescreen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Inorganic Chemistry</vt:lpstr>
      <vt:lpstr>Titration </vt:lpstr>
      <vt:lpstr>Complexometric Titration </vt:lpstr>
      <vt:lpstr> Complex Formation </vt:lpstr>
      <vt:lpstr>PowerPoint Presentation</vt:lpstr>
      <vt:lpstr>Types of Ligands</vt:lpstr>
      <vt:lpstr>Chelate Compound</vt:lpstr>
      <vt:lpstr>Solubility of Metal Chelates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Qurat ul Ain</dc:creator>
  <cp:lastModifiedBy>Qurat ul Ain</cp:lastModifiedBy>
  <cp:revision>72</cp:revision>
  <dcterms:created xsi:type="dcterms:W3CDTF">2020-04-16T15:29:50Z</dcterms:created>
  <dcterms:modified xsi:type="dcterms:W3CDTF">2020-04-17T19:54:31Z</dcterms:modified>
</cp:coreProperties>
</file>