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lora.com/sr.asp?searchtext=gladiolu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base.com/dougsmit/insects__other_critters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linksynergy.com/fs-bin/click?id=ZSIVwrJwgJM&amp;offerid=90987.448720429&amp;type=10&amp;subid=0" TargetMode="External"/><Relationship Id="rId2" Type="http://schemas.openxmlformats.org/officeDocument/2006/relationships/hyperlink" Target="http://en.wikipedia.org/wiki/Hybr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South_Afri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0" y="1676400"/>
            <a:ext cx="38862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 smtClean="0"/>
              <a:t>Gladiolus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90358-8EE5-4B4C-AA36-D9E965DC0E36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52" name="Picture 4" descr="courtesy flickr/Carl E.Lew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0"/>
            <a:ext cx="5199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5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Storing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257800" cy="51816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altLang="en-US" sz="2400" smtClean="0"/>
          </a:p>
          <a:p>
            <a:pPr algn="just" eaLnBrk="1" hangingPunct="1"/>
            <a:r>
              <a:rPr lang="en-US" altLang="en-US" sz="2400" b="1" smtClean="0"/>
              <a:t>Airy containers </a:t>
            </a:r>
            <a:r>
              <a:rPr lang="en-US" altLang="en-US" sz="2400" smtClean="0"/>
              <a:t>such as loose-weave baskets, mesh bags or old nylon stockings make good containers that may be hung out of the. </a:t>
            </a:r>
          </a:p>
          <a:p>
            <a:pPr algn="just" eaLnBrk="1" hangingPunct="1"/>
            <a:r>
              <a:rPr lang="en-US" altLang="en-US" sz="2400" smtClean="0"/>
              <a:t>Dust corms before storage with </a:t>
            </a:r>
            <a:r>
              <a:rPr lang="en-US" altLang="en-US" sz="2400" b="1" smtClean="0"/>
              <a:t>fungicide</a:t>
            </a:r>
            <a:r>
              <a:rPr lang="en-US" altLang="en-US" sz="2400" smtClean="0"/>
              <a:t> to ensure against insect and disease damage while in storage.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0B70-124A-49E0-AA77-A857A24A239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1269" name="Picture 2" descr="Storing c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31946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3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How to Grow: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algn="just" eaLnBrk="1" hangingPunct="1"/>
            <a:r>
              <a:rPr lang="en-US" altLang="en-US" b="1" smtClean="0"/>
              <a:t>They can be grown in rows.</a:t>
            </a:r>
          </a:p>
          <a:p>
            <a:pPr algn="just" eaLnBrk="1" hangingPunct="1"/>
            <a:r>
              <a:rPr lang="en-US" altLang="en-US" b="1" smtClean="0"/>
              <a:t>On Ridges Plant – Plant 6”</a:t>
            </a:r>
          </a:p>
          <a:p>
            <a:pPr algn="just" eaLnBrk="1" hangingPunct="1"/>
            <a:r>
              <a:rPr lang="en-US" altLang="en-US" b="1" smtClean="0"/>
              <a:t>Ridge- Ridge 1’</a:t>
            </a:r>
          </a:p>
          <a:p>
            <a:pPr algn="just" eaLnBrk="1" hangingPunct="1"/>
            <a:r>
              <a:rPr lang="en-US" altLang="en-US" b="1" smtClean="0"/>
              <a:t>They will tolerate a little crowding, but will grow bigger if spaced out. </a:t>
            </a:r>
          </a:p>
          <a:p>
            <a:pPr algn="just" eaLnBrk="1" hangingPunct="1"/>
            <a:r>
              <a:rPr lang="en-US" altLang="en-US" b="1" smtClean="0"/>
              <a:t>They prefer a rich, soft soil, and plenty of water. </a:t>
            </a:r>
          </a:p>
          <a:p>
            <a:pPr algn="just" eaLnBrk="1" hangingPunct="1"/>
            <a:r>
              <a:rPr lang="en-US" altLang="en-US" b="1" smtClean="0"/>
              <a:t>Gladiolus grows well in full sun.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30AE-FC9B-4EC8-9369-537C3B85BA3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ha\Documents\pics\willium tour\DSC04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5053C-0FC3-4A43-98C7-377FBA5EFB7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aha\Documents\pics\willium tour\DSC04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B77DF-EDC8-410D-A4A8-C9B6A7400D1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Soil: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Glads grow best in </a:t>
            </a:r>
            <a:r>
              <a:rPr lang="en-US" altLang="en-US" b="1" smtClean="0"/>
              <a:t>Sandy loam.</a:t>
            </a:r>
          </a:p>
          <a:p>
            <a:pPr algn="just" eaLnBrk="1" hangingPunct="1"/>
            <a:r>
              <a:rPr lang="en-US" altLang="en-US" smtClean="0"/>
              <a:t>The key in soil selection is proper drainage; glads do not grow well in soil that is too wet (puddles remain 24 hours after the soil is saturated).</a:t>
            </a:r>
          </a:p>
          <a:p>
            <a:pPr algn="just" eaLnBrk="1" hangingPunct="1"/>
            <a:r>
              <a:rPr lang="en-US" altLang="en-US" smtClean="0"/>
              <a:t>Soggy, compacted soil hampers root growth.</a:t>
            </a:r>
          </a:p>
          <a:p>
            <a:pPr algn="just" eaLnBrk="1" hangingPunct="1"/>
            <a:r>
              <a:rPr lang="en-US" altLang="en-US" smtClean="0"/>
              <a:t>Diverts moisture and locks up plant food. </a:t>
            </a:r>
          </a:p>
          <a:p>
            <a:pPr algn="just" eaLnBrk="1" hangingPunct="1"/>
            <a:r>
              <a:rPr lang="en-US" altLang="en-US" smtClean="0"/>
              <a:t>It also contributes to </a:t>
            </a:r>
            <a:r>
              <a:rPr lang="en-US" altLang="en-US" b="1" smtClean="0"/>
              <a:t>root rot</a:t>
            </a:r>
            <a:r>
              <a:rPr lang="en-US" altLang="en-US" smtClean="0"/>
              <a:t>.</a:t>
            </a:r>
          </a:p>
          <a:p>
            <a:pPr algn="just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4935E-E776-4163-AA74-B90DCA4A8872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8839200" cy="6019800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To improve drainage, add organic matter such as leaves, spoiled hay, straw, manure or compost in late fall to ground that will be planted with glads the following spring. </a:t>
            </a:r>
          </a:p>
          <a:p>
            <a:pPr algn="just" eaLnBrk="1" hangingPunct="1"/>
            <a:r>
              <a:rPr lang="en-US" altLang="en-US" smtClean="0"/>
              <a:t>Raising the beds 3–6 inches will also improve drainage.</a:t>
            </a:r>
          </a:p>
          <a:p>
            <a:pPr algn="just" eaLnBrk="1" hangingPunct="1"/>
            <a:r>
              <a:rPr lang="en-US" altLang="en-US" smtClean="0"/>
              <a:t>The soil should have a </a:t>
            </a:r>
            <a:r>
              <a:rPr lang="en-US" altLang="en-US" b="1" smtClean="0"/>
              <a:t>pH of 6.0–6.5.</a:t>
            </a:r>
            <a:r>
              <a:rPr lang="en-US" altLang="en-US" smtClean="0"/>
              <a:t> </a:t>
            </a:r>
          </a:p>
          <a:p>
            <a:pPr algn="just" eaLnBrk="1" hangingPunct="1"/>
            <a:r>
              <a:rPr lang="en-US" altLang="en-US" smtClean="0"/>
              <a:t>Till the soil about 2 weeks before planting.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04FAE-FB94-4440-B026-8925089D1A5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4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Cultural Requirements/practices: Watering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b="1" smtClean="0"/>
              <a:t>Overhead watering </a:t>
            </a:r>
            <a:r>
              <a:rPr lang="en-US" altLang="en-US" sz="2800" smtClean="0"/>
              <a:t>is not recommended.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400" smtClean="0"/>
              <a:t>It may damage the flowers,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400" smtClean="0"/>
              <a:t>cause spotting on the petals,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400" smtClean="0"/>
              <a:t>splash Soil onto the foliage and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400" smtClean="0"/>
              <a:t>promote the spread of disease.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smtClean="0"/>
              <a:t> Drip irrigation is recommended because it places the water on the ground where it is needed, not on the flowers or foliage.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smtClean="0"/>
              <a:t> Glads need plenty of water.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BAD69-3A6C-497F-B161-88810CB557A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Lack of water inhibits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spike growth,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flower development 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corm growth.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Watering at planting will help develop a good root system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Critical period of Water application are: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flower spikes formation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florets begin to open.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10B92-43A5-421C-85EC-91D339BBA4E9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Propagation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4724400" cy="4572000"/>
          </a:xfrm>
          <a:noFill/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DA38B-9068-4EC8-AAFC-009179C054B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2209800"/>
            <a:ext cx="46482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2400" b="1">
                <a:latin typeface="Tahoma" pitchFamily="34" charset="0"/>
              </a:rPr>
              <a:t>Gladiolus is actually a food-storage structure known as a corm</a:t>
            </a:r>
          </a:p>
          <a:p>
            <a:pPr eaLnBrk="0" hangingPunct="0"/>
            <a:endParaRPr lang="en-US" altLang="en-US" sz="2400" b="1">
              <a:latin typeface="Tahoma" pitchFamily="34" charset="0"/>
            </a:endParaRPr>
          </a:p>
          <a:p>
            <a:pPr eaLnBrk="0" hangingPunct="0"/>
            <a:endParaRPr lang="en-US" altLang="en-US" sz="2400" b="1">
              <a:latin typeface="Tahoma" pitchFamily="34" charset="0"/>
            </a:endParaRPr>
          </a:p>
          <a:p>
            <a:pPr eaLnBrk="0" hangingPunct="0"/>
            <a:r>
              <a:rPr lang="en-US" altLang="en-US" sz="2400" b="1">
                <a:latin typeface="Tahoma" pitchFamily="34" charset="0"/>
              </a:rPr>
              <a:t>Commercially propagated by corm</a:t>
            </a:r>
          </a:p>
          <a:p>
            <a:pPr eaLnBrk="0" hangingPunct="0"/>
            <a:endParaRPr lang="en-US" altLang="en-US" sz="18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B0E1B-DAC3-4FFB-A943-9F9985C3744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848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3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Gladiolus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FAC9-896A-432C-8D7C-39AF88FCF12B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076" name="Picture 5" descr="Gladio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ttp://extras.mnginteractive.com/live/media/site515/2009/0710/20090710_120832_063009-sub-Gladiolus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04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http://2.bp.blogspot.com/_7m-nNSHCETk/RpxPh5gYMcI/AAAAAAAADKA/2Tg_Pyf4ALs/s400/hardyglad_atom_7_15_07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4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486400"/>
            <a:ext cx="91440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n-US" sz="2200" b="1" dirty="0">
                <a:latin typeface="Tahoma" pitchFamily="34" charset="0"/>
              </a:rPr>
              <a:t> Second most important cut flower grown from storage organ</a:t>
            </a:r>
          </a:p>
          <a:p>
            <a:pPr algn="just" eaLnBrk="0" hangingPunct="0">
              <a:buFontTx/>
              <a:buChar char="•"/>
              <a:defRPr/>
            </a:pPr>
            <a:r>
              <a:rPr lang="en-US" sz="2200" b="1" dirty="0">
                <a:latin typeface="Tahoma" pitchFamily="34" charset="0"/>
              </a:rPr>
              <a:t> The genus </a:t>
            </a:r>
            <a:r>
              <a:rPr lang="en-US" sz="2200" b="1" i="1" dirty="0">
                <a:latin typeface="Tahoma" pitchFamily="34" charset="0"/>
              </a:rPr>
              <a:t>Gladiolus</a:t>
            </a:r>
            <a:r>
              <a:rPr lang="en-US" sz="2200" b="1" dirty="0">
                <a:latin typeface="Tahoma" pitchFamily="34" charset="0"/>
              </a:rPr>
              <a:t> contains about </a:t>
            </a:r>
            <a:r>
              <a:rPr lang="en-US" sz="2400" b="1" dirty="0">
                <a:latin typeface="Tahoma" pitchFamily="34" charset="0"/>
              </a:rPr>
              <a:t>200 species</a:t>
            </a:r>
          </a:p>
          <a:p>
            <a:pPr eaLnBrk="0" hangingPunct="0">
              <a:buFontTx/>
              <a:buChar char="•"/>
              <a:defRPr/>
            </a:pPr>
            <a:r>
              <a:rPr lang="en-US" sz="2200" b="1" dirty="0">
                <a:latin typeface="Tahoma" pitchFamily="34" charset="0"/>
              </a:rPr>
              <a:t> Commercial are hybrid </a:t>
            </a:r>
            <a:r>
              <a:rPr lang="en-US" sz="2400" b="1" dirty="0">
                <a:latin typeface="Tahoma" pitchFamily="34" charset="0"/>
              </a:rPr>
              <a:t>Gladiolus x </a:t>
            </a:r>
            <a:r>
              <a:rPr lang="en-US" sz="2400" b="1" dirty="0" err="1">
                <a:latin typeface="Tahoma" pitchFamily="34" charset="0"/>
              </a:rPr>
              <a:t>grandiflorus</a:t>
            </a:r>
            <a:r>
              <a:rPr lang="en-US" sz="2400" b="1" dirty="0">
                <a:latin typeface="Tahoma" pitchFamily="34" charset="0"/>
              </a:rPr>
              <a:t>        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n-US" sz="2400" b="1" dirty="0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7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28638"/>
            <a:ext cx="78676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72CF-CF72-459C-A176-23AE4AE525D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0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09563"/>
            <a:ext cx="73342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99BC6-D67F-47B7-84FF-F888B57C6E4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2532" name="Picture 2" descr="gladio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9812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43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246FC-CBE8-44A0-93FE-33E79C73F7E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09600" y="20574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Old corm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334000" y="1371600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New corm</a:t>
            </a:r>
            <a:endParaRPr lang="en-US" sz="2400">
              <a:latin typeface="Times" pitchFamily="18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810000" y="3810000"/>
            <a:ext cx="1676400" cy="685800"/>
          </a:xfrm>
          <a:prstGeom prst="rightArrow">
            <a:avLst>
              <a:gd name="adj1" fmla="val 50000"/>
              <a:gd name="adj2" fmla="val 6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Cormel</a:t>
            </a:r>
          </a:p>
        </p:txBody>
      </p:sp>
    </p:spTree>
    <p:extLst>
      <p:ext uri="{BB962C8B-B14F-4D97-AF65-F5344CB8AC3E}">
        <p14:creationId xmlns:p14="http://schemas.microsoft.com/office/powerpoint/2010/main" val="6874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aha\Documents\pics\willium tour\DSC04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F2EDD-6D15-4266-9991-D01A6689E06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4580" name="Picture 5" descr="Gladiol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5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77962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GLADIOLUS DISEASE PROBLEMS</a:t>
            </a:r>
            <a:r>
              <a:rPr lang="en-US" altLang="en-US" sz="4000" smtClean="0"/>
              <a:t> 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Diseases often reduce the quantity and quality of gladiolus flowers, and in some cases, cause significant plant mortality. Diseases such as </a:t>
            </a:r>
          </a:p>
          <a:p>
            <a:pPr eaLnBrk="1" hangingPunct="1"/>
            <a:r>
              <a:rPr lang="en-US" altLang="en-US" smtClean="0"/>
              <a:t>Botrytis blight, </a:t>
            </a:r>
          </a:p>
          <a:p>
            <a:pPr eaLnBrk="1" hangingPunct="1"/>
            <a:r>
              <a:rPr lang="en-US" altLang="en-US" smtClean="0"/>
              <a:t>Root rots, and </a:t>
            </a:r>
          </a:p>
          <a:p>
            <a:pPr eaLnBrk="1" hangingPunct="1"/>
            <a:r>
              <a:rPr lang="en-US" altLang="en-US" smtClean="0"/>
              <a:t>Storage rots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CBE2-80F1-44DB-BBA9-A01AA09F6565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64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Botrytis blight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algn="just" eaLnBrk="1" hangingPunct="1"/>
            <a:r>
              <a:rPr lang="en-US" altLang="en-US" sz="2400" smtClean="0"/>
              <a:t>Symptoms of this disease can appear on l</a:t>
            </a:r>
            <a:r>
              <a:rPr lang="en-US" altLang="en-US" sz="2400" b="1" smtClean="0"/>
              <a:t>eaves, flowers, stems, and corms</a:t>
            </a:r>
            <a:r>
              <a:rPr lang="en-US" altLang="en-US" sz="2400" smtClean="0"/>
              <a:t>.</a:t>
            </a:r>
          </a:p>
          <a:p>
            <a:pPr algn="just" eaLnBrk="1" hangingPunct="1"/>
            <a:r>
              <a:rPr lang="en-US" altLang="en-US" sz="2400" smtClean="0"/>
              <a:t>Flowers turn a papery brown and become covered with gray, fuzzy masses.</a:t>
            </a:r>
          </a:p>
          <a:p>
            <a:pPr algn="just" eaLnBrk="1" hangingPunct="1"/>
            <a:r>
              <a:rPr lang="en-US" altLang="en-US" sz="2400" smtClean="0"/>
              <a:t>Senescing flowers are particularly susceptible. </a:t>
            </a:r>
          </a:p>
          <a:p>
            <a:pPr algn="just" eaLnBrk="1" hangingPunct="1"/>
            <a:r>
              <a:rPr lang="en-US" altLang="en-US" sz="2400" smtClean="0"/>
              <a:t>Tan to brown spots with a target-like appearance can also develop on the leaves. </a:t>
            </a:r>
          </a:p>
          <a:p>
            <a:pPr algn="just" eaLnBrk="1" hangingPunct="1"/>
            <a:r>
              <a:rPr lang="en-US" altLang="en-US" sz="2400" smtClean="0"/>
              <a:t>These patches are often associated with flowers which have dropped onto the leaf surface. </a:t>
            </a:r>
          </a:p>
          <a:p>
            <a:pPr algn="just" eaLnBrk="1" hangingPunct="1"/>
            <a:r>
              <a:rPr lang="en-US" altLang="en-US" sz="2400" smtClean="0"/>
              <a:t>This disease is particularly troublesome during periods of extended </a:t>
            </a:r>
            <a:r>
              <a:rPr lang="en-US" altLang="en-US" sz="2400" b="1" smtClean="0"/>
              <a:t>cloudy, humid, wet weather.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57668-847A-453D-B7A0-9978D8F1E98F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981200" y="5638800"/>
            <a:ext cx="353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Lesions on leaves of gladiolus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04800"/>
            <a:ext cx="43989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3801-61A5-4E92-BC3F-AFEA27B95650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3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733800" y="228600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Botrytis blight</a:t>
            </a:r>
            <a:endParaRPr lang="en-US" altLang="en-US" b="1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0866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EACD0-966F-43AE-B7ED-FBEB93805560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Control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 eaLnBrk="1" hangingPunct="1"/>
            <a:r>
              <a:rPr lang="en-US" altLang="en-US" sz="2400" b="1" smtClean="0"/>
              <a:t>Good sanitation practices, </a:t>
            </a:r>
          </a:p>
          <a:p>
            <a:pPr lvl="1" algn="just" eaLnBrk="1" hangingPunct="1"/>
            <a:r>
              <a:rPr lang="en-US" altLang="en-US" sz="2000" b="1" smtClean="0"/>
              <a:t>grooming the plants</a:t>
            </a:r>
          </a:p>
          <a:p>
            <a:pPr lvl="1" algn="just" eaLnBrk="1" hangingPunct="1"/>
            <a:r>
              <a:rPr lang="en-US" altLang="en-US" sz="2000" b="1" smtClean="0"/>
              <a:t>removing spent or senescing flowers</a:t>
            </a:r>
          </a:p>
          <a:p>
            <a:pPr algn="just" eaLnBrk="1" hangingPunct="1"/>
            <a:r>
              <a:rPr lang="en-US" altLang="en-US" sz="2400" b="1" smtClean="0"/>
              <a:t>Avoid wetting the flowers when watering, and crowding plants. </a:t>
            </a:r>
          </a:p>
          <a:p>
            <a:pPr algn="just" eaLnBrk="1" hangingPunct="1"/>
            <a:r>
              <a:rPr lang="en-US" altLang="en-US" sz="2400" b="1" smtClean="0"/>
              <a:t>Adequate spacing between the plants can promote good air circulation. </a:t>
            </a:r>
          </a:p>
          <a:p>
            <a:pPr algn="just" eaLnBrk="1" hangingPunct="1"/>
            <a:r>
              <a:rPr lang="en-US" altLang="en-US" sz="2400" b="1" smtClean="0"/>
              <a:t>Any corms with symptoms of infection should be rogued and destroyed. </a:t>
            </a:r>
          </a:p>
          <a:p>
            <a:pPr algn="just" eaLnBrk="1" hangingPunct="1"/>
            <a:r>
              <a:rPr lang="en-US" altLang="en-US" sz="2400" b="1" smtClean="0"/>
              <a:t>It is also important to dig the corms during dry weather and to cure them properly. </a:t>
            </a:r>
            <a:endParaRPr lang="en-US" altLang="en-US" b="1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D4B5B-CFEE-4D90-ADBE-C4F9B43BABC4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70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Botrytis rot will progress at lower temperatures than other storage rots and is particularly likely to affect improperly cured corms. </a:t>
            </a:r>
          </a:p>
          <a:p>
            <a:pPr eaLnBrk="1" hangingPunct="1"/>
            <a:r>
              <a:rPr lang="en-US" altLang="en-US" sz="2400" b="1" smtClean="0"/>
              <a:t>Artificial heat for curing is advisable if the presence of </a:t>
            </a:r>
            <a:r>
              <a:rPr lang="en-US" altLang="en-US" sz="2400" b="1" i="1" smtClean="0"/>
              <a:t>Botrytis</a:t>
            </a:r>
            <a:r>
              <a:rPr lang="en-US" altLang="en-US" sz="2400" b="1" smtClean="0"/>
              <a:t> is suspected. </a:t>
            </a:r>
          </a:p>
          <a:p>
            <a:pPr eaLnBrk="1" hangingPunct="1"/>
            <a:r>
              <a:rPr lang="en-US" altLang="en-US" sz="2400" b="1" smtClean="0"/>
              <a:t>Fungicide sprays during the growing season. e.g.</a:t>
            </a:r>
          </a:p>
          <a:p>
            <a:pPr lvl="1" eaLnBrk="1" hangingPunct="1"/>
            <a:r>
              <a:rPr lang="en-US" altLang="en-US" sz="2000" b="1" smtClean="0"/>
              <a:t>Chlorothalonil </a:t>
            </a:r>
          </a:p>
          <a:p>
            <a:pPr lvl="1" eaLnBrk="1" hangingPunct="1"/>
            <a:r>
              <a:rPr lang="en-US" altLang="en-US" sz="2000" b="1" smtClean="0"/>
              <a:t>Mancozeb </a:t>
            </a:r>
          </a:p>
          <a:p>
            <a:pPr lvl="1" eaLnBrk="1" hangingPunct="1"/>
            <a:r>
              <a:rPr lang="en-US" altLang="en-US" sz="2000" b="1" smtClean="0"/>
              <a:t>Thiophanate-methyl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B91E9-C826-4A54-990D-EFD956E7A205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Gladiolus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FD40-2FD3-4C8A-AAC3-4EC4860C8C1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" y="1524000"/>
            <a:ext cx="4572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</a:rPr>
              <a:t>Gladiolus from </a:t>
            </a:r>
            <a:r>
              <a:rPr lang="en-US" sz="2800" b="1" dirty="0">
                <a:latin typeface="Tahoma" pitchFamily="34" charset="0"/>
              </a:rPr>
              <a:t>Latin</a:t>
            </a:r>
            <a:r>
              <a:rPr lang="en-US" sz="2400" b="1" dirty="0">
                <a:latin typeface="Tahoma" pitchFamily="34" charset="0"/>
              </a:rPr>
              <a:t>, the diminutive of </a:t>
            </a:r>
            <a:r>
              <a:rPr lang="en-US" sz="2800" b="1" i="1" dirty="0" err="1">
                <a:latin typeface="Tahoma" pitchFamily="34" charset="0"/>
              </a:rPr>
              <a:t>gladius</a:t>
            </a:r>
            <a:r>
              <a:rPr lang="en-US" sz="2400" b="1" dirty="0">
                <a:latin typeface="Tahoma" pitchFamily="34" charset="0"/>
              </a:rPr>
              <a:t>, a sword, sometimes called the sword lily, is a genus of flowering plants. </a:t>
            </a:r>
          </a:p>
          <a:p>
            <a:pPr algn="just" eaLnBrk="0" hangingPunct="0">
              <a:buFontTx/>
              <a:buChar char="•"/>
              <a:defRPr/>
            </a:pPr>
            <a:endParaRPr lang="en-US" sz="2800" b="1" dirty="0">
              <a:latin typeface="Tahoma" pitchFamily="34" charset="0"/>
            </a:endParaRPr>
          </a:p>
        </p:txBody>
      </p:sp>
      <p:sp>
        <p:nvSpPr>
          <p:cNvPr id="2" name="Picture 5" descr="http://www.cbgarden.org/blog/wp-content/uploads/image/Cynthia%20Pictures/450px-Gladiolus_cultivar_Priscilla.jpg"/>
          <p:cNvSpPr>
            <a:spLocks noChangeAspect="1" noChangeArrowheads="1"/>
          </p:cNvSpPr>
          <p:nvPr/>
        </p:nvSpPr>
        <p:spPr bwMode="auto">
          <a:xfrm>
            <a:off x="4857750" y="114300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686800" cy="6553200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Aphids, leafhoppers and thrips may transmit viruses. </a:t>
            </a:r>
          </a:p>
          <a:p>
            <a:pPr algn="just" eaLnBrk="1" hangingPunct="1"/>
            <a:r>
              <a:rPr lang="en-US" altLang="en-US" smtClean="0"/>
              <a:t>Keep fields as weed-free as possible to control insects and viruses. </a:t>
            </a:r>
          </a:p>
          <a:p>
            <a:pPr algn="just" eaLnBrk="1" hangingPunct="1"/>
            <a:r>
              <a:rPr lang="en-US" altLang="en-US" smtClean="0"/>
              <a:t>Rotate planting beds in the field each year to avoid buildup of soil borne fungal pathogens and nematodes. </a:t>
            </a:r>
          </a:p>
          <a:p>
            <a:pPr algn="just" eaLnBrk="1" hangingPunct="1"/>
            <a:r>
              <a:rPr lang="en-US" altLang="en-US" smtClean="0"/>
              <a:t>Routine fungicide applications may be necessary to control Botrytis blight on susceptible varieties of gladiolus during wet years. 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3DFD5-1174-4407-ADF1-5E06E035E46B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phids on Gladiol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667000" y="3048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Aphids on Gladiolus </a:t>
            </a: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FF122-6AE8-4202-B3AB-FF9FC05BEFF8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Harvest Practices: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mtClean="0"/>
              <a:t>Gladiolus spikes exhibit negative geotropism. </a:t>
            </a:r>
          </a:p>
          <a:p>
            <a:pPr algn="just" eaLnBrk="1" hangingPunct="1"/>
            <a:r>
              <a:rPr lang="en-US" altLang="en-US" smtClean="0"/>
              <a:t>This</a:t>
            </a:r>
            <a:r>
              <a:rPr lang="en-US" altLang="en-US" b="1" smtClean="0"/>
              <a:t> </a:t>
            </a:r>
            <a:r>
              <a:rPr lang="en-US" altLang="en-US" smtClean="0"/>
              <a:t>means that if the floral spikes are laid flat in storage or</a:t>
            </a:r>
            <a:r>
              <a:rPr lang="en-US" altLang="en-US" b="1" smtClean="0"/>
              <a:t> </a:t>
            </a:r>
            <a:r>
              <a:rPr lang="en-US" altLang="en-US" smtClean="0"/>
              <a:t>transport, the tips will curve upward.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5492B-81BA-4516-856D-DD0EEDCBBA51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Keep</a:t>
            </a:r>
            <a:r>
              <a:rPr lang="en-US" altLang="en-US" b="1" smtClean="0"/>
              <a:t> </a:t>
            </a:r>
            <a:r>
              <a:rPr lang="en-US" altLang="en-US" smtClean="0"/>
              <a:t>spikes upright in the field through use of stakes or supports to prevent the spikes from bending. </a:t>
            </a:r>
          </a:p>
          <a:p>
            <a:pPr algn="just" eaLnBrk="1" hangingPunct="1"/>
            <a:r>
              <a:rPr lang="en-US" altLang="en-US" smtClean="0"/>
              <a:t>Use tall containers that hold the stems upright during harvest, handling, packing, storage and transit. 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F6FFD-7E10-4290-8CAB-7E406B1A28D1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Regional, national and international wholesale markets require harvest when the basal (lowest) florets on the spike begin showing color. </a:t>
            </a:r>
          </a:p>
          <a:p>
            <a:pPr algn="just" eaLnBrk="1" hangingPunct="1"/>
            <a:r>
              <a:rPr lang="en-US" altLang="en-US" smtClean="0"/>
              <a:t>Local wholesale markets want spikes with more florets showing color and the basal florets partly opened. </a:t>
            </a:r>
          </a:p>
          <a:p>
            <a:pPr algn="just" eaLnBrk="1" hangingPunct="1"/>
            <a:r>
              <a:rPr lang="en-US" altLang="en-US" smtClean="0"/>
              <a:t>Local retail markets need the basal florets fully open to display their beauty to the consumer.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2C651-FFB2-4690-9E66-C4CE07322256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3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Post Harvest Handling: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800" smtClean="0"/>
              <a:t>The maturity of the spike at harvest will determine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its storage time and vase life.</a:t>
            </a:r>
          </a:p>
          <a:p>
            <a:pPr algn="just" eaLnBrk="1" hangingPunct="1"/>
            <a:r>
              <a:rPr lang="en-US" altLang="en-US" sz="2800" smtClean="0"/>
              <a:t>Less mature spikes store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longer than more mature spikes. </a:t>
            </a:r>
          </a:p>
          <a:p>
            <a:pPr algn="just" eaLnBrk="1" hangingPunct="1"/>
            <a:r>
              <a:rPr lang="en-US" altLang="en-US" sz="2800" smtClean="0"/>
              <a:t>Glads harvested with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closed florets can be stored upright and dry-wrapped in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moisture-proof materials for one week at </a:t>
            </a:r>
            <a:r>
              <a:rPr lang="en-US" altLang="en-US" sz="2800" b="1" smtClean="0"/>
              <a:t>36–40°F.</a:t>
            </a:r>
            <a:r>
              <a:rPr lang="en-US" altLang="en-US" sz="2800" smtClean="0"/>
              <a:t> </a:t>
            </a:r>
          </a:p>
          <a:p>
            <a:pPr algn="just" eaLnBrk="1" hangingPunct="1"/>
            <a:r>
              <a:rPr lang="en-US" altLang="en-US" sz="2800" smtClean="0"/>
              <a:t>Spikes with closed florets can also be stored upright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in preservative for </a:t>
            </a:r>
            <a:r>
              <a:rPr lang="en-US" altLang="en-US" sz="2800" b="1" smtClean="0"/>
              <a:t>1–2 weeks.</a:t>
            </a:r>
            <a:r>
              <a:rPr lang="en-US" altLang="en-US" sz="2800" smtClean="0"/>
              <a:t>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94F9-AD5B-4304-BE2F-3DDDE2A2A552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3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Post Harvest Requirements:</a:t>
            </a:r>
            <a:endParaRPr lang="en-US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/>
            <a:r>
              <a:rPr lang="en-US" altLang="en-US" sz="2600" smtClean="0"/>
              <a:t>Grade by stem length, flower size and cultivar.</a:t>
            </a:r>
          </a:p>
          <a:p>
            <a:pPr algn="just" eaLnBrk="1" hangingPunct="1"/>
            <a:r>
              <a:rPr lang="en-US" altLang="en-US" sz="2600" smtClean="0"/>
              <a:t>Bunch by buyer’s specifications, usually in bunches</a:t>
            </a:r>
          </a:p>
          <a:p>
            <a:pPr algn="just" eaLnBrk="1" hangingPunct="1"/>
            <a:r>
              <a:rPr lang="en-US" altLang="en-US" sz="2600" smtClean="0"/>
              <a:t>of 10 spikes.</a:t>
            </a:r>
          </a:p>
          <a:p>
            <a:pPr algn="just" eaLnBrk="1" hangingPunct="1"/>
            <a:r>
              <a:rPr lang="en-US" altLang="en-US" sz="2600" smtClean="0"/>
              <a:t>Re-cut stems under water to a uniform length.</a:t>
            </a:r>
          </a:p>
          <a:p>
            <a:pPr algn="just" eaLnBrk="1" hangingPunct="1"/>
            <a:r>
              <a:rPr lang="en-US" altLang="en-US" sz="2600" smtClean="0"/>
              <a:t>Store graded and bunched stems in clean, disinfected containers in commercial floral preservative.</a:t>
            </a:r>
          </a:p>
          <a:p>
            <a:pPr algn="just" eaLnBrk="1" hangingPunct="1"/>
            <a:r>
              <a:rPr lang="en-US" altLang="en-US" sz="2600" smtClean="0"/>
              <a:t>Store stems upright and dry-wrapped in moisture proof materials.</a:t>
            </a:r>
          </a:p>
          <a:p>
            <a:pPr algn="just" eaLnBrk="1" hangingPunct="1"/>
            <a:r>
              <a:rPr lang="en-US" altLang="en-US" sz="2600" smtClean="0"/>
              <a:t>Store at 36–40°F and 85–90 percent relative humidity.</a:t>
            </a:r>
          </a:p>
          <a:p>
            <a:pPr algn="just" eaLnBrk="1" hangingPunct="1"/>
            <a:r>
              <a:rPr lang="en-US" altLang="en-US" sz="2600" smtClean="0"/>
              <a:t>Keep the stems vertical.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526E0-9467-4074-8B09-49A67B9845FF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Gladiolus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867400" cy="5638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smtClean="0"/>
              <a:t>Family: </a:t>
            </a:r>
            <a:r>
              <a:rPr lang="en-US" altLang="en-US" b="1" smtClean="0"/>
              <a:t>Iridaceae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smtClean="0"/>
              <a:t>Having edible and medicinal (headache) value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smtClean="0"/>
              <a:t>Grown mostly as cut flower due to great diversity of flower color and shape.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A78C3-0F23-49C1-B0E6-4DBBF9A49AF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Picture 6" descr="GladiolusVeraLynn.jpg image by gardengreen"/>
          <p:cNvSpPr>
            <a:spLocks noChangeAspect="1" noChangeArrowheads="1"/>
          </p:cNvSpPr>
          <p:nvPr/>
        </p:nvSpPr>
        <p:spPr bwMode="auto">
          <a:xfrm>
            <a:off x="5943600" y="914400"/>
            <a:ext cx="3200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4800600" cy="6400800"/>
          </a:xfrm>
        </p:spPr>
        <p:txBody>
          <a:bodyPr/>
          <a:lstStyle/>
          <a:p>
            <a:pPr algn="just" eaLnBrk="1" hangingPunct="1"/>
            <a:r>
              <a:rPr lang="en-US" altLang="en-US" sz="2800" smtClean="0"/>
              <a:t>Glads grow </a:t>
            </a:r>
            <a:r>
              <a:rPr lang="en-US" altLang="en-US" sz="2800" b="1" smtClean="0"/>
              <a:t>2–6 feet</a:t>
            </a:r>
            <a:r>
              <a:rPr lang="en-US" altLang="en-US" sz="2800" smtClean="0"/>
              <a:t> high, topped by a flower spike bearing a double row of trumpet-shaped florets. </a:t>
            </a:r>
          </a:p>
          <a:p>
            <a:pPr algn="just" eaLnBrk="1" hangingPunct="1"/>
            <a:r>
              <a:rPr lang="en-US" altLang="en-US" sz="2800" smtClean="0"/>
              <a:t>The flowers range from </a:t>
            </a:r>
            <a:r>
              <a:rPr lang="en-US" altLang="en-US" sz="2800" b="1" smtClean="0"/>
              <a:t>1–8 inches</a:t>
            </a:r>
            <a:r>
              <a:rPr lang="en-US" altLang="en-US" sz="2800" smtClean="0"/>
              <a:t> in diameter.</a:t>
            </a:r>
          </a:p>
          <a:p>
            <a:pPr algn="just" eaLnBrk="1" hangingPunct="1"/>
            <a:r>
              <a:rPr lang="en-US" altLang="en-US" sz="2800" smtClean="0"/>
              <a:t>The sword-shaped leaves inspired its name, which comes from the Latin word gladius</a:t>
            </a:r>
            <a:r>
              <a:rPr lang="en-US" altLang="en-US" sz="2800" i="1" smtClean="0"/>
              <a:t>, </a:t>
            </a:r>
            <a:r>
              <a:rPr lang="en-US" altLang="en-US" sz="2800" smtClean="0"/>
              <a:t>meaning sword.</a:t>
            </a:r>
            <a:r>
              <a:rPr lang="en-US" altLang="en-US" smtClean="0"/>
              <a:t>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1BA89-D9A8-4F35-A767-0EA8E369FE5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Picture 4" descr="http://www.ausgardener.com.au/product_images/z/gladiolus_rose_supreme__39441.jpg"/>
          <p:cNvSpPr>
            <a:spLocks noChangeAspect="1" noChangeArrowheads="1"/>
          </p:cNvSpPr>
          <p:nvPr/>
        </p:nvSpPr>
        <p:spPr bwMode="auto">
          <a:xfrm>
            <a:off x="4876800" y="457200"/>
            <a:ext cx="426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5334000" cy="5745163"/>
          </a:xfrm>
        </p:spPr>
        <p:txBody>
          <a:bodyPr/>
          <a:lstStyle/>
          <a:p>
            <a:pPr algn="just" eaLnBrk="1" hangingPunct="1"/>
            <a:r>
              <a:rPr lang="en-US" altLang="en-US" sz="2800" smtClean="0"/>
              <a:t>Colors range from white and yellow to purple, red and even green shades. </a:t>
            </a:r>
          </a:p>
          <a:p>
            <a:pPr algn="just" eaLnBrk="1" hangingPunct="1"/>
            <a:r>
              <a:rPr lang="en-US" altLang="en-US" sz="2800" smtClean="0"/>
              <a:t>In general, glads are not fragrant. </a:t>
            </a:r>
          </a:p>
          <a:p>
            <a:pPr algn="just" eaLnBrk="1" hangingPunct="1"/>
            <a:r>
              <a:rPr lang="en-US" altLang="en-US" sz="2800" smtClean="0"/>
              <a:t>Gladioli have been extensively </a:t>
            </a:r>
            <a:r>
              <a:rPr lang="en-US" altLang="en-US" sz="2800" smtClean="0">
                <a:hlinkClick r:id="rId2" tooltip="Hybrid"/>
              </a:rPr>
              <a:t>hybridized</a:t>
            </a:r>
            <a:r>
              <a:rPr lang="en-US" altLang="en-US" sz="2800" smtClean="0"/>
              <a:t> and a wide range of ornamental flower colours are available from the many varieties. 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38F31-7285-4B2B-8387-40DF421544E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7172" name="Picture 5" descr="Blues Gladiol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32178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14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Origin: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i="1" smtClean="0"/>
              <a:t>Gladiolus</a:t>
            </a:r>
            <a:r>
              <a:rPr lang="en-US" altLang="en-US" sz="2800" smtClean="0"/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800" smtClean="0">
                <a:hlinkClick r:id="rId2" tooltip="South Africa"/>
              </a:rPr>
              <a:t>South Africa</a:t>
            </a:r>
            <a:r>
              <a:rPr lang="en-US" altLang="en-US" sz="2800" smtClean="0"/>
              <a:t>. 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832F2-17B8-4E68-A104-2D2B319D4E6E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5" descr="http://www.thefloweringgarden.com/gladiolus/gladiolus-prisc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524000"/>
            <a:ext cx="365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5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Planting season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In Plains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	September - October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  <a:p>
            <a:pPr eaLnBrk="1" hangingPunct="1"/>
            <a:r>
              <a:rPr lang="en-US" altLang="en-US" b="1" smtClean="0"/>
              <a:t>In Hills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	March-April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F565D-FD22-4CA3-992F-968B6A64061B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0" descr="http://www.backyardlivingmagazine.com/photo-gallery/pretty-in-pink/album/slides/Gladio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6290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Dormancy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remain full year dormant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Storage at 5</a:t>
            </a:r>
            <a:r>
              <a:rPr lang="en-US" altLang="en-US" baseline="30000" smtClean="0"/>
              <a:t>0</a:t>
            </a:r>
            <a:r>
              <a:rPr lang="en-US" altLang="en-US" smtClean="0"/>
              <a:t>C for 8 weeks following storage at 20</a:t>
            </a:r>
            <a:r>
              <a:rPr lang="en-US" altLang="en-US" baseline="30000" smtClean="0"/>
              <a:t>0</a:t>
            </a:r>
            <a:r>
              <a:rPr lang="en-US" altLang="en-US" smtClean="0"/>
              <a:t>C stimulates rapid regrowth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Corms formed above soil at temp. of 15</a:t>
            </a:r>
            <a:r>
              <a:rPr lang="en-US" altLang="en-US" baseline="30000" smtClean="0"/>
              <a:t>0</a:t>
            </a:r>
            <a:r>
              <a:rPr lang="en-US" altLang="en-US" smtClean="0"/>
              <a:t>C are more dormant than maturing at low temperatures.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A6EA9-1032-4C77-BD6F-0D5E5964949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1162</Words>
  <Application>Microsoft Office PowerPoint</Application>
  <PresentationFormat>On-screen Show (4:3)</PresentationFormat>
  <Paragraphs>173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Gladiolus</vt:lpstr>
      <vt:lpstr>Gladiolus</vt:lpstr>
      <vt:lpstr>Gladiolus</vt:lpstr>
      <vt:lpstr>Gladiolus</vt:lpstr>
      <vt:lpstr>PowerPoint Presentation</vt:lpstr>
      <vt:lpstr>PowerPoint Presentation</vt:lpstr>
      <vt:lpstr>Origin:</vt:lpstr>
      <vt:lpstr>Planting season</vt:lpstr>
      <vt:lpstr>Dormancy</vt:lpstr>
      <vt:lpstr>Storing</vt:lpstr>
      <vt:lpstr>How to Grow:</vt:lpstr>
      <vt:lpstr>PowerPoint Presentation</vt:lpstr>
      <vt:lpstr>PowerPoint Presentation</vt:lpstr>
      <vt:lpstr>Soil:</vt:lpstr>
      <vt:lpstr>PowerPoint Presentation</vt:lpstr>
      <vt:lpstr>Cultural Requirements/practices: Watering </vt:lpstr>
      <vt:lpstr>PowerPoint Presentation</vt:lpstr>
      <vt:lpstr>Propagation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GLADIOLUS DISEASE PROBLEMS  </vt:lpstr>
      <vt:lpstr>Botrytis blight</vt:lpstr>
      <vt:lpstr>PowerPoint Presentation</vt:lpstr>
      <vt:lpstr>PowerPoint Presentation</vt:lpstr>
      <vt:lpstr>Control</vt:lpstr>
      <vt:lpstr>PowerPoint Presentation</vt:lpstr>
      <vt:lpstr>PowerPoint Presentation</vt:lpstr>
      <vt:lpstr>PowerPoint Presentation</vt:lpstr>
      <vt:lpstr>Harvest Practices:</vt:lpstr>
      <vt:lpstr>PowerPoint Presentation</vt:lpstr>
      <vt:lpstr>PowerPoint Presentation</vt:lpstr>
      <vt:lpstr>Post Harvest Handling:</vt:lpstr>
      <vt:lpstr>Post Harvest Requirements: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12</cp:revision>
  <dcterms:created xsi:type="dcterms:W3CDTF">2020-04-16T15:20:31Z</dcterms:created>
  <dcterms:modified xsi:type="dcterms:W3CDTF">2020-04-18T09:37:43Z</dcterms:modified>
</cp:coreProperties>
</file>