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6" r:id="rId2"/>
    <p:sldId id="264" r:id="rId3"/>
    <p:sldId id="261" r:id="rId4"/>
    <p:sldId id="28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0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709448E-52BA-4ABE-92C9-4D8FDAF2AA87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FFAB12-D92C-4DD8-A34C-0F3960A4D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4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2663BD-9AB2-41B5-94E9-539CC6C256B9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8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C049-67C5-4F74-B145-B7A266E7B32E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0FD4-7EDD-484C-A8B4-DB293295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3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9B6A-9827-4225-A67F-24D8A6F21B85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552C-D12B-490E-A031-D49A7C71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F67A-1B7A-4902-BE77-E16F2ADD01AC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C365-B7DD-4183-B4B5-572EC06AC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1250-22B9-4FBB-B4C9-B7A061AB49BD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AEC4-4492-4B24-A9F5-FFC83CE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8F71-D80D-4B7A-97AF-F6662EB99A91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6F60-A013-4EF8-9B06-8A29CEAC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12B1-B6A5-434A-9A07-AC50783C37F7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FB43-39EB-44C4-93BF-620BDDCA9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528F-E8F9-43D3-A882-E7185DC7DB56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9B1B-B215-44C8-A076-5C1F4FB2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6551-EEC6-4943-889A-02144547AA01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74AF-0370-4430-8599-3A0A5B4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1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2CB-854A-4F00-A215-9FA4957A9066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407F-F250-4EEC-9468-EA4A0C9C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ED20-FD6E-490C-BE21-610EA64ECA5D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BD00-472A-470A-A2F3-E7610786F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04D0-EF78-454B-AF29-F4A2E5A844C7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E17-3D0D-4A50-A72C-6237B3462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341B-4C76-4EC4-B00F-D5C6FB07F518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FEBD-0758-4AE1-A31F-67761C27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2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64B6-378A-41B2-95DE-7036C76AE45D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55D1-E105-43D4-AAF4-E664A6231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A518F-9D83-421F-8BB3-EF884A5B97D0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88CF-0359-4FB8-8C1F-43E43AF86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2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02D7-B8D2-43DB-B428-F28E828BF06A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6C15-4902-4FEE-B530-6A63150F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4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5DAA-C21C-4196-AB81-88826C02128F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957A-E433-4AB9-969F-166C90BCB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1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A3D6-11F0-4AF2-92CB-85FE0B51DD10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17E9-43EC-42B0-A4C6-372B3F0E1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7A2C834-8F02-45BB-9B0A-60DF2AA54E7F}" type="datetimeFigureOut">
              <a:rPr lang="en-US"/>
              <a:pPr>
                <a:defRPr/>
              </a:pPr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3E08A98-EE01-4287-AF49-38BFB239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3" r:id="rId12"/>
    <p:sldLayoutId id="2147483718" r:id="rId13"/>
    <p:sldLayoutId id="2147483724" r:id="rId14"/>
    <p:sldLayoutId id="2147483719" r:id="rId15"/>
    <p:sldLayoutId id="2147483720" r:id="rId16"/>
    <p:sldLayoutId id="2147483721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8" y="5159375"/>
            <a:ext cx="4953000" cy="1676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dentition</a:t>
            </a:r>
            <a:r>
              <a:rPr lang="en-US" b="1" dirty="0" smtClean="0">
                <a:solidFill>
                  <a:schemeClr val="bg1"/>
                </a:solidFill>
              </a:rPr>
              <a:t> of Small Ruminants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6629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.flickr.com/3546/3692741260_19cc6ea64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-76200" y="5700713"/>
            <a:ext cx="6554788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7-8 year old – Solid mouth</a:t>
            </a:r>
          </a:p>
        </p:txBody>
      </p:sp>
      <p:pic>
        <p:nvPicPr>
          <p:cNvPr id="16388" name="Picture 10" descr="http://www.smallstock.info/tools/sheep/goat-teeth-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5400675"/>
            <a:ext cx="3076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315200" y="6324600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u="sng">
                <a:latin typeface="Calibri" panose="020F0502020204030204" pitchFamily="34" charset="0"/>
              </a:rPr>
              <a:t>&lt;</a:t>
            </a:r>
            <a:r>
              <a:rPr lang="en-US" sz="1200">
                <a:latin typeface="Calibri" panose="020F0502020204030204" pitchFamily="34" charset="0"/>
              </a:rPr>
              <a:t> 4 pairs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4.static.flickr.com/3614/3692703400_d59b293ed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3" y="5681663"/>
            <a:ext cx="472440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10-11 year old </a:t>
            </a:r>
            <a:br>
              <a:rPr lang="en-US" dirty="0" smtClean="0"/>
            </a:br>
            <a:r>
              <a:rPr lang="en-US" dirty="0" smtClean="0"/>
              <a:t>broken mouth</a:t>
            </a:r>
            <a:endParaRPr lang="en-US" dirty="0"/>
          </a:p>
        </p:txBody>
      </p:sp>
      <p:pic>
        <p:nvPicPr>
          <p:cNvPr id="17412" name="Picture 12" descr="http://www.smallstock.info/tools/sheep/goat-teeth-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391150"/>
            <a:ext cx="2867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3.static.flickr.com/2603/3692703548_a4707dcaf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7863"/>
            <a:ext cx="388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11+ years old</a:t>
            </a:r>
            <a:br>
              <a:rPr lang="en-US" dirty="0" smtClean="0"/>
            </a:br>
            <a:r>
              <a:rPr lang="en-US" dirty="0" smtClean="0"/>
              <a:t>“Gummer”</a:t>
            </a:r>
            <a:endParaRPr lang="en-US" dirty="0"/>
          </a:p>
        </p:txBody>
      </p:sp>
      <p:pic>
        <p:nvPicPr>
          <p:cNvPr id="18436" name="Picture 14" descr="http://www.smallstock.info/tools/sheep/goat-teeth-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5800725"/>
            <a:ext cx="2733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7434263" y="6329363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old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143000"/>
            <a:ext cx="342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Jaw</a:t>
            </a:r>
            <a:br>
              <a:rPr lang="en-US" b="1" dirty="0" smtClean="0"/>
            </a:br>
            <a:r>
              <a:rPr lang="en-US" b="1" dirty="0" smtClean="0"/>
              <a:t>abnormalities</a:t>
            </a:r>
            <a:endParaRPr lang="en-US" b="1" dirty="0"/>
          </a:p>
        </p:txBody>
      </p:sp>
      <p:pic>
        <p:nvPicPr>
          <p:cNvPr id="19459" name="Picture 2" descr="http://3.bp.blogspot.com/_W19ZkFqGT-M/SWMtSOFNPLI/AAAAAAAAAjM/ptrQ_SMeqqw/s400/P1010328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>
            <a:off x="381000" y="2286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2" b="23174"/>
          <a:stretch>
            <a:fillRect/>
          </a:stretch>
        </p:blipFill>
        <p:spPr bwMode="auto">
          <a:xfrm>
            <a:off x="358775" y="3429000"/>
            <a:ext cx="8455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775" y="5867400"/>
            <a:ext cx="845502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2971800" y="5954713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  Overshot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‘’monkey-mouth”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910263" y="5954713"/>
            <a:ext cx="262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  Undershot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“pasrrot-mouth”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Another way to tell how old a sheep is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3" name="Picture 2" descr="The cannon 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1"/>
          <a:stretch>
            <a:fillRect/>
          </a:stretch>
        </p:blipFill>
        <p:spPr bwMode="auto">
          <a:xfrm>
            <a:off x="685800" y="1447800"/>
            <a:ext cx="1219200" cy="472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The cannon 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/>
          <a:stretch>
            <a:fillRect/>
          </a:stretch>
        </p:blipFill>
        <p:spPr bwMode="auto">
          <a:xfrm>
            <a:off x="4943475" y="1447800"/>
            <a:ext cx="1238250" cy="472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170613" y="5053013"/>
            <a:ext cx="289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Mature sheep, &gt; 2 years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2 spool joints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938338" y="1560513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Lamb, &gt; 12 months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2 break joints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Yearling, 13-24 months</a:t>
            </a:r>
            <a:b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spool and/or break joints</a:t>
            </a:r>
          </a:p>
        </p:txBody>
      </p:sp>
      <p:pic>
        <p:nvPicPr>
          <p:cNvPr id="21511" name="Picture 2" descr="Suffolk lambs by yo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949575"/>
            <a:ext cx="2057400" cy="171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 descr="Portis by you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949575"/>
            <a:ext cx="2409825" cy="1719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419600" y="1284288"/>
            <a:ext cx="4038600" cy="452596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z="2800" u="sng" smtClean="0">
                <a:solidFill>
                  <a:schemeClr val="bg1"/>
                </a:solidFill>
              </a:rPr>
              <a:t>Teeth</a:t>
            </a:r>
          </a:p>
          <a:p>
            <a:pPr lvl="1">
              <a:spcAft>
                <a:spcPct val="0"/>
              </a:spcAft>
            </a:pPr>
            <a:r>
              <a:rPr lang="en-US" sz="2400" smtClean="0">
                <a:solidFill>
                  <a:schemeClr val="bg1"/>
                </a:solidFill>
              </a:rPr>
              <a:t>Mouthing sheep and goats to estimate age </a:t>
            </a:r>
          </a:p>
          <a:p>
            <a:pPr lvl="1">
              <a:spcAft>
                <a:spcPct val="0"/>
              </a:spcAft>
            </a:pPr>
            <a:endParaRPr lang="en-US" sz="2400" smtClean="0">
              <a:solidFill>
                <a:schemeClr val="bg1"/>
              </a:solidFill>
            </a:endParaRPr>
          </a:p>
          <a:p>
            <a:pPr lvl="1">
              <a:spcAft>
                <a:spcPct val="0"/>
              </a:spcAft>
            </a:pPr>
            <a:r>
              <a:rPr lang="en-US" sz="2400" smtClean="0">
                <a:solidFill>
                  <a:schemeClr val="bg1"/>
                </a:solidFill>
              </a:rPr>
              <a:t>Mouthing sheep and goats to determine soundness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8195" name="Picture 4" descr="http://farm4.static.flickr.com/3427/3399474461_d3d21b792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9"/>
          <a:stretch>
            <a:fillRect/>
          </a:stretch>
        </p:blipFill>
        <p:spPr bwMode="auto">
          <a:xfrm>
            <a:off x="685800" y="1295400"/>
            <a:ext cx="3430588" cy="464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Mature sheep and goats have 32 teeth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Lambs and kids have 20 temporary teeth</a:t>
            </a:r>
          </a:p>
        </p:txBody>
      </p:sp>
      <p:pic>
        <p:nvPicPr>
          <p:cNvPr id="9219" name="Picture 2" descr="http://cal.vet.upenn.edu/projects/grossanat/general/Goat%20Book/images/image34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743" r="11679" b="64722"/>
          <a:stretch>
            <a:fillRect/>
          </a:stretch>
        </p:blipFill>
        <p:spPr bwMode="auto">
          <a:xfrm>
            <a:off x="152400" y="1406525"/>
            <a:ext cx="88392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481388" y="569277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Molars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Back teeth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57200" y="6008688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Incisors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(front teeth)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033463" y="569595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223" name="Group 1"/>
          <p:cNvGrpSpPr>
            <a:grpSpLocks/>
          </p:cNvGrpSpPr>
          <p:nvPr/>
        </p:nvGrpSpPr>
        <p:grpSpPr bwMode="auto">
          <a:xfrm>
            <a:off x="3505200" y="5145088"/>
            <a:ext cx="1066800" cy="533400"/>
            <a:chOff x="3733800" y="4572000"/>
            <a:chExt cx="1066800" cy="53340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3657600" y="4724400"/>
              <a:ext cx="4572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4495800" y="4800600"/>
              <a:ext cx="533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-522288" y="4002088"/>
            <a:ext cx="1905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Dental pad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</a:rPr>
              <a:t>no teeth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360488" y="4360863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411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Mouthing sheep and goats to estimate age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4"/>
          </p:nvPr>
        </p:nvSpPr>
        <p:spPr>
          <a:xfrm>
            <a:off x="609600" y="1143000"/>
            <a:ext cx="4876800" cy="2971800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You can estimate the approximate age of sheep and goats by determining the age at which the milk teeth are replaced by permanent incisors.</a:t>
            </a:r>
          </a:p>
          <a:p>
            <a:pPr algn="just">
              <a:spcAft>
                <a:spcPct val="0"/>
              </a:spcAft>
            </a:pPr>
            <a:endParaRPr lang="en-US" smtClean="0">
              <a:solidFill>
                <a:schemeClr val="bg1"/>
              </a:solidFill>
            </a:endParaRPr>
          </a:p>
          <a:p>
            <a:pPr algn="just"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Age varies by individual animal, breed, environment, and nutrition.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6000750" y="850900"/>
            <a:ext cx="2228850" cy="5791200"/>
            <a:chOff x="5878283" y="914400"/>
            <a:chExt cx="2229079" cy="5791200"/>
          </a:xfrm>
        </p:grpSpPr>
        <p:pic>
          <p:nvPicPr>
            <p:cNvPr id="10248" name="Picture 2" descr="http://www.smallstock.info/tools/sheep/goat-teeth-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594" y="914400"/>
              <a:ext cx="2190750" cy="117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4" descr="http://www.smallstock.info/tools/sheep/goat-teeth-b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69" y="1981200"/>
              <a:ext cx="2209800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6" descr="http://www.smallstock.info/tools/sheep/goat-teeth-c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5" y="2971800"/>
              <a:ext cx="2229077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0" descr="http://www.smallstock.info/tools/sheep/goat-teeth-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5" y="3810000"/>
              <a:ext cx="2206059" cy="10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2" descr="http://www.smallstock.info/tools/sheep/goat-teeth-f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4" y="4794250"/>
              <a:ext cx="2229077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4" descr="http://www.smallstock.info/tools/sheep/goat-teeth-g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83" y="5808662"/>
              <a:ext cx="2229077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Picture 2" descr="http://www.nda.agric.za/docs/goats/goatste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533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fao.org/docrep/t0690e/t0690e0i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114800"/>
            <a:ext cx="2520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8228013" y="1089025"/>
            <a:ext cx="7620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&lt; 1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1-2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2-3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3-4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&gt; 4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Old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3.static.flickr.com/2428/3692703358_6c4f789cf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-73025" y="5643563"/>
            <a:ext cx="6554788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Lamb – less than 1 year of age</a:t>
            </a:r>
          </a:p>
        </p:txBody>
      </p:sp>
      <p:pic>
        <p:nvPicPr>
          <p:cNvPr id="11268" name="Picture 2" descr="http://www.smallstock.info/tools/sheep/goat-teeth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610225"/>
            <a:ext cx="23336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7467600" y="6324600"/>
            <a:ext cx="114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All temporary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7620000" y="4953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latin typeface="Calibri" panose="020F0502020204030204" pitchFamily="34" charset="0"/>
              </a:rPr>
              <a:t>Baby teeth</a:t>
            </a:r>
          </a:p>
          <a:p>
            <a:pPr algn="ctr" eaLnBrk="1" hangingPunct="1"/>
            <a:r>
              <a:rPr lang="en-US">
                <a:latin typeface="Calibri" panose="020F0502020204030204" pitchFamily="34" charset="0"/>
              </a:rPr>
              <a:t>Milk teeth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4.static.flickr.com/3635/3692703506_23be80405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-11113" y="5967413"/>
            <a:ext cx="457200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Yearling (1-2 years)</a:t>
            </a:r>
          </a:p>
        </p:txBody>
      </p:sp>
      <p:pic>
        <p:nvPicPr>
          <p:cNvPr id="12292" name="Picture 4" descr="http://www.smallstock.info/tools/sheep/goat-teeth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19750"/>
            <a:ext cx="2276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7391400" y="64008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1 pair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3.static.flickr.com/2628/3692761750_aa9ca9393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5967413"/>
            <a:ext cx="3886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 to 3 year old</a:t>
            </a:r>
          </a:p>
        </p:txBody>
      </p:sp>
      <p:pic>
        <p:nvPicPr>
          <p:cNvPr id="13316" name="Picture 6" descr="http://www.smallstock.info/tools/sheep/goat-teeth-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429250"/>
            <a:ext cx="2457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620000" y="64008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2 pairs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3.static.flickr.com/2559/3692758338_5a8088aea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-49213" y="5838825"/>
            <a:ext cx="6554788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 to 4 year old</a:t>
            </a:r>
          </a:p>
        </p:txBody>
      </p:sp>
      <p:pic>
        <p:nvPicPr>
          <p:cNvPr id="14340" name="Picture 8" descr="http://www.smallstock.info/tools/sheep/goat-teeth-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43550"/>
            <a:ext cx="2266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620000" y="63246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3 pairs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3.static.flickr.com/2456/3692703462_454c8b99d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-77788" y="5562600"/>
            <a:ext cx="6099176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4-5 years old – solid mouth</a:t>
            </a:r>
          </a:p>
        </p:txBody>
      </p:sp>
      <p:pic>
        <p:nvPicPr>
          <p:cNvPr id="15364" name="Picture 10" descr="http://www.smallstock.info/tools/sheep/goat-teeth-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00675"/>
            <a:ext cx="3076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7010400" y="6324600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Calibri" panose="020F0502020204030204" pitchFamily="34" charset="0"/>
              </a:rPr>
              <a:t>4 pairs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787</TotalTime>
  <Words>219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Slice</vt:lpstr>
      <vt:lpstr>dentition of Small Ruminants</vt:lpstr>
      <vt:lpstr>PowerPoint Presentation</vt:lpstr>
      <vt:lpstr>Mature sheep and goats have 32 teeth Lambs and kids have 20 temporary teeth</vt:lpstr>
      <vt:lpstr>Mouthing sheep and goats to estimate age</vt:lpstr>
      <vt:lpstr>Lamb – less than 1 year of age</vt:lpstr>
      <vt:lpstr>Yearling (1-2 years)</vt:lpstr>
      <vt:lpstr>2 to 3 year old</vt:lpstr>
      <vt:lpstr>3 to 4 year old</vt:lpstr>
      <vt:lpstr>4-5 years old – solid mouth</vt:lpstr>
      <vt:lpstr>7-8 year old – Solid mouth</vt:lpstr>
      <vt:lpstr>10-11 year old  broken mouth</vt:lpstr>
      <vt:lpstr>11+ years old “Gummer”</vt:lpstr>
      <vt:lpstr>Jaw abnormalities</vt:lpstr>
      <vt:lpstr>Another way to tell how old a sheep is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College of AGNR</dc:creator>
  <cp:lastModifiedBy>Dr. Imtiaz Hussain</cp:lastModifiedBy>
  <cp:revision>116</cp:revision>
  <dcterms:created xsi:type="dcterms:W3CDTF">2009-06-30T17:59:28Z</dcterms:created>
  <dcterms:modified xsi:type="dcterms:W3CDTF">2020-05-03T15:17:35Z</dcterms:modified>
</cp:coreProperties>
</file>