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Growing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9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Various </a:t>
            </a:r>
            <a:r>
              <a:rPr lang="en-US" dirty="0"/>
              <a:t>natural </a:t>
            </a:r>
            <a:r>
              <a:rPr lang="en-US" dirty="0" smtClean="0"/>
              <a:t>or </a:t>
            </a:r>
            <a:r>
              <a:rPr lang="en-US" dirty="0"/>
              <a:t>manufactured </a:t>
            </a:r>
            <a:r>
              <a:rPr lang="en-US" dirty="0" smtClean="0"/>
              <a:t>root-zone media </a:t>
            </a:r>
            <a:r>
              <a:rPr lang="en-US" dirty="0"/>
              <a:t>supply </a:t>
            </a:r>
            <a:endParaRPr lang="en-US" dirty="0" smtClean="0"/>
          </a:p>
          <a:p>
            <a:pPr lvl="2"/>
            <a:r>
              <a:rPr lang="en-US" dirty="0" smtClean="0"/>
              <a:t>Water</a:t>
            </a:r>
            <a:endParaRPr lang="en-US" dirty="0"/>
          </a:p>
          <a:p>
            <a:pPr lvl="2"/>
            <a:r>
              <a:rPr lang="en-US" dirty="0" smtClean="0"/>
              <a:t> </a:t>
            </a:r>
            <a:r>
              <a:rPr lang="en-US" dirty="0"/>
              <a:t>oxygen </a:t>
            </a:r>
          </a:p>
          <a:p>
            <a:pPr lvl="2"/>
            <a:r>
              <a:rPr lang="en-US" dirty="0" smtClean="0"/>
              <a:t>mineral nutrients </a:t>
            </a:r>
            <a:endParaRPr lang="en-US" dirty="0"/>
          </a:p>
          <a:p>
            <a:pPr lvl="2"/>
            <a:r>
              <a:rPr lang="en-US" dirty="0" smtClean="0"/>
              <a:t>support </a:t>
            </a:r>
            <a:r>
              <a:rPr lang="en-US" dirty="0"/>
              <a:t>for plants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liquid </a:t>
            </a:r>
            <a:r>
              <a:rPr lang="en-US" dirty="0"/>
              <a:t>culture </a:t>
            </a:r>
            <a:r>
              <a:rPr lang="en-US" dirty="0" smtClean="0"/>
              <a:t>provides potentially better </a:t>
            </a:r>
            <a:r>
              <a:rPr lang="en-US" dirty="0"/>
              <a:t>control of </a:t>
            </a:r>
            <a:r>
              <a:rPr lang="en-US" dirty="0" smtClean="0"/>
              <a:t>water and mineral supply </a:t>
            </a:r>
          </a:p>
          <a:p>
            <a:r>
              <a:rPr lang="en-US" dirty="0" smtClean="0"/>
              <a:t>but solid </a:t>
            </a:r>
            <a:r>
              <a:rPr lang="en-US" dirty="0"/>
              <a:t>media are most </a:t>
            </a:r>
            <a:r>
              <a:rPr lang="en-US" dirty="0" smtClean="0"/>
              <a:t>often used</a:t>
            </a:r>
          </a:p>
          <a:p>
            <a:pPr lvl="1"/>
            <a:r>
              <a:rPr lang="en-US" dirty="0" smtClean="0"/>
              <a:t> because </a:t>
            </a:r>
            <a:r>
              <a:rPr lang="en-US" dirty="0"/>
              <a:t>they </a:t>
            </a:r>
            <a:r>
              <a:rPr lang="en-US" dirty="0" smtClean="0"/>
              <a:t>demand </a:t>
            </a:r>
            <a:r>
              <a:rPr lang="en-US" dirty="0"/>
              <a:t>significantly </a:t>
            </a:r>
            <a:r>
              <a:rPr lang="en-US" dirty="0" smtClean="0"/>
              <a:t>less maintenance and  </a:t>
            </a:r>
            <a:r>
              <a:rPr lang="en-US" dirty="0"/>
              <a:t>better fulfill </a:t>
            </a:r>
            <a:r>
              <a:rPr lang="en-US" dirty="0" smtClean="0"/>
              <a:t>experimental criteria.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94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solid </a:t>
            </a:r>
            <a:r>
              <a:rPr lang="en-US" b="1" i="1" dirty="0" smtClean="0"/>
              <a:t>media </a:t>
            </a:r>
            <a:r>
              <a:rPr lang="en-US" dirty="0" smtClean="0"/>
              <a:t> is </a:t>
            </a:r>
            <a:r>
              <a:rPr lang="en-US" dirty="0"/>
              <a:t>a body of solid particles </a:t>
            </a:r>
            <a:r>
              <a:rPr lang="en-US" dirty="0" smtClean="0"/>
              <a:t>in which </a:t>
            </a:r>
            <a:r>
              <a:rPr lang="en-US" dirty="0"/>
              <a:t>plant roots grow and from which </a:t>
            </a:r>
            <a:r>
              <a:rPr lang="en-US" dirty="0" smtClean="0"/>
              <a:t>they absorb </a:t>
            </a:r>
            <a:r>
              <a:rPr lang="en-US" dirty="0"/>
              <a:t>water, oxygen and minerals.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includes </a:t>
            </a:r>
            <a:r>
              <a:rPr lang="en-US" dirty="0"/>
              <a:t>a </a:t>
            </a:r>
            <a:r>
              <a:rPr lang="en-US" dirty="0" smtClean="0"/>
              <a:t>wide range </a:t>
            </a:r>
            <a:r>
              <a:rPr lang="en-US" dirty="0"/>
              <a:t>of natural (soil, </a:t>
            </a:r>
            <a:r>
              <a:rPr lang="en-US" dirty="0" smtClean="0"/>
              <a:t>sand, peat, etc.)</a:t>
            </a:r>
          </a:p>
          <a:p>
            <a:r>
              <a:rPr lang="en-US" dirty="0" smtClean="0"/>
              <a:t>They may be manufactured </a:t>
            </a:r>
            <a:r>
              <a:rPr lang="en-US" dirty="0" err="1" smtClean="0"/>
              <a:t>eg</a:t>
            </a:r>
            <a:r>
              <a:rPr lang="en-US" dirty="0" smtClean="0"/>
              <a:t>. vermiculite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2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</a:t>
            </a:r>
            <a:r>
              <a:rPr lang="en-US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r>
              <a:rPr lang="en-US" sz="2600" dirty="0" smtClean="0"/>
              <a:t>Natural </a:t>
            </a:r>
            <a:r>
              <a:rPr lang="en-US" sz="2600" dirty="0"/>
              <a:t>soil or </a:t>
            </a:r>
            <a:r>
              <a:rPr lang="en-US" sz="2600" dirty="0" smtClean="0"/>
              <a:t>mixtures </a:t>
            </a:r>
            <a:r>
              <a:rPr lang="en-US" sz="2600" dirty="0"/>
              <a:t>containing </a:t>
            </a:r>
            <a:r>
              <a:rPr lang="en-US" sz="2600" dirty="0" smtClean="0"/>
              <a:t>natural soil </a:t>
            </a:r>
            <a:r>
              <a:rPr lang="en-US" sz="2600" dirty="0"/>
              <a:t>are not generally recommended </a:t>
            </a:r>
            <a:r>
              <a:rPr lang="en-US" sz="2600" dirty="0" smtClean="0"/>
              <a:t>for growth </a:t>
            </a:r>
            <a:r>
              <a:rPr lang="en-US" sz="2600" dirty="0"/>
              <a:t>chamber </a:t>
            </a:r>
            <a:endParaRPr lang="en-US" sz="2600" dirty="0" smtClean="0"/>
          </a:p>
          <a:p>
            <a:r>
              <a:rPr lang="en-US" sz="2600" dirty="0" smtClean="0"/>
              <a:t>If </a:t>
            </a:r>
            <a:r>
              <a:rPr lang="en-US" sz="2600" dirty="0"/>
              <a:t>it is used, it should </a:t>
            </a:r>
            <a:r>
              <a:rPr lang="en-US" sz="2600" dirty="0" smtClean="0"/>
              <a:t>be modified </a:t>
            </a:r>
            <a:r>
              <a:rPr lang="en-US" sz="2600" dirty="0"/>
              <a:t>or used in sufficiently deep </a:t>
            </a:r>
            <a:r>
              <a:rPr lang="en-US" sz="2600" dirty="0" smtClean="0"/>
              <a:t>containers to </a:t>
            </a:r>
            <a:r>
              <a:rPr lang="en-US" sz="2600" dirty="0"/>
              <a:t>ensure adequate aeration. </a:t>
            </a:r>
          </a:p>
          <a:p>
            <a:r>
              <a:rPr lang="en-US" sz="2600" dirty="0" smtClean="0"/>
              <a:t>Natural </a:t>
            </a:r>
            <a:r>
              <a:rPr lang="en-US" sz="2600" dirty="0"/>
              <a:t>soil </a:t>
            </a:r>
            <a:r>
              <a:rPr lang="en-US" sz="2600" dirty="0" smtClean="0"/>
              <a:t>has many </a:t>
            </a:r>
            <a:r>
              <a:rPr lang="en-US" sz="2600" b="1" dirty="0"/>
              <a:t>disadvantages </a:t>
            </a:r>
            <a:r>
              <a:rPr lang="en-US" sz="2600" dirty="0"/>
              <a:t>for growth chamber use. </a:t>
            </a:r>
            <a:endParaRPr lang="en-US" sz="2600" dirty="0" smtClean="0"/>
          </a:p>
          <a:p>
            <a:pPr lvl="1"/>
            <a:r>
              <a:rPr lang="en-US" sz="2600" dirty="0" smtClean="0"/>
              <a:t>It is </a:t>
            </a:r>
            <a:r>
              <a:rPr lang="en-US" sz="2600" dirty="0"/>
              <a:t>neither physically nor chemically </a:t>
            </a:r>
            <a:r>
              <a:rPr lang="en-US" sz="2600" dirty="0" smtClean="0"/>
              <a:t>uniform</a:t>
            </a:r>
          </a:p>
          <a:p>
            <a:pPr lvl="1"/>
            <a:r>
              <a:rPr lang="en-US" sz="2600" dirty="0" smtClean="0"/>
              <a:t> results </a:t>
            </a:r>
            <a:r>
              <a:rPr lang="en-US" sz="2600" dirty="0"/>
              <a:t>may not be </a:t>
            </a:r>
            <a:r>
              <a:rPr lang="en-US" sz="2600" dirty="0" smtClean="0"/>
              <a:t>same </a:t>
            </a:r>
            <a:r>
              <a:rPr lang="en-US" sz="2600" dirty="0"/>
              <a:t>from </a:t>
            </a:r>
            <a:r>
              <a:rPr lang="en-US" sz="2600" dirty="0" smtClean="0"/>
              <a:t>experiment to </a:t>
            </a:r>
            <a:r>
              <a:rPr lang="en-US" sz="2600" dirty="0"/>
              <a:t>experiment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 smtClean="0"/>
              <a:t> often infested with </a:t>
            </a:r>
            <a:r>
              <a:rPr lang="en-US" sz="2600" dirty="0"/>
              <a:t>seeds and pathogens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 smtClean="0"/>
              <a:t> heavier than </a:t>
            </a:r>
            <a:r>
              <a:rPr lang="en-US" sz="2600" dirty="0"/>
              <a:t>manufactured </a:t>
            </a:r>
            <a:r>
              <a:rPr lang="en-US" sz="2600" dirty="0" smtClean="0"/>
              <a:t>media</a:t>
            </a:r>
            <a:endParaRPr lang="en-US" sz="2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293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US" sz="2600" dirty="0"/>
              <a:t>Peat is commonly used because it is </a:t>
            </a:r>
            <a:endParaRPr lang="en-US" sz="2600" dirty="0" smtClean="0"/>
          </a:p>
          <a:p>
            <a:pPr lvl="1"/>
            <a:r>
              <a:rPr lang="en-US" sz="2600" dirty="0" smtClean="0"/>
              <a:t>light and has high </a:t>
            </a:r>
            <a:r>
              <a:rPr lang="en-US" sz="2600" dirty="0"/>
              <a:t>water-holding capacity</a:t>
            </a:r>
            <a:r>
              <a:rPr lang="en-US" sz="2600" dirty="0" smtClean="0"/>
              <a:t>,</a:t>
            </a:r>
          </a:p>
          <a:p>
            <a:r>
              <a:rPr lang="en-US" sz="2600" dirty="0" smtClean="0"/>
              <a:t>The </a:t>
            </a:r>
            <a:r>
              <a:rPr lang="en-US" sz="2600" dirty="0"/>
              <a:t>exchange capacity </a:t>
            </a:r>
            <a:r>
              <a:rPr lang="en-US" sz="2600" dirty="0" smtClean="0"/>
              <a:t>high </a:t>
            </a:r>
            <a:r>
              <a:rPr lang="en-US" sz="2600" dirty="0"/>
              <a:t>when expressed in the traditional </a:t>
            </a:r>
            <a:r>
              <a:rPr lang="en-US" sz="2600" dirty="0" smtClean="0"/>
              <a:t>mass basis but </a:t>
            </a:r>
            <a:r>
              <a:rPr lang="en-US" sz="2600" dirty="0"/>
              <a:t>not when expressed on a volume basis.</a:t>
            </a:r>
          </a:p>
          <a:p>
            <a:r>
              <a:rPr lang="en-US" sz="2600" dirty="0" smtClean="0"/>
              <a:t>most </a:t>
            </a:r>
            <a:r>
              <a:rPr lang="en-US" sz="2600" dirty="0"/>
              <a:t>commonly used peat </a:t>
            </a:r>
            <a:r>
              <a:rPr lang="en-US" sz="2600" dirty="0" smtClean="0"/>
              <a:t>originates from </a:t>
            </a:r>
          </a:p>
          <a:p>
            <a:pPr lvl="1"/>
            <a:r>
              <a:rPr lang="en-US" sz="2600" dirty="0" smtClean="0"/>
              <a:t>sphagnum </a:t>
            </a:r>
            <a:r>
              <a:rPr lang="en-US" sz="2600" dirty="0"/>
              <a:t>and is strongly acidic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Physical </a:t>
            </a:r>
            <a:r>
              <a:rPr lang="en-US" sz="2600" dirty="0"/>
              <a:t>properties of peat can vary </a:t>
            </a:r>
            <a:r>
              <a:rPr lang="en-US" sz="2600" dirty="0" smtClean="0"/>
              <a:t>significantly from </a:t>
            </a:r>
            <a:r>
              <a:rPr lang="en-US" sz="2600" dirty="0"/>
              <a:t>lot to lot or bag to bag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 </a:t>
            </a:r>
            <a:r>
              <a:rPr lang="en-US" sz="2600" dirty="0"/>
              <a:t>When different </a:t>
            </a:r>
            <a:r>
              <a:rPr lang="en-US" sz="2600" dirty="0" smtClean="0"/>
              <a:t>lots of </a:t>
            </a:r>
            <a:r>
              <a:rPr lang="en-US" sz="2600" dirty="0"/>
              <a:t>peat are required for an experiment, </a:t>
            </a:r>
            <a:r>
              <a:rPr lang="en-US" sz="2600" dirty="0" smtClean="0"/>
              <a:t>they should </a:t>
            </a:r>
            <a:r>
              <a:rPr lang="en-US" sz="2600" dirty="0"/>
              <a:t>be blended into a single batch to </a:t>
            </a:r>
            <a:r>
              <a:rPr lang="en-US" sz="2600" dirty="0" smtClean="0"/>
              <a:t>ensure uniform </a:t>
            </a:r>
            <a:r>
              <a:rPr lang="en-US" sz="2600" dirty="0"/>
              <a:t>media among containers.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10327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Vermiculite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This </a:t>
            </a:r>
            <a:r>
              <a:rPr lang="en-US" sz="2200" b="1" dirty="0"/>
              <a:t>material </a:t>
            </a:r>
            <a:r>
              <a:rPr lang="en-US" sz="2200" b="1" dirty="0" smtClean="0"/>
              <a:t>is a mica, which has </a:t>
            </a:r>
            <a:r>
              <a:rPr lang="en-US" sz="2200" dirty="0"/>
              <a:t>been </a:t>
            </a:r>
            <a:r>
              <a:rPr lang="en-US" sz="2200" b="1" dirty="0"/>
              <a:t>expanded </a:t>
            </a:r>
            <a:r>
              <a:rPr lang="en-US" sz="2200" dirty="0"/>
              <a:t>by heating to a very </a:t>
            </a:r>
            <a:r>
              <a:rPr lang="en-US" sz="2200" dirty="0" smtClean="0"/>
              <a:t>high temperature </a:t>
            </a:r>
            <a:r>
              <a:rPr lang="en-US" sz="2200" dirty="0"/>
              <a:t>(therefore it </a:t>
            </a:r>
            <a:r>
              <a:rPr lang="en-US" sz="2200" b="1" dirty="0"/>
              <a:t>is </a:t>
            </a:r>
            <a:r>
              <a:rPr lang="en-US" sz="2200" b="1" dirty="0" smtClean="0"/>
              <a:t>sterile </a:t>
            </a:r>
            <a:r>
              <a:rPr lang="en-US" sz="2200" dirty="0"/>
              <a:t>after </a:t>
            </a:r>
            <a:r>
              <a:rPr lang="en-US" sz="2200" b="1" dirty="0"/>
              <a:t>processing</a:t>
            </a:r>
            <a:r>
              <a:rPr lang="en-US" sz="2200" b="1" dirty="0" smtClean="0"/>
              <a:t>). </a:t>
            </a:r>
          </a:p>
          <a:p>
            <a:r>
              <a:rPr lang="pt-BR" sz="2200" b="1" dirty="0" smtClean="0"/>
              <a:t>Micas </a:t>
            </a:r>
            <a:r>
              <a:rPr lang="pt-BR" sz="2200" b="1" dirty="0"/>
              <a:t>are potassium aluminum </a:t>
            </a:r>
            <a:r>
              <a:rPr lang="pt-BR" sz="2200" b="1" dirty="0" smtClean="0"/>
              <a:t>silicates </a:t>
            </a:r>
            <a:r>
              <a:rPr lang="en-US" sz="2200" dirty="0" smtClean="0"/>
              <a:t>with </a:t>
            </a:r>
            <a:r>
              <a:rPr lang="en-US" sz="2200" b="1" dirty="0"/>
              <a:t>a variety of other </a:t>
            </a:r>
            <a:r>
              <a:rPr lang="en-US" sz="2200" b="1" dirty="0" err="1"/>
              <a:t>cations</a:t>
            </a:r>
            <a:r>
              <a:rPr lang="en-US" sz="2200" b="1" dirty="0"/>
              <a:t>. </a:t>
            </a:r>
            <a:endParaRPr lang="en-US" sz="2200" b="1" dirty="0" smtClean="0"/>
          </a:p>
          <a:p>
            <a:r>
              <a:rPr lang="en-US" sz="2200" dirty="0" smtClean="0"/>
              <a:t>it has </a:t>
            </a:r>
            <a:r>
              <a:rPr lang="en-US" sz="2200" dirty="0"/>
              <a:t>high exchange capacity and good </a:t>
            </a:r>
            <a:r>
              <a:rPr lang="en-US" sz="2200" b="1" dirty="0" smtClean="0"/>
              <a:t>water holding capacity,</a:t>
            </a:r>
          </a:p>
          <a:p>
            <a:r>
              <a:rPr lang="en-US" sz="2200" b="1" dirty="0" smtClean="0"/>
              <a:t> </a:t>
            </a:r>
            <a:r>
              <a:rPr lang="en-US" sz="2200" dirty="0"/>
              <a:t>vermiculite alone will not </a:t>
            </a:r>
            <a:r>
              <a:rPr lang="en-US" sz="2200" b="1" dirty="0" smtClean="0"/>
              <a:t>sustain </a:t>
            </a:r>
            <a:r>
              <a:rPr lang="en-US" sz="2200" dirty="0" smtClean="0"/>
              <a:t>good </a:t>
            </a:r>
            <a:r>
              <a:rPr lang="en-US" sz="2200" b="1" dirty="0"/>
              <a:t>plant growth. </a:t>
            </a:r>
            <a:endParaRPr lang="en-US" sz="2200" b="1" dirty="0" smtClean="0"/>
          </a:p>
          <a:p>
            <a:r>
              <a:rPr lang="en-US" sz="2200" b="1" dirty="0" smtClean="0"/>
              <a:t>This </a:t>
            </a:r>
            <a:r>
              <a:rPr lang="en-US" sz="2200" dirty="0"/>
              <a:t>may be </a:t>
            </a:r>
            <a:r>
              <a:rPr lang="en-US" sz="2200" b="1" dirty="0"/>
              <a:t>due </a:t>
            </a:r>
            <a:r>
              <a:rPr lang="en-US" sz="2200" dirty="0"/>
              <a:t>to </a:t>
            </a:r>
            <a:r>
              <a:rPr lang="en-US" sz="2200" dirty="0" smtClean="0"/>
              <a:t>an </a:t>
            </a:r>
            <a:r>
              <a:rPr lang="en-US" sz="2200" b="1" dirty="0" smtClean="0"/>
              <a:t>excess </a:t>
            </a:r>
            <a:r>
              <a:rPr lang="en-US" sz="2200" dirty="0"/>
              <a:t>of </a:t>
            </a:r>
            <a:r>
              <a:rPr lang="en-US" sz="2200" b="1" dirty="0"/>
              <a:t>unusual </a:t>
            </a:r>
            <a:r>
              <a:rPr lang="en-US" sz="2200" dirty="0" err="1"/>
              <a:t>cations</a:t>
            </a:r>
            <a:r>
              <a:rPr lang="en-US" sz="2200" dirty="0"/>
              <a:t> on </a:t>
            </a:r>
            <a:r>
              <a:rPr lang="en-US" sz="2200" b="1" dirty="0"/>
              <a:t>the exchange </a:t>
            </a:r>
            <a:r>
              <a:rPr lang="en-US" sz="2200" dirty="0" smtClean="0"/>
              <a:t>sites. </a:t>
            </a:r>
          </a:p>
          <a:p>
            <a:r>
              <a:rPr lang="en-US" sz="2200" dirty="0" smtClean="0"/>
              <a:t>It </a:t>
            </a:r>
            <a:r>
              <a:rPr lang="en-US" sz="2200" b="1" dirty="0"/>
              <a:t>is also </a:t>
            </a:r>
            <a:r>
              <a:rPr lang="en-US" sz="2200" dirty="0"/>
              <a:t>strongly </a:t>
            </a:r>
            <a:r>
              <a:rPr lang="en-US" sz="2200" dirty="0" smtClean="0"/>
              <a:t>basic and</a:t>
            </a:r>
            <a:r>
              <a:rPr lang="en-US" sz="2200" dirty="0"/>
              <a:t>, </a:t>
            </a:r>
            <a:r>
              <a:rPr lang="en-US" sz="2200" b="1" dirty="0" smtClean="0"/>
              <a:t>therefore</a:t>
            </a:r>
            <a:r>
              <a:rPr lang="en-US" sz="2200" b="1" dirty="0"/>
              <a:t>, </a:t>
            </a:r>
            <a:r>
              <a:rPr lang="en-US" sz="2200" dirty="0"/>
              <a:t>commonly mixed with peat </a:t>
            </a:r>
            <a:r>
              <a:rPr lang="en-US" sz="2200" dirty="0" smtClean="0"/>
              <a:t>to provide </a:t>
            </a:r>
            <a:r>
              <a:rPr lang="en-US" sz="2200" dirty="0"/>
              <a:t>a </a:t>
            </a:r>
            <a:r>
              <a:rPr lang="en-US" sz="2200" b="1" dirty="0"/>
              <a:t>reasonable </a:t>
            </a:r>
            <a:r>
              <a:rPr lang="en-US" sz="2200" b="1" dirty="0" err="1"/>
              <a:t>pH.</a:t>
            </a:r>
            <a:r>
              <a:rPr lang="en-US" sz="2200" b="1" dirty="0"/>
              <a:t> </a:t>
            </a:r>
            <a:endParaRPr lang="en-US" sz="2200" b="1" dirty="0" smtClean="0"/>
          </a:p>
          <a:p>
            <a:r>
              <a:rPr lang="en-US" sz="2200" b="1" dirty="0" smtClean="0"/>
              <a:t>Very </a:t>
            </a:r>
            <a:r>
              <a:rPr lang="en-US" sz="2200" b="1" dirty="0"/>
              <a:t>fine or mixtures of coarse- and </a:t>
            </a:r>
            <a:r>
              <a:rPr lang="en-US" sz="2200" b="1" dirty="0" smtClean="0"/>
              <a:t>fine </a:t>
            </a:r>
            <a:r>
              <a:rPr lang="en-US" sz="2200" dirty="0" smtClean="0"/>
              <a:t>textured vermiculite </a:t>
            </a:r>
            <a:r>
              <a:rPr lang="en-US" sz="2200" b="1" dirty="0"/>
              <a:t>should </a:t>
            </a:r>
            <a:r>
              <a:rPr lang="en-US" sz="2200" dirty="0"/>
              <a:t>be avoided </a:t>
            </a:r>
            <a:r>
              <a:rPr lang="en-US" sz="2200" dirty="0" smtClean="0"/>
              <a:t>because they </a:t>
            </a:r>
            <a:r>
              <a:rPr lang="en-US" sz="2200" b="1" dirty="0"/>
              <a:t>tend </a:t>
            </a:r>
            <a:r>
              <a:rPr lang="en-US" sz="2200" dirty="0"/>
              <a:t>to be poorly aerated. </a:t>
            </a:r>
            <a:endParaRPr lang="en-US" sz="2200" dirty="0" smtClean="0"/>
          </a:p>
          <a:p>
            <a:r>
              <a:rPr lang="en-US" sz="2200" dirty="0" smtClean="0"/>
              <a:t>Vermiculite sold for </a:t>
            </a:r>
            <a:r>
              <a:rPr lang="en-US" sz="2200" dirty="0"/>
              <a:t>insulation is unsuitable for plant culture </a:t>
            </a:r>
            <a:r>
              <a:rPr lang="en-US" sz="2200" dirty="0" smtClean="0"/>
              <a:t>be</a:t>
            </a:r>
            <a:r>
              <a:rPr lang="en-US" sz="2200" b="1" dirty="0" smtClean="0"/>
              <a:t>cause </a:t>
            </a:r>
            <a:r>
              <a:rPr lang="en-US" sz="2200" dirty="0" smtClean="0"/>
              <a:t>it </a:t>
            </a:r>
            <a:r>
              <a:rPr lang="en-US" sz="2200" b="1" dirty="0"/>
              <a:t>often </a:t>
            </a:r>
            <a:r>
              <a:rPr lang="en-US" sz="2200" dirty="0"/>
              <a:t>contains materials highly </a:t>
            </a:r>
            <a:r>
              <a:rPr lang="en-US" sz="2200" b="1" dirty="0"/>
              <a:t>toxic </a:t>
            </a:r>
            <a:r>
              <a:rPr lang="en-US" sz="2200" dirty="0" smtClean="0"/>
              <a:t>to </a:t>
            </a:r>
            <a:r>
              <a:rPr lang="en-US" sz="2200" b="1" dirty="0" smtClean="0"/>
              <a:t>  plants</a:t>
            </a:r>
            <a:r>
              <a:rPr lang="en-US" sz="2200" b="1" dirty="0"/>
              <a:t>.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89627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D:\Zubair horticulture\Hort-507\data\vermiculite-grades-600x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3200"/>
            <a:ext cx="84582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352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Silica </a:t>
            </a:r>
            <a:r>
              <a:rPr lang="en-US" dirty="0"/>
              <a:t>sand provides an inert, </a:t>
            </a:r>
            <a:r>
              <a:rPr lang="en-US" dirty="0" smtClean="0"/>
              <a:t>incompressible medium </a:t>
            </a:r>
            <a:r>
              <a:rPr lang="en-US" dirty="0"/>
              <a:t>with little exchange capacity</a:t>
            </a:r>
          </a:p>
          <a:p>
            <a:r>
              <a:rPr lang="en-US" dirty="0" smtClean="0"/>
              <a:t>low </a:t>
            </a:r>
            <a:r>
              <a:rPr lang="en-US" dirty="0"/>
              <a:t>water-holding capacity.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the </a:t>
            </a:r>
            <a:r>
              <a:rPr lang="en-US" dirty="0" smtClean="0"/>
              <a:t>heaviest material </a:t>
            </a:r>
            <a:r>
              <a:rPr lang="en-US" dirty="0"/>
              <a:t>used for growth media. </a:t>
            </a:r>
            <a:endParaRPr lang="en-US" dirty="0" smtClean="0"/>
          </a:p>
          <a:p>
            <a:r>
              <a:rPr lang="en-US" dirty="0" smtClean="0"/>
              <a:t>Sand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not generally recommended for growth </a:t>
            </a:r>
            <a:r>
              <a:rPr lang="en-US" dirty="0" smtClean="0"/>
              <a:t>chamber research </a:t>
            </a:r>
            <a:r>
              <a:rPr lang="en-US" dirty="0"/>
              <a:t>except as a mixture component </a:t>
            </a:r>
            <a:r>
              <a:rPr lang="en-US" dirty="0" smtClean="0"/>
              <a:t>or when </a:t>
            </a:r>
            <a:r>
              <a:rPr lang="en-US" dirty="0"/>
              <a:t>automatic irrigation with nutrient </a:t>
            </a:r>
            <a:r>
              <a:rPr lang="en-US" dirty="0" smtClean="0"/>
              <a:t>solution is </a:t>
            </a:r>
            <a:r>
              <a:rPr lang="en-US" dirty="0"/>
              <a:t>used at very frequent intervals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Best </a:t>
            </a:r>
            <a:r>
              <a:rPr lang="en-US" dirty="0" smtClean="0"/>
              <a:t>results are </a:t>
            </a:r>
            <a:r>
              <a:rPr lang="en-US" dirty="0"/>
              <a:t>obtained with sieved and washed sands.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5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467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Plant Growing Media</vt:lpstr>
      <vt:lpstr>INTRODUCTION</vt:lpstr>
      <vt:lpstr>Soil media</vt:lpstr>
      <vt:lpstr>Types</vt:lpstr>
      <vt:lpstr>Soil</vt:lpstr>
      <vt:lpstr>Peat</vt:lpstr>
      <vt:lpstr>Vermiculite</vt:lpstr>
      <vt:lpstr>PowerPoint Presentation</vt:lpstr>
      <vt:lpstr>Sand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Zubair</dc:creator>
  <cp:lastModifiedBy>Zubair</cp:lastModifiedBy>
  <cp:revision>15</cp:revision>
  <dcterms:created xsi:type="dcterms:W3CDTF">2006-08-16T00:00:00Z</dcterms:created>
  <dcterms:modified xsi:type="dcterms:W3CDTF">2014-01-08T04:48:18Z</dcterms:modified>
</cp:coreProperties>
</file>