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4" r:id="rId2"/>
    <p:sldId id="275" r:id="rId3"/>
    <p:sldId id="276" r:id="rId4"/>
    <p:sldId id="277" r:id="rId5"/>
    <p:sldId id="279"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81" d="100"/>
          <a:sy n="81" d="100"/>
        </p:scale>
        <p:origin x="-78" y="-29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EFA962-12E4-4F5F-BA2D-20E58DCCB23C}" type="datetimeFigureOut">
              <a:rPr lang="en-US" smtClean="0"/>
              <a:t>4/18/2020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22EC12-67C9-4C1A-9C96-55C3D4C5EF2E}" type="slidenum">
              <a:rPr lang="en-US" smtClean="0"/>
              <a:t>‹#›</a:t>
            </a:fld>
            <a:endParaRPr lang="en-US"/>
          </a:p>
        </p:txBody>
      </p:sp>
    </p:spTree>
    <p:extLst>
      <p:ext uri="{BB962C8B-B14F-4D97-AF65-F5344CB8AC3E}">
        <p14:creationId xmlns:p14="http://schemas.microsoft.com/office/powerpoint/2010/main" val="2639099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9476C3-CD23-4FC4-AB6D-24C54B543B7C}" type="slidenum">
              <a:rPr lang="en-US" altLang="en-US"/>
              <a:pPr/>
              <a:t>2</a:t>
            </a:fld>
            <a:endParaRPr lang="en-US" alt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r>
              <a:rPr lang="en-US" altLang="en-US"/>
              <a:t>Peripheral neuropathy no different from any of the other syndromes of neurology…</a:t>
            </a:r>
          </a:p>
          <a:p>
            <a:r>
              <a:rPr lang="en-US" altLang="en-US"/>
              <a:t>Localization and determination of etiology (questions 1 and 3) key, as treatment of peripheral neuropathy is the treatment of the underlying condition. This will be the focus of the lecture therefore.</a:t>
            </a:r>
          </a:p>
          <a:p>
            <a:r>
              <a:rPr lang="en-US" altLang="en-US"/>
              <a:t>Roots, plexus, nerves. Peripheral nerves can be diseased singly or multiply. The distinction important as the pathophysiology and etiologies different – focal, multifocal or diffuse. This is a determination that can be made at the bedside… Know your anatomy and mononeuropathies and plexopathies straightforward.</a:t>
            </a:r>
          </a:p>
          <a:p>
            <a:r>
              <a:rPr lang="en-US" altLang="en-US"/>
              <a:t>Which leaves the polyneuropathies…</a:t>
            </a:r>
          </a:p>
        </p:txBody>
      </p:sp>
    </p:spTree>
    <p:extLst>
      <p:ext uri="{BB962C8B-B14F-4D97-AF65-F5344CB8AC3E}">
        <p14:creationId xmlns:p14="http://schemas.microsoft.com/office/powerpoint/2010/main" val="2493231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2F7C7D-3837-418A-B0A9-51D32E9A2E18}"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414740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F7C7D-3837-418A-B0A9-51D32E9A2E18}"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81787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F7C7D-3837-418A-B0A9-51D32E9A2E18}"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3724749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F7C7D-3837-418A-B0A9-51D32E9A2E18}"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36405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F7C7D-3837-418A-B0A9-51D32E9A2E18}"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1518605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2F7C7D-3837-418A-B0A9-51D32E9A2E18}"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290891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2F7C7D-3837-418A-B0A9-51D32E9A2E18}"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2849760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2F7C7D-3837-418A-B0A9-51D32E9A2E18}"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37768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F7C7D-3837-418A-B0A9-51D32E9A2E18}"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304611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F7C7D-3837-418A-B0A9-51D32E9A2E18}"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1385662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F7C7D-3837-418A-B0A9-51D32E9A2E18}"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661CC-3710-4AF6-992D-FAEC12A3AB17}" type="slidenum">
              <a:rPr lang="en-US" smtClean="0"/>
              <a:t>‹#›</a:t>
            </a:fld>
            <a:endParaRPr lang="en-US"/>
          </a:p>
        </p:txBody>
      </p:sp>
    </p:spTree>
    <p:extLst>
      <p:ext uri="{BB962C8B-B14F-4D97-AF65-F5344CB8AC3E}">
        <p14:creationId xmlns:p14="http://schemas.microsoft.com/office/powerpoint/2010/main" val="3491857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F7C7D-3837-418A-B0A9-51D32E9A2E18}" type="datetimeFigureOut">
              <a:rPr lang="en-US" smtClean="0"/>
              <a:t>4/18/2020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661CC-3710-4AF6-992D-FAEC12A3AB17}" type="slidenum">
              <a:rPr lang="en-US" smtClean="0"/>
              <a:t>‹#›</a:t>
            </a:fld>
            <a:endParaRPr lang="en-US"/>
          </a:p>
        </p:txBody>
      </p:sp>
    </p:spTree>
    <p:extLst>
      <p:ext uri="{BB962C8B-B14F-4D97-AF65-F5344CB8AC3E}">
        <p14:creationId xmlns:p14="http://schemas.microsoft.com/office/powerpoint/2010/main" val="4030466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facialparalysisinstitute.com/5/bellpalsy.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physiotherapy-treatment.com/newborn-reflexes.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Peripheral_neuropathy-1.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159" y="1371600"/>
            <a:ext cx="11010123" cy="4935894"/>
          </a:xfrm>
          <a:prstGeom prst="rect">
            <a:avLst/>
          </a:prstGeom>
        </p:spPr>
      </p:pic>
      <p:sp>
        <p:nvSpPr>
          <p:cNvPr id="3" name="Rectangle 2"/>
          <p:cNvSpPr/>
          <p:nvPr/>
        </p:nvSpPr>
        <p:spPr>
          <a:xfrm>
            <a:off x="2621281" y="546854"/>
            <a:ext cx="6385560" cy="1323439"/>
          </a:xfrm>
          <a:prstGeom prst="rect">
            <a:avLst/>
          </a:prstGeom>
        </p:spPr>
        <p:txBody>
          <a:bodyPr wrap="square">
            <a:spAutoFit/>
          </a:bodyPr>
          <a:lstStyle/>
          <a:p>
            <a:pPr algn="ctr"/>
            <a:r>
              <a:rPr lang="en-US" sz="4000" dirty="0" smtClean="0"/>
              <a:t>POLYNEUROPATHIES  (PERIPHERAL)</a:t>
            </a:r>
            <a:endParaRPr lang="en-US" sz="4000" dirty="0"/>
          </a:p>
        </p:txBody>
      </p:sp>
      <p:sp>
        <p:nvSpPr>
          <p:cNvPr id="4" name="Rectangle 3"/>
          <p:cNvSpPr/>
          <p:nvPr/>
        </p:nvSpPr>
        <p:spPr>
          <a:xfrm>
            <a:off x="9717522" y="5661163"/>
            <a:ext cx="1889760" cy="369332"/>
          </a:xfrm>
          <a:prstGeom prst="rect">
            <a:avLst/>
          </a:prstGeom>
        </p:spPr>
        <p:txBody>
          <a:bodyPr wrap="square">
            <a:spAutoFit/>
          </a:bodyPr>
          <a:lstStyle/>
          <a:p>
            <a:pPr algn="ctr"/>
            <a:r>
              <a:rPr lang="en-US"/>
              <a:t>FAIZA </a:t>
            </a:r>
            <a:r>
              <a:rPr lang="en-US" smtClean="0"/>
              <a:t>AMJAD</a:t>
            </a:r>
            <a:endParaRPr lang="en-US" dirty="0"/>
          </a:p>
        </p:txBody>
      </p:sp>
    </p:spTree>
    <p:extLst>
      <p:ext uri="{BB962C8B-B14F-4D97-AF65-F5344CB8AC3E}">
        <p14:creationId xmlns:p14="http://schemas.microsoft.com/office/powerpoint/2010/main" val="4154018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Definitions</a:t>
            </a:r>
          </a:p>
        </p:txBody>
      </p:sp>
      <p:sp>
        <p:nvSpPr>
          <p:cNvPr id="30723" name="Rectangle 3"/>
          <p:cNvSpPr>
            <a:spLocks noGrp="1" noChangeArrowheads="1"/>
          </p:cNvSpPr>
          <p:nvPr>
            <p:ph type="body" idx="1"/>
          </p:nvPr>
        </p:nvSpPr>
        <p:spPr/>
        <p:txBody>
          <a:bodyPr/>
          <a:lstStyle/>
          <a:p>
            <a:r>
              <a:rPr lang="en-US" altLang="en-US" b="1" dirty="0" err="1"/>
              <a:t>Mononeuritis</a:t>
            </a:r>
            <a:r>
              <a:rPr lang="en-US" altLang="en-US" b="1" dirty="0"/>
              <a:t> multiplex </a:t>
            </a:r>
            <a:r>
              <a:rPr lang="en-US" altLang="en-US" dirty="0"/>
              <a:t>(multiple </a:t>
            </a:r>
            <a:r>
              <a:rPr lang="en-US" altLang="en-US" dirty="0" err="1"/>
              <a:t>mononeuropathy</a:t>
            </a:r>
            <a:r>
              <a:rPr lang="en-US" altLang="en-US" dirty="0"/>
              <a:t> and/or multifocal neuropathy) affects several or multiple nerves</a:t>
            </a:r>
            <a:r>
              <a:rPr lang="en-US" altLang="en-US" dirty="0" smtClean="0"/>
              <a:t>.(like diabetic neuropathy)</a:t>
            </a:r>
            <a:endParaRPr lang="en-US" altLang="en-US" dirty="0"/>
          </a:p>
          <a:p>
            <a:r>
              <a:rPr lang="en-US" altLang="en-US" b="1" dirty="0"/>
              <a:t>Polyneuropathy </a:t>
            </a:r>
            <a:r>
              <a:rPr lang="en-US" altLang="en-US" dirty="0"/>
              <a:t>describes diffuse, symmetrical disease, usually commencing peripherally. (</a:t>
            </a:r>
            <a:r>
              <a:rPr lang="en-US" altLang="en-US" dirty="0" err="1"/>
              <a:t>guillain-barré</a:t>
            </a:r>
            <a:r>
              <a:rPr lang="en-US" altLang="en-US" dirty="0"/>
              <a:t> syndrome)</a:t>
            </a:r>
          </a:p>
        </p:txBody>
      </p:sp>
    </p:spTree>
    <p:extLst>
      <p:ext uri="{BB962C8B-B14F-4D97-AF65-F5344CB8AC3E}">
        <p14:creationId xmlns:p14="http://schemas.microsoft.com/office/powerpoint/2010/main" val="1793941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b="1" dirty="0" smtClean="0"/>
              <a:t>Peripheral neuropathy like polyneuropathy</a:t>
            </a:r>
            <a:endParaRPr lang="en-US" altLang="en-US" b="1" dirty="0"/>
          </a:p>
        </p:txBody>
      </p:sp>
      <p:sp>
        <p:nvSpPr>
          <p:cNvPr id="11267" name="Rectangle 3"/>
          <p:cNvSpPr>
            <a:spLocks noGrp="1" noChangeArrowheads="1"/>
          </p:cNvSpPr>
          <p:nvPr>
            <p:ph type="body" idx="1"/>
          </p:nvPr>
        </p:nvSpPr>
        <p:spPr/>
        <p:txBody>
          <a:bodyPr/>
          <a:lstStyle/>
          <a:p>
            <a:r>
              <a:rPr lang="en-US" altLang="en-US" b="1" dirty="0"/>
              <a:t>Polyneuropathy-</a:t>
            </a:r>
            <a:r>
              <a:rPr lang="en-US" altLang="en-US" dirty="0"/>
              <a:t> The term "peripheral neuropathy" is sometimes used loosely to refer to polyneuropathy. Most cases of peripheral neuropathy affect the sensory and motor nerves..  </a:t>
            </a:r>
            <a:endParaRPr lang="en-US" altLang="en-US" dirty="0" smtClean="0"/>
          </a:p>
          <a:p>
            <a:r>
              <a:rPr lang="en-US" altLang="en-US" dirty="0"/>
              <a:t>Longest </a:t>
            </a:r>
            <a:r>
              <a:rPr lang="en-US" altLang="en-US" dirty="0" err="1"/>
              <a:t>fibres</a:t>
            </a:r>
            <a:r>
              <a:rPr lang="en-US" altLang="en-US" dirty="0"/>
              <a:t> are affected first so symptoms usually first develop in the extremities of your body, such as your feet, legs and hands and arms. This type of neuropathy is called </a:t>
            </a:r>
            <a:r>
              <a:rPr lang="en-US" altLang="en-US" dirty="0" err="1"/>
              <a:t>generalised</a:t>
            </a:r>
            <a:r>
              <a:rPr lang="en-US" altLang="en-US" dirty="0"/>
              <a:t> sensorimotor polyneuropathy</a:t>
            </a:r>
          </a:p>
          <a:p>
            <a:endParaRPr lang="en-US" altLang="en-US" dirty="0"/>
          </a:p>
        </p:txBody>
      </p:sp>
    </p:spTree>
    <p:extLst>
      <p:ext uri="{BB962C8B-B14F-4D97-AF65-F5344CB8AC3E}">
        <p14:creationId xmlns:p14="http://schemas.microsoft.com/office/powerpoint/2010/main" val="3595525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Facial paralysis</a:t>
            </a:r>
            <a:endParaRPr lang="en-US" dirty="0"/>
          </a:p>
        </p:txBody>
      </p:sp>
      <p:sp>
        <p:nvSpPr>
          <p:cNvPr id="3" name="Content Placeholder 2"/>
          <p:cNvSpPr>
            <a:spLocks noGrp="1"/>
          </p:cNvSpPr>
          <p:nvPr>
            <p:ph idx="1"/>
          </p:nvPr>
        </p:nvSpPr>
        <p:spPr/>
        <p:txBody>
          <a:bodyPr/>
          <a:lstStyle/>
          <a:p>
            <a:r>
              <a:rPr lang="en-US" dirty="0"/>
              <a:t>Facial paralysis is a condition in which the facial muscles become paralyzed. Basically, the muscles in the face become paralyzed due to the facial nerve being injured or experiencing some kind of trauma</a:t>
            </a:r>
          </a:p>
        </p:txBody>
      </p:sp>
    </p:spTree>
    <p:extLst>
      <p:ext uri="{BB962C8B-B14F-4D97-AF65-F5344CB8AC3E}">
        <p14:creationId xmlns:p14="http://schemas.microsoft.com/office/powerpoint/2010/main" val="2380232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lstStyle/>
          <a:p>
            <a:r>
              <a:rPr lang="en-US" dirty="0"/>
              <a:t>Facial paralysis can also occur due to infection, tumors, and other diseases</a:t>
            </a:r>
          </a:p>
        </p:txBody>
      </p:sp>
    </p:spTree>
    <p:extLst>
      <p:ext uri="{BB962C8B-B14F-4D97-AF65-F5344CB8AC3E}">
        <p14:creationId xmlns:p14="http://schemas.microsoft.com/office/powerpoint/2010/main" val="2763812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idx="1"/>
          </p:nvPr>
        </p:nvSpPr>
        <p:spPr>
          <a:xfrm>
            <a:off x="838200" y="1825625"/>
            <a:ext cx="6842760" cy="4351338"/>
          </a:xfrm>
        </p:spPr>
        <p:txBody>
          <a:bodyPr/>
          <a:lstStyle/>
          <a:p>
            <a:r>
              <a:rPr lang="en-US" dirty="0"/>
              <a:t>A person with facial paralysis will be unable to move some or all of the muscles on the affected side of their face. Facial paralysis not only presents the sufferer with a disproportionate face, but can also cause other disabilities that make swallowing, speaking, and chewing quite difficult.</a:t>
            </a:r>
          </a:p>
        </p:txBody>
      </p:sp>
      <p:pic>
        <p:nvPicPr>
          <p:cNvPr id="4" name="Picture 3"/>
          <p:cNvPicPr>
            <a:picLocks noChangeAspect="1"/>
          </p:cNvPicPr>
          <p:nvPr/>
        </p:nvPicPr>
        <p:blipFill>
          <a:blip r:embed="rId2"/>
          <a:stretch>
            <a:fillRect/>
          </a:stretch>
        </p:blipFill>
        <p:spPr>
          <a:xfrm>
            <a:off x="7787640" y="1825624"/>
            <a:ext cx="4048125" cy="3980816"/>
          </a:xfrm>
          <a:prstGeom prst="rect">
            <a:avLst/>
          </a:prstGeom>
        </p:spPr>
      </p:pic>
    </p:spTree>
    <p:extLst>
      <p:ext uri="{BB962C8B-B14F-4D97-AF65-F5344CB8AC3E}">
        <p14:creationId xmlns:p14="http://schemas.microsoft.com/office/powerpoint/2010/main" val="2439943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Bell’s Palsy</a:t>
            </a:r>
            <a:endParaRPr lang="en-US" dirty="0"/>
          </a:p>
        </p:txBody>
      </p:sp>
      <p:sp>
        <p:nvSpPr>
          <p:cNvPr id="3" name="Content Placeholder 2"/>
          <p:cNvSpPr>
            <a:spLocks noGrp="1"/>
          </p:cNvSpPr>
          <p:nvPr>
            <p:ph idx="1"/>
          </p:nvPr>
        </p:nvSpPr>
        <p:spPr>
          <a:xfrm>
            <a:off x="838200" y="1825625"/>
            <a:ext cx="4693920" cy="4351338"/>
          </a:xfrm>
        </p:spPr>
        <p:txBody>
          <a:bodyPr/>
          <a:lstStyle/>
          <a:p>
            <a:r>
              <a:rPr lang="en-US" dirty="0">
                <a:hlinkClick r:id="rId2"/>
              </a:rPr>
              <a:t>Bell’s Palsy</a:t>
            </a:r>
            <a:r>
              <a:rPr lang="en-US" dirty="0"/>
              <a:t> is the most common form of facial paralysis, and is caused by inflammation of the facial nerve</a:t>
            </a:r>
          </a:p>
        </p:txBody>
      </p:sp>
      <p:pic>
        <p:nvPicPr>
          <p:cNvPr id="4" name="Picture 3"/>
          <p:cNvPicPr>
            <a:picLocks noChangeAspect="1"/>
          </p:cNvPicPr>
          <p:nvPr/>
        </p:nvPicPr>
        <p:blipFill>
          <a:blip r:embed="rId3"/>
          <a:stretch>
            <a:fillRect/>
          </a:stretch>
        </p:blipFill>
        <p:spPr>
          <a:xfrm>
            <a:off x="5715000" y="731521"/>
            <a:ext cx="5051107" cy="4660582"/>
          </a:xfrm>
          <a:prstGeom prst="rect">
            <a:avLst/>
          </a:prstGeom>
        </p:spPr>
      </p:pic>
    </p:spTree>
    <p:extLst>
      <p:ext uri="{BB962C8B-B14F-4D97-AF65-F5344CB8AC3E}">
        <p14:creationId xmlns:p14="http://schemas.microsoft.com/office/powerpoint/2010/main" val="1451590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a:t>
            </a:r>
            <a:endParaRPr lang="en-US" dirty="0"/>
          </a:p>
        </p:txBody>
      </p:sp>
      <p:sp>
        <p:nvSpPr>
          <p:cNvPr id="3" name="Content Placeholder 2"/>
          <p:cNvSpPr>
            <a:spLocks noGrp="1"/>
          </p:cNvSpPr>
          <p:nvPr>
            <p:ph idx="1"/>
          </p:nvPr>
        </p:nvSpPr>
        <p:spPr/>
        <p:txBody>
          <a:bodyPr/>
          <a:lstStyle/>
          <a:p>
            <a:r>
              <a:rPr lang="en-US" dirty="0"/>
              <a:t>most likely related to reactivation of a virus known to cause cold sores (Herpes Simplex Virus). This swelling prevents the nerve from sending correct signals to the brain and facial muscles, resulting in paralysis. Bell’s Palsy can occur very quickly, with symptoms and paralysis setting in as quickly as 48 hours</a:t>
            </a:r>
            <a:r>
              <a:rPr lang="en-US" dirty="0" smtClean="0"/>
              <a:t>.</a:t>
            </a:r>
          </a:p>
          <a:p>
            <a:endParaRPr lang="en-US" dirty="0"/>
          </a:p>
        </p:txBody>
      </p:sp>
    </p:spTree>
    <p:extLst>
      <p:ext uri="{BB962C8B-B14F-4D97-AF65-F5344CB8AC3E}">
        <p14:creationId xmlns:p14="http://schemas.microsoft.com/office/powerpoint/2010/main" val="32610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a:t>
            </a:r>
            <a:endParaRPr lang="en-US" dirty="0"/>
          </a:p>
        </p:txBody>
      </p:sp>
      <p:sp>
        <p:nvSpPr>
          <p:cNvPr id="3" name="Content Placeholder 2"/>
          <p:cNvSpPr>
            <a:spLocks noGrp="1"/>
          </p:cNvSpPr>
          <p:nvPr>
            <p:ph idx="1"/>
          </p:nvPr>
        </p:nvSpPr>
        <p:spPr/>
        <p:txBody>
          <a:bodyPr/>
          <a:lstStyle/>
          <a:p>
            <a:r>
              <a:rPr lang="en-US" dirty="0"/>
              <a:t>People suffering from Bell’s Palsy have a relatively good prognosis, with approximately 90% of patients completely recovering</a:t>
            </a:r>
          </a:p>
        </p:txBody>
      </p:sp>
    </p:spTree>
    <p:extLst>
      <p:ext uri="{BB962C8B-B14F-4D97-AF65-F5344CB8AC3E}">
        <p14:creationId xmlns:p14="http://schemas.microsoft.com/office/powerpoint/2010/main" val="1611767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fontScale="90000"/>
          </a:bodyPr>
          <a:lstStyle/>
          <a:p>
            <a:r>
              <a:rPr lang="en-US" cap="all" dirty="0"/>
              <a:t>THE DIFFERENCE BETWEEN FACIAL PARALYSIS &amp; BELL’S PALSY</a:t>
            </a:r>
            <a:br>
              <a:rPr lang="en-US" cap="all" dirty="0"/>
            </a:br>
            <a:endParaRPr lang="en-US" dirty="0"/>
          </a:p>
        </p:txBody>
      </p:sp>
      <p:sp>
        <p:nvSpPr>
          <p:cNvPr id="3" name="Content Placeholder 2"/>
          <p:cNvSpPr>
            <a:spLocks noGrp="1"/>
          </p:cNvSpPr>
          <p:nvPr>
            <p:ph idx="1"/>
          </p:nvPr>
        </p:nvSpPr>
        <p:spPr/>
        <p:txBody>
          <a:bodyPr>
            <a:normAutofit lnSpcReduction="10000"/>
          </a:bodyPr>
          <a:lstStyle/>
          <a:p>
            <a:r>
              <a:rPr lang="en-US" dirty="0"/>
              <a:t>The main difference between facial paralysis and Bell’s Palsy is that when a patient is diagnosed with facial paralysis, a cause for the paralysis can be identified, be it a tumor, infection, or nerve damage. In cases of Bell’s Palsy, the disorder appears without any reason, which can be quite troublesome for the afflicted patients. </a:t>
            </a:r>
            <a:endParaRPr lang="en-US" dirty="0" smtClean="0"/>
          </a:p>
          <a:p>
            <a:r>
              <a:rPr lang="en-US" dirty="0"/>
              <a:t>Facial paralysis, in most cases, also appears more permanent than Bell’s Palsy, with cases lasting for years to life if a patient doesn’t seek treatment. A patient suffering from Bell’s Palsy may regain facial function at any time without surgical treatment, and patients usually recover without any permanent damage. However, if after 3 months a patient is still afflicted with Bell's Palsy, they should seek treatment from a facial paralysis expert. </a:t>
            </a:r>
          </a:p>
        </p:txBody>
      </p:sp>
    </p:spTree>
    <p:extLst>
      <p:ext uri="{BB962C8B-B14F-4D97-AF65-F5344CB8AC3E}">
        <p14:creationId xmlns:p14="http://schemas.microsoft.com/office/powerpoint/2010/main" val="4262025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UMNL-Facial nerve</a:t>
            </a:r>
            <a:endParaRPr lang="en-US" dirty="0"/>
          </a:p>
        </p:txBody>
      </p:sp>
      <p:sp>
        <p:nvSpPr>
          <p:cNvPr id="3" name="Content Placeholder 2"/>
          <p:cNvSpPr>
            <a:spLocks noGrp="1"/>
          </p:cNvSpPr>
          <p:nvPr>
            <p:ph idx="1"/>
          </p:nvPr>
        </p:nvSpPr>
        <p:spPr/>
        <p:txBody>
          <a:bodyPr/>
          <a:lstStyle/>
          <a:p>
            <a:r>
              <a:rPr lang="en-US" b="1" i="1" dirty="0"/>
              <a:t>In an UMN lesion, called central seven, only the lower part of the face on the contralateral side will be affected, due to the bilateral control to the upper facial muscles (frontalis and orbicularis oculi).</a:t>
            </a:r>
            <a:endParaRPr lang="en-US" i="1" dirty="0"/>
          </a:p>
          <a:p>
            <a:endParaRPr lang="en-US" dirty="0"/>
          </a:p>
        </p:txBody>
      </p:sp>
    </p:spTree>
    <p:extLst>
      <p:ext uri="{BB962C8B-B14F-4D97-AF65-F5344CB8AC3E}">
        <p14:creationId xmlns:p14="http://schemas.microsoft.com/office/powerpoint/2010/main" val="1487934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676400" y="228601"/>
            <a:ext cx="8077200" cy="639763"/>
          </a:xfrm>
        </p:spPr>
        <p:txBody>
          <a:bodyPr/>
          <a:lstStyle/>
          <a:p>
            <a:r>
              <a:rPr lang="en-US" altLang="en-US" sz="3200" b="1">
                <a:latin typeface="Times New Roman" panose="02020603050405020304" pitchFamily="18" charset="0"/>
              </a:rPr>
              <a:t>The 3 questions of clinical neurology…</a:t>
            </a:r>
          </a:p>
        </p:txBody>
      </p:sp>
      <p:sp>
        <p:nvSpPr>
          <p:cNvPr id="61443" name="Rectangle 3"/>
          <p:cNvSpPr>
            <a:spLocks noGrp="1" noChangeArrowheads="1"/>
          </p:cNvSpPr>
          <p:nvPr>
            <p:ph type="body" idx="1"/>
          </p:nvPr>
        </p:nvSpPr>
        <p:spPr>
          <a:xfrm>
            <a:off x="2971800" y="1996440"/>
            <a:ext cx="7391400" cy="3962400"/>
          </a:xfrm>
        </p:spPr>
        <p:txBody>
          <a:bodyPr/>
          <a:lstStyle/>
          <a:p>
            <a:pPr>
              <a:buFontTx/>
              <a:buNone/>
            </a:pPr>
            <a:endParaRPr lang="en-US" altLang="en-US" dirty="0"/>
          </a:p>
          <a:p>
            <a:pPr>
              <a:buFontTx/>
              <a:buNone/>
            </a:pPr>
            <a:endParaRPr lang="en-US" altLang="en-US" dirty="0"/>
          </a:p>
          <a:p>
            <a:pPr>
              <a:buFontTx/>
              <a:buNone/>
            </a:pPr>
            <a:r>
              <a:rPr lang="en-US" altLang="en-US" sz="3600" dirty="0"/>
              <a:t>	</a:t>
            </a:r>
            <a:r>
              <a:rPr lang="en-US" altLang="en-US" b="1" dirty="0"/>
              <a:t>	</a:t>
            </a:r>
            <a:r>
              <a:rPr lang="en-US" altLang="en-US" b="1" i="1" dirty="0"/>
              <a:t> </a:t>
            </a:r>
            <a:r>
              <a:rPr lang="en-US" altLang="en-US" sz="2400" b="1" i="1" dirty="0"/>
              <a:t>#1. Where is the lesion?</a:t>
            </a:r>
          </a:p>
          <a:p>
            <a:pPr>
              <a:buFontTx/>
              <a:buNone/>
            </a:pPr>
            <a:r>
              <a:rPr lang="en-US" altLang="en-US" sz="2400" b="1" i="1" dirty="0"/>
              <a:t>		 #2. What is the etiology?</a:t>
            </a:r>
          </a:p>
          <a:p>
            <a:pPr>
              <a:buFontTx/>
              <a:buNone/>
            </a:pPr>
            <a:r>
              <a:rPr lang="en-US" altLang="en-US" sz="2400" b="1" i="1" dirty="0"/>
              <a:t>		 #3. What is the treatment?</a:t>
            </a:r>
          </a:p>
          <a:p>
            <a:pPr>
              <a:buFontTx/>
              <a:buNone/>
            </a:pPr>
            <a:endParaRPr lang="en-US" altLang="en-US" sz="2400" b="1" i="1" dirty="0"/>
          </a:p>
        </p:txBody>
      </p:sp>
      <p:sp>
        <p:nvSpPr>
          <p:cNvPr id="61450" name="Line 10"/>
          <p:cNvSpPr>
            <a:spLocks noChangeShapeType="1"/>
          </p:cNvSpPr>
          <p:nvPr/>
        </p:nvSpPr>
        <p:spPr bwMode="auto">
          <a:xfrm>
            <a:off x="1524000" y="914400"/>
            <a:ext cx="102870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855308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LMNL</a:t>
            </a:r>
            <a:endParaRPr lang="en-US" dirty="0"/>
          </a:p>
        </p:txBody>
      </p:sp>
      <p:sp>
        <p:nvSpPr>
          <p:cNvPr id="3" name="Content Placeholder 2"/>
          <p:cNvSpPr>
            <a:spLocks noGrp="1"/>
          </p:cNvSpPr>
          <p:nvPr>
            <p:ph idx="1"/>
          </p:nvPr>
        </p:nvSpPr>
        <p:spPr/>
        <p:txBody>
          <a:bodyPr/>
          <a:lstStyle/>
          <a:p>
            <a:r>
              <a:rPr lang="en-US" b="1" i="1" dirty="0"/>
              <a:t>Lower motor neuron lesions can result in a 7th cranial nerve palsy (Bell's palsy is the term used to describe the idiopathic form of facial nerve palsy), manifested as both upper and lower facial weakness on the same side of the lesion.</a:t>
            </a:r>
            <a:endParaRPr lang="en-US" i="1" dirty="0"/>
          </a:p>
          <a:p>
            <a:endParaRPr lang="en-US" dirty="0"/>
          </a:p>
        </p:txBody>
      </p:sp>
    </p:spTree>
    <p:extLst>
      <p:ext uri="{BB962C8B-B14F-4D97-AF65-F5344CB8AC3E}">
        <p14:creationId xmlns:p14="http://schemas.microsoft.com/office/powerpoint/2010/main" val="2025999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Testing the facial nerve</a:t>
            </a:r>
            <a:br>
              <a:rPr lang="en-US" b="1" i="1" dirty="0"/>
            </a:br>
            <a:endParaRPr lang="en-US" dirty="0"/>
          </a:p>
        </p:txBody>
      </p:sp>
      <p:sp>
        <p:nvSpPr>
          <p:cNvPr id="3" name="Content Placeholder 2"/>
          <p:cNvSpPr>
            <a:spLocks noGrp="1"/>
          </p:cNvSpPr>
          <p:nvPr>
            <p:ph idx="1"/>
          </p:nvPr>
        </p:nvSpPr>
        <p:spPr/>
        <p:txBody>
          <a:bodyPr>
            <a:normAutofit fontScale="92500" lnSpcReduction="20000"/>
          </a:bodyPr>
          <a:lstStyle/>
          <a:p>
            <a:r>
              <a:rPr lang="en-US" i="1" dirty="0"/>
              <a:t>Voluntary </a:t>
            </a:r>
            <a:r>
              <a:rPr lang="en-US" i="1" dirty="0">
                <a:solidFill>
                  <a:srgbClr val="FF0000"/>
                </a:solidFill>
              </a:rPr>
              <a:t>facial movements</a:t>
            </a:r>
            <a:r>
              <a:rPr lang="en-US" i="1" dirty="0"/>
              <a:t>, such as wrinkling the brow, showing teeth, frowning, closing the eyes tightly (inability to do so is called </a:t>
            </a:r>
            <a:r>
              <a:rPr lang="en-US" i="1" dirty="0" err="1"/>
              <a:t>lagophthalmos</a:t>
            </a:r>
            <a:r>
              <a:rPr lang="en-US" i="1" dirty="0"/>
              <a:t>) , pursing the lips and puffing out the cheeks, all test the facial nerve. There should be no noticeable asymmetry.</a:t>
            </a:r>
          </a:p>
          <a:p>
            <a:r>
              <a:rPr lang="en-US" i="1" dirty="0">
                <a:solidFill>
                  <a:srgbClr val="FF0000"/>
                </a:solidFill>
              </a:rPr>
              <a:t>Taste</a:t>
            </a:r>
            <a:r>
              <a:rPr lang="en-US" i="1" dirty="0"/>
              <a:t> can be tested on the anterior 2/3 of the tongue. This can be tested with a swab dipped in a </a:t>
            </a:r>
            <a:r>
              <a:rPr lang="en-US" i="1" dirty="0" err="1"/>
              <a:t>flavoured</a:t>
            </a:r>
            <a:r>
              <a:rPr lang="en-US" i="1" dirty="0"/>
              <a:t> solution, or with electronic stimulation (similar to putting your tongue on a battery).</a:t>
            </a:r>
          </a:p>
          <a:p>
            <a:r>
              <a:rPr lang="en-US" i="1" dirty="0">
                <a:solidFill>
                  <a:srgbClr val="FF0000"/>
                </a:solidFill>
              </a:rPr>
              <a:t>Corneal </a:t>
            </a:r>
            <a:r>
              <a:rPr lang="en-US" i="1" dirty="0">
                <a:solidFill>
                  <a:srgbClr val="FF0000"/>
                </a:solidFill>
                <a:hlinkClick r:id="rId2"/>
              </a:rPr>
              <a:t>reflex</a:t>
            </a:r>
            <a:r>
              <a:rPr lang="en-US" i="1" dirty="0"/>
              <a:t>. The afferent arc is mediated by the General Sensory afferents of the Trigeminal Nerve. The efferent arc occurs via the Facial Nerve. The reflex involves consensual blinking of both eyes in response to stimulation of one eye. This is due to the Facial Nerve's innervation of the muscles of facial expression, namely Orbicularis Oculi, responsible for blinking. Thus, the corneal reflex effectively tests the proper functioning of both Cranial Nerves V and VII.</a:t>
            </a:r>
          </a:p>
          <a:p>
            <a:endParaRPr lang="en-US" dirty="0"/>
          </a:p>
        </p:txBody>
      </p:sp>
    </p:spTree>
    <p:extLst>
      <p:ext uri="{BB962C8B-B14F-4D97-AF65-F5344CB8AC3E}">
        <p14:creationId xmlns:p14="http://schemas.microsoft.com/office/powerpoint/2010/main" val="4138292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PBIMOAbb5po/T9DtNSCApaI/AAAAAAAAAJk/HiJvNl4HSiU/s1600/T_guillain-Bar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6880" y="304800"/>
            <a:ext cx="9037319" cy="6141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5098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GBS</a:t>
            </a:r>
            <a:endParaRPr lang="en-US" dirty="0"/>
          </a:p>
        </p:txBody>
      </p:sp>
      <p:sp>
        <p:nvSpPr>
          <p:cNvPr id="3" name="Content Placeholder 2"/>
          <p:cNvSpPr>
            <a:spLocks noGrp="1"/>
          </p:cNvSpPr>
          <p:nvPr>
            <p:ph idx="1"/>
          </p:nvPr>
        </p:nvSpPr>
        <p:spPr/>
        <p:txBody>
          <a:bodyPr/>
          <a:lstStyle/>
          <a:p>
            <a:r>
              <a:rPr lang="en-US" dirty="0"/>
              <a:t>GBS disease or Guillain-Barre Syndrome is really a disease of the central nervous system due to damage to the myelin sheath around nerves. The myelin sheath acts being an insulator the same as rubber or plastic around electrical wires.</a:t>
            </a:r>
          </a:p>
        </p:txBody>
      </p:sp>
    </p:spTree>
    <p:extLst>
      <p:ext uri="{BB962C8B-B14F-4D97-AF65-F5344CB8AC3E}">
        <p14:creationId xmlns:p14="http://schemas.microsoft.com/office/powerpoint/2010/main" val="30570719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a:t>
            </a:r>
            <a:endParaRPr lang="en-US" dirty="0"/>
          </a:p>
        </p:txBody>
      </p:sp>
      <p:sp>
        <p:nvSpPr>
          <p:cNvPr id="3" name="Content Placeholder 2"/>
          <p:cNvSpPr>
            <a:spLocks noGrp="1"/>
          </p:cNvSpPr>
          <p:nvPr>
            <p:ph idx="1"/>
          </p:nvPr>
        </p:nvSpPr>
        <p:spPr/>
        <p:txBody>
          <a:bodyPr/>
          <a:lstStyle/>
          <a:p>
            <a:r>
              <a:rPr lang="en-US" dirty="0"/>
              <a:t>The disease is generally triggered by a severe infection. In many cases the result is shortly after a virus infection. It's also rarely associated with immunizations, surgery, and childbirth</a:t>
            </a:r>
          </a:p>
        </p:txBody>
      </p:sp>
    </p:spTree>
    <p:extLst>
      <p:ext uri="{BB962C8B-B14F-4D97-AF65-F5344CB8AC3E}">
        <p14:creationId xmlns:p14="http://schemas.microsoft.com/office/powerpoint/2010/main" val="963222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idx="1"/>
          </p:nvPr>
        </p:nvSpPr>
        <p:spPr/>
        <p:txBody>
          <a:bodyPr/>
          <a:lstStyle/>
          <a:p>
            <a:r>
              <a:rPr lang="en-US" dirty="0"/>
              <a:t>Ascending paralysis, weakness starting in the feet and hands and migrating for the trunk, is the most typical symptom. It may cause life-threatening complications, particularly if the breathing muscles may take a hit or if there is dysfunction from the autonomic nervous system.</a:t>
            </a:r>
          </a:p>
        </p:txBody>
      </p:sp>
    </p:spTree>
    <p:extLst>
      <p:ext uri="{BB962C8B-B14F-4D97-AF65-F5344CB8AC3E}">
        <p14:creationId xmlns:p14="http://schemas.microsoft.com/office/powerpoint/2010/main" val="3942521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b="1"/>
              <a:t>Introduction</a:t>
            </a:r>
          </a:p>
        </p:txBody>
      </p:sp>
      <p:sp>
        <p:nvSpPr>
          <p:cNvPr id="3075" name="Rectangle 3"/>
          <p:cNvSpPr>
            <a:spLocks noGrp="1" noChangeArrowheads="1"/>
          </p:cNvSpPr>
          <p:nvPr>
            <p:ph type="body" idx="1"/>
          </p:nvPr>
        </p:nvSpPr>
        <p:spPr>
          <a:xfrm>
            <a:off x="838200" y="1825625"/>
            <a:ext cx="5135880" cy="4351338"/>
          </a:xfrm>
        </p:spPr>
        <p:txBody>
          <a:bodyPr/>
          <a:lstStyle/>
          <a:p>
            <a:r>
              <a:rPr lang="en-US" altLang="en-US" dirty="0"/>
              <a:t>Peripheral neuropathy is the term for damage to nerves of the peripheral nervous system, which may be caused either by diseases of the nerve or from the side-effects of systemic illness.</a:t>
            </a:r>
            <a:endParaRPr lang="en-US" altLang="en-US" b="1" dirty="0"/>
          </a:p>
        </p:txBody>
      </p:sp>
      <p:pic>
        <p:nvPicPr>
          <p:cNvPr id="2" name="Picture 1"/>
          <p:cNvPicPr>
            <a:picLocks noChangeAspect="1"/>
          </p:cNvPicPr>
          <p:nvPr/>
        </p:nvPicPr>
        <p:blipFill>
          <a:blip r:embed="rId2"/>
          <a:stretch>
            <a:fillRect/>
          </a:stretch>
        </p:blipFill>
        <p:spPr>
          <a:xfrm>
            <a:off x="6172200" y="0"/>
            <a:ext cx="6019800" cy="6858000"/>
          </a:xfrm>
          <a:prstGeom prst="rect">
            <a:avLst/>
          </a:prstGeom>
        </p:spPr>
      </p:pic>
    </p:spTree>
    <p:extLst>
      <p:ext uri="{BB962C8B-B14F-4D97-AF65-F5344CB8AC3E}">
        <p14:creationId xmlns:p14="http://schemas.microsoft.com/office/powerpoint/2010/main" val="830743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b="1"/>
              <a:t>Introduction</a:t>
            </a:r>
          </a:p>
        </p:txBody>
      </p:sp>
      <p:sp>
        <p:nvSpPr>
          <p:cNvPr id="25603" name="Rectangle 3"/>
          <p:cNvSpPr>
            <a:spLocks noGrp="1" noChangeArrowheads="1"/>
          </p:cNvSpPr>
          <p:nvPr>
            <p:ph type="body" idx="1"/>
          </p:nvPr>
        </p:nvSpPr>
        <p:spPr/>
        <p:txBody>
          <a:bodyPr/>
          <a:lstStyle/>
          <a:p>
            <a:r>
              <a:rPr lang="en-US" altLang="en-US"/>
              <a:t>Peripheral neuropathy affects ~2–8% of adults; the incidence increases with age.</a:t>
            </a:r>
          </a:p>
          <a:p>
            <a:r>
              <a:rPr lang="en-US" altLang="en-US"/>
              <a:t>Peripheral nervous system is composed of 12 pairs of cranial nerves and 31 pairs of spinal nerves.</a:t>
            </a:r>
          </a:p>
        </p:txBody>
      </p:sp>
    </p:spTree>
    <p:extLst>
      <p:ext uri="{BB962C8B-B14F-4D97-AF65-F5344CB8AC3E}">
        <p14:creationId xmlns:p14="http://schemas.microsoft.com/office/powerpoint/2010/main" val="1792701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Peripheral nervous system</a:t>
            </a:r>
          </a:p>
        </p:txBody>
      </p:sp>
      <p:sp>
        <p:nvSpPr>
          <p:cNvPr id="4099" name="Rectangle 3"/>
          <p:cNvSpPr>
            <a:spLocks noGrp="1" noChangeArrowheads="1"/>
          </p:cNvSpPr>
          <p:nvPr>
            <p:ph type="body" idx="1"/>
          </p:nvPr>
        </p:nvSpPr>
        <p:spPr/>
        <p:txBody>
          <a:bodyPr/>
          <a:lstStyle/>
          <a:p>
            <a:r>
              <a:rPr lang="en-US" altLang="en-US" dirty="0"/>
              <a:t>The peripheral nervous system is made up of three main types of nerves, each with its own specific function:</a:t>
            </a:r>
          </a:p>
          <a:p>
            <a:pPr>
              <a:buFont typeface="Wingdings" panose="05000000000000000000" pitchFamily="2" charset="2"/>
              <a:buNone/>
            </a:pPr>
            <a:r>
              <a:rPr lang="en-US" altLang="en-US" dirty="0"/>
              <a:t>-  Automatic nerves help regulate the automatic functions of the body, such as blood pressure, bladder function and sweat levels. </a:t>
            </a:r>
          </a:p>
          <a:p>
            <a:pPr>
              <a:buFont typeface="Wingdings" panose="05000000000000000000" pitchFamily="2" charset="2"/>
              <a:buNone/>
            </a:pPr>
            <a:r>
              <a:rPr lang="en-US" altLang="en-US" dirty="0" smtClean="0"/>
              <a:t>- Motor </a:t>
            </a:r>
            <a:r>
              <a:rPr lang="en-US" altLang="en-US" dirty="0"/>
              <a:t>nerves control the muscles of the body. </a:t>
            </a:r>
          </a:p>
          <a:p>
            <a:pPr>
              <a:buFont typeface="Wingdings" panose="05000000000000000000" pitchFamily="2" charset="2"/>
              <a:buNone/>
            </a:pPr>
            <a:r>
              <a:rPr lang="en-US" altLang="en-US" dirty="0"/>
              <a:t>-  Sensory nerves pass sensations, such as cold, heat or pain, from the affected area of the body to the brain. </a:t>
            </a:r>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3211396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a:t>Classification</a:t>
            </a:r>
          </a:p>
        </p:txBody>
      </p:sp>
      <p:sp>
        <p:nvSpPr>
          <p:cNvPr id="5123" name="Rectangle 3"/>
          <p:cNvSpPr>
            <a:spLocks noGrp="1" noChangeArrowheads="1"/>
          </p:cNvSpPr>
          <p:nvPr>
            <p:ph type="body" idx="1"/>
          </p:nvPr>
        </p:nvSpPr>
        <p:spPr/>
        <p:txBody>
          <a:bodyPr/>
          <a:lstStyle/>
          <a:p>
            <a:pPr>
              <a:lnSpc>
                <a:spcPct val="90000"/>
              </a:lnSpc>
            </a:pPr>
            <a:r>
              <a:rPr lang="en-US" altLang="en-US" dirty="0"/>
              <a:t>Peripheral neuropathy may be classified in a varieties of ways-</a:t>
            </a:r>
          </a:p>
          <a:p>
            <a:pPr>
              <a:lnSpc>
                <a:spcPct val="90000"/>
              </a:lnSpc>
            </a:pPr>
            <a:r>
              <a:rPr lang="en-US" altLang="en-US" dirty="0"/>
              <a:t>according to the </a:t>
            </a:r>
          </a:p>
          <a:p>
            <a:pPr>
              <a:lnSpc>
                <a:spcPct val="90000"/>
              </a:lnSpc>
              <a:buFont typeface="Wingdings" panose="05000000000000000000" pitchFamily="2" charset="2"/>
              <a:buNone/>
            </a:pPr>
            <a:r>
              <a:rPr lang="en-US" altLang="en-US" dirty="0"/>
              <a:t>	1.number of nerves affected </a:t>
            </a:r>
          </a:p>
          <a:p>
            <a:pPr lvl="1">
              <a:lnSpc>
                <a:spcPct val="90000"/>
              </a:lnSpc>
            </a:pPr>
            <a:r>
              <a:rPr lang="en-US" altLang="en-US" dirty="0" err="1">
                <a:hlinkClick r:id="rId2" action="ppaction://hlinkfile"/>
              </a:rPr>
              <a:t>Mononeuropathy</a:t>
            </a:r>
            <a:endParaRPr lang="en-US" altLang="en-US" dirty="0"/>
          </a:p>
          <a:p>
            <a:pPr lvl="1">
              <a:lnSpc>
                <a:spcPct val="90000"/>
              </a:lnSpc>
            </a:pPr>
            <a:r>
              <a:rPr lang="en-US" altLang="en-US" dirty="0">
                <a:hlinkClick r:id="rId2" action="ppaction://hlinkfile"/>
              </a:rPr>
              <a:t> </a:t>
            </a:r>
            <a:r>
              <a:rPr lang="en-US" altLang="en-US" dirty="0" err="1">
                <a:hlinkClick r:id="rId2" action="ppaction://hlinkfile"/>
              </a:rPr>
              <a:t>Mononeuritis</a:t>
            </a:r>
            <a:r>
              <a:rPr lang="en-US" altLang="en-US" dirty="0">
                <a:hlinkClick r:id="rId2" action="ppaction://hlinkfile"/>
              </a:rPr>
              <a:t> multiplex</a:t>
            </a:r>
            <a:endParaRPr lang="en-US" altLang="en-US" dirty="0"/>
          </a:p>
          <a:p>
            <a:pPr lvl="1">
              <a:lnSpc>
                <a:spcPct val="90000"/>
              </a:lnSpc>
            </a:pPr>
            <a:r>
              <a:rPr lang="en-US" altLang="en-US" dirty="0"/>
              <a:t> </a:t>
            </a:r>
            <a:r>
              <a:rPr lang="en-US" altLang="en-US" u="sng" dirty="0"/>
              <a:t>Polyneuropathy</a:t>
            </a:r>
            <a:endParaRPr lang="en-US" altLang="en-US" dirty="0"/>
          </a:p>
          <a:p>
            <a:pPr>
              <a:lnSpc>
                <a:spcPct val="90000"/>
              </a:lnSpc>
              <a:buFont typeface="Wingdings" panose="05000000000000000000" pitchFamily="2" charset="2"/>
              <a:buNone/>
            </a:pPr>
            <a:r>
              <a:rPr lang="en-US" altLang="en-US" dirty="0"/>
              <a:t> </a:t>
            </a:r>
          </a:p>
          <a:p>
            <a:pPr>
              <a:lnSpc>
                <a:spcPct val="90000"/>
              </a:lnSpc>
              <a:buFont typeface="Wingdings" panose="05000000000000000000" pitchFamily="2" charset="2"/>
              <a:buNone/>
            </a:pPr>
            <a:r>
              <a:rPr lang="en-US" altLang="en-US" dirty="0"/>
              <a:t>	</a:t>
            </a:r>
          </a:p>
        </p:txBody>
      </p:sp>
    </p:spTree>
    <p:extLst>
      <p:ext uri="{BB962C8B-B14F-4D97-AF65-F5344CB8AC3E}">
        <p14:creationId xmlns:p14="http://schemas.microsoft.com/office/powerpoint/2010/main" val="3981069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b="1"/>
              <a:t>Classification</a:t>
            </a:r>
          </a:p>
        </p:txBody>
      </p:sp>
      <p:sp>
        <p:nvSpPr>
          <p:cNvPr id="23555" name="Rectangle 3"/>
          <p:cNvSpPr>
            <a:spLocks noGrp="1" noChangeArrowheads="1"/>
          </p:cNvSpPr>
          <p:nvPr>
            <p:ph type="body" idx="1"/>
          </p:nvPr>
        </p:nvSpPr>
        <p:spPr/>
        <p:txBody>
          <a:bodyPr/>
          <a:lstStyle/>
          <a:p>
            <a:pPr>
              <a:buFont typeface="Wingdings" panose="05000000000000000000" pitchFamily="2" charset="2"/>
              <a:buNone/>
            </a:pPr>
            <a:r>
              <a:rPr lang="en-US" altLang="en-US"/>
              <a:t>2.the type of nerve cell affected </a:t>
            </a:r>
          </a:p>
          <a:p>
            <a:pPr>
              <a:buFont typeface="Wingdings" panose="05000000000000000000" pitchFamily="2" charset="2"/>
              <a:buNone/>
            </a:pPr>
            <a:r>
              <a:rPr lang="en-US" altLang="en-US"/>
              <a:t>	motor </a:t>
            </a:r>
          </a:p>
          <a:p>
            <a:pPr>
              <a:buFont typeface="Wingdings" panose="05000000000000000000" pitchFamily="2" charset="2"/>
              <a:buNone/>
            </a:pPr>
            <a:r>
              <a:rPr lang="en-US" altLang="en-US"/>
              <a:t>	sensory  	</a:t>
            </a:r>
          </a:p>
          <a:p>
            <a:pPr>
              <a:buFont typeface="Wingdings" panose="05000000000000000000" pitchFamily="2" charset="2"/>
              <a:buNone/>
            </a:pPr>
            <a:r>
              <a:rPr lang="en-US" altLang="en-US"/>
              <a:t>	autonomic </a:t>
            </a:r>
          </a:p>
          <a:p>
            <a:pPr>
              <a:buFont typeface="Wingdings" panose="05000000000000000000" pitchFamily="2" charset="2"/>
              <a:buNone/>
            </a:pPr>
            <a:r>
              <a:rPr lang="en-US" altLang="en-US"/>
              <a:t>	</a:t>
            </a:r>
          </a:p>
        </p:txBody>
      </p:sp>
    </p:spTree>
    <p:extLst>
      <p:ext uri="{BB962C8B-B14F-4D97-AF65-F5344CB8AC3E}">
        <p14:creationId xmlns:p14="http://schemas.microsoft.com/office/powerpoint/2010/main" val="1643432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b="1"/>
              <a:t>Classification</a:t>
            </a:r>
          </a:p>
        </p:txBody>
      </p:sp>
      <p:sp>
        <p:nvSpPr>
          <p:cNvPr id="24579" name="Rectangle 3"/>
          <p:cNvSpPr>
            <a:spLocks noGrp="1" noChangeArrowheads="1"/>
          </p:cNvSpPr>
          <p:nvPr>
            <p:ph type="body" idx="1"/>
          </p:nvPr>
        </p:nvSpPr>
        <p:spPr/>
        <p:txBody>
          <a:bodyPr/>
          <a:lstStyle/>
          <a:p>
            <a:pPr>
              <a:buFont typeface="Wingdings" panose="05000000000000000000" pitchFamily="2" charset="2"/>
              <a:buNone/>
            </a:pPr>
            <a:r>
              <a:rPr lang="en-US" altLang="en-US"/>
              <a:t>3. the process affecting the nerves Demyelinating </a:t>
            </a:r>
          </a:p>
          <a:p>
            <a:pPr>
              <a:buFont typeface="Wingdings" panose="05000000000000000000" pitchFamily="2" charset="2"/>
              <a:buNone/>
            </a:pPr>
            <a:r>
              <a:rPr lang="en-US" altLang="en-US"/>
              <a:t>	 Axonal </a:t>
            </a:r>
          </a:p>
          <a:p>
            <a:pPr>
              <a:buFont typeface="Wingdings" panose="05000000000000000000" pitchFamily="2" charset="2"/>
              <a:buNone/>
            </a:pPr>
            <a:r>
              <a:rPr lang="en-US" altLang="en-US"/>
              <a:t>	Neuronal</a:t>
            </a:r>
          </a:p>
          <a:p>
            <a:pPr>
              <a:buFont typeface="Wingdings" panose="05000000000000000000" pitchFamily="2" charset="2"/>
              <a:buNone/>
            </a:pPr>
            <a:endParaRPr lang="en-US" altLang="en-US"/>
          </a:p>
        </p:txBody>
      </p:sp>
    </p:spTree>
    <p:extLst>
      <p:ext uri="{BB962C8B-B14F-4D97-AF65-F5344CB8AC3E}">
        <p14:creationId xmlns:p14="http://schemas.microsoft.com/office/powerpoint/2010/main" val="1684063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Definitions </a:t>
            </a:r>
          </a:p>
        </p:txBody>
      </p:sp>
      <p:sp>
        <p:nvSpPr>
          <p:cNvPr id="6147" name="Rectangle 3"/>
          <p:cNvSpPr>
            <a:spLocks noGrp="1" noChangeArrowheads="1"/>
          </p:cNvSpPr>
          <p:nvPr>
            <p:ph type="body" idx="1"/>
          </p:nvPr>
        </p:nvSpPr>
        <p:spPr/>
        <p:txBody>
          <a:bodyPr/>
          <a:lstStyle/>
          <a:p>
            <a:r>
              <a:rPr lang="en-US" altLang="en-US" b="1" dirty="0"/>
              <a:t>Neuropathy </a:t>
            </a:r>
            <a:r>
              <a:rPr lang="en-US" altLang="en-US" dirty="0"/>
              <a:t>simply means a pathological process</a:t>
            </a:r>
          </a:p>
          <a:p>
            <a:pPr>
              <a:buFont typeface="Wingdings" panose="05000000000000000000" pitchFamily="2" charset="2"/>
              <a:buNone/>
            </a:pPr>
            <a:r>
              <a:rPr lang="en-US" altLang="en-US" dirty="0"/>
              <a:t>	affecting a peripheral nerve or nerves.</a:t>
            </a:r>
          </a:p>
          <a:p>
            <a:r>
              <a:rPr lang="en-US" altLang="en-US" b="1" dirty="0" err="1"/>
              <a:t>Mononeuropathy</a:t>
            </a:r>
            <a:r>
              <a:rPr lang="en-US" altLang="en-US" b="1" dirty="0"/>
              <a:t> </a:t>
            </a:r>
            <a:r>
              <a:rPr lang="en-US" altLang="en-US" dirty="0"/>
              <a:t>means a process affecting a single nerve</a:t>
            </a:r>
            <a:r>
              <a:rPr lang="en-US" altLang="en-US" dirty="0" smtClean="0"/>
              <a:t>.</a:t>
            </a:r>
          </a:p>
          <a:p>
            <a:pPr marL="0" indent="0">
              <a:buNone/>
            </a:pPr>
            <a:r>
              <a:rPr lang="en-US" altLang="en-US" dirty="0"/>
              <a:t> </a:t>
            </a:r>
            <a:r>
              <a:rPr lang="en-US" altLang="en-US" dirty="0" smtClean="0"/>
              <a:t>(common nerve compression and entrapments)</a:t>
            </a:r>
            <a:endParaRPr lang="en-US" altLang="en-US" dirty="0"/>
          </a:p>
        </p:txBody>
      </p:sp>
    </p:spTree>
    <p:extLst>
      <p:ext uri="{BB962C8B-B14F-4D97-AF65-F5344CB8AC3E}">
        <p14:creationId xmlns:p14="http://schemas.microsoft.com/office/powerpoint/2010/main" val="3039475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1494</TotalTime>
  <Words>941</Words>
  <Application>Microsoft Office PowerPoint</Application>
  <PresentationFormat>Custom</PresentationFormat>
  <Paragraphs>82</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The 3 questions of clinical neurology…</vt:lpstr>
      <vt:lpstr>Introduction</vt:lpstr>
      <vt:lpstr>Introduction</vt:lpstr>
      <vt:lpstr>Peripheral nervous system</vt:lpstr>
      <vt:lpstr>Classification</vt:lpstr>
      <vt:lpstr>Classification</vt:lpstr>
      <vt:lpstr>Classification</vt:lpstr>
      <vt:lpstr>Definitions </vt:lpstr>
      <vt:lpstr>Definitions</vt:lpstr>
      <vt:lpstr>Peripheral neuropathy like polyneuropathy</vt:lpstr>
      <vt:lpstr>Facial paralysis</vt:lpstr>
      <vt:lpstr>Etiology</vt:lpstr>
      <vt:lpstr>characteristics</vt:lpstr>
      <vt:lpstr>Bell’s Palsy</vt:lpstr>
      <vt:lpstr>cause</vt:lpstr>
      <vt:lpstr>prognosis</vt:lpstr>
      <vt:lpstr>THE DIFFERENCE BETWEEN FACIAL PARALYSIS &amp; BELL’S PALSY </vt:lpstr>
      <vt:lpstr>UMNL-Facial nerve</vt:lpstr>
      <vt:lpstr>LMNL</vt:lpstr>
      <vt:lpstr>Testing the facial nerve </vt:lpstr>
      <vt:lpstr>PowerPoint Presentation</vt:lpstr>
      <vt:lpstr>GBS</vt:lpstr>
      <vt:lpstr>CAUSE</vt:lpstr>
      <vt:lpstr>characteristics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POLY NEUROPATHIES</dc:title>
  <dc:creator>faiza</dc:creator>
  <cp:lastModifiedBy>Bajwa Traders</cp:lastModifiedBy>
  <cp:revision>38</cp:revision>
  <dcterms:created xsi:type="dcterms:W3CDTF">2015-04-13T09:30:09Z</dcterms:created>
  <dcterms:modified xsi:type="dcterms:W3CDTF">2020-04-18T11:04:37Z</dcterms:modified>
</cp:coreProperties>
</file>