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x-fl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4.flv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73" r:id="rId4"/>
    <p:sldId id="258" r:id="rId5"/>
    <p:sldId id="274" r:id="rId6"/>
    <p:sldId id="259" r:id="rId7"/>
    <p:sldId id="260" r:id="rId8"/>
    <p:sldId id="262" r:id="rId9"/>
    <p:sldId id="261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65" r:id="rId19"/>
    <p:sldId id="275" r:id="rId20"/>
    <p:sldId id="276" r:id="rId21"/>
    <p:sldId id="277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6" r:id="rId30"/>
    <p:sldId id="285" r:id="rId31"/>
    <p:sldId id="288" r:id="rId32"/>
    <p:sldId id="289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fl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flv"/><Relationship Id="rId1" Type="http://schemas.microsoft.com/office/2007/relationships/media" Target="../media/media3.fl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flv"/><Relationship Id="rId1" Type="http://schemas.openxmlformats.org/officeDocument/2006/relationships/audio" Target="NULL" TargetMode="Externa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l2.yimg.com/bt/api/res/1.2/0EnFm9D3S8a75zBkyCvflg--/YXBwaWQ9eW5ld3M7cT04NTt3PTYzMA--/http:/l.yimg.com/os/publish-images/sports/2014-06-13/dba9b520-f312-11e3-9bab-5d285d3a8db5_102817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2204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1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Vital signs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blood pressure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Pulse oximetry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/>
              <a:t>pulse rate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skin </a:t>
            </a:r>
            <a:r>
              <a:rPr lang="en-US" dirty="0"/>
              <a:t>color and </a:t>
            </a:r>
            <a:r>
              <a:rPr lang="en-US" dirty="0" smtClean="0"/>
              <a:t>temperature</a:t>
            </a:r>
            <a:endParaRPr lang="en-US" dirty="0"/>
          </a:p>
          <a:p>
            <a:r>
              <a:rPr lang="en-US" dirty="0" smtClean="0"/>
              <a:t>Quality </a:t>
            </a:r>
            <a:r>
              <a:rPr lang="en-US" dirty="0"/>
              <a:t>and frequency of respirations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Flared nostril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Tracheal tugging</a:t>
            </a:r>
          </a:p>
          <a:p>
            <a:endParaRPr lang="en-US" dirty="0"/>
          </a:p>
        </p:txBody>
      </p:sp>
      <p:pic>
        <p:nvPicPr>
          <p:cNvPr id="6146" name="Picture 2" descr="http://s3.amazonaws.com/rapgenius/nasal-fla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-27295"/>
            <a:ext cx="3238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heal tugging campbell's sign in COPD patients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1304"/>
            <a:ext cx="7456363" cy="5592763"/>
          </a:xfrm>
        </p:spPr>
      </p:pic>
    </p:spTree>
    <p:extLst>
      <p:ext uri="{BB962C8B-B14F-4D97-AF65-F5344CB8AC3E}">
        <p14:creationId xmlns:p14="http://schemas.microsoft.com/office/powerpoint/2010/main" val="18702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Wheeze , Rhonchi , Crackles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kmuh.org.tw/www/images/BS/auscul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30" y="1981200"/>
            <a:ext cx="427919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b/l</a:t>
            </a:r>
            <a:r>
              <a:rPr lang="en-US" dirty="0" smtClean="0"/>
              <a:t> Equality in </a:t>
            </a:r>
            <a:r>
              <a:rPr lang="en-US" dirty="0" err="1" smtClean="0"/>
              <a:t>motion,rate</a:t>
            </a:r>
            <a:r>
              <a:rPr lang="en-US" dirty="0" smtClean="0"/>
              <a:t> , rhythm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classconnection.s3.amazonaws.com/834/flashcards/1150834/jpg/93ormdprh4fvzvuhok8ttq_m1328375657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" y="1828800"/>
            <a:ext cx="350195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vula.uct.ac.za/access/content/group/9c29ba04-b1ee-49b9-8c85-9a468b556ce2/ClinicalSkills/images/chest_page_06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828800"/>
            <a:ext cx="43053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578 pounds on the chest of Tim </a:t>
            </a:r>
            <a:r>
              <a:rPr lang="en-US" dirty="0" err="1" smtClean="0"/>
              <a:t>tebow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i.dailymail.co.uk/i/pix/2012/01/18/article-0-0F84DB2900000578-770_634x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60388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_3.fl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61.8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600"/>
            <a:ext cx="8229600" cy="5895975"/>
          </a:xfrm>
        </p:spPr>
      </p:pic>
    </p:spTree>
    <p:extLst>
      <p:ext uri="{BB962C8B-B14F-4D97-AF65-F5344CB8AC3E}">
        <p14:creationId xmlns:p14="http://schemas.microsoft.com/office/powerpoint/2010/main" val="9266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_9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22" y="76200"/>
            <a:ext cx="8981212" cy="6781800"/>
          </a:xfrm>
        </p:spPr>
      </p:pic>
    </p:spTree>
    <p:extLst>
      <p:ext uri="{BB962C8B-B14F-4D97-AF65-F5344CB8AC3E}">
        <p14:creationId xmlns:p14="http://schemas.microsoft.com/office/powerpoint/2010/main" val="40478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ttp://www.nursingconsult.com/nursing/patient-education/image?DOCID=10087&amp;PAGE=en_%7Beb0d81af-14b6-4192-9ccb-0c5b3889c0a1%7D.jpg&amp;module=patE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http://www.epainassist.com/images/Bruised-Ri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685799"/>
            <a:ext cx="3657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06" y="5569527"/>
            <a:ext cx="8229600" cy="1143000"/>
          </a:xfrm>
        </p:spPr>
        <p:txBody>
          <a:bodyPr/>
          <a:lstStyle/>
          <a:p>
            <a:r>
              <a:rPr lang="en-US" dirty="0" smtClean="0"/>
              <a:t>Normal , Hyper resonant, Dull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2.bp.blogspot.com/-gDqOcahgdXQ/Us1V5pqWW7I/AAAAAAAAGqo/D7_sK9zlFBQ/s1600/tumblr_mmkbp4vw9c1s3cqddo1_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5" y="0"/>
            <a:ext cx="796986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direct force can </a:t>
            </a:r>
            <a:r>
              <a:rPr lang="en-US" dirty="0" smtClean="0"/>
              <a:t>result in </a:t>
            </a:r>
            <a:r>
              <a:rPr lang="en-US" dirty="0"/>
              <a:t>a fracture or other injury at the site of force application.</a:t>
            </a:r>
          </a:p>
          <a:p>
            <a:r>
              <a:rPr lang="en-US" dirty="0"/>
              <a:t>Indirect forces act to cause an injury at a site away </a:t>
            </a:r>
            <a:r>
              <a:rPr lang="en-US" dirty="0" smtClean="0"/>
              <a:t>from where </a:t>
            </a:r>
            <a:r>
              <a:rPr lang="en-US" dirty="0"/>
              <a:t>the force is applied; for example, an athlete may </a:t>
            </a:r>
            <a:r>
              <a:rPr lang="en-US" dirty="0" smtClean="0"/>
              <a:t>suffer an </a:t>
            </a:r>
            <a:r>
              <a:rPr lang="en-US" dirty="0"/>
              <a:t>anterior rib fracture as a result of a blow to the back.</a:t>
            </a:r>
          </a:p>
          <a:p>
            <a:r>
              <a:rPr lang="en-US" dirty="0"/>
              <a:t>Significant force is required to fracture a rib; it </a:t>
            </a:r>
            <a:r>
              <a:rPr lang="en-US"/>
              <a:t>also </a:t>
            </a:r>
            <a:r>
              <a:rPr lang="en-US" smtClean="0"/>
              <a:t>allowsfor </a:t>
            </a:r>
            <a:r>
              <a:rPr lang="en-US" dirty="0"/>
              <a:t>the possibility of further internal injury. Fractures of </a:t>
            </a:r>
            <a:r>
              <a:rPr lang="en-US" dirty="0" smtClean="0"/>
              <a:t>ribs 10 </a:t>
            </a:r>
            <a:r>
              <a:rPr lang="en-US" dirty="0"/>
              <a:t>through 12 may injure abdominal organs such as the </a:t>
            </a:r>
            <a:r>
              <a:rPr lang="en-US" dirty="0" smtClean="0"/>
              <a:t>liver or </a:t>
            </a:r>
            <a:r>
              <a:rPr lang="en-US" dirty="0"/>
              <a:t>spleen, whereas upper rib fractures may injure the lungs.</a:t>
            </a:r>
          </a:p>
          <a:p>
            <a:r>
              <a:rPr lang="en-US" dirty="0"/>
              <a:t>Rib fractures present with localized pain that increases on</a:t>
            </a:r>
          </a:p>
          <a:p>
            <a:pPr marL="0" indent="0">
              <a:buNone/>
            </a:pPr>
            <a:r>
              <a:rPr lang="en-US" dirty="0" smtClean="0"/>
              <a:t>compression </a:t>
            </a:r>
            <a:r>
              <a:rPr lang="en-US" dirty="0"/>
              <a:t>of the rib cage.</a:t>
            </a:r>
          </a:p>
        </p:txBody>
      </p:sp>
    </p:spTree>
    <p:extLst>
      <p:ext uri="{BB962C8B-B14F-4D97-AF65-F5344CB8AC3E}">
        <p14:creationId xmlns:p14="http://schemas.microsoft.com/office/powerpoint/2010/main" val="3108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spphysio.com.au/images/sydney-swans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35"/>
            <a:ext cx="3636818" cy="21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inghamhighwrestling.com/wp-content/uploads/2013/05/cropped-hingham-high-wrestling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2524125"/>
            <a:ext cx="8382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Respiratory effort is </a:t>
            </a:r>
            <a:r>
              <a:rPr lang="en-US" dirty="0" smtClean="0"/>
              <a:t>limited because </a:t>
            </a:r>
            <a:r>
              <a:rPr lang="en-US" dirty="0"/>
              <a:t>of pain, which typically prevents the </a:t>
            </a:r>
            <a:r>
              <a:rPr lang="en-US" dirty="0" smtClean="0"/>
              <a:t>athlete from </a:t>
            </a:r>
            <a:r>
              <a:rPr lang="en-US" dirty="0"/>
              <a:t>being able to take a full </a:t>
            </a:r>
            <a:r>
              <a:rPr lang="en-US" dirty="0" smtClean="0"/>
              <a:t>breath.</a:t>
            </a:r>
          </a:p>
          <a:p>
            <a:r>
              <a:rPr lang="en-US" dirty="0"/>
              <a:t>a single rib fracture with no internal</a:t>
            </a:r>
          </a:p>
          <a:p>
            <a:pPr marL="0" indent="0">
              <a:buNone/>
            </a:pPr>
            <a:r>
              <a:rPr lang="en-US" dirty="0"/>
              <a:t>injury does not constitute an emergency and can be </a:t>
            </a:r>
            <a:r>
              <a:rPr lang="en-US" dirty="0" smtClean="0"/>
              <a:t>treated with </a:t>
            </a:r>
            <a:r>
              <a:rPr lang="en-US" dirty="0"/>
              <a:t>rest, ice, and medication for pain. X-rays are </a:t>
            </a:r>
            <a:r>
              <a:rPr lang="en-US" dirty="0" smtClean="0"/>
              <a:t>required for </a:t>
            </a:r>
            <a:r>
              <a:rPr lang="en-US" dirty="0"/>
              <a:t>a definitive diagnosis.</a:t>
            </a:r>
          </a:p>
        </p:txBody>
      </p:sp>
    </p:spTree>
    <p:extLst>
      <p:ext uri="{BB962C8B-B14F-4D97-AF65-F5344CB8AC3E}">
        <p14:creationId xmlns:p14="http://schemas.microsoft.com/office/powerpoint/2010/main" val="28426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Fractures of the sternum require a significant amount </a:t>
            </a:r>
            <a:r>
              <a:rPr lang="en-US" dirty="0" smtClean="0"/>
              <a:t>of force </a:t>
            </a:r>
            <a:r>
              <a:rPr lang="en-US" dirty="0"/>
              <a:t>and can be life threatening because the force may </a:t>
            </a:r>
            <a:r>
              <a:rPr lang="en-US" dirty="0" smtClean="0"/>
              <a:t>be transmitted </a:t>
            </a:r>
            <a:r>
              <a:rPr lang="en-US" dirty="0"/>
              <a:t>to the heart, lungs, or great vessels of the chest.</a:t>
            </a:r>
          </a:p>
          <a:p>
            <a:r>
              <a:rPr lang="en-US" dirty="0"/>
              <a:t>Severe dyspnea, point tenderness, and sternal deformity </a:t>
            </a:r>
            <a:r>
              <a:rPr lang="en-US" dirty="0" smtClean="0"/>
              <a:t>all </a:t>
            </a:r>
            <a:r>
              <a:rPr lang="en-US" dirty="0"/>
              <a:t>indicate an emergency situation and require </a:t>
            </a:r>
            <a:r>
              <a:rPr lang="en-US" dirty="0" smtClean="0"/>
              <a:t>immediate transport </a:t>
            </a:r>
            <a:r>
              <a:rPr lang="en-US" dirty="0"/>
              <a:t>to the hospital</a:t>
            </a:r>
          </a:p>
        </p:txBody>
      </p:sp>
    </p:spTree>
    <p:extLst>
      <p:ext uri="{BB962C8B-B14F-4D97-AF65-F5344CB8AC3E}">
        <p14:creationId xmlns:p14="http://schemas.microsoft.com/office/powerpoint/2010/main" val="8220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dislocation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Posterior dislocation of the </a:t>
            </a:r>
            <a:r>
              <a:rPr lang="en-US" dirty="0" err="1"/>
              <a:t>sternoclavicular</a:t>
            </a:r>
            <a:r>
              <a:rPr lang="en-US" dirty="0"/>
              <a:t> joint may </a:t>
            </a:r>
            <a:r>
              <a:rPr lang="en-US" dirty="0" smtClean="0"/>
              <a:t>cause respiratory </a:t>
            </a:r>
            <a:r>
              <a:rPr lang="en-US" dirty="0"/>
              <a:t>distress from the clavicle, placing pressure on </a:t>
            </a:r>
            <a:r>
              <a:rPr lang="en-US" dirty="0" smtClean="0"/>
              <a:t>the trachea </a:t>
            </a:r>
            <a:r>
              <a:rPr lang="en-US" dirty="0"/>
              <a:t>and surrounding structures. If the athlete is in respiratory</a:t>
            </a:r>
          </a:p>
          <a:p>
            <a:r>
              <a:rPr lang="en-US" dirty="0"/>
              <a:t>distress, immediately treat with basic airway </a:t>
            </a:r>
            <a:r>
              <a:rPr lang="en-US" dirty="0" smtClean="0"/>
              <a:t>maneuvers and </a:t>
            </a:r>
            <a:r>
              <a:rPr lang="en-US" dirty="0"/>
              <a:t>supplemental oxygen. If improvement is not </a:t>
            </a:r>
            <a:r>
              <a:rPr lang="en-US" dirty="0" smtClean="0"/>
              <a:t>noted quickly</a:t>
            </a:r>
            <a:r>
              <a:rPr lang="en-US" dirty="0"/>
              <a:t>, then reduction of the dislocation should </a:t>
            </a:r>
            <a:r>
              <a:rPr lang="en-US" dirty="0" smtClean="0"/>
              <a:t>be attempted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6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4133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3429000"/>
            <a:ext cx="423503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5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This may be accomplished by placing the athlete</a:t>
            </a:r>
          </a:p>
          <a:p>
            <a:r>
              <a:rPr lang="en-US" dirty="0"/>
              <a:t>in a supine position with a sand bag or towel roll </a:t>
            </a:r>
            <a:r>
              <a:rPr lang="en-US" dirty="0" smtClean="0"/>
              <a:t>between the </a:t>
            </a:r>
            <a:r>
              <a:rPr lang="en-US" dirty="0"/>
              <a:t>scapulae in line with the spine </a:t>
            </a:r>
            <a:r>
              <a:rPr lang="en-US" i="1" dirty="0" smtClean="0"/>
              <a:t>. </a:t>
            </a:r>
            <a:r>
              <a:rPr lang="en-US" dirty="0"/>
              <a:t>This </a:t>
            </a:r>
            <a:r>
              <a:rPr lang="en-US" dirty="0" smtClean="0"/>
              <a:t>technique allows </a:t>
            </a:r>
            <a:r>
              <a:rPr lang="en-US" dirty="0"/>
              <a:t>the shoulders to be retracted, therefore </a:t>
            </a:r>
            <a:r>
              <a:rPr lang="en-US" dirty="0" smtClean="0"/>
              <a:t>pulling the </a:t>
            </a:r>
            <a:r>
              <a:rPr lang="en-US" dirty="0"/>
              <a:t>head of the clavicle laterally and anteriorly. You may </a:t>
            </a:r>
            <a:r>
              <a:rPr lang="en-US" dirty="0" smtClean="0"/>
              <a:t>also be </a:t>
            </a:r>
            <a:r>
              <a:rPr lang="en-US" dirty="0"/>
              <a:t>able to pull the clavicle laterally and anteriorly by </a:t>
            </a:r>
            <a:r>
              <a:rPr lang="en-US" dirty="0" smtClean="0"/>
              <a:t>grasping the </a:t>
            </a:r>
            <a:r>
              <a:rPr lang="en-US" dirty="0"/>
              <a:t>clavicle with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57537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Symptoms </a:t>
            </a:r>
            <a:r>
              <a:rPr lang="en-US" dirty="0" smtClean="0"/>
              <a:t>of an </a:t>
            </a:r>
            <a:r>
              <a:rPr lang="en-US" dirty="0"/>
              <a:t>acute pulmonary embolism include a sudden onset </a:t>
            </a:r>
            <a:r>
              <a:rPr lang="en-US" dirty="0" smtClean="0"/>
              <a:t>of chest </a:t>
            </a:r>
            <a:r>
              <a:rPr lang="en-US" dirty="0"/>
              <a:t>pain, dyspnea, tachycardia, and bloody sputum. </a:t>
            </a:r>
            <a:r>
              <a:rPr lang="en-US" dirty="0" smtClean="0"/>
              <a:t>Lung sounds </a:t>
            </a:r>
            <a:r>
              <a:rPr lang="en-US" dirty="0"/>
              <a:t>may reveal wheezing, although normal lung </a:t>
            </a:r>
            <a:r>
              <a:rPr lang="en-US" dirty="0" smtClean="0"/>
              <a:t>sounds are </a:t>
            </a:r>
            <a:r>
              <a:rPr lang="en-US" dirty="0"/>
              <a:t>common. Treatment includes early recognition, </a:t>
            </a:r>
            <a:r>
              <a:rPr lang="en-US" dirty="0" smtClean="0"/>
              <a:t>oxygen administration</a:t>
            </a:r>
            <a:r>
              <a:rPr lang="en-US" dirty="0"/>
              <a:t>, and rapid transport to the hospital.</a:t>
            </a:r>
          </a:p>
        </p:txBody>
      </p:sp>
    </p:spTree>
    <p:extLst>
      <p:ext uri="{BB962C8B-B14F-4D97-AF65-F5344CB8AC3E}">
        <p14:creationId xmlns:p14="http://schemas.microsoft.com/office/powerpoint/2010/main" val="39911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5800" y="1905000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High-flow supplemental oxygen by either</a:t>
            </a:r>
          </a:p>
          <a:p>
            <a:r>
              <a:rPr lang="en-US" sz="3200" dirty="0"/>
              <a:t>simple face mask or non-rebreather face</a:t>
            </a:r>
          </a:p>
          <a:p>
            <a:r>
              <a:rPr lang="en-US" sz="3200" dirty="0"/>
              <a:t>mask should be administered to any </a:t>
            </a:r>
            <a:r>
              <a:rPr lang="en-US" sz="3200" dirty="0" smtClean="0"/>
              <a:t>athlete complaining </a:t>
            </a:r>
            <a:r>
              <a:rPr lang="en-US" sz="3200" dirty="0"/>
              <a:t>of difficulty breathing no </a:t>
            </a:r>
            <a:r>
              <a:rPr lang="en-US" sz="3200" dirty="0" smtClean="0"/>
              <a:t>matter what </a:t>
            </a:r>
            <a:r>
              <a:rPr lang="en-US" sz="3200" dirty="0"/>
              <a:t>the underlying pathology</a:t>
            </a:r>
          </a:p>
        </p:txBody>
      </p:sp>
    </p:spTree>
    <p:extLst>
      <p:ext uri="{BB962C8B-B14F-4D97-AF65-F5344CB8AC3E}">
        <p14:creationId xmlns:p14="http://schemas.microsoft.com/office/powerpoint/2010/main" val="37470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Fractures of ribs 10 through 12 may injure</a:t>
            </a:r>
          </a:p>
          <a:p>
            <a:pPr marL="0" indent="0">
              <a:buNone/>
            </a:pPr>
            <a:r>
              <a:rPr lang="en-US" dirty="0"/>
              <a:t>abdominal organs such as the liver or spleen,</a:t>
            </a:r>
          </a:p>
          <a:p>
            <a:pPr marL="0" indent="0">
              <a:buNone/>
            </a:pPr>
            <a:r>
              <a:rPr lang="en-US" dirty="0"/>
              <a:t>whereas upper rib fractures may injure the</a:t>
            </a:r>
          </a:p>
          <a:p>
            <a:pPr marL="0" indent="0">
              <a:buNone/>
            </a:pPr>
            <a:r>
              <a:rPr lang="en-US" dirty="0"/>
              <a:t>lungs.</a:t>
            </a:r>
          </a:p>
          <a:p>
            <a:pPr marL="0" indent="0">
              <a:buNone/>
            </a:pPr>
            <a:r>
              <a:rPr lang="en-US" dirty="0"/>
              <a:t>● Fractures of the sternum require a significant</a:t>
            </a:r>
          </a:p>
          <a:p>
            <a:r>
              <a:rPr lang="en-US" dirty="0"/>
              <a:t>amount of force and can be life threatening</a:t>
            </a:r>
          </a:p>
          <a:p>
            <a:r>
              <a:rPr lang="en-US" dirty="0"/>
              <a:t>because the force may be transmitted to </a:t>
            </a:r>
            <a:r>
              <a:rPr lang="en-US" dirty="0" smtClean="0"/>
              <a:t>the heart</a:t>
            </a:r>
            <a:r>
              <a:rPr lang="en-US" dirty="0"/>
              <a:t>, lungs, or great vessels of the chest.</a:t>
            </a:r>
          </a:p>
        </p:txBody>
      </p:sp>
    </p:spTree>
    <p:extLst>
      <p:ext uri="{BB962C8B-B14F-4D97-AF65-F5344CB8AC3E}">
        <p14:creationId xmlns:p14="http://schemas.microsoft.com/office/powerpoint/2010/main" val="3442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Fractures of two or more adjacent ribs in two</a:t>
            </a:r>
          </a:p>
          <a:p>
            <a:pPr marL="0" indent="0">
              <a:buNone/>
            </a:pPr>
            <a:r>
              <a:rPr lang="en-US" dirty="0"/>
              <a:t>or more places can create a condition known</a:t>
            </a:r>
          </a:p>
          <a:p>
            <a:pPr marL="0" indent="0">
              <a:buNone/>
            </a:pPr>
            <a:r>
              <a:rPr lang="en-US" dirty="0"/>
              <a:t>as flail chest and will cause the chest to</a:t>
            </a:r>
          </a:p>
          <a:p>
            <a:pPr marL="0" indent="0">
              <a:buNone/>
            </a:pPr>
            <a:r>
              <a:rPr lang="en-US" dirty="0"/>
              <a:t>move in a paradoxical manner.</a:t>
            </a:r>
          </a:p>
          <a:p>
            <a:pPr marL="0" indent="0">
              <a:buNone/>
            </a:pPr>
            <a:r>
              <a:rPr lang="en-US" dirty="0"/>
              <a:t>● Isolated flail chest injuries may be treated</a:t>
            </a:r>
          </a:p>
          <a:p>
            <a:pPr marL="0" indent="0">
              <a:buNone/>
            </a:pPr>
            <a:r>
              <a:rPr lang="en-US" dirty="0"/>
              <a:t>by placing the athlete on the affected side</a:t>
            </a:r>
          </a:p>
          <a:p>
            <a:pPr marL="0" indent="0">
              <a:buNone/>
            </a:pPr>
            <a:r>
              <a:rPr lang="en-US" dirty="0"/>
              <a:t>and transporting him or her to a trauma</a:t>
            </a:r>
          </a:p>
          <a:p>
            <a:pPr marL="0" indent="0">
              <a:buNone/>
            </a:pPr>
            <a:r>
              <a:rPr lang="en-US" dirty="0"/>
              <a:t>center.</a:t>
            </a:r>
          </a:p>
        </p:txBody>
      </p:sp>
    </p:spTree>
    <p:extLst>
      <p:ext uri="{BB962C8B-B14F-4D97-AF65-F5344CB8AC3E}">
        <p14:creationId xmlns:p14="http://schemas.microsoft.com/office/powerpoint/2010/main" val="28097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image.slidesharecdn.com/flailchest-140501045412-phpapp01/95/flail-chest-5-638.jpg?cb=1398920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ttp://costamesachiro.com/admin/assetmanager/images/sports%20inj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28479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dailyiowan.com/2010/02/17/Photo/021610-intramuralwrestling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47800"/>
            <a:ext cx="6255190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02d9395.netsolhost.com/main/ce/chest/fl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89" y="762000"/>
            <a:ext cx="9280525" cy="39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Pneumothorax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543855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edle decompression.fl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5.48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44" y="457200"/>
            <a:ext cx="8638396" cy="5668963"/>
          </a:xfrm>
        </p:spPr>
      </p:pic>
    </p:spTree>
    <p:extLst>
      <p:ext uri="{BB962C8B-B14F-4D97-AF65-F5344CB8AC3E}">
        <p14:creationId xmlns:p14="http://schemas.microsoft.com/office/powerpoint/2010/main" val="3481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If breathing sounds are absent on the affected side </a:t>
            </a:r>
            <a:r>
              <a:rPr lang="en-US" dirty="0" smtClean="0"/>
              <a:t>and severe </a:t>
            </a:r>
            <a:r>
              <a:rPr lang="en-US" dirty="0"/>
              <a:t>dyspnea and jugular vein distension are present, </a:t>
            </a:r>
            <a:r>
              <a:rPr lang="en-US" dirty="0" smtClean="0"/>
              <a:t>then a </a:t>
            </a:r>
            <a:r>
              <a:rPr lang="en-US" dirty="0"/>
              <a:t>tension pneumothorax should be immediately suspected.</a:t>
            </a:r>
          </a:p>
          <a:p>
            <a:r>
              <a:rPr lang="en-US" dirty="0"/>
              <a:t>Tracheal deviation away from the affected side is a very </a:t>
            </a:r>
            <a:r>
              <a:rPr lang="en-US" dirty="0" smtClean="0"/>
              <a:t>late sign</a:t>
            </a:r>
            <a:r>
              <a:rPr lang="en-US" dirty="0"/>
              <a:t>. Affected athletes will appear anxious and </a:t>
            </a:r>
            <a:r>
              <a:rPr lang="en-US" dirty="0" smtClean="0"/>
              <a:t>restless, hypotensive </a:t>
            </a:r>
            <a:r>
              <a:rPr lang="en-US" dirty="0"/>
              <a:t>with a rapid and </a:t>
            </a:r>
            <a:r>
              <a:rPr lang="en-US" dirty="0" err="1"/>
              <a:t>thready</a:t>
            </a:r>
            <a:r>
              <a:rPr lang="en-US" dirty="0"/>
              <a:t> pulse, and on the </a:t>
            </a:r>
            <a:r>
              <a:rPr lang="en-US" dirty="0" smtClean="0"/>
              <a:t>verge of </a:t>
            </a:r>
            <a:r>
              <a:rPr lang="en-US" dirty="0"/>
              <a:t>circulatory collapse</a:t>
            </a:r>
          </a:p>
        </p:txBody>
      </p:sp>
    </p:spTree>
    <p:extLst>
      <p:ext uri="{BB962C8B-B14F-4D97-AF65-F5344CB8AC3E}">
        <p14:creationId xmlns:p14="http://schemas.microsoft.com/office/powerpoint/2010/main" val="16120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www.reconortho.com/portals/0/RO-Images/Football-Inj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11263"/>
            <a:ext cx="333375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bleacherreport.net/img/images/photos/002/881/278/hi-res-ffdb419907f69f5fbcafd8616570a341_crop_north.jpg?w=630&amp;h=420&amp;q=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8" y="0"/>
            <a:ext cx="788669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static.guim.co.uk/sys-images/SPORT/Pix/pictures/2011/12/14/1323881471575/Mark-Schwarzer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985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Heart , Lungs ,major vessels </a:t>
            </a:r>
          </a:p>
          <a:p>
            <a:pPr marL="0" indent="0">
              <a:buNone/>
            </a:pPr>
            <a:r>
              <a:rPr lang="en-US" dirty="0" smtClean="0"/>
              <a:t>Protected by Rib cage</a:t>
            </a:r>
          </a:p>
          <a:p>
            <a:pPr marL="0" indent="0">
              <a:buNone/>
            </a:pPr>
            <a:r>
              <a:rPr lang="en-US" dirty="0" smtClean="0"/>
              <a:t>High energy F to cause # / </a:t>
            </a:r>
          </a:p>
          <a:p>
            <a:pPr marL="0" indent="0">
              <a:buNone/>
            </a:pPr>
            <a:r>
              <a:rPr lang="en-US" dirty="0" smtClean="0"/>
              <a:t>Injury to mentioned structures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www.3d4medical.com/_a/watermarked/0/3D4M000007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73" y="381000"/>
            <a:ext cx="3810000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detection of Injury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goal.thehockeyshop.com/wp-content/uploads/sites/3/2015/03/CCMpremierChest_0143-600x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" y="1981200"/>
            <a:ext cx="853807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sign of </a:t>
            </a:r>
            <a:r>
              <a:rPr lang="en-US" dirty="0" smtClean="0"/>
              <a:t>hypoxia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military-today.com/aircraft/f22_rap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5680"/>
            <a:ext cx="7239000" cy="48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 of Injury</a:t>
            </a:r>
          </a:p>
          <a:p>
            <a:r>
              <a:rPr lang="en-US" dirty="0" smtClean="0"/>
              <a:t>Level of Consciousness</a:t>
            </a:r>
          </a:p>
          <a:p>
            <a:r>
              <a:rPr lang="en-US" dirty="0" smtClean="0"/>
              <a:t>ABCs</a:t>
            </a:r>
          </a:p>
          <a:p>
            <a:r>
              <a:rPr lang="en-US" dirty="0" smtClean="0"/>
              <a:t>Thorough history</a:t>
            </a:r>
          </a:p>
          <a:p>
            <a:r>
              <a:rPr lang="en-US" dirty="0" smtClean="0"/>
              <a:t>Dyspnea</a:t>
            </a:r>
          </a:p>
          <a:p>
            <a:r>
              <a:rPr lang="en-US" dirty="0" smtClean="0"/>
              <a:t>Onset of symptoms</a:t>
            </a:r>
          </a:p>
          <a:p>
            <a:r>
              <a:rPr lang="en-US" dirty="0" smtClean="0"/>
              <a:t>Appearance , anxiety</a:t>
            </a:r>
          </a:p>
          <a:p>
            <a:r>
              <a:rPr lang="en-US" dirty="0" smtClean="0"/>
              <a:t>Difficulty in speaking / inability to complete full sentence     **(needs immediate hospital referral)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728</Words>
  <Application>Microsoft Office PowerPoint</Application>
  <PresentationFormat>On-screen Show (4:3)</PresentationFormat>
  <Paragraphs>65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detection of Injury is important</vt:lpstr>
      <vt:lpstr>1st sign of hypoxia </vt:lpstr>
      <vt:lpstr>Assessment</vt:lpstr>
      <vt:lpstr>PowerPoint Presentation</vt:lpstr>
      <vt:lpstr>PowerPoint Presentation</vt:lpstr>
      <vt:lpstr>Wheeze , Rhonchi , Crackles</vt:lpstr>
      <vt:lpstr>b/l Equality in motion,rate , rhythm</vt:lpstr>
      <vt:lpstr>578 pounds on the chest of Tim tebow</vt:lpstr>
      <vt:lpstr>PowerPoint Presentation</vt:lpstr>
      <vt:lpstr>PowerPoint Presentation</vt:lpstr>
      <vt:lpstr>PowerPoint Presentation</vt:lpstr>
      <vt:lpstr>Normal , Hyper resonant, Dull</vt:lpstr>
      <vt:lpstr>Injuries</vt:lpstr>
      <vt:lpstr>PowerPoint Presentation</vt:lpstr>
      <vt:lpstr>PowerPoint Presentation</vt:lpstr>
      <vt:lpstr>SC dislocation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Pneumothorax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munem</dc:creator>
  <cp:lastModifiedBy>Dr Waqas</cp:lastModifiedBy>
  <cp:revision>37</cp:revision>
  <dcterms:created xsi:type="dcterms:W3CDTF">2006-08-16T00:00:00Z</dcterms:created>
  <dcterms:modified xsi:type="dcterms:W3CDTF">2018-05-22T18:54:43Z</dcterms:modified>
</cp:coreProperties>
</file>