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56" r:id="rId2"/>
    <p:sldId id="257" r:id="rId3"/>
    <p:sldId id="277" r:id="rId4"/>
    <p:sldId id="278" r:id="rId5"/>
    <p:sldId id="258" r:id="rId6"/>
    <p:sldId id="259" r:id="rId7"/>
    <p:sldId id="280" r:id="rId8"/>
    <p:sldId id="260" r:id="rId9"/>
    <p:sldId id="261" r:id="rId10"/>
    <p:sldId id="263" r:id="rId11"/>
    <p:sldId id="264" r:id="rId12"/>
    <p:sldId id="265" r:id="rId13"/>
    <p:sldId id="267" r:id="rId14"/>
    <p:sldId id="268" r:id="rId15"/>
    <p:sldId id="269" r:id="rId16"/>
    <p:sldId id="270" r:id="rId17"/>
    <p:sldId id="272" r:id="rId18"/>
    <p:sldId id="282" r:id="rId19"/>
    <p:sldId id="273" r:id="rId20"/>
    <p:sldId id="274" r:id="rId21"/>
    <p:sldId id="281" r:id="rId22"/>
    <p:sldId id="275" r:id="rId23"/>
    <p:sldId id="276" r:id="rId24"/>
    <p:sldId id="283" r:id="rId25"/>
    <p:sldId id="28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F61A"/>
    <a:srgbClr val="0C0567"/>
    <a:srgbClr val="170AC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E2187DA-3BC3-4E03-90BC-03D25AB845FD}" type="datetimeFigureOut">
              <a:rPr lang="en-US" smtClean="0"/>
              <a:pPr/>
              <a:t>11/17/2020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C31FD82-5728-4BC4-B979-6950BC7621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FD82-5728-4BC4-B979-6950BC7621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FD82-5728-4BC4-B979-6950BC7621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7C3A134-F1C3-464B-BF47-54DC2DE08F52}" type="datetimeFigureOut">
              <a:rPr lang="en-US" smtClean="0"/>
              <a:pPr/>
              <a:t>11/17/2020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C31FD82-5728-4BC4-B979-6950BC76216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7C3A134-F1C3-464B-BF47-54DC2DE08F52}" type="datetimeFigureOut">
              <a:rPr lang="en-US" smtClean="0"/>
              <a:pPr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C31FD82-5728-4BC4-B979-6950BC7621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FD82-5728-4BC4-B979-6950BC76216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FD82-5728-4BC4-B979-6950BC76216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7C3A134-F1C3-464B-BF47-54DC2DE08F52}" type="datetimeFigureOut">
              <a:rPr lang="en-US" smtClean="0"/>
              <a:pPr/>
              <a:t>11/17/2020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C31FD82-5728-4BC4-B979-6950BC76216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FD82-5728-4BC4-B979-6950BC7621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7C3A134-F1C3-464B-BF47-54DC2DE08F52}" type="datetimeFigureOut">
              <a:rPr lang="en-US" smtClean="0"/>
              <a:pPr/>
              <a:t>11/17/2020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C31FD82-5728-4BC4-B979-6950BC76216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7C3A134-F1C3-464B-BF47-54DC2DE08F52}" type="datetimeFigureOut">
              <a:rPr lang="en-US" smtClean="0"/>
              <a:pPr/>
              <a:t>11/17/2020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C31FD82-5728-4BC4-B979-6950BC76216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7C3A134-F1C3-464B-BF47-54DC2DE08F52}" type="datetimeFigureOut">
              <a:rPr lang="en-US" smtClean="0"/>
              <a:pPr/>
              <a:t>11/17/2020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C31FD82-5728-4BC4-B979-6950BC7621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.slidesharecdn.com/classificationofbacteria-150614155316-lva1-app6891/95/classification-of-bacteria-1-638.jpg?cb=1434297260" TargetMode="External"/><Relationship Id="rId2" Type="http://schemas.openxmlformats.org/officeDocument/2006/relationships/hyperlink" Target="https://image.slidesharecdn.com/classificationofbacteria-161031182402/95/classification-of-bacteria-1-638.jpg?cb=147799747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Bacterial_taxonomy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FFFF00"/>
                </a:solidFill>
              </a:rPr>
              <a:t>Classification of bacteria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1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5</a:t>
            </a:r>
            <a:r>
              <a:rPr lang="en-US" sz="2800" dirty="0" smtClean="0">
                <a:solidFill>
                  <a:srgbClr val="FFFF00"/>
                </a:solidFill>
              </a:rPr>
              <a:t>. Rickettsiae and chlamydiae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They are very small, obligate parasites and at one time were considered as closely related to the viruses. Now, they are regarded as bacteria</a:t>
            </a:r>
            <a:endParaRPr lang="en-US" dirty="0"/>
          </a:p>
        </p:txBody>
      </p:sp>
      <p:pic>
        <p:nvPicPr>
          <p:cNvPr id="4" name="Picture 3" descr="images (5)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048000"/>
            <a:ext cx="3962400" cy="3657600"/>
          </a:xfrm>
          <a:prstGeom prst="rect">
            <a:avLst/>
          </a:prstGeom>
        </p:spPr>
      </p:pic>
      <p:pic>
        <p:nvPicPr>
          <p:cNvPr id="5" name="Picture 4" descr="images (7)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3048000"/>
            <a:ext cx="4376737" cy="35814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Based on anatomical features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C000"/>
                </a:solidFill>
              </a:rPr>
              <a:t>1.Capsule</a:t>
            </a:r>
          </a:p>
          <a:p>
            <a:pPr algn="ctr">
              <a:buFont typeface="Wingdings" pitchFamily="2" charset="2"/>
              <a:buChar char="Ø"/>
            </a:pPr>
            <a:r>
              <a:rPr lang="en-US" dirty="0" smtClean="0"/>
              <a:t>Capsulate-streptococcus pneumoniae</a:t>
            </a:r>
          </a:p>
          <a:p>
            <a:pPr algn="ctr">
              <a:buFont typeface="Wingdings" pitchFamily="2" charset="2"/>
              <a:buChar char="Ø"/>
            </a:pPr>
            <a:r>
              <a:rPr lang="en-US" dirty="0" smtClean="0"/>
              <a:t>Non capsulate-viridans streptococci</a:t>
            </a:r>
            <a:endParaRPr lang="en-US" dirty="0"/>
          </a:p>
        </p:txBody>
      </p:sp>
      <p:pic>
        <p:nvPicPr>
          <p:cNvPr id="4" name="Picture 3" descr="images (7)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3228975"/>
            <a:ext cx="4114800" cy="3629025"/>
          </a:xfrm>
          <a:prstGeom prst="rect">
            <a:avLst/>
          </a:prstGeom>
        </p:spPr>
      </p:pic>
      <p:pic>
        <p:nvPicPr>
          <p:cNvPr id="5" name="Picture 4" descr="images (5)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3200400"/>
            <a:ext cx="4343400" cy="36576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2.flagella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638800" cy="5029200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Flagellate</a:t>
            </a:r>
          </a:p>
          <a:p>
            <a:pPr algn="ctr">
              <a:buFont typeface="Wingdings" pitchFamily="2" charset="2"/>
              <a:buChar char="Ø"/>
            </a:pPr>
            <a:r>
              <a:rPr lang="en-US" dirty="0" smtClean="0"/>
              <a:t>Monotrichous</a:t>
            </a:r>
          </a:p>
          <a:p>
            <a:pPr algn="ctr">
              <a:buFont typeface="Wingdings" pitchFamily="2" charset="2"/>
              <a:buChar char="Ø"/>
            </a:pPr>
            <a:r>
              <a:rPr lang="en-US" dirty="0" smtClean="0"/>
              <a:t>Lophotrichous</a:t>
            </a:r>
          </a:p>
          <a:p>
            <a:pPr algn="ctr">
              <a:buFont typeface="Wingdings" pitchFamily="2" charset="2"/>
              <a:buChar char="Ø"/>
            </a:pPr>
            <a:r>
              <a:rPr lang="en-US" dirty="0" smtClean="0"/>
              <a:t>Amphitrichous</a:t>
            </a:r>
          </a:p>
          <a:p>
            <a:pPr algn="ctr">
              <a:buFont typeface="Wingdings" pitchFamily="2" charset="2"/>
              <a:buChar char="Ø"/>
            </a:pPr>
            <a:r>
              <a:rPr lang="en-US" dirty="0" smtClean="0"/>
              <a:t>Peritrichous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A-flagellate</a:t>
            </a:r>
          </a:p>
          <a:p>
            <a:pPr algn="ctr">
              <a:buFont typeface="Wingdings" pitchFamily="2" charset="2"/>
              <a:buChar char="Ø"/>
            </a:pPr>
            <a:r>
              <a:rPr lang="en-US" dirty="0" smtClean="0"/>
              <a:t>Shigella spp.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</a:rPr>
              <a:t>3.Spore</a:t>
            </a:r>
          </a:p>
          <a:p>
            <a:pPr algn="ctr"/>
            <a:r>
              <a:rPr lang="en-US" dirty="0" smtClean="0">
                <a:solidFill>
                  <a:srgbClr val="FFC000"/>
                </a:solidFill>
              </a:rPr>
              <a:t>Spore forming</a:t>
            </a:r>
            <a:r>
              <a:rPr lang="en-US" dirty="0" smtClean="0"/>
              <a:t>-Bacillus spp.</a:t>
            </a:r>
          </a:p>
          <a:p>
            <a:pPr algn="ctr"/>
            <a:r>
              <a:rPr lang="en-US" dirty="0" smtClean="0">
                <a:solidFill>
                  <a:srgbClr val="FFC000"/>
                </a:solidFill>
              </a:rPr>
              <a:t>Non sporing</a:t>
            </a:r>
            <a:r>
              <a:rPr lang="en-US" dirty="0" smtClean="0"/>
              <a:t>-Escherichia coli</a:t>
            </a:r>
          </a:p>
        </p:txBody>
      </p:sp>
      <p:pic>
        <p:nvPicPr>
          <p:cNvPr id="4" name="Picture 3" descr="download (1)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1066800"/>
            <a:ext cx="3733800" cy="35814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9144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Based on staining reaction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153400" cy="5407152"/>
          </a:xfrm>
        </p:spPr>
        <p:txBody>
          <a:bodyPr/>
          <a:lstStyle/>
          <a:p>
            <a:pPr marL="514350" indent="-514350">
              <a:buNone/>
            </a:pPr>
            <a:r>
              <a:rPr lang="en-US" dirty="0" smtClean="0">
                <a:solidFill>
                  <a:srgbClr val="FFFF00"/>
                </a:solidFill>
              </a:rPr>
              <a:t>1. </a:t>
            </a:r>
            <a:r>
              <a:rPr lang="en-US" b="1" dirty="0" smtClean="0">
                <a:solidFill>
                  <a:srgbClr val="FFFF00"/>
                </a:solidFill>
              </a:rPr>
              <a:t>Gram stain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Gram positive</a:t>
            </a:r>
            <a:r>
              <a:rPr lang="en-US" dirty="0" smtClean="0">
                <a:solidFill>
                  <a:srgbClr val="FFFF00"/>
                </a:solidFill>
              </a:rPr>
              <a:t>: </a:t>
            </a:r>
            <a:r>
              <a:rPr lang="en-US" dirty="0" smtClean="0"/>
              <a:t>After the gram stain organism which occur voilet in colour</a:t>
            </a:r>
          </a:p>
          <a:p>
            <a:pPr algn="ctr">
              <a:buNone/>
            </a:pPr>
            <a:r>
              <a:rPr lang="en-US" dirty="0" smtClean="0"/>
              <a:t>Gram positive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smtClean="0"/>
              <a:t>cocci: Staphylococcus aureus</a:t>
            </a:r>
          </a:p>
          <a:p>
            <a:pPr algn="ctr">
              <a:buNone/>
            </a:pPr>
            <a:r>
              <a:rPr lang="en-US" dirty="0" smtClean="0"/>
              <a:t>Rods: Clostridium spp.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Gram negative</a:t>
            </a:r>
            <a:r>
              <a:rPr lang="en-US" dirty="0" smtClean="0"/>
              <a:t>: which appear pink or red</a:t>
            </a:r>
          </a:p>
          <a:p>
            <a:pPr algn="ctr">
              <a:buNone/>
            </a:pPr>
            <a:r>
              <a:rPr lang="en-US" dirty="0" smtClean="0"/>
              <a:t>Gram negative cocci: Neisseria gonorrhoeae</a:t>
            </a:r>
          </a:p>
          <a:p>
            <a:pPr algn="ctr">
              <a:buNone/>
            </a:pPr>
            <a:r>
              <a:rPr lang="en-US" dirty="0" smtClean="0"/>
              <a:t>Rod: E. coli</a:t>
            </a:r>
          </a:p>
          <a:p>
            <a:pPr marL="514350" indent="-514350">
              <a:buNone/>
            </a:pPr>
            <a:endParaRPr lang="en-US" dirty="0" smtClean="0"/>
          </a:p>
        </p:txBody>
      </p:sp>
      <p:pic>
        <p:nvPicPr>
          <p:cNvPr id="4" name="Picture 3" descr="images (5)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4495800"/>
            <a:ext cx="8458200" cy="23622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28600" y="457200"/>
            <a:ext cx="8229600" cy="3810000"/>
          </a:xfrm>
        </p:spPr>
        <p:txBody>
          <a:bodyPr/>
          <a:lstStyle/>
          <a:p>
            <a:pPr marL="514350" indent="-514350">
              <a:buNone/>
            </a:pPr>
            <a:r>
              <a:rPr lang="en-US" dirty="0" smtClean="0">
                <a:solidFill>
                  <a:srgbClr val="FFFF00"/>
                </a:solidFill>
              </a:rPr>
              <a:t>2. Acid fast stain</a:t>
            </a:r>
          </a:p>
          <a:p>
            <a:pPr marL="514350" indent="-514350" algn="ctr"/>
            <a:r>
              <a:rPr lang="en-US" dirty="0" smtClean="0">
                <a:solidFill>
                  <a:srgbClr val="FFC000"/>
                </a:solidFill>
              </a:rPr>
              <a:t>Acid fast organism</a:t>
            </a:r>
            <a:r>
              <a:rPr lang="en-US" dirty="0" smtClean="0"/>
              <a:t>: after ziehl-neelsen stain it will show pink in colour</a:t>
            </a:r>
          </a:p>
          <a:p>
            <a:pPr marL="514350" indent="-514350" algn="ctr">
              <a:buNone/>
            </a:pPr>
            <a:r>
              <a:rPr lang="en-US" dirty="0" smtClean="0"/>
              <a:t>Acid fast bacilli: Mycobacterium </a:t>
            </a:r>
            <a:r>
              <a:rPr lang="en-US" dirty="0" smtClean="0"/>
              <a:t>tuberculosis, Actinomycetes</a:t>
            </a:r>
            <a:endParaRPr lang="en-US" dirty="0" smtClean="0"/>
          </a:p>
          <a:p>
            <a:pPr marL="514350" indent="-514350" algn="ctr"/>
            <a:r>
              <a:rPr lang="en-US" dirty="0" smtClean="0">
                <a:solidFill>
                  <a:srgbClr val="FFC000"/>
                </a:solidFill>
              </a:rPr>
              <a:t>Non acid organisms: </a:t>
            </a:r>
            <a:r>
              <a:rPr lang="en-US" dirty="0" smtClean="0"/>
              <a:t>after this stain organism will appear blue in colour</a:t>
            </a:r>
          </a:p>
          <a:p>
            <a:pPr marL="514350" indent="-514350" algn="ctr">
              <a:buNone/>
            </a:pPr>
            <a:r>
              <a:rPr lang="en-US" dirty="0" smtClean="0"/>
              <a:t>Non acid fast bacilli: Staphylococcus aureus</a:t>
            </a:r>
          </a:p>
          <a:p>
            <a:endParaRPr lang="en-US" dirty="0"/>
          </a:p>
        </p:txBody>
      </p:sp>
      <p:pic>
        <p:nvPicPr>
          <p:cNvPr id="4" name="Picture 3" descr="VHJ (1)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81400"/>
            <a:ext cx="4114800" cy="3276600"/>
          </a:xfrm>
          <a:prstGeom prst="rect">
            <a:avLst/>
          </a:prstGeom>
        </p:spPr>
      </p:pic>
      <p:pic>
        <p:nvPicPr>
          <p:cNvPr id="5" name="Picture 4" descr="VHJ (2)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3581400"/>
            <a:ext cx="4267200" cy="32766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Based on pathogenicity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C000"/>
                </a:solidFill>
              </a:rPr>
              <a:t>Pathogens</a:t>
            </a:r>
          </a:p>
          <a:p>
            <a:pPr algn="ctr">
              <a:buNone/>
            </a:pPr>
            <a:r>
              <a:rPr lang="en-US" sz="2800" dirty="0" smtClean="0"/>
              <a:t>Organism which is able to spread disease and can cause </a:t>
            </a:r>
            <a:r>
              <a:rPr lang="en-US" sz="2800" dirty="0" smtClean="0"/>
              <a:t>disease ( Salmonella )</a:t>
            </a:r>
            <a:endParaRPr lang="en-US" sz="2800" dirty="0" smtClean="0"/>
          </a:p>
          <a:p>
            <a:r>
              <a:rPr lang="en-US" sz="2800" dirty="0" smtClean="0">
                <a:solidFill>
                  <a:srgbClr val="FFC000"/>
                </a:solidFill>
              </a:rPr>
              <a:t>Non pathogens</a:t>
            </a:r>
          </a:p>
          <a:p>
            <a:pPr algn="ctr">
              <a:buNone/>
            </a:pPr>
            <a:r>
              <a:rPr lang="en-US" sz="2800" dirty="0" smtClean="0"/>
              <a:t>Which does not cause </a:t>
            </a:r>
            <a:r>
              <a:rPr lang="en-US" sz="2800" dirty="0" smtClean="0"/>
              <a:t>disease ( Lactobacilli )</a:t>
            </a:r>
            <a:endParaRPr lang="en-US" sz="2800" dirty="0" smtClean="0"/>
          </a:p>
          <a:p>
            <a:r>
              <a:rPr lang="en-US" sz="2800" dirty="0" smtClean="0">
                <a:solidFill>
                  <a:srgbClr val="FFC000"/>
                </a:solidFill>
              </a:rPr>
              <a:t>Commensals</a:t>
            </a:r>
          </a:p>
          <a:p>
            <a:pPr algn="ctr">
              <a:buNone/>
            </a:pPr>
            <a:r>
              <a:rPr lang="en-US" sz="2800" dirty="0" smtClean="0"/>
              <a:t>Normally non pathogenic but sometime they show diseases when immunity </a:t>
            </a:r>
            <a:r>
              <a:rPr lang="en-US" sz="2800" dirty="0" smtClean="0"/>
              <a:t>impaired</a:t>
            </a:r>
            <a:endParaRPr lang="en-US" sz="2800" dirty="0" smtClean="0"/>
          </a:p>
          <a:p>
            <a:pPr algn="ctr">
              <a:buNone/>
            </a:pPr>
            <a:r>
              <a:rPr lang="en-US" sz="2800" dirty="0" smtClean="0"/>
              <a:t>( Bifidobacteria )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Based on relationship of host and organism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Saprophytes</a:t>
            </a:r>
          </a:p>
          <a:p>
            <a:pPr algn="ctr">
              <a:buNone/>
            </a:pPr>
            <a:r>
              <a:rPr lang="en-US" dirty="0" smtClean="0"/>
              <a:t>Free living microbes on dead animals or decaying things that can be found in the soil and water and play important role in degradation of organic matter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Parasites</a:t>
            </a:r>
          </a:p>
          <a:p>
            <a:pPr algn="ctr">
              <a:buNone/>
            </a:pPr>
            <a:r>
              <a:rPr lang="en-US" dirty="0" smtClean="0"/>
              <a:t>That establish themselves and multiply in host 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( Salmonella )</a:t>
            </a:r>
            <a:endParaRPr lang="en-US" dirty="0" smtClean="0"/>
          </a:p>
          <a:p>
            <a:r>
              <a:rPr lang="en-US" dirty="0" smtClean="0">
                <a:solidFill>
                  <a:srgbClr val="FFC000"/>
                </a:solidFill>
              </a:rPr>
              <a:t>Commensals</a:t>
            </a:r>
          </a:p>
          <a:p>
            <a:pPr algn="ctr">
              <a:buNone/>
            </a:pPr>
            <a:r>
              <a:rPr lang="en-US" dirty="0" smtClean="0"/>
              <a:t>Microbes that live in complete live in complete life with harmony but they can produce disease when host resistance is </a:t>
            </a:r>
            <a:r>
              <a:rPr lang="en-US" dirty="0" smtClean="0"/>
              <a:t>lower ( p. acnes )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7467600" cy="76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Based on nutrition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04800" y="838200"/>
            <a:ext cx="7772400" cy="586422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Autotrophic</a:t>
            </a:r>
          </a:p>
          <a:p>
            <a:pPr algn="ctr">
              <a:buNone/>
            </a:pPr>
            <a:r>
              <a:rPr lang="en-US" dirty="0" smtClean="0"/>
              <a:t>Bacteria which grow by using inorganic carbon into organic compounds </a:t>
            </a:r>
          </a:p>
          <a:p>
            <a:pPr algn="ctr">
              <a:buNone/>
            </a:pPr>
            <a:r>
              <a:rPr lang="en-US" dirty="0" smtClean="0"/>
              <a:t>( </a:t>
            </a:r>
            <a:r>
              <a:rPr lang="en-US" dirty="0" err="1" smtClean="0"/>
              <a:t>Cyanobacteria</a:t>
            </a:r>
            <a:r>
              <a:rPr lang="en-US" dirty="0" smtClean="0"/>
              <a:t>, Nitrifying bacteria</a:t>
            </a:r>
            <a:r>
              <a:rPr lang="en-US" dirty="0" smtClean="0"/>
              <a:t>)</a:t>
            </a:r>
          </a:p>
          <a:p>
            <a:pPr algn="ctr">
              <a:buFont typeface="Wingdings" pitchFamily="2" charset="2"/>
              <a:buChar char="Ø"/>
            </a:pPr>
            <a:r>
              <a:rPr lang="en-US" dirty="0" smtClean="0"/>
              <a:t>Chemoautotrophic</a:t>
            </a:r>
          </a:p>
          <a:p>
            <a:pPr algn="ctr">
              <a:buFont typeface="Wingdings" pitchFamily="2" charset="2"/>
              <a:buChar char="Ø"/>
            </a:pPr>
            <a:r>
              <a:rPr lang="en-US" dirty="0" smtClean="0"/>
              <a:t>Photoautotrophic</a:t>
            </a:r>
            <a:endParaRPr lang="en-US" dirty="0" smtClean="0"/>
          </a:p>
          <a:p>
            <a:r>
              <a:rPr lang="en-US" dirty="0" smtClean="0">
                <a:solidFill>
                  <a:srgbClr val="FFC000"/>
                </a:solidFill>
              </a:rPr>
              <a:t>Heterotrophic</a:t>
            </a:r>
          </a:p>
          <a:p>
            <a:pPr algn="ctr">
              <a:buNone/>
            </a:pPr>
            <a:r>
              <a:rPr lang="en-US" dirty="0" smtClean="0"/>
              <a:t>Bacteria that are unable to manufacture their own food and use the food that been reduced by the </a:t>
            </a:r>
            <a:r>
              <a:rPr lang="en-US" dirty="0" err="1" smtClean="0"/>
              <a:t>autotrophs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( Staphylococcus,  </a:t>
            </a:r>
            <a:r>
              <a:rPr lang="en-US" dirty="0" err="1" smtClean="0"/>
              <a:t>E.coli</a:t>
            </a:r>
            <a:r>
              <a:rPr lang="en-US" dirty="0" smtClean="0"/>
              <a:t> )</a:t>
            </a:r>
          </a:p>
          <a:p>
            <a:pPr algn="ctr">
              <a:buFont typeface="Wingdings" pitchFamily="2" charset="2"/>
              <a:buChar char="Ø"/>
            </a:pPr>
            <a:r>
              <a:rPr lang="en-US" dirty="0" smtClean="0"/>
              <a:t>Parasitic</a:t>
            </a:r>
          </a:p>
          <a:p>
            <a:pPr algn="ctr">
              <a:buFont typeface="Wingdings" pitchFamily="2" charset="2"/>
              <a:buChar char="Ø"/>
            </a:pPr>
            <a:r>
              <a:rPr lang="en-US" dirty="0" smtClean="0"/>
              <a:t>Saprophytic</a:t>
            </a:r>
            <a:endParaRPr lang="en-US" dirty="0" smtClean="0"/>
          </a:p>
          <a:p>
            <a:pPr algn="ctr">
              <a:buFont typeface="Wingdings" pitchFamily="2" charset="2"/>
              <a:buChar char="Ø"/>
            </a:pPr>
            <a:r>
              <a:rPr lang="en-US" dirty="0" smtClean="0"/>
              <a:t>Symbiotic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Based on environmental </a:t>
            </a:r>
            <a:r>
              <a:rPr lang="en-US" b="1" dirty="0" smtClean="0">
                <a:solidFill>
                  <a:srgbClr val="FFFF00"/>
                </a:solidFill>
              </a:rPr>
              <a:t>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Temperature</a:t>
            </a:r>
          </a:p>
          <a:p>
            <a:r>
              <a:rPr lang="en-US" dirty="0" smtClean="0"/>
              <a:t>PH</a:t>
            </a:r>
          </a:p>
          <a:p>
            <a:r>
              <a:rPr lang="en-US" dirty="0" smtClean="0"/>
              <a:t>Oxygen dependence</a:t>
            </a:r>
          </a:p>
          <a:p>
            <a:r>
              <a:rPr lang="en-US" dirty="0" smtClean="0"/>
              <a:t>Salt concentration</a:t>
            </a:r>
          </a:p>
          <a:p>
            <a:r>
              <a:rPr lang="en-US" dirty="0" smtClean="0"/>
              <a:t>Atmospheric </a:t>
            </a:r>
            <a:r>
              <a:rPr lang="en-US" dirty="0" smtClean="0"/>
              <a:t>pressure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temperature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Psychrophiles</a:t>
            </a:r>
          </a:p>
          <a:p>
            <a:pPr algn="ctr">
              <a:buNone/>
            </a:pPr>
            <a:r>
              <a:rPr lang="en-US" dirty="0" smtClean="0"/>
              <a:t>(15-20˚C) pseudomonas fluorescens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Mesophhiles</a:t>
            </a:r>
          </a:p>
          <a:p>
            <a:pPr algn="ctr">
              <a:buNone/>
            </a:pPr>
            <a:r>
              <a:rPr lang="en-US" dirty="0" smtClean="0"/>
              <a:t>(20-40˚C) E. coli, Salmonella enterica, Staphylococcus aureus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Thermophiles</a:t>
            </a:r>
          </a:p>
          <a:p>
            <a:pPr algn="ctr">
              <a:buNone/>
            </a:pPr>
            <a:r>
              <a:rPr lang="en-US" dirty="0" smtClean="0"/>
              <a:t>(50-60˚C) Bacillus stearothermophilus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Extremely thermophiles</a:t>
            </a:r>
          </a:p>
          <a:p>
            <a:pPr algn="ctr">
              <a:buNone/>
            </a:pPr>
            <a:r>
              <a:rPr lang="en-US" dirty="0" smtClean="0"/>
              <a:t>(as high as 250˚C</a:t>
            </a:r>
            <a:r>
              <a:rPr lang="en-US" dirty="0" smtClean="0"/>
              <a:t>) </a:t>
            </a:r>
            <a:r>
              <a:rPr lang="en-US" dirty="0" err="1" smtClean="0"/>
              <a:t>Mathranii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classification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382000" cy="4873752"/>
          </a:xfrm>
        </p:spPr>
        <p:txBody>
          <a:bodyPr/>
          <a:lstStyle/>
          <a:p>
            <a:r>
              <a:rPr lang="en-US" dirty="0" smtClean="0"/>
              <a:t>Bacteria can be classified in many ways. The first classification scheme was published in </a:t>
            </a:r>
            <a:r>
              <a:rPr lang="en-US" dirty="0" smtClean="0">
                <a:solidFill>
                  <a:srgbClr val="FFC000"/>
                </a:solidFill>
              </a:rPr>
              <a:t>1773</a:t>
            </a:r>
            <a:r>
              <a:rPr lang="en-US" dirty="0" smtClean="0"/>
              <a:t> and many have appeared since.</a:t>
            </a:r>
          </a:p>
          <a:p>
            <a:r>
              <a:rPr lang="en-US" dirty="0" smtClean="0"/>
              <a:t>Science of microbiology has developed other kind of classification </a:t>
            </a:r>
          </a:p>
          <a:p>
            <a:r>
              <a:rPr lang="en-US" dirty="0" smtClean="0"/>
              <a:t>The ultimate objective of biological classification is the characterization and orderly arrangement of organisms into groups</a:t>
            </a:r>
          </a:p>
          <a:p>
            <a:r>
              <a:rPr lang="en-US" dirty="0" smtClean="0"/>
              <a:t>Classification is often confused with identification but it is a prerequisite for identification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Oxygen dependence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Aerobe</a:t>
            </a:r>
          </a:p>
          <a:p>
            <a:pPr algn="ctr">
              <a:buNone/>
            </a:pPr>
            <a:r>
              <a:rPr lang="en-US" dirty="0" smtClean="0"/>
              <a:t>Grow in ambient temperature which contains 21% oxygen and small amount of carbon dioxide 0.03</a:t>
            </a:r>
            <a:r>
              <a:rPr lang="en-US" dirty="0" smtClean="0"/>
              <a:t>%</a:t>
            </a:r>
          </a:p>
          <a:p>
            <a:pPr algn="ctr">
              <a:buNone/>
            </a:pPr>
            <a:r>
              <a:rPr lang="en-US" dirty="0" smtClean="0"/>
              <a:t>( Bacillus sp. )</a:t>
            </a:r>
            <a:endParaRPr lang="en-US" dirty="0" smtClean="0"/>
          </a:p>
          <a:p>
            <a:r>
              <a:rPr lang="en-US" dirty="0" smtClean="0">
                <a:solidFill>
                  <a:srgbClr val="FFC000"/>
                </a:solidFill>
              </a:rPr>
              <a:t>Obligate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Aerobe</a:t>
            </a:r>
          </a:p>
          <a:p>
            <a:pPr algn="ctr">
              <a:buNone/>
            </a:pPr>
            <a:r>
              <a:rPr lang="en-US" dirty="0" smtClean="0"/>
              <a:t>Strictly require oxygen for their growth</a:t>
            </a:r>
          </a:p>
          <a:p>
            <a:pPr algn="ctr">
              <a:buNone/>
            </a:pPr>
            <a:r>
              <a:rPr lang="en-US" dirty="0" smtClean="0"/>
              <a:t> (pseudomonas aeruginosa)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Micro Aerophilic</a:t>
            </a:r>
          </a:p>
          <a:p>
            <a:pPr algn="ctr">
              <a:buNone/>
            </a:pPr>
            <a:r>
              <a:rPr lang="en-US" dirty="0" smtClean="0"/>
              <a:t>Grow under reduced oxygen 5-10% and increased carbon dioxide 8-10%</a:t>
            </a: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smtClean="0"/>
              <a:t> </a:t>
            </a:r>
            <a:r>
              <a:rPr lang="en-US" dirty="0" smtClean="0"/>
              <a:t>Campylobacter jejuni, Helicobacter </a:t>
            </a:r>
            <a:r>
              <a:rPr lang="en-US" dirty="0" smtClean="0"/>
              <a:t>pylori )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0" y="228600"/>
            <a:ext cx="7467600" cy="6245225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Facultative </a:t>
            </a:r>
          </a:p>
          <a:p>
            <a:pPr algn="ctr">
              <a:buNone/>
            </a:pPr>
            <a:r>
              <a:rPr lang="en-US" dirty="0" smtClean="0"/>
              <a:t>Capable of growing either in presence or absence of oxygen (E. coli)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Obligate anaerobe</a:t>
            </a:r>
          </a:p>
          <a:p>
            <a:pPr algn="ctr">
              <a:buNone/>
            </a:pPr>
            <a:r>
              <a:rPr lang="en-US" dirty="0" smtClean="0"/>
              <a:t>Grow in the absence of oxygen </a:t>
            </a:r>
          </a:p>
          <a:p>
            <a:pPr algn="ctr">
              <a:buNone/>
            </a:pPr>
            <a:r>
              <a:rPr lang="en-US" dirty="0" smtClean="0"/>
              <a:t>(Clostridium spp.)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Capnophilic</a:t>
            </a:r>
          </a:p>
          <a:p>
            <a:pPr algn="ctr">
              <a:buNone/>
            </a:pPr>
            <a:r>
              <a:rPr lang="en-US" dirty="0" smtClean="0"/>
              <a:t>Require increased concentration of carbon dioxide 5-10% and 15% oxygen</a:t>
            </a:r>
          </a:p>
          <a:p>
            <a:pPr algn="ctr">
              <a:buNone/>
            </a:pPr>
            <a:r>
              <a:rPr lang="en-US" dirty="0" smtClean="0"/>
              <a:t>H. influenzae</a:t>
            </a:r>
          </a:p>
          <a:p>
            <a:pPr algn="ctr">
              <a:buNone/>
            </a:pPr>
            <a:r>
              <a:rPr lang="en-US" dirty="0" err="1" smtClean="0"/>
              <a:t>N.gonorrhoeae</a:t>
            </a:r>
            <a:endParaRPr lang="en-U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ph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Acidophiles</a:t>
            </a:r>
          </a:p>
          <a:p>
            <a:pPr>
              <a:buNone/>
            </a:pPr>
            <a:r>
              <a:rPr lang="en-US" dirty="0" smtClean="0"/>
              <a:t>Which grow at acidic pH</a:t>
            </a:r>
          </a:p>
          <a:p>
            <a:pPr algn="ctr">
              <a:buNone/>
            </a:pPr>
            <a:r>
              <a:rPr lang="en-US" dirty="0" smtClean="0"/>
              <a:t>(Lactobacillus acidophiles)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Alkaliphiles</a:t>
            </a:r>
          </a:p>
          <a:p>
            <a:pPr>
              <a:buNone/>
            </a:pPr>
            <a:r>
              <a:rPr lang="en-US" dirty="0" smtClean="0"/>
              <a:t>which grow at alkaline pH</a:t>
            </a:r>
          </a:p>
          <a:p>
            <a:pPr algn="ctr">
              <a:buNone/>
            </a:pPr>
            <a:r>
              <a:rPr lang="en-US" dirty="0" smtClean="0"/>
              <a:t>(vibrio, V.cholerae)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Neutralophiles</a:t>
            </a:r>
          </a:p>
          <a:p>
            <a:pPr>
              <a:buNone/>
            </a:pPr>
            <a:r>
              <a:rPr lang="en-US" dirty="0" smtClean="0"/>
              <a:t>which grow at neutral pH (pH6__8)</a:t>
            </a:r>
          </a:p>
          <a:p>
            <a:pPr algn="ctr">
              <a:buNone/>
            </a:pPr>
            <a:r>
              <a:rPr lang="en-US" dirty="0" smtClean="0"/>
              <a:t>(pathogenic bacteria)</a:t>
            </a:r>
          </a:p>
          <a:p>
            <a:r>
              <a:rPr lang="en-US" dirty="0" smtClean="0"/>
              <a:t>Majority of medically important bacteria grow best at neutral or slightly alkaline reaction (pH7.2__7.6)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Other ways of classification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Motile </a:t>
            </a:r>
            <a:endParaRPr lang="en-US" dirty="0" smtClean="0">
              <a:solidFill>
                <a:srgbClr val="FFC000"/>
              </a:solidFill>
            </a:endParaRPr>
          </a:p>
          <a:p>
            <a:pPr algn="ctr">
              <a:buFont typeface="Wingdings" pitchFamily="2" charset="2"/>
              <a:buChar char="Ø"/>
            </a:pPr>
            <a:r>
              <a:rPr lang="en-US" dirty="0" smtClean="0"/>
              <a:t>Salmonella</a:t>
            </a:r>
          </a:p>
          <a:p>
            <a:pPr algn="ctr">
              <a:buFont typeface="Wingdings" pitchFamily="2" charset="2"/>
              <a:buChar char="Ø"/>
            </a:pPr>
            <a:r>
              <a:rPr lang="en-US" dirty="0" smtClean="0"/>
              <a:t>Vibrio </a:t>
            </a:r>
            <a:r>
              <a:rPr lang="en-US" dirty="0" err="1" smtClean="0"/>
              <a:t>cholerae</a:t>
            </a:r>
            <a:endParaRPr lang="en-US" dirty="0" smtClean="0"/>
          </a:p>
          <a:p>
            <a:pPr algn="ctr">
              <a:buFont typeface="Wingdings" pitchFamily="2" charset="2"/>
              <a:buChar char="Ø"/>
            </a:pPr>
            <a:r>
              <a:rPr lang="en-US" dirty="0" smtClean="0"/>
              <a:t>Pseudomonas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Non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motile</a:t>
            </a:r>
          </a:p>
          <a:p>
            <a:pPr algn="ctr">
              <a:buFont typeface="Wingdings" pitchFamily="2" charset="2"/>
              <a:buChar char="Ø"/>
            </a:pPr>
            <a:r>
              <a:rPr lang="en-US" dirty="0" smtClean="0"/>
              <a:t>Staphylococcus</a:t>
            </a:r>
          </a:p>
          <a:p>
            <a:pPr algn="ctr">
              <a:buFont typeface="Wingdings" pitchFamily="2" charset="2"/>
              <a:buChar char="Ø"/>
            </a:pPr>
            <a:r>
              <a:rPr lang="en-US" dirty="0" smtClean="0"/>
              <a:t>Shigella</a:t>
            </a:r>
            <a:endParaRPr lang="en-US" dirty="0" smtClean="0"/>
          </a:p>
          <a:p>
            <a:r>
              <a:rPr lang="en-US" dirty="0" smtClean="0">
                <a:solidFill>
                  <a:srgbClr val="FFC000"/>
                </a:solidFill>
              </a:rPr>
              <a:t>Sensitive</a:t>
            </a:r>
            <a:r>
              <a:rPr lang="en-US" dirty="0" smtClean="0"/>
              <a:t> / </a:t>
            </a:r>
            <a:r>
              <a:rPr lang="en-US" dirty="0" smtClean="0">
                <a:solidFill>
                  <a:srgbClr val="FFC000"/>
                </a:solidFill>
              </a:rPr>
              <a:t>resistant</a:t>
            </a: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dirty="0" smtClean="0"/>
              <a:t>(to particular antibiotic or chemicals</a:t>
            </a:r>
            <a:r>
              <a:rPr lang="en-US" dirty="0" smtClean="0"/>
              <a:t>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"/>
            <a:ext cx="7467600" cy="6019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Lactose fermenter</a:t>
            </a:r>
          </a:p>
          <a:p>
            <a:pPr algn="ctr">
              <a:buFont typeface="Wingdings" pitchFamily="2" charset="2"/>
              <a:buChar char="Ø"/>
            </a:pPr>
            <a:r>
              <a:rPr lang="en-US" dirty="0" smtClean="0"/>
              <a:t>Escherichia coli</a:t>
            </a:r>
          </a:p>
          <a:p>
            <a:pPr algn="ctr">
              <a:buFont typeface="Wingdings" pitchFamily="2" charset="2"/>
              <a:buChar char="Ø"/>
            </a:pPr>
            <a:r>
              <a:rPr lang="en-US" dirty="0" smtClean="0"/>
              <a:t>E. klebsiella</a:t>
            </a:r>
          </a:p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Late lactose fermenter</a:t>
            </a:r>
          </a:p>
          <a:p>
            <a:pPr algn="ctr">
              <a:buFont typeface="Wingdings" pitchFamily="2" charset="2"/>
              <a:buChar char="Ø"/>
            </a:pPr>
            <a:r>
              <a:rPr lang="en-US" dirty="0" smtClean="0"/>
              <a:t>Citrobacter</a:t>
            </a:r>
          </a:p>
          <a:p>
            <a:pPr algn="ctr">
              <a:buFont typeface="Wingdings" pitchFamily="2" charset="2"/>
              <a:buChar char="Ø"/>
            </a:pPr>
            <a:r>
              <a:rPr lang="en-US" dirty="0" smtClean="0"/>
              <a:t>Serratia</a:t>
            </a:r>
          </a:p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Non lactose fermenter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Salmonella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Shigella</a:t>
            </a:r>
          </a:p>
        </p:txBody>
      </p:sp>
      <p:pic>
        <p:nvPicPr>
          <p:cNvPr id="4" name="Picture 3" descr="images (7)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750" y="2743200"/>
            <a:ext cx="5962650" cy="41148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rgbClr val="FFFF00"/>
                </a:solidFill>
                <a:hlinkClick r:id="rId2"/>
              </a:rPr>
              <a:t>image.slidesharecdn.com/classificationofbacteria-161031182402/95/classification-of-bacteria-1-638.jpg?cb=1477997471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C000"/>
                </a:solidFill>
                <a:hlinkClick r:id="rId3"/>
              </a:rPr>
              <a:t>https://</a:t>
            </a:r>
            <a:r>
              <a:rPr lang="en-US" dirty="0" smtClean="0">
                <a:solidFill>
                  <a:srgbClr val="FFC000"/>
                </a:solidFill>
                <a:hlinkClick r:id="rId3"/>
              </a:rPr>
              <a:t>image.slidesharecdn.com/classificationofbacteria-150614155316-lva1-app6891/95/classification-of-bacteria-1-638.jpg?cb=1434297260</a:t>
            </a:r>
            <a:endParaRPr lang="en-US" dirty="0" smtClean="0">
              <a:solidFill>
                <a:srgbClr val="FFC000"/>
              </a:solidFill>
            </a:endParaRPr>
          </a:p>
          <a:p>
            <a:r>
              <a:rPr lang="en-US" dirty="0" smtClean="0">
                <a:solidFill>
                  <a:srgbClr val="FFC000"/>
                </a:solidFill>
                <a:hlinkClick r:id="rId4"/>
              </a:rPr>
              <a:t>https://</a:t>
            </a:r>
            <a:r>
              <a:rPr lang="en-US" dirty="0" smtClean="0">
                <a:solidFill>
                  <a:srgbClr val="FFC000"/>
                </a:solidFill>
                <a:hlinkClick r:id="rId4"/>
              </a:rPr>
              <a:t>en.wikipedia.org/wiki/Bacterial_taxonomy</a:t>
            </a:r>
            <a:endParaRPr lang="en-US" dirty="0" smtClean="0">
              <a:solidFill>
                <a:srgbClr val="FFC000"/>
              </a:solidFill>
            </a:endParaRP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Bacteria and Viruses (by Kara  Rogers)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Diversity of Plants (by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Athar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Hussain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Shah)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960438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History of classification of bacteria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458200" cy="53309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late 19</a:t>
            </a:r>
            <a:r>
              <a:rPr lang="en-US" baseline="30000" dirty="0" smtClean="0"/>
              <a:t>th</a:t>
            </a:r>
            <a:r>
              <a:rPr lang="en-US" dirty="0" smtClean="0"/>
              <a:t> century was the beginning of bacterial taxonomy  and </a:t>
            </a:r>
            <a:r>
              <a:rPr lang="en-US" dirty="0" smtClean="0">
                <a:solidFill>
                  <a:srgbClr val="FFC000"/>
                </a:solidFill>
              </a:rPr>
              <a:t>Ferdinand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Cohn</a:t>
            </a:r>
            <a:r>
              <a:rPr lang="en-US" dirty="0" smtClean="0"/>
              <a:t> in1872 was the first to classify six genera of bacteria (as members of plants) mainly based on morphology.</a:t>
            </a:r>
          </a:p>
          <a:p>
            <a:r>
              <a:rPr lang="en-US" dirty="0" smtClean="0"/>
              <a:t>At the beginning of 20</a:t>
            </a:r>
            <a:r>
              <a:rPr lang="en-US" baseline="30000" dirty="0" smtClean="0"/>
              <a:t>th</a:t>
            </a:r>
            <a:r>
              <a:rPr lang="en-US" dirty="0" smtClean="0"/>
              <a:t> century,  physiological and biochemical data along with morphology were also used for classification and identification of microorganisms.</a:t>
            </a:r>
          </a:p>
          <a:p>
            <a:r>
              <a:rPr lang="en-US" dirty="0" smtClean="0"/>
              <a:t>The first edition of “</a:t>
            </a:r>
            <a:r>
              <a:rPr lang="en-US" dirty="0" smtClean="0">
                <a:solidFill>
                  <a:srgbClr val="FFC000"/>
                </a:solidFill>
              </a:rPr>
              <a:t>Bergey’s Manual of Determinative Bacteriology”</a:t>
            </a:r>
            <a:r>
              <a:rPr lang="en-US" dirty="0" smtClean="0"/>
              <a:t> classified bacteria in 1923 on the basis of phenotypic properties as “</a:t>
            </a:r>
            <a:r>
              <a:rPr lang="en-US" dirty="0" smtClean="0">
                <a:solidFill>
                  <a:srgbClr val="FFC000"/>
                </a:solidFill>
              </a:rPr>
              <a:t>typically unicellular plants</a:t>
            </a:r>
            <a:r>
              <a:rPr lang="en-US" dirty="0" smtClean="0"/>
              <a:t>” called Schizomycetes. Even in the 7</a:t>
            </a:r>
            <a:r>
              <a:rPr lang="en-US" baseline="30000" dirty="0" smtClean="0"/>
              <a:t>th</a:t>
            </a:r>
            <a:r>
              <a:rPr lang="en-US" dirty="0" smtClean="0"/>
              <a:t> edition of Bergey’s Manual, published in 1957, bacteria were still classified as members of plants (protophyta, primitive plants). </a:t>
            </a:r>
          </a:p>
          <a:p>
            <a:r>
              <a:rPr lang="en-US" dirty="0" smtClean="0"/>
              <a:t>Based on partial sequences of </a:t>
            </a:r>
            <a:r>
              <a:rPr lang="en-US" dirty="0" smtClean="0">
                <a:solidFill>
                  <a:srgbClr val="FFC000"/>
                </a:solidFill>
              </a:rPr>
              <a:t>16s </a:t>
            </a:r>
            <a:r>
              <a:rPr lang="en-US" dirty="0" err="1" smtClean="0">
                <a:solidFill>
                  <a:srgbClr val="FFC000"/>
                </a:solidFill>
              </a:rPr>
              <a:t>rRNA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smtClean="0"/>
              <a:t>genes, </a:t>
            </a:r>
            <a:r>
              <a:rPr lang="en-US" dirty="0" err="1" smtClean="0"/>
              <a:t>Arhaea</a:t>
            </a:r>
            <a:r>
              <a:rPr lang="en-US" dirty="0" smtClean="0"/>
              <a:t> (Archaebacteria) were classified as a separate kingdom in 1977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Time span                  classification based on</a:t>
            </a:r>
            <a:endParaRPr lang="en-US" sz="2800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2819400" cy="4953000"/>
          </a:xfrm>
        </p:spPr>
        <p:txBody>
          <a:bodyPr/>
          <a:lstStyle/>
          <a:p>
            <a:r>
              <a:rPr lang="en-US" dirty="0" smtClean="0"/>
              <a:t>Late 19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</a:p>
          <a:p>
            <a:endParaRPr lang="en-US" dirty="0" smtClean="0"/>
          </a:p>
          <a:p>
            <a:r>
              <a:rPr lang="en-US" dirty="0" smtClean="0"/>
              <a:t>1900__1960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1960__1980</a:t>
            </a:r>
          </a:p>
          <a:p>
            <a:endParaRPr lang="en-US" dirty="0" smtClean="0"/>
          </a:p>
          <a:p>
            <a:r>
              <a:rPr lang="en-US" dirty="0" smtClean="0"/>
              <a:t>1980__today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2"/>
          </p:nvPr>
        </p:nvSpPr>
        <p:spPr>
          <a:xfrm>
            <a:off x="3200400" y="1600200"/>
            <a:ext cx="5257800" cy="4953000"/>
          </a:xfrm>
        </p:spPr>
        <p:txBody>
          <a:bodyPr/>
          <a:lstStyle/>
          <a:p>
            <a:r>
              <a:rPr lang="en-US" dirty="0" smtClean="0"/>
              <a:t>Morphology, Growth Requirement, Pathogenic potential</a:t>
            </a:r>
          </a:p>
          <a:p>
            <a:r>
              <a:rPr lang="en-US" dirty="0" smtClean="0"/>
              <a:t>Morphology, Physiology, Biochemistry</a:t>
            </a:r>
          </a:p>
          <a:p>
            <a:r>
              <a:rPr lang="en-US" dirty="0" smtClean="0"/>
              <a:t>Chemotaxonomy, Numerical taxonomy, DNA-DNA Hybridization</a:t>
            </a:r>
          </a:p>
          <a:p>
            <a:endParaRPr lang="en-US" dirty="0" smtClean="0"/>
          </a:p>
          <a:p>
            <a:r>
              <a:rPr lang="en-US" dirty="0" smtClean="0"/>
              <a:t>Genotypic Analysis, Multi-locus sequence Analysis, Average Nucleotide Identity, Whole Genome Analysis.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620000" cy="12954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Based on several major properties</a:t>
            </a:r>
            <a:br>
              <a:rPr lang="en-US" sz="2800" dirty="0" smtClean="0">
                <a:solidFill>
                  <a:srgbClr val="FFFF00"/>
                </a:solidFill>
              </a:rPr>
            </a:b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52600"/>
            <a:ext cx="7239000" cy="4703136"/>
          </a:xfrm>
        </p:spPr>
        <p:txBody>
          <a:bodyPr/>
          <a:lstStyle/>
          <a:p>
            <a:r>
              <a:rPr lang="en-US" dirty="0" smtClean="0"/>
              <a:t>Morphological</a:t>
            </a:r>
          </a:p>
          <a:p>
            <a:r>
              <a:rPr lang="en-US" dirty="0" smtClean="0"/>
              <a:t>Anatomical</a:t>
            </a:r>
          </a:p>
          <a:p>
            <a:r>
              <a:rPr lang="en-US" dirty="0" smtClean="0"/>
              <a:t>Staining</a:t>
            </a:r>
          </a:p>
          <a:p>
            <a:r>
              <a:rPr lang="en-US" dirty="0" smtClean="0"/>
              <a:t>Based on pathogencity</a:t>
            </a:r>
          </a:p>
          <a:p>
            <a:r>
              <a:rPr lang="en-US" dirty="0" smtClean="0"/>
              <a:t>Based on relationship of host and organism</a:t>
            </a:r>
          </a:p>
          <a:p>
            <a:r>
              <a:rPr lang="en-US" dirty="0" smtClean="0"/>
              <a:t>Nutrition</a:t>
            </a:r>
          </a:p>
          <a:p>
            <a:r>
              <a:rPr lang="en-US" dirty="0" smtClean="0"/>
              <a:t>Environmental factors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Morphological</a:t>
            </a:r>
            <a:br>
              <a:rPr lang="en-US" dirty="0" smtClean="0">
                <a:solidFill>
                  <a:srgbClr val="FFFF00"/>
                </a:solidFill>
              </a:rPr>
            </a:b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</a:rPr>
              <a:t>1.True bacteria </a:t>
            </a:r>
          </a:p>
          <a:p>
            <a:pPr>
              <a:buNone/>
            </a:pPr>
            <a:r>
              <a:rPr lang="en-US" b="1" dirty="0" smtClean="0">
                <a:solidFill>
                  <a:srgbClr val="FFC000"/>
                </a:solidFill>
              </a:rPr>
              <a:t>Cocci</a:t>
            </a:r>
          </a:p>
          <a:p>
            <a:pPr>
              <a:buNone/>
            </a:pPr>
            <a:r>
              <a:rPr lang="en-US" dirty="0" smtClean="0"/>
              <a:t>These are spherical or oval cells</a:t>
            </a:r>
          </a:p>
          <a:p>
            <a:pPr>
              <a:buNone/>
            </a:pPr>
            <a:r>
              <a:rPr lang="en-US" dirty="0" smtClean="0"/>
              <a:t>On the basis of arrangement of individual organism  they can be described as</a:t>
            </a:r>
          </a:p>
          <a:p>
            <a:r>
              <a:rPr lang="en-US" dirty="0" err="1" smtClean="0">
                <a:solidFill>
                  <a:srgbClr val="FFC000"/>
                </a:solidFill>
              </a:rPr>
              <a:t>Monococci</a:t>
            </a:r>
            <a:r>
              <a:rPr lang="en-US" dirty="0" smtClean="0"/>
              <a:t> (cocci in singles) __ </a:t>
            </a:r>
            <a:r>
              <a:rPr lang="en-US" dirty="0" err="1" smtClean="0"/>
              <a:t>Monococcus</a:t>
            </a:r>
            <a:r>
              <a:rPr lang="en-US" dirty="0" smtClean="0"/>
              <a:t> spp.</a:t>
            </a:r>
          </a:p>
          <a:p>
            <a:r>
              <a:rPr lang="en-US" dirty="0" err="1" smtClean="0">
                <a:solidFill>
                  <a:srgbClr val="FFC000"/>
                </a:solidFill>
              </a:rPr>
              <a:t>Diplococci</a:t>
            </a:r>
            <a:r>
              <a:rPr lang="en-US" dirty="0" smtClean="0"/>
              <a:t> (cocci in pairs) __Streptococcus pneumoniae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Staphylococci</a:t>
            </a:r>
            <a:r>
              <a:rPr lang="en-US" dirty="0" smtClean="0"/>
              <a:t> (cocci in grape-like cluster) __ staphylococcus aureus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Streptococci</a:t>
            </a:r>
            <a:r>
              <a:rPr lang="en-US" dirty="0" smtClean="0"/>
              <a:t> ( cocci in chains) __ Streptococcus </a:t>
            </a:r>
            <a:r>
              <a:rPr lang="en-US" dirty="0" err="1" smtClean="0"/>
              <a:t>pyogenes</a:t>
            </a:r>
            <a:endParaRPr lang="en-US" dirty="0" smtClean="0"/>
          </a:p>
          <a:p>
            <a:r>
              <a:rPr lang="en-US" dirty="0" smtClean="0">
                <a:solidFill>
                  <a:srgbClr val="FFC000"/>
                </a:solidFill>
              </a:rPr>
              <a:t>Tetrad</a:t>
            </a:r>
            <a:r>
              <a:rPr lang="en-US" dirty="0" smtClean="0"/>
              <a:t> (cocci in group of four) __ Micrococcus spp.</a:t>
            </a:r>
          </a:p>
          <a:p>
            <a:r>
              <a:rPr lang="en-US" dirty="0" err="1" smtClean="0">
                <a:solidFill>
                  <a:srgbClr val="FFC000"/>
                </a:solidFill>
              </a:rPr>
              <a:t>Sarcina</a:t>
            </a:r>
            <a:r>
              <a:rPr lang="en-US" dirty="0" smtClean="0"/>
              <a:t> (cocci in group of eight) </a:t>
            </a:r>
            <a:r>
              <a:rPr lang="en-US" dirty="0" smtClean="0"/>
              <a:t> __ </a:t>
            </a:r>
            <a:r>
              <a:rPr lang="en-US" dirty="0" err="1" smtClean="0"/>
              <a:t>Sarcina</a:t>
            </a:r>
            <a:r>
              <a:rPr lang="en-US" dirty="0" smtClean="0"/>
              <a:t> </a:t>
            </a:r>
            <a:r>
              <a:rPr lang="en-US" dirty="0" err="1" smtClean="0"/>
              <a:t>ventriculi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Bacilli: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4191000" cy="4800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These are rod shaped bacteria.</a:t>
            </a:r>
          </a:p>
          <a:p>
            <a:pPr>
              <a:buNone/>
            </a:pPr>
            <a:r>
              <a:rPr lang="en-US" dirty="0" smtClean="0"/>
              <a:t>On the basis of arrangement of organisms they can be described as 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Diplobacilli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Streptobacilli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Palisades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Chinese-letter form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Coccobacilli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Coma shaped </a:t>
            </a:r>
          </a:p>
          <a:p>
            <a:endParaRPr lang="en-US" dirty="0"/>
          </a:p>
        </p:txBody>
      </p:sp>
      <p:pic>
        <p:nvPicPr>
          <p:cNvPr id="4" name="Picture 3" descr="imag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0"/>
            <a:ext cx="57912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2.actinomyetes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400800" cy="4873752"/>
          </a:xfrm>
        </p:spPr>
        <p:txBody>
          <a:bodyPr/>
          <a:lstStyle/>
          <a:p>
            <a:r>
              <a:rPr lang="en-US" dirty="0" smtClean="0"/>
              <a:t>Actin-</a:t>
            </a:r>
            <a:r>
              <a:rPr lang="en-US" dirty="0" smtClean="0">
                <a:solidFill>
                  <a:srgbClr val="FFC000"/>
                </a:solidFill>
              </a:rPr>
              <a:t>ray</a:t>
            </a:r>
            <a:r>
              <a:rPr lang="en-US" dirty="0" smtClean="0"/>
              <a:t>, mykes-</a:t>
            </a:r>
            <a:r>
              <a:rPr lang="en-US" dirty="0" smtClean="0">
                <a:solidFill>
                  <a:srgbClr val="FFC000"/>
                </a:solidFill>
              </a:rPr>
              <a:t>fungus</a:t>
            </a:r>
          </a:p>
          <a:p>
            <a:r>
              <a:rPr lang="en-US" dirty="0" smtClean="0"/>
              <a:t>These are rigid organisms like true bacteria but they resemble fungi in that they exhibit branching and tend to form filaments.</a:t>
            </a:r>
          </a:p>
          <a:p>
            <a:r>
              <a:rPr lang="en-US" dirty="0" smtClean="0"/>
              <a:t>They are termed as actinomycetes because of their resemblance to </a:t>
            </a:r>
            <a:r>
              <a:rPr lang="en-US" dirty="0" smtClean="0">
                <a:solidFill>
                  <a:srgbClr val="FFC000"/>
                </a:solidFill>
              </a:rPr>
              <a:t>sun rays</a:t>
            </a:r>
            <a:r>
              <a:rPr lang="en-US" dirty="0" smtClean="0"/>
              <a:t> when seen in tissue sections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Actinomyces bovis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4" name="Picture 3" descr="images (3)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4038600"/>
            <a:ext cx="5638800" cy="28194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3.spirochaetes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257800" cy="4873752"/>
          </a:xfrm>
        </p:spPr>
        <p:txBody>
          <a:bodyPr/>
          <a:lstStyle/>
          <a:p>
            <a:r>
              <a:rPr lang="en-US" dirty="0" smtClean="0"/>
              <a:t>They are relatively longer, slander, non branched microorganisms of spiral shape having several </a:t>
            </a:r>
            <a:r>
              <a:rPr lang="en-US" dirty="0" smtClean="0"/>
              <a:t>coils</a:t>
            </a:r>
          </a:p>
          <a:p>
            <a:pPr algn="ctr">
              <a:buNone/>
            </a:pPr>
            <a:r>
              <a:rPr lang="en-US" dirty="0" smtClean="0"/>
              <a:t>( Treponema pallidum )</a:t>
            </a:r>
            <a:endParaRPr lang="en-US" dirty="0" smtClean="0"/>
          </a:p>
          <a:p>
            <a:pPr>
              <a:buNone/>
            </a:pP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4. Mycoplasmas</a:t>
            </a:r>
          </a:p>
          <a:p>
            <a:r>
              <a:rPr lang="en-US" dirty="0" smtClean="0"/>
              <a:t>These bacteria lack rigid cell wall and are highly pleomorphic and of indefinite shape</a:t>
            </a:r>
          </a:p>
          <a:p>
            <a:r>
              <a:rPr lang="en-US" dirty="0" smtClean="0"/>
              <a:t>They occur in round or oval bodies in interlacking filaments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images (5)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00" y="838200"/>
            <a:ext cx="3048000" cy="2895600"/>
          </a:xfrm>
          <a:prstGeom prst="rect">
            <a:avLst/>
          </a:prstGeom>
        </p:spPr>
      </p:pic>
      <p:pic>
        <p:nvPicPr>
          <p:cNvPr id="5" name="Picture 4" descr="download (1)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600" y="4191000"/>
            <a:ext cx="3581400" cy="2667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stom 3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447</TotalTime>
  <Words>1089</Words>
  <Application>Microsoft Office PowerPoint</Application>
  <PresentationFormat>On-screen Show (4:3)</PresentationFormat>
  <Paragraphs>192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Oriel</vt:lpstr>
      <vt:lpstr>Classification of bacteria</vt:lpstr>
      <vt:lpstr>classification</vt:lpstr>
      <vt:lpstr>History of classification of bacteria</vt:lpstr>
      <vt:lpstr>Time span                  classification based on</vt:lpstr>
      <vt:lpstr>Based on several major properties </vt:lpstr>
      <vt:lpstr>Morphological </vt:lpstr>
      <vt:lpstr>Bacilli:</vt:lpstr>
      <vt:lpstr>2.actinomyetes</vt:lpstr>
      <vt:lpstr>3.spirochaetes</vt:lpstr>
      <vt:lpstr>5. Rickettsiae and chlamydiae</vt:lpstr>
      <vt:lpstr>Based on anatomical features</vt:lpstr>
      <vt:lpstr>2.flagella</vt:lpstr>
      <vt:lpstr>Based on staining reaction</vt:lpstr>
      <vt:lpstr>Slide 14</vt:lpstr>
      <vt:lpstr>Based on pathogenicity</vt:lpstr>
      <vt:lpstr>Based on relationship of host and organism</vt:lpstr>
      <vt:lpstr>Based on nutrition</vt:lpstr>
      <vt:lpstr>Based on environmental factors</vt:lpstr>
      <vt:lpstr>temperature</vt:lpstr>
      <vt:lpstr>Oxygen dependence</vt:lpstr>
      <vt:lpstr>Slide 21</vt:lpstr>
      <vt:lpstr>ph</vt:lpstr>
      <vt:lpstr>Other ways of classification</vt:lpstr>
      <vt:lpstr>Slide 24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</dc:title>
  <dc:creator>NEW AL-ABBAS CO</dc:creator>
  <cp:lastModifiedBy>NEW AL-ABBAS CO</cp:lastModifiedBy>
  <cp:revision>50</cp:revision>
  <dcterms:created xsi:type="dcterms:W3CDTF">2020-11-15T02:00:54Z</dcterms:created>
  <dcterms:modified xsi:type="dcterms:W3CDTF">2020-11-17T18:48:38Z</dcterms:modified>
</cp:coreProperties>
</file>