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2" r:id="rId14"/>
    <p:sldId id="274" r:id="rId15"/>
    <p:sldId id="275" r:id="rId16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223"/>
            <a:ext cx="9143999" cy="1028700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401357" y="0"/>
            <a:ext cx="4742641" cy="599949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-828" y="0"/>
            <a:ext cx="9145590" cy="1020572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00" b="0" i="0">
                <a:solidFill>
                  <a:schemeClr val="tx1"/>
                </a:solidFill>
                <a:latin typeface="Gabriola"/>
                <a:cs typeface="Gabriol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223"/>
            <a:ext cx="9143999" cy="1028700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401357" y="0"/>
            <a:ext cx="4742641" cy="599949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-828" y="0"/>
            <a:ext cx="9145590" cy="1020572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00" b="0" i="0">
                <a:solidFill>
                  <a:schemeClr val="tx1"/>
                </a:solidFill>
                <a:latin typeface="Gabriola"/>
                <a:cs typeface="Gabriol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5940" y="1870989"/>
            <a:ext cx="2479675" cy="36106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4/17/2021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00" b="0" i="0">
                <a:solidFill>
                  <a:schemeClr val="tx1"/>
                </a:solidFill>
                <a:latin typeface="Gabriola"/>
                <a:cs typeface="Gabriol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4/17/2021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4/17/2021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223"/>
            <a:ext cx="9143999" cy="1028700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4401357" y="0"/>
            <a:ext cx="4742641" cy="59994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54653" y="2063369"/>
            <a:ext cx="2234692" cy="20015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400" b="0" i="0">
                <a:solidFill>
                  <a:schemeClr val="tx1"/>
                </a:solidFill>
                <a:latin typeface="Gabriola"/>
                <a:cs typeface="Gabriol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1956943"/>
            <a:ext cx="5066665" cy="45440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223"/>
              <a:ext cx="9143999" cy="102870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401357" y="0"/>
              <a:ext cx="4742641" cy="599949"/>
            </a:xfrm>
            <a:prstGeom prst="rect">
              <a:avLst/>
            </a:prstGeom>
          </p:spPr>
        </p:pic>
      </p:grpSp>
      <p:pic>
        <p:nvPicPr>
          <p:cNvPr id="6" name="object 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-828" y="0"/>
            <a:ext cx="9145590" cy="1020572"/>
          </a:xfrm>
          <a:prstGeom prst="rect">
            <a:avLst/>
          </a:prstGeom>
        </p:spPr>
      </p:pic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381000" y="1524000"/>
            <a:ext cx="7005320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13380">
              <a:lnSpc>
                <a:spcPct val="100000"/>
              </a:lnSpc>
            </a:pPr>
            <a:r>
              <a:rPr sz="3200" b="1" spc="-10" smtClean="0">
                <a:solidFill>
                  <a:srgbClr val="77D9E8"/>
                </a:solidFill>
                <a:latin typeface="Constantia"/>
                <a:cs typeface="Constantia"/>
              </a:rPr>
              <a:t>THEODOLITE</a:t>
            </a:r>
            <a:endParaRPr sz="3200">
              <a:latin typeface="Constantia"/>
              <a:cs typeface="Constantia"/>
            </a:endParaRPr>
          </a:p>
        </p:txBody>
      </p:sp>
      <p:pic>
        <p:nvPicPr>
          <p:cNvPr id="20486" name="Picture 6" descr="Digital Theodolites | Rent, Finance Or Buy On KWIPPED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438400" y="2362200"/>
            <a:ext cx="4797425" cy="3982027"/>
          </a:xfrm>
          <a:prstGeom prst="rect">
            <a:avLst/>
          </a:prstGeom>
          <a:noFill/>
        </p:spPr>
      </p:pic>
      <p:sp>
        <p:nvSpPr>
          <p:cNvPr id="13" name="object 7"/>
          <p:cNvSpPr txBox="1">
            <a:spLocks/>
          </p:cNvSpPr>
          <p:nvPr/>
        </p:nvSpPr>
        <p:spPr>
          <a:xfrm>
            <a:off x="0" y="838200"/>
            <a:ext cx="6248400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1338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spc="-10" dirty="0" smtClean="0">
                <a:solidFill>
                  <a:srgbClr val="77D9E8"/>
                </a:solidFill>
                <a:latin typeface="Constantia"/>
                <a:ea typeface="+mj-ea"/>
                <a:cs typeface="Constantia"/>
              </a:rPr>
              <a:t>Lecture # 6 Part 2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tantia"/>
              <a:ea typeface="+mj-ea"/>
              <a:cs typeface="Constanti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-828" y="0"/>
            <a:ext cx="9145590" cy="1020572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383540" y="1627180"/>
            <a:ext cx="4110990" cy="1761489"/>
          </a:xfrm>
          <a:prstGeom prst="rect">
            <a:avLst/>
          </a:prstGeom>
        </p:spPr>
        <p:txBody>
          <a:bodyPr vert="horz" wrap="square" lIns="0" tIns="37465" rIns="0" bIns="0" rtlCol="0">
            <a:spAutoFit/>
          </a:bodyPr>
          <a:lstStyle/>
          <a:p>
            <a:pPr marL="259079" marR="5080" indent="-247015">
              <a:lnSpc>
                <a:spcPct val="143900"/>
              </a:lnSpc>
              <a:spcBef>
                <a:spcPts val="295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  <a:tab pos="678815" algn="l"/>
                <a:tab pos="1567180" algn="l"/>
                <a:tab pos="2750185" algn="l"/>
                <a:tab pos="3344545" algn="l"/>
              </a:tabLst>
            </a:pPr>
            <a:r>
              <a:rPr dirty="0"/>
              <a:t>	</a:t>
            </a:r>
            <a:r>
              <a:rPr sz="2600" spc="-5" dirty="0">
                <a:latin typeface="Times New Roman"/>
                <a:cs typeface="Times New Roman"/>
              </a:rPr>
              <a:t>It	</a:t>
            </a:r>
            <a:r>
              <a:rPr sz="2600" dirty="0">
                <a:latin typeface="Times New Roman"/>
                <a:cs typeface="Times New Roman"/>
              </a:rPr>
              <a:t>gives	support	the	upper part of the 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instrumental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and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attaches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it 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to</a:t>
            </a:r>
            <a:r>
              <a:rPr sz="2600" spc="-1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the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tripod</a:t>
            </a:r>
            <a:endParaRPr sz="26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648200" y="1295400"/>
            <a:ext cx="4305300" cy="47625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988516"/>
            <a:ext cx="3996054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0" dirty="0">
                <a:solidFill>
                  <a:srgbClr val="04607A"/>
                </a:solidFill>
                <a:latin typeface="Times New Roman"/>
                <a:cs typeface="Times New Roman"/>
              </a:rPr>
              <a:t>6.</a:t>
            </a:r>
            <a:r>
              <a:rPr sz="5000" spc="-45" dirty="0">
                <a:solidFill>
                  <a:srgbClr val="04607A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04607A"/>
                </a:solidFill>
                <a:latin typeface="Times New Roman"/>
                <a:cs typeface="Times New Roman"/>
              </a:rPr>
              <a:t>Lower</a:t>
            </a:r>
            <a:r>
              <a:rPr spc="-40" dirty="0">
                <a:solidFill>
                  <a:srgbClr val="04607A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04607A"/>
                </a:solidFill>
                <a:latin typeface="Times New Roman"/>
                <a:cs typeface="Times New Roman"/>
              </a:rPr>
              <a:t>Plate</a:t>
            </a:r>
            <a:endParaRPr sz="5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956943"/>
            <a:ext cx="8074659" cy="318869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6385" marR="6350" indent="-274320" algn="just">
              <a:lnSpc>
                <a:spcPct val="100000"/>
              </a:lnSpc>
              <a:spcBef>
                <a:spcPts val="105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lang="en-US" sz="2600" spc="-5" dirty="0" smtClean="0">
                <a:latin typeface="Times New Roman"/>
                <a:cs typeface="Times New Roman"/>
              </a:rPr>
              <a:t>A</a:t>
            </a:r>
            <a:r>
              <a:rPr lang="en-US" sz="2600" spc="-5" dirty="0">
                <a:latin typeface="Times New Roman"/>
                <a:cs typeface="Times New Roman"/>
              </a:rPr>
              <a:t> </a:t>
            </a:r>
            <a:r>
              <a:rPr sz="2600" spc="-5" smtClean="0">
                <a:latin typeface="Times New Roman"/>
                <a:cs typeface="Times New Roman"/>
              </a:rPr>
              <a:t>horizontal </a:t>
            </a:r>
            <a:r>
              <a:rPr sz="2600" dirty="0">
                <a:latin typeface="Times New Roman"/>
                <a:cs typeface="Times New Roman"/>
              </a:rPr>
              <a:t>plate with </a:t>
            </a:r>
            <a:r>
              <a:rPr sz="2600" spc="-5" dirty="0">
                <a:latin typeface="Times New Roman"/>
                <a:cs typeface="Times New Roman"/>
              </a:rPr>
              <a:t>the graduations provided 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all </a:t>
            </a:r>
            <a:r>
              <a:rPr sz="2600" dirty="0">
                <a:latin typeface="Times New Roman"/>
                <a:cs typeface="Times New Roman"/>
              </a:rPr>
              <a:t>around, from 0 </a:t>
            </a:r>
            <a:r>
              <a:rPr sz="2600" spc="-5" dirty="0">
                <a:latin typeface="Times New Roman"/>
                <a:cs typeface="Times New Roman"/>
              </a:rPr>
              <a:t>to 360°, in </a:t>
            </a:r>
            <a:r>
              <a:rPr sz="2600" dirty="0">
                <a:latin typeface="Times New Roman"/>
                <a:cs typeface="Times New Roman"/>
              </a:rPr>
              <a:t>a </a:t>
            </a:r>
            <a:r>
              <a:rPr sz="2600" spc="-5" dirty="0">
                <a:latin typeface="Times New Roman"/>
                <a:cs typeface="Times New Roman"/>
              </a:rPr>
              <a:t>clockwise </a:t>
            </a:r>
            <a:r>
              <a:rPr sz="2600" dirty="0">
                <a:latin typeface="Times New Roman"/>
                <a:cs typeface="Times New Roman"/>
              </a:rPr>
              <a:t>direction</a:t>
            </a:r>
            <a:r>
              <a:rPr sz="2600">
                <a:latin typeface="Times New Roman"/>
                <a:cs typeface="Times New Roman"/>
              </a:rPr>
              <a:t>. </a:t>
            </a: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0AD0D9"/>
              </a:buClr>
              <a:buFont typeface="Segoe UI Symbol"/>
              <a:buChar char="⚫"/>
            </a:pPr>
            <a:endParaRPr sz="375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600" dirty="0">
                <a:latin typeface="Times New Roman"/>
                <a:cs typeface="Times New Roman"/>
              </a:rPr>
              <a:t>Horizontal</a:t>
            </a:r>
            <a:r>
              <a:rPr sz="2600" spc="-3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angles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are</a:t>
            </a:r>
            <a:r>
              <a:rPr sz="2600" spc="-3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measured </a:t>
            </a:r>
            <a:r>
              <a:rPr sz="2600" dirty="0">
                <a:latin typeface="Times New Roman"/>
                <a:cs typeface="Times New Roman"/>
              </a:rPr>
              <a:t>with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this</a:t>
            </a:r>
            <a:r>
              <a:rPr sz="2600" spc="-5" dirty="0">
                <a:latin typeface="Times New Roman"/>
                <a:cs typeface="Times New Roman"/>
              </a:rPr>
              <a:t> plate.</a:t>
            </a:r>
            <a:endParaRPr sz="2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Clr>
                <a:srgbClr val="0AD0D9"/>
              </a:buClr>
              <a:buFont typeface="Segoe UI Symbol"/>
              <a:buChar char="⚫"/>
            </a:pPr>
            <a:endParaRPr sz="3800">
              <a:latin typeface="Times New Roman"/>
              <a:cs typeface="Times New Roman"/>
            </a:endParaRPr>
          </a:p>
          <a:p>
            <a:pPr marL="286385" marR="5080" indent="-274320" algn="just">
              <a:lnSpc>
                <a:spcPct val="100000"/>
              </a:lnSpc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600" dirty="0">
                <a:latin typeface="Times New Roman"/>
                <a:cs typeface="Times New Roman"/>
              </a:rPr>
              <a:t>The </a:t>
            </a:r>
            <a:r>
              <a:rPr sz="2600" spc="-5" dirty="0">
                <a:latin typeface="Times New Roman"/>
                <a:cs typeface="Times New Roman"/>
              </a:rPr>
              <a:t>size </a:t>
            </a:r>
            <a:r>
              <a:rPr sz="2600" dirty="0">
                <a:latin typeface="Times New Roman"/>
                <a:cs typeface="Times New Roman"/>
              </a:rPr>
              <a:t>of the </a:t>
            </a:r>
            <a:r>
              <a:rPr sz="2600" spc="-5" dirty="0">
                <a:latin typeface="Times New Roman"/>
                <a:cs typeface="Times New Roman"/>
              </a:rPr>
              <a:t>theodolite is </a:t>
            </a:r>
            <a:r>
              <a:rPr sz="2600" dirty="0">
                <a:latin typeface="Times New Roman"/>
                <a:cs typeface="Times New Roman"/>
              </a:rPr>
              <a:t>defined by </a:t>
            </a:r>
            <a:r>
              <a:rPr sz="2600" spc="-5" dirty="0">
                <a:latin typeface="Times New Roman"/>
                <a:cs typeface="Times New Roman"/>
              </a:rPr>
              <a:t>the diameter </a:t>
            </a:r>
            <a:r>
              <a:rPr sz="2600" dirty="0">
                <a:latin typeface="Times New Roman"/>
                <a:cs typeface="Times New Roman"/>
              </a:rPr>
              <a:t>of 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horizontal</a:t>
            </a:r>
            <a:r>
              <a:rPr sz="2600" spc="-3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circle.</a:t>
            </a:r>
            <a:endParaRPr sz="2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0700" y="801369"/>
            <a:ext cx="3566160" cy="7721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900" spc="-5" dirty="0">
                <a:solidFill>
                  <a:srgbClr val="04607A"/>
                </a:solidFill>
                <a:latin typeface="Times New Roman"/>
                <a:cs typeface="Times New Roman"/>
              </a:rPr>
              <a:t>7.</a:t>
            </a:r>
            <a:r>
              <a:rPr sz="4900" spc="-35" dirty="0">
                <a:solidFill>
                  <a:srgbClr val="04607A"/>
                </a:solidFill>
                <a:latin typeface="Times New Roman"/>
                <a:cs typeface="Times New Roman"/>
              </a:rPr>
              <a:t> </a:t>
            </a:r>
            <a:r>
              <a:rPr sz="4900" spc="-5" dirty="0">
                <a:solidFill>
                  <a:srgbClr val="04607A"/>
                </a:solidFill>
                <a:latin typeface="Times New Roman"/>
                <a:cs typeface="Times New Roman"/>
              </a:rPr>
              <a:t>Upper</a:t>
            </a:r>
            <a:r>
              <a:rPr sz="4900" spc="-25" dirty="0">
                <a:solidFill>
                  <a:srgbClr val="04607A"/>
                </a:solidFill>
                <a:latin typeface="Times New Roman"/>
                <a:cs typeface="Times New Roman"/>
              </a:rPr>
              <a:t> </a:t>
            </a:r>
            <a:r>
              <a:rPr sz="4900" spc="-5" dirty="0">
                <a:solidFill>
                  <a:srgbClr val="04607A"/>
                </a:solidFill>
                <a:latin typeface="Times New Roman"/>
                <a:cs typeface="Times New Roman"/>
              </a:rPr>
              <a:t>plate</a:t>
            </a:r>
            <a:endParaRPr sz="49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896592"/>
            <a:ext cx="8072755" cy="40678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385" marR="5080" indent="-274320" algn="just">
              <a:lnSpc>
                <a:spcPct val="140000"/>
              </a:lnSpc>
              <a:spcBef>
                <a:spcPts val="100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600" spc="-5" dirty="0">
                <a:latin typeface="Times New Roman"/>
                <a:cs typeface="Times New Roman"/>
              </a:rPr>
              <a:t>Horizontal </a:t>
            </a:r>
            <a:r>
              <a:rPr sz="2600" dirty="0">
                <a:latin typeface="Times New Roman"/>
                <a:cs typeface="Times New Roman"/>
              </a:rPr>
              <a:t>plate of </a:t>
            </a:r>
            <a:r>
              <a:rPr sz="2600" spc="-5" dirty="0">
                <a:latin typeface="Times New Roman"/>
                <a:cs typeface="Times New Roman"/>
              </a:rPr>
              <a:t>smaller diameter </a:t>
            </a:r>
            <a:r>
              <a:rPr sz="2600" dirty="0">
                <a:latin typeface="Times New Roman"/>
                <a:cs typeface="Times New Roman"/>
              </a:rPr>
              <a:t>provided with two 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venires.</a:t>
            </a:r>
            <a:r>
              <a:rPr sz="2600" dirty="0">
                <a:latin typeface="Times New Roman"/>
                <a:cs typeface="Times New Roman"/>
              </a:rPr>
              <a:t> on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diametrically</a:t>
            </a:r>
            <a:r>
              <a:rPr sz="2600" dirty="0">
                <a:latin typeface="Times New Roman"/>
                <a:cs typeface="Times New Roman"/>
              </a:rPr>
              <a:t> opposite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parts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of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its 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circumference.</a:t>
            </a:r>
            <a:endParaRPr sz="2600">
              <a:latin typeface="Times New Roman"/>
              <a:cs typeface="Times New Roman"/>
            </a:endParaRPr>
          </a:p>
          <a:p>
            <a:pPr marL="286385" marR="5080" indent="-274320" algn="just">
              <a:lnSpc>
                <a:spcPct val="140000"/>
              </a:lnSpc>
              <a:spcBef>
                <a:spcPts val="625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600" dirty="0">
                <a:latin typeface="Times New Roman"/>
                <a:cs typeface="Times New Roman"/>
              </a:rPr>
              <a:t>They are </a:t>
            </a:r>
            <a:r>
              <a:rPr sz="2600" spc="-5" dirty="0">
                <a:latin typeface="Times New Roman"/>
                <a:cs typeface="Times New Roman"/>
              </a:rPr>
              <a:t>used to read fractions </a:t>
            </a:r>
            <a:r>
              <a:rPr sz="2600" dirty="0">
                <a:latin typeface="Times New Roman"/>
                <a:cs typeface="Times New Roman"/>
              </a:rPr>
              <a:t>of the </a:t>
            </a:r>
            <a:r>
              <a:rPr sz="2600" spc="-5" dirty="0">
                <a:latin typeface="Times New Roman"/>
                <a:cs typeface="Times New Roman"/>
              </a:rPr>
              <a:t>horizontal circle </a:t>
            </a:r>
            <a:r>
              <a:rPr sz="2600" dirty="0">
                <a:latin typeface="Times New Roman"/>
                <a:cs typeface="Times New Roman"/>
              </a:rPr>
              <a:t> plate</a:t>
            </a:r>
            <a:r>
              <a:rPr sz="2600" spc="-1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graduations.</a:t>
            </a:r>
            <a:endParaRPr sz="2600">
              <a:latin typeface="Times New Roman"/>
              <a:cs typeface="Times New Roman"/>
            </a:endParaRPr>
          </a:p>
          <a:p>
            <a:pPr marL="286385" marR="6985" indent="-274320" algn="just">
              <a:lnSpc>
                <a:spcPct val="140100"/>
              </a:lnSpc>
              <a:spcBef>
                <a:spcPts val="620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600" dirty="0">
                <a:latin typeface="Times New Roman"/>
                <a:cs typeface="Times New Roman"/>
              </a:rPr>
              <a:t>The </a:t>
            </a:r>
            <a:r>
              <a:rPr sz="2600" spc="-5" dirty="0">
                <a:latin typeface="Times New Roman"/>
                <a:cs typeface="Times New Roman"/>
              </a:rPr>
              <a:t>venires are graduated </a:t>
            </a:r>
            <a:r>
              <a:rPr sz="2600" dirty="0">
                <a:latin typeface="Times New Roman"/>
                <a:cs typeface="Times New Roman"/>
              </a:rPr>
              <a:t>in </a:t>
            </a:r>
            <a:r>
              <a:rPr sz="2600" spc="-5" dirty="0">
                <a:latin typeface="Times New Roman"/>
                <a:cs typeface="Times New Roman"/>
              </a:rPr>
              <a:t>20 min </a:t>
            </a:r>
            <a:r>
              <a:rPr sz="2600" dirty="0">
                <a:latin typeface="Times New Roman"/>
                <a:cs typeface="Times New Roman"/>
              </a:rPr>
              <a:t>and </a:t>
            </a:r>
            <a:r>
              <a:rPr sz="2600" spc="-5" dirty="0">
                <a:latin typeface="Times New Roman"/>
                <a:cs typeface="Times New Roman"/>
              </a:rPr>
              <a:t>each </a:t>
            </a:r>
            <a:r>
              <a:rPr sz="2600" dirty="0">
                <a:latin typeface="Times New Roman"/>
                <a:cs typeface="Times New Roman"/>
              </a:rPr>
              <a:t>minute </a:t>
            </a:r>
            <a:r>
              <a:rPr sz="2600" spc="-5" dirty="0">
                <a:latin typeface="Times New Roman"/>
                <a:cs typeface="Times New Roman"/>
              </a:rPr>
              <a:t>is </a:t>
            </a:r>
            <a:r>
              <a:rPr sz="2600" dirty="0">
                <a:latin typeface="Times New Roman"/>
                <a:cs typeface="Times New Roman"/>
              </a:rPr>
              <a:t> divided</a:t>
            </a:r>
            <a:r>
              <a:rPr sz="2600" spc="-2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in</a:t>
            </a:r>
            <a:r>
              <a:rPr sz="2600" dirty="0">
                <a:latin typeface="Times New Roman"/>
                <a:cs typeface="Times New Roman"/>
              </a:rPr>
              <a:t> 3 </a:t>
            </a:r>
            <a:r>
              <a:rPr sz="2600" spc="-5" dirty="0">
                <a:latin typeface="Times New Roman"/>
                <a:cs typeface="Times New Roman"/>
              </a:rPr>
              <a:t>to</a:t>
            </a:r>
            <a:r>
              <a:rPr sz="2600" dirty="0">
                <a:latin typeface="Times New Roman"/>
                <a:cs typeface="Times New Roman"/>
              </a:rPr>
              <a:t> 5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parts</a:t>
            </a:r>
            <a:r>
              <a:rPr sz="2600" spc="-1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making least</a:t>
            </a:r>
            <a:r>
              <a:rPr sz="2600" spc="1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count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spc="5" dirty="0">
                <a:latin typeface="Times New Roman"/>
                <a:cs typeface="Times New Roman"/>
              </a:rPr>
              <a:t>20”</a:t>
            </a:r>
            <a:r>
              <a:rPr sz="2600" spc="-3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or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10”.</a:t>
            </a:r>
            <a:endParaRPr sz="2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223"/>
              <a:ext cx="9143999" cy="102870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401357" y="0"/>
              <a:ext cx="4742641" cy="599949"/>
            </a:xfrm>
            <a:prstGeom prst="rect">
              <a:avLst/>
            </a:prstGeom>
          </p:spPr>
        </p:pic>
      </p:grpSp>
      <p:pic>
        <p:nvPicPr>
          <p:cNvPr id="6" name="object 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-828" y="0"/>
            <a:ext cx="9145590" cy="1020572"/>
          </a:xfrm>
          <a:prstGeom prst="rect">
            <a:avLst/>
          </a:prstGeom>
        </p:spPr>
      </p:pic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444500" y="971753"/>
            <a:ext cx="5418455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04607A"/>
                </a:solidFill>
                <a:latin typeface="Times New Roman"/>
                <a:cs typeface="Times New Roman"/>
              </a:rPr>
              <a:t>10.</a:t>
            </a:r>
            <a:r>
              <a:rPr spc="-305" dirty="0">
                <a:solidFill>
                  <a:srgbClr val="04607A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04607A"/>
                </a:solidFill>
                <a:latin typeface="Times New Roman"/>
                <a:cs typeface="Times New Roman"/>
              </a:rPr>
              <a:t>Altitude Bubble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535940" y="1956943"/>
            <a:ext cx="7961630" cy="17697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6385" marR="5080" indent="-274320">
              <a:lnSpc>
                <a:spcPct val="100000"/>
              </a:lnSpc>
              <a:spcBef>
                <a:spcPts val="105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600" dirty="0">
                <a:latin typeface="Times New Roman"/>
                <a:cs typeface="Times New Roman"/>
              </a:rPr>
              <a:t>A</a:t>
            </a:r>
            <a:r>
              <a:rPr sz="2600" spc="-15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sensitive</a:t>
            </a:r>
            <a:r>
              <a:rPr sz="2600" spc="1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level</a:t>
            </a:r>
            <a:r>
              <a:rPr sz="2600" spc="1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tube</a:t>
            </a:r>
            <a:r>
              <a:rPr sz="2600" spc="-1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called</a:t>
            </a:r>
            <a:r>
              <a:rPr sz="2600" spc="1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altitude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bubble,</a:t>
            </a:r>
            <a:r>
              <a:rPr sz="2600" spc="-2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is </a:t>
            </a:r>
            <a:r>
              <a:rPr sz="2600" spc="-5" dirty="0">
                <a:latin typeface="Times New Roman"/>
                <a:cs typeface="Times New Roman"/>
              </a:rPr>
              <a:t>attached</a:t>
            </a:r>
            <a:r>
              <a:rPr sz="2600" dirty="0">
                <a:latin typeface="Times New Roman"/>
                <a:cs typeface="Times New Roman"/>
              </a:rPr>
              <a:t> to </a:t>
            </a:r>
            <a:r>
              <a:rPr sz="2600" spc="-63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the</a:t>
            </a:r>
            <a:r>
              <a:rPr sz="2600" spc="-5" dirty="0">
                <a:latin typeface="Times New Roman"/>
                <a:cs typeface="Times New Roman"/>
              </a:rPr>
              <a:t> top </a:t>
            </a:r>
            <a:r>
              <a:rPr sz="2600" dirty="0">
                <a:latin typeface="Times New Roman"/>
                <a:cs typeface="Times New Roman"/>
              </a:rPr>
              <a:t>of</a:t>
            </a:r>
            <a:r>
              <a:rPr sz="2600" spc="-1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the</a:t>
            </a:r>
            <a:r>
              <a:rPr sz="2600" spc="-55" dirty="0">
                <a:latin typeface="Times New Roman"/>
                <a:cs typeface="Times New Roman"/>
              </a:rPr>
              <a:t> </a:t>
            </a:r>
            <a:r>
              <a:rPr sz="2600" spc="-120" dirty="0">
                <a:latin typeface="Times New Roman"/>
                <a:cs typeface="Times New Roman"/>
              </a:rPr>
              <a:t>T-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frame.</a:t>
            </a:r>
            <a:endParaRPr sz="26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620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600" dirty="0">
                <a:latin typeface="Times New Roman"/>
                <a:cs typeface="Times New Roman"/>
              </a:rPr>
              <a:t>This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bubble</a:t>
            </a:r>
            <a:r>
              <a:rPr sz="2600" spc="-5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is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brought</a:t>
            </a:r>
            <a:r>
              <a:rPr sz="2600" spc="-3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to the </a:t>
            </a:r>
            <a:r>
              <a:rPr sz="2600" spc="-5" dirty="0">
                <a:latin typeface="Times New Roman"/>
                <a:cs typeface="Times New Roman"/>
              </a:rPr>
              <a:t>center</a:t>
            </a:r>
            <a:r>
              <a:rPr sz="2600" spc="-2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by the </a:t>
            </a:r>
            <a:r>
              <a:rPr sz="2600" spc="-5" dirty="0">
                <a:latin typeface="Times New Roman"/>
                <a:cs typeface="Times New Roman"/>
              </a:rPr>
              <a:t>clip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30" dirty="0">
                <a:latin typeface="Times New Roman"/>
                <a:cs typeface="Times New Roman"/>
              </a:rPr>
              <a:t>screw.</a:t>
            </a:r>
            <a:endParaRPr sz="26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625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600" dirty="0">
                <a:latin typeface="Times New Roman"/>
                <a:cs typeface="Times New Roman"/>
              </a:rPr>
              <a:t>A</a:t>
            </a:r>
            <a:r>
              <a:rPr sz="2600" spc="-16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mirror</a:t>
            </a:r>
            <a:r>
              <a:rPr sz="2600" dirty="0">
                <a:latin typeface="Times New Roman"/>
                <a:cs typeface="Times New Roman"/>
              </a:rPr>
              <a:t> is provided</a:t>
            </a:r>
            <a:r>
              <a:rPr sz="2600" spc="-3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on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the</a:t>
            </a:r>
            <a:r>
              <a:rPr sz="2600" spc="-2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top of</a:t>
            </a:r>
            <a:r>
              <a:rPr sz="2600" spc="-1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bubble.</a:t>
            </a:r>
            <a:endParaRPr sz="2600">
              <a:latin typeface="Times New Roman"/>
              <a:cs typeface="Times New Roman"/>
            </a:endParaRPr>
          </a:p>
        </p:txBody>
      </p:sp>
      <p:pic>
        <p:nvPicPr>
          <p:cNvPr id="9" name="object 9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048000" y="3962399"/>
            <a:ext cx="6096000" cy="2895599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223"/>
              <a:ext cx="9143999" cy="102870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401357" y="0"/>
              <a:ext cx="4742641" cy="599949"/>
            </a:xfrm>
            <a:prstGeom prst="rect">
              <a:avLst/>
            </a:prstGeom>
          </p:spPr>
        </p:pic>
      </p:grpSp>
      <p:pic>
        <p:nvPicPr>
          <p:cNvPr id="6" name="object 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-828" y="0"/>
            <a:ext cx="9145590" cy="1020572"/>
          </a:xfrm>
          <a:prstGeom prst="rect">
            <a:avLst/>
          </a:prstGeom>
        </p:spPr>
      </p:pic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20700" y="743458"/>
            <a:ext cx="2618740" cy="7721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900" spc="-5" dirty="0">
                <a:solidFill>
                  <a:srgbClr val="04607A"/>
                </a:solidFill>
                <a:latin typeface="Times New Roman"/>
                <a:cs typeface="Times New Roman"/>
              </a:rPr>
              <a:t>12.</a:t>
            </a:r>
            <a:r>
              <a:rPr sz="4900" spc="-150" dirty="0">
                <a:solidFill>
                  <a:srgbClr val="04607A"/>
                </a:solidFill>
                <a:latin typeface="Times New Roman"/>
                <a:cs typeface="Times New Roman"/>
              </a:rPr>
              <a:t> </a:t>
            </a:r>
            <a:r>
              <a:rPr sz="4900" spc="-35" dirty="0">
                <a:solidFill>
                  <a:srgbClr val="04607A"/>
                </a:solidFill>
                <a:latin typeface="Times New Roman"/>
                <a:cs typeface="Times New Roman"/>
              </a:rPr>
              <a:t>Tripod</a:t>
            </a:r>
            <a:endParaRPr sz="49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499093" y="2401892"/>
            <a:ext cx="147320" cy="366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840"/>
              </a:lnSpc>
            </a:pPr>
            <a:r>
              <a:rPr sz="2600" dirty="0">
                <a:latin typeface="Times New Roman"/>
                <a:cs typeface="Times New Roman"/>
              </a:rPr>
              <a:t>e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6385" marR="95250" indent="-274320">
              <a:lnSpc>
                <a:spcPct val="100000"/>
              </a:lnSpc>
              <a:spcBef>
                <a:spcPts val="105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dirty="0"/>
              <a:t>The theodolite is mounted on a </a:t>
            </a:r>
            <a:r>
              <a:rPr spc="5" dirty="0"/>
              <a:t> </a:t>
            </a:r>
            <a:r>
              <a:rPr dirty="0"/>
              <a:t>strong</a:t>
            </a:r>
            <a:r>
              <a:rPr spc="-20" dirty="0"/>
              <a:t> </a:t>
            </a:r>
            <a:r>
              <a:rPr dirty="0"/>
              <a:t>tripod</a:t>
            </a:r>
            <a:r>
              <a:rPr spc="-20" dirty="0"/>
              <a:t> </a:t>
            </a:r>
            <a:r>
              <a:rPr dirty="0"/>
              <a:t>when</a:t>
            </a:r>
            <a:r>
              <a:rPr spc="-35" dirty="0"/>
              <a:t> </a:t>
            </a:r>
            <a:r>
              <a:rPr dirty="0"/>
              <a:t>being</a:t>
            </a:r>
            <a:r>
              <a:rPr spc="-30" dirty="0"/>
              <a:t> </a:t>
            </a:r>
            <a:r>
              <a:rPr dirty="0"/>
              <a:t>used</a:t>
            </a:r>
            <a:r>
              <a:rPr spc="-25" dirty="0"/>
              <a:t> </a:t>
            </a:r>
            <a:r>
              <a:rPr/>
              <a:t>in</a:t>
            </a:r>
            <a:r>
              <a:rPr spc="-5"/>
              <a:t> </a:t>
            </a:r>
            <a:r>
              <a:rPr smtClean="0"/>
              <a:t>th</a:t>
            </a:r>
            <a:r>
              <a:rPr spc="-635" smtClean="0"/>
              <a:t> </a:t>
            </a:r>
            <a:r>
              <a:rPr spc="-5" dirty="0"/>
              <a:t>field.</a:t>
            </a:r>
          </a:p>
          <a:p>
            <a:pPr marL="286385" marR="361950" indent="-274320">
              <a:lnSpc>
                <a:spcPct val="100000"/>
              </a:lnSpc>
              <a:spcBef>
                <a:spcPts val="620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pc="5" dirty="0"/>
              <a:t>The</a:t>
            </a:r>
            <a:r>
              <a:rPr spc="-25" dirty="0"/>
              <a:t> </a:t>
            </a:r>
            <a:r>
              <a:rPr spc="-5" dirty="0"/>
              <a:t>legs </a:t>
            </a:r>
            <a:r>
              <a:rPr dirty="0"/>
              <a:t>of</a:t>
            </a:r>
            <a:r>
              <a:rPr spc="-25" dirty="0"/>
              <a:t> </a:t>
            </a:r>
            <a:r>
              <a:rPr dirty="0"/>
              <a:t>the</a:t>
            </a:r>
            <a:r>
              <a:rPr spc="-15" dirty="0"/>
              <a:t> </a:t>
            </a:r>
            <a:r>
              <a:rPr dirty="0"/>
              <a:t>tripod</a:t>
            </a:r>
            <a:r>
              <a:rPr spc="-15" dirty="0"/>
              <a:t> </a:t>
            </a:r>
            <a:r>
              <a:rPr spc="-5" dirty="0"/>
              <a:t>are</a:t>
            </a:r>
            <a:r>
              <a:rPr spc="-25" dirty="0"/>
              <a:t> </a:t>
            </a:r>
            <a:r>
              <a:rPr spc="-5" dirty="0"/>
              <a:t>solid</a:t>
            </a:r>
            <a:r>
              <a:rPr spc="5" dirty="0"/>
              <a:t> </a:t>
            </a:r>
            <a:r>
              <a:rPr dirty="0"/>
              <a:t>or </a:t>
            </a:r>
            <a:r>
              <a:rPr spc="-635" dirty="0"/>
              <a:t> </a:t>
            </a:r>
            <a:r>
              <a:rPr spc="-5" dirty="0"/>
              <a:t>framed. </a:t>
            </a:r>
            <a:r>
              <a:rPr dirty="0"/>
              <a:t>At the lower ends of the </a:t>
            </a:r>
            <a:r>
              <a:rPr spc="5" dirty="0"/>
              <a:t> </a:t>
            </a:r>
            <a:r>
              <a:rPr spc="-5" dirty="0"/>
              <a:t>legs, </a:t>
            </a:r>
            <a:r>
              <a:rPr dirty="0"/>
              <a:t>pointed </a:t>
            </a:r>
            <a:r>
              <a:rPr spc="-5" dirty="0"/>
              <a:t>steel </a:t>
            </a:r>
            <a:r>
              <a:rPr dirty="0"/>
              <a:t>shoes are </a:t>
            </a:r>
            <a:r>
              <a:rPr spc="5" dirty="0"/>
              <a:t> </a:t>
            </a:r>
            <a:r>
              <a:rPr dirty="0"/>
              <a:t>provided to get </a:t>
            </a:r>
            <a:r>
              <a:rPr spc="-5" dirty="0"/>
              <a:t>them </a:t>
            </a:r>
            <a:r>
              <a:rPr dirty="0"/>
              <a:t>pushed into </a:t>
            </a:r>
            <a:r>
              <a:rPr spc="-635" dirty="0"/>
              <a:t> </a:t>
            </a:r>
            <a:r>
              <a:rPr dirty="0"/>
              <a:t>ground.</a:t>
            </a:r>
          </a:p>
          <a:p>
            <a:pPr marL="286385" marR="5080" indent="-274320" algn="just">
              <a:lnSpc>
                <a:spcPct val="100000"/>
              </a:lnSpc>
              <a:spcBef>
                <a:spcPts val="630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dirty="0"/>
              <a:t>The tripod head has </a:t>
            </a:r>
            <a:r>
              <a:rPr spc="-10" dirty="0"/>
              <a:t>male </a:t>
            </a:r>
            <a:r>
              <a:rPr spc="-5" dirty="0"/>
              <a:t>screws </a:t>
            </a:r>
            <a:r>
              <a:rPr dirty="0"/>
              <a:t>on </a:t>
            </a:r>
            <a:r>
              <a:rPr spc="-635" dirty="0"/>
              <a:t> </a:t>
            </a:r>
            <a:r>
              <a:rPr dirty="0"/>
              <a:t>which</a:t>
            </a:r>
            <a:r>
              <a:rPr spc="-25" dirty="0"/>
              <a:t> </a:t>
            </a:r>
            <a:r>
              <a:rPr dirty="0"/>
              <a:t>the</a:t>
            </a:r>
            <a:r>
              <a:rPr spc="-5" dirty="0"/>
              <a:t> trivet </a:t>
            </a:r>
            <a:r>
              <a:rPr dirty="0"/>
              <a:t>of</a:t>
            </a:r>
            <a:r>
              <a:rPr spc="-20" dirty="0"/>
              <a:t> </a:t>
            </a:r>
            <a:r>
              <a:rPr dirty="0"/>
              <a:t>the</a:t>
            </a:r>
            <a:r>
              <a:rPr spc="-5" dirty="0"/>
              <a:t> leveling </a:t>
            </a:r>
            <a:r>
              <a:rPr dirty="0"/>
              <a:t>head </a:t>
            </a:r>
            <a:r>
              <a:rPr spc="-640" dirty="0"/>
              <a:t> </a:t>
            </a:r>
            <a:r>
              <a:rPr dirty="0"/>
              <a:t>is</a:t>
            </a:r>
            <a:r>
              <a:rPr spc="-10" dirty="0"/>
              <a:t> </a:t>
            </a:r>
            <a:r>
              <a:rPr spc="-5" dirty="0"/>
              <a:t>screwed.</a:t>
            </a:r>
          </a:p>
        </p:txBody>
      </p:sp>
      <p:pic>
        <p:nvPicPr>
          <p:cNvPr id="10" name="object 1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715000" y="1142998"/>
            <a:ext cx="3428999" cy="5714998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223"/>
              <a:ext cx="9143999" cy="102870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401357" y="0"/>
              <a:ext cx="4742641" cy="599949"/>
            </a:xfrm>
            <a:prstGeom prst="rect">
              <a:avLst/>
            </a:prstGeom>
          </p:spPr>
        </p:pic>
      </p:grpSp>
      <p:pic>
        <p:nvPicPr>
          <p:cNvPr id="6" name="object 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-828" y="0"/>
            <a:ext cx="9145590" cy="1020572"/>
          </a:xfrm>
          <a:prstGeom prst="rect">
            <a:avLst/>
          </a:prstGeom>
        </p:spPr>
      </p:pic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7165" rIns="0" bIns="0" rtlCol="0">
            <a:spAutoFit/>
          </a:bodyPr>
          <a:lstStyle/>
          <a:p>
            <a:pPr marL="202565">
              <a:lnSpc>
                <a:spcPct val="100000"/>
              </a:lnSpc>
              <a:spcBef>
                <a:spcPts val="1395"/>
              </a:spcBef>
            </a:pPr>
            <a:r>
              <a:rPr dirty="0"/>
              <a:t>Thank</a:t>
            </a:r>
          </a:p>
          <a:p>
            <a:pPr marL="986790">
              <a:lnSpc>
                <a:spcPct val="100000"/>
              </a:lnSpc>
              <a:spcBef>
                <a:spcPts val="1300"/>
              </a:spcBef>
            </a:pPr>
            <a:r>
              <a:rPr dirty="0"/>
              <a:t>You….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223"/>
              <a:ext cx="9143999" cy="102870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401357" y="0"/>
              <a:ext cx="4742641" cy="599949"/>
            </a:xfrm>
            <a:prstGeom prst="rect">
              <a:avLst/>
            </a:prstGeom>
          </p:spPr>
        </p:pic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3048000" y="685800"/>
            <a:ext cx="1627505" cy="7880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0" dirty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rPr>
              <a:t>INDEX</a:t>
            </a:r>
            <a:endParaRPr sz="5000">
              <a:solidFill>
                <a:schemeClr val="tx2">
                  <a:lumMod val="75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5940" y="1947799"/>
            <a:ext cx="7007860" cy="230640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105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600" spc="-5" dirty="0">
                <a:solidFill>
                  <a:schemeClr val="tx2">
                    <a:lumMod val="75000"/>
                  </a:schemeClr>
                </a:solidFill>
                <a:latin typeface="Constantia"/>
                <a:cs typeface="Constantia"/>
              </a:rPr>
              <a:t>INTRODUCTION</a:t>
            </a:r>
            <a:endParaRPr sz="2600">
              <a:solidFill>
                <a:schemeClr val="tx2">
                  <a:lumMod val="75000"/>
                </a:schemeClr>
              </a:solidFill>
              <a:latin typeface="Constantia"/>
              <a:cs typeface="Constantia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0AD0D9"/>
              </a:buClr>
              <a:buFont typeface="Segoe UI Symbol"/>
              <a:buChar char="⚫"/>
            </a:pPr>
            <a:endParaRPr sz="3550">
              <a:solidFill>
                <a:schemeClr val="tx2">
                  <a:lumMod val="75000"/>
                </a:schemeClr>
              </a:solidFill>
              <a:latin typeface="Constantia"/>
              <a:cs typeface="Constantia"/>
            </a:endParaRPr>
          </a:p>
          <a:p>
            <a:pPr marL="287020" indent="-274320">
              <a:lnSpc>
                <a:spcPct val="100000"/>
              </a:lnSpc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600" dirty="0">
                <a:solidFill>
                  <a:schemeClr val="tx2">
                    <a:lumMod val="75000"/>
                  </a:schemeClr>
                </a:solidFill>
                <a:latin typeface="Constantia"/>
                <a:cs typeface="Constantia"/>
              </a:rPr>
              <a:t>Definition</a:t>
            </a:r>
            <a:endParaRPr sz="2600">
              <a:solidFill>
                <a:schemeClr val="tx2">
                  <a:lumMod val="75000"/>
                </a:schemeClr>
              </a:solidFill>
              <a:latin typeface="Constantia"/>
              <a:cs typeface="Constanti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0AD0D9"/>
              </a:buClr>
              <a:buFont typeface="Segoe UI Symbol"/>
              <a:buChar char="⚫"/>
            </a:pPr>
            <a:endParaRPr sz="3550">
              <a:solidFill>
                <a:schemeClr val="tx2">
                  <a:lumMod val="75000"/>
                </a:schemeClr>
              </a:solidFill>
              <a:latin typeface="Constantia"/>
              <a:cs typeface="Constantia"/>
            </a:endParaRPr>
          </a:p>
          <a:p>
            <a:pPr marL="286385" marR="5080" indent="-274320">
              <a:lnSpc>
                <a:spcPct val="100000"/>
              </a:lnSpc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600" spc="-5" dirty="0">
                <a:solidFill>
                  <a:schemeClr val="tx2">
                    <a:lumMod val="75000"/>
                  </a:schemeClr>
                </a:solidFill>
                <a:latin typeface="Constantia"/>
                <a:cs typeface="Constantia"/>
              </a:rPr>
              <a:t>MAIN</a:t>
            </a:r>
            <a:r>
              <a:rPr sz="2600" spc="-30" dirty="0">
                <a:solidFill>
                  <a:schemeClr val="tx2">
                    <a:lumMod val="75000"/>
                  </a:schemeClr>
                </a:solidFill>
                <a:latin typeface="Constantia"/>
                <a:cs typeface="Constantia"/>
              </a:rPr>
              <a:t> </a:t>
            </a:r>
            <a:r>
              <a:rPr sz="2600" spc="-10" dirty="0">
                <a:solidFill>
                  <a:schemeClr val="tx2">
                    <a:lumMod val="75000"/>
                  </a:schemeClr>
                </a:solidFill>
                <a:latin typeface="Constantia"/>
                <a:cs typeface="Constantia"/>
              </a:rPr>
              <a:t>COMPONENETS</a:t>
            </a:r>
            <a:r>
              <a:rPr sz="2600" spc="-45" dirty="0">
                <a:solidFill>
                  <a:schemeClr val="tx2">
                    <a:lumMod val="75000"/>
                  </a:schemeClr>
                </a:solidFill>
                <a:latin typeface="Constantia"/>
                <a:cs typeface="Constantia"/>
              </a:rPr>
              <a:t> </a:t>
            </a:r>
            <a:r>
              <a:rPr sz="2600">
                <a:solidFill>
                  <a:schemeClr val="tx2">
                    <a:lumMod val="75000"/>
                  </a:schemeClr>
                </a:solidFill>
                <a:latin typeface="Constantia"/>
                <a:cs typeface="Constantia"/>
              </a:rPr>
              <a:t>OF</a:t>
            </a:r>
            <a:r>
              <a:rPr sz="2600" spc="-60">
                <a:solidFill>
                  <a:schemeClr val="tx2">
                    <a:lumMod val="75000"/>
                  </a:schemeClr>
                </a:solidFill>
                <a:latin typeface="Constantia"/>
                <a:cs typeface="Constantia"/>
              </a:rPr>
              <a:t> </a:t>
            </a:r>
            <a:r>
              <a:rPr sz="2600" spc="-5" smtClean="0">
                <a:solidFill>
                  <a:schemeClr val="tx2">
                    <a:lumMod val="75000"/>
                  </a:schemeClr>
                </a:solidFill>
                <a:latin typeface="Constantia"/>
                <a:cs typeface="Constantia"/>
              </a:rPr>
              <a:t> </a:t>
            </a:r>
            <a:r>
              <a:rPr sz="2600" spc="-640" smtClean="0">
                <a:solidFill>
                  <a:schemeClr val="tx2">
                    <a:lumMod val="75000"/>
                  </a:schemeClr>
                </a:solidFill>
                <a:latin typeface="Constantia"/>
                <a:cs typeface="Constantia"/>
              </a:rPr>
              <a:t> </a:t>
            </a:r>
            <a:r>
              <a:rPr sz="2600" spc="-5" dirty="0">
                <a:solidFill>
                  <a:schemeClr val="tx2">
                    <a:lumMod val="75000"/>
                  </a:schemeClr>
                </a:solidFill>
                <a:latin typeface="Constantia"/>
                <a:cs typeface="Constantia"/>
              </a:rPr>
              <a:t>THEODOLITE</a:t>
            </a:r>
            <a:endParaRPr sz="2600">
              <a:solidFill>
                <a:schemeClr val="tx2">
                  <a:lumMod val="75000"/>
                </a:schemeClr>
              </a:solidFill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971753"/>
            <a:ext cx="5208270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04607A"/>
                </a:solidFill>
                <a:latin typeface="Times New Roman"/>
                <a:cs typeface="Times New Roman"/>
              </a:rPr>
              <a:t>INTRODUCTION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956943"/>
            <a:ext cx="5360035" cy="375157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6385" marR="13335" indent="-274320">
              <a:lnSpc>
                <a:spcPct val="100000"/>
              </a:lnSpc>
              <a:spcBef>
                <a:spcPts val="105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600" dirty="0">
                <a:latin typeface="Times New Roman"/>
                <a:cs typeface="Times New Roman"/>
              </a:rPr>
              <a:t>Theodolite is a </a:t>
            </a:r>
            <a:r>
              <a:rPr sz="2600" spc="-5" dirty="0">
                <a:latin typeface="Times New Roman"/>
                <a:cs typeface="Times New Roman"/>
              </a:rPr>
              <a:t>basic </a:t>
            </a:r>
            <a:r>
              <a:rPr sz="2600" dirty="0">
                <a:latin typeface="Times New Roman"/>
                <a:cs typeface="Times New Roman"/>
              </a:rPr>
              <a:t>surveying 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instrument </a:t>
            </a:r>
            <a:r>
              <a:rPr sz="2600" dirty="0">
                <a:latin typeface="Times New Roman"/>
                <a:cs typeface="Times New Roman"/>
              </a:rPr>
              <a:t>which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is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use</a:t>
            </a:r>
            <a:r>
              <a:rPr sz="2600" spc="-2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for</a:t>
            </a:r>
            <a:r>
              <a:rPr sz="2600" spc="-5" dirty="0">
                <a:latin typeface="Times New Roman"/>
                <a:cs typeface="Times New Roman"/>
              </a:rPr>
              <a:t> measuring </a:t>
            </a:r>
            <a:r>
              <a:rPr sz="2600" spc="-63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vertical and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horizontal</a:t>
            </a:r>
            <a:r>
              <a:rPr sz="2600" spc="-3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angle.</a:t>
            </a:r>
            <a:endParaRPr sz="2600">
              <a:latin typeface="Times New Roman"/>
              <a:cs typeface="Times New Roman"/>
            </a:endParaRPr>
          </a:p>
          <a:p>
            <a:pPr marL="286385" marR="904240" indent="-274320">
              <a:lnSpc>
                <a:spcPct val="100000"/>
              </a:lnSpc>
              <a:spcBef>
                <a:spcPts val="620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600" dirty="0">
                <a:latin typeface="Times New Roman"/>
                <a:cs typeface="Times New Roman"/>
              </a:rPr>
              <a:t>Theodolite</a:t>
            </a:r>
            <a:r>
              <a:rPr sz="2600" spc="-3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is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more</a:t>
            </a:r>
            <a:r>
              <a:rPr sz="2600" spc="-1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precise</a:t>
            </a:r>
            <a:r>
              <a:rPr sz="2600" spc="-3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than </a:t>
            </a:r>
            <a:r>
              <a:rPr sz="2600" spc="-63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magnetic</a:t>
            </a:r>
            <a:r>
              <a:rPr sz="2600" spc="-1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compass.</a:t>
            </a:r>
            <a:endParaRPr sz="2600">
              <a:latin typeface="Times New Roman"/>
              <a:cs typeface="Times New Roman"/>
            </a:endParaRPr>
          </a:p>
          <a:p>
            <a:pPr marL="286385" marR="5080" indent="-274320">
              <a:lnSpc>
                <a:spcPct val="100000"/>
              </a:lnSpc>
              <a:spcBef>
                <a:spcPts val="630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600" dirty="0">
                <a:latin typeface="Times New Roman"/>
                <a:cs typeface="Times New Roman"/>
              </a:rPr>
              <a:t>Magnetic</a:t>
            </a:r>
            <a:r>
              <a:rPr sz="2600" spc="-3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compass</a:t>
            </a:r>
            <a:r>
              <a:rPr sz="2600" spc="-2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measures</a:t>
            </a:r>
            <a:r>
              <a:rPr sz="2600" spc="-2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the</a:t>
            </a:r>
            <a:r>
              <a:rPr sz="2600" spc="-2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angle </a:t>
            </a:r>
            <a:r>
              <a:rPr sz="2600" spc="-63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up to as </a:t>
            </a:r>
            <a:r>
              <a:rPr sz="2600" spc="-5" dirty="0">
                <a:latin typeface="Times New Roman"/>
                <a:cs typeface="Times New Roman"/>
              </a:rPr>
              <a:t>accuracy </a:t>
            </a:r>
            <a:r>
              <a:rPr sz="2600">
                <a:latin typeface="Times New Roman"/>
                <a:cs typeface="Times New Roman"/>
              </a:rPr>
              <a:t>of </a:t>
            </a:r>
            <a:r>
              <a:rPr sz="2600" smtClean="0">
                <a:latin typeface="Times New Roman"/>
                <a:cs typeface="Times New Roman"/>
              </a:rPr>
              <a:t>30’. </a:t>
            </a:r>
            <a:r>
              <a:rPr sz="2600" spc="-5" dirty="0">
                <a:latin typeface="Times New Roman"/>
                <a:cs typeface="Times New Roman"/>
              </a:rPr>
              <a:t>However </a:t>
            </a:r>
            <a:r>
              <a:rPr sz="2600">
                <a:latin typeface="Times New Roman"/>
                <a:cs typeface="Times New Roman"/>
              </a:rPr>
              <a:t>a </a:t>
            </a:r>
            <a:r>
              <a:rPr sz="2600" spc="5">
                <a:latin typeface="Times New Roman"/>
                <a:cs typeface="Times New Roman"/>
              </a:rPr>
              <a:t> </a:t>
            </a:r>
            <a:r>
              <a:rPr sz="2600" smtClean="0">
                <a:latin typeface="Times New Roman"/>
                <a:cs typeface="Times New Roman"/>
              </a:rPr>
              <a:t>theodolite</a:t>
            </a:r>
            <a:r>
              <a:rPr sz="2600" spc="-35" smtClean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measures</a:t>
            </a:r>
            <a:r>
              <a:rPr sz="2600" spc="-2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the</a:t>
            </a:r>
            <a:r>
              <a:rPr sz="2600" spc="-2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angles </a:t>
            </a:r>
            <a:r>
              <a:rPr sz="2600" spc="-63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up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to and</a:t>
            </a:r>
            <a:r>
              <a:rPr sz="2600" spc="-2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accuracy</a:t>
            </a:r>
            <a:r>
              <a:rPr sz="2600" spc="-2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of </a:t>
            </a:r>
            <a:r>
              <a:rPr sz="2600" spc="-40" dirty="0">
                <a:latin typeface="Times New Roman"/>
                <a:cs typeface="Times New Roman"/>
              </a:rPr>
              <a:t>10’’, </a:t>
            </a:r>
            <a:r>
              <a:rPr sz="2600" spc="5" dirty="0">
                <a:latin typeface="Times New Roman"/>
                <a:cs typeface="Times New Roman"/>
              </a:rPr>
              <a:t>20”</a:t>
            </a:r>
            <a:endParaRPr sz="2600">
              <a:latin typeface="Times New Roman"/>
              <a:cs typeface="Times New Roman"/>
            </a:endParaRPr>
          </a:p>
        </p:txBody>
      </p:sp>
      <p:pic>
        <p:nvPicPr>
          <p:cNvPr id="5" name="Picture 6" descr="Digital Theodolites | Rent, Finance Or Buy On KWIPP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1752601"/>
            <a:ext cx="3200400" cy="3657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-828" y="0"/>
            <a:ext cx="9145590" cy="685799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1031494"/>
            <a:ext cx="2572385" cy="7880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0" spc="-10" dirty="0">
                <a:solidFill>
                  <a:srgbClr val="04607A"/>
                </a:solidFill>
                <a:latin typeface="Calibri"/>
                <a:cs typeface="Calibri"/>
              </a:rPr>
              <a:t>Definition</a:t>
            </a:r>
            <a:endParaRPr sz="5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127375" y="1887448"/>
            <a:ext cx="5482590" cy="2403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marR="5080" indent="-274320" algn="just">
              <a:lnSpc>
                <a:spcPct val="150000"/>
              </a:lnSpc>
              <a:spcBef>
                <a:spcPts val="100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600" dirty="0">
                <a:latin typeface="Times New Roman"/>
                <a:cs typeface="Times New Roman"/>
              </a:rPr>
              <a:t>A </a:t>
            </a:r>
            <a:r>
              <a:rPr sz="2600" spc="-5" dirty="0">
                <a:latin typeface="Times New Roman"/>
                <a:cs typeface="Times New Roman"/>
              </a:rPr>
              <a:t>transit </a:t>
            </a:r>
            <a:r>
              <a:rPr sz="2600" dirty="0">
                <a:latin typeface="Times New Roman"/>
                <a:cs typeface="Times New Roman"/>
              </a:rPr>
              <a:t>theodolite </a:t>
            </a:r>
            <a:r>
              <a:rPr sz="2600" spc="-5" dirty="0">
                <a:latin typeface="Times New Roman"/>
                <a:cs typeface="Times New Roman"/>
              </a:rPr>
              <a:t>is </a:t>
            </a:r>
            <a:r>
              <a:rPr sz="2600" dirty="0">
                <a:latin typeface="Times New Roman"/>
                <a:cs typeface="Times New Roman"/>
              </a:rPr>
              <a:t>one </a:t>
            </a:r>
            <a:r>
              <a:rPr sz="2600" spc="-5" dirty="0">
                <a:latin typeface="Times New Roman"/>
                <a:cs typeface="Times New Roman"/>
              </a:rPr>
              <a:t>in which the </a:t>
            </a:r>
            <a:r>
              <a:rPr sz="2600" spc="-63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telescope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can</a:t>
            </a:r>
            <a:r>
              <a:rPr sz="2600" dirty="0">
                <a:latin typeface="Times New Roman"/>
                <a:cs typeface="Times New Roman"/>
              </a:rPr>
              <a:t> be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revolved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through</a:t>
            </a:r>
            <a:r>
              <a:rPr sz="2600" dirty="0">
                <a:latin typeface="Times New Roman"/>
                <a:cs typeface="Times New Roman"/>
              </a:rPr>
              <a:t> a </a:t>
            </a:r>
            <a:r>
              <a:rPr sz="2600" spc="-63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complete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revolution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about</a:t>
            </a:r>
            <a:r>
              <a:rPr sz="2600" spc="64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its </a:t>
            </a:r>
            <a:r>
              <a:rPr sz="2600" dirty="0">
                <a:latin typeface="Times New Roman"/>
                <a:cs typeface="Times New Roman"/>
              </a:rPr>
              <a:t> horizontal</a:t>
            </a:r>
            <a:r>
              <a:rPr sz="2600" spc="-3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axis</a:t>
            </a:r>
            <a:r>
              <a:rPr sz="2600" spc="-1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in</a:t>
            </a:r>
            <a:r>
              <a:rPr sz="2600" dirty="0">
                <a:latin typeface="Times New Roman"/>
                <a:cs typeface="Times New Roman"/>
              </a:rPr>
              <a:t> a</a:t>
            </a:r>
            <a:r>
              <a:rPr sz="2600" spc="-1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vertical </a:t>
            </a:r>
            <a:r>
              <a:rPr sz="2600" dirty="0">
                <a:latin typeface="Times New Roman"/>
                <a:cs typeface="Times New Roman"/>
              </a:rPr>
              <a:t>plane.</a:t>
            </a:r>
            <a:endParaRPr sz="2600">
              <a:latin typeface="Times New Roman"/>
              <a:cs typeface="Times New Roman"/>
            </a:endParaRPr>
          </a:p>
        </p:txBody>
      </p:sp>
      <p:pic>
        <p:nvPicPr>
          <p:cNvPr id="5" name="Picture 6" descr="Digital Theodolites | Rent, Finance Or Buy On KWIPP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362200"/>
            <a:ext cx="3048000" cy="3352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58800" y="1013205"/>
            <a:ext cx="7382509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04607A"/>
                </a:solidFill>
                <a:latin typeface="Times New Roman"/>
                <a:cs typeface="Times New Roman"/>
              </a:rPr>
              <a:t>Main</a:t>
            </a:r>
            <a:r>
              <a:rPr sz="3600" spc="5" dirty="0">
                <a:solidFill>
                  <a:srgbClr val="04607A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04607A"/>
                </a:solidFill>
                <a:latin typeface="Times New Roman"/>
                <a:cs typeface="Times New Roman"/>
              </a:rPr>
              <a:t>Components</a:t>
            </a:r>
            <a:r>
              <a:rPr sz="3600" spc="10" dirty="0">
                <a:solidFill>
                  <a:srgbClr val="04607A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04607A"/>
                </a:solidFill>
                <a:latin typeface="Times New Roman"/>
                <a:cs typeface="Times New Roman"/>
              </a:rPr>
              <a:t>of</a:t>
            </a:r>
            <a:r>
              <a:rPr sz="3600" spc="-50" dirty="0">
                <a:solidFill>
                  <a:srgbClr val="04607A"/>
                </a:solidFill>
                <a:latin typeface="Times New Roman"/>
                <a:cs typeface="Times New Roman"/>
              </a:rPr>
              <a:t> </a:t>
            </a:r>
            <a:r>
              <a:rPr sz="3600" spc="-25" dirty="0">
                <a:solidFill>
                  <a:srgbClr val="04607A"/>
                </a:solidFill>
                <a:latin typeface="Times New Roman"/>
                <a:cs typeface="Times New Roman"/>
              </a:rPr>
              <a:t>Transit</a:t>
            </a:r>
            <a:r>
              <a:rPr sz="3600" spc="-50" dirty="0">
                <a:solidFill>
                  <a:srgbClr val="04607A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04607A"/>
                </a:solidFill>
                <a:latin typeface="Times New Roman"/>
                <a:cs typeface="Times New Roman"/>
              </a:rPr>
              <a:t>Theodolite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361315" indent="-349250">
              <a:lnSpc>
                <a:spcPct val="100000"/>
              </a:lnSpc>
              <a:spcBef>
                <a:spcPts val="770"/>
              </a:spcBef>
              <a:buAutoNum type="arabicPeriod"/>
              <a:tabLst>
                <a:tab pos="361950" algn="l"/>
              </a:tabLst>
            </a:pPr>
            <a:r>
              <a:rPr spc="-20" dirty="0"/>
              <a:t>Trivet</a:t>
            </a:r>
          </a:p>
          <a:p>
            <a:pPr marL="367665" indent="-355600">
              <a:lnSpc>
                <a:spcPct val="100000"/>
              </a:lnSpc>
              <a:spcBef>
                <a:spcPts val="675"/>
              </a:spcBef>
              <a:buAutoNum type="arabicPeriod"/>
              <a:tabLst>
                <a:tab pos="368300" algn="l"/>
              </a:tabLst>
            </a:pPr>
            <a:r>
              <a:rPr spc="-5" dirty="0"/>
              <a:t>Foot</a:t>
            </a:r>
            <a:r>
              <a:rPr spc="-30" dirty="0"/>
              <a:t> </a:t>
            </a:r>
            <a:r>
              <a:rPr spc="-5" dirty="0"/>
              <a:t>Screws</a:t>
            </a:r>
          </a:p>
          <a:p>
            <a:pPr marL="361315" indent="-349250">
              <a:lnSpc>
                <a:spcPct val="100000"/>
              </a:lnSpc>
              <a:spcBef>
                <a:spcPts val="670"/>
              </a:spcBef>
              <a:buAutoNum type="arabicPeriod"/>
              <a:tabLst>
                <a:tab pos="361950" algn="l"/>
              </a:tabLst>
            </a:pPr>
            <a:r>
              <a:rPr spc="-40" dirty="0"/>
              <a:t>Tri</a:t>
            </a:r>
            <a:r>
              <a:rPr spc="-25" dirty="0"/>
              <a:t> </a:t>
            </a:r>
            <a:r>
              <a:rPr spc="-5" dirty="0"/>
              <a:t>Branch</a:t>
            </a:r>
          </a:p>
          <a:p>
            <a:pPr marL="367665" indent="-355600">
              <a:lnSpc>
                <a:spcPct val="100000"/>
              </a:lnSpc>
              <a:spcBef>
                <a:spcPts val="675"/>
              </a:spcBef>
              <a:buAutoNum type="arabicPeriod"/>
              <a:tabLst>
                <a:tab pos="368300" algn="l"/>
              </a:tabLst>
            </a:pPr>
            <a:r>
              <a:rPr spc="-5" dirty="0"/>
              <a:t>Leveling</a:t>
            </a:r>
            <a:r>
              <a:rPr spc="-60" dirty="0"/>
              <a:t> </a:t>
            </a:r>
            <a:r>
              <a:rPr spc="-10" dirty="0"/>
              <a:t>Head</a:t>
            </a:r>
          </a:p>
          <a:p>
            <a:pPr marL="367665" indent="-355600">
              <a:lnSpc>
                <a:spcPct val="100000"/>
              </a:lnSpc>
              <a:spcBef>
                <a:spcPts val="670"/>
              </a:spcBef>
              <a:buAutoNum type="arabicPeriod"/>
              <a:tabLst>
                <a:tab pos="368300" algn="l"/>
              </a:tabLst>
            </a:pPr>
            <a:r>
              <a:rPr dirty="0"/>
              <a:t>Spindles</a:t>
            </a:r>
          </a:p>
          <a:p>
            <a:pPr marL="367665" indent="-355600">
              <a:lnSpc>
                <a:spcPct val="100000"/>
              </a:lnSpc>
              <a:spcBef>
                <a:spcPts val="675"/>
              </a:spcBef>
              <a:buAutoNum type="arabicPeriod"/>
              <a:tabLst>
                <a:tab pos="368300" algn="l"/>
              </a:tabLst>
            </a:pPr>
            <a:r>
              <a:rPr spc="-5" dirty="0"/>
              <a:t>Lower</a:t>
            </a:r>
            <a:r>
              <a:rPr spc="-20" dirty="0"/>
              <a:t> </a:t>
            </a:r>
            <a:r>
              <a:rPr spc="-5" dirty="0"/>
              <a:t>Plate</a:t>
            </a:r>
          </a:p>
          <a:p>
            <a:pPr marL="367665" indent="-355600">
              <a:lnSpc>
                <a:spcPct val="100000"/>
              </a:lnSpc>
              <a:spcBef>
                <a:spcPts val="675"/>
              </a:spcBef>
              <a:buAutoNum type="arabicPeriod"/>
              <a:tabLst>
                <a:tab pos="368300" algn="l"/>
              </a:tabLst>
            </a:pPr>
            <a:r>
              <a:rPr spc="-5" dirty="0"/>
              <a:t>Upper</a:t>
            </a:r>
            <a:r>
              <a:rPr spc="-25" dirty="0"/>
              <a:t> </a:t>
            </a:r>
            <a:r>
              <a:rPr spc="-5" dirty="0"/>
              <a:t>plate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346575" y="2078862"/>
            <a:ext cx="2818130" cy="2159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25780" indent="-513715">
              <a:lnSpc>
                <a:spcPct val="100000"/>
              </a:lnSpc>
              <a:spcBef>
                <a:spcPts val="95"/>
              </a:spcBef>
              <a:buAutoNum type="arabicPeriod" startAt="8"/>
              <a:tabLst>
                <a:tab pos="525145" algn="l"/>
                <a:tab pos="526415" algn="l"/>
              </a:tabLst>
            </a:pP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spc="-15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F</a:t>
            </a:r>
            <a:r>
              <a:rPr sz="2800" dirty="0">
                <a:latin typeface="Times New Roman"/>
                <a:cs typeface="Times New Roman"/>
              </a:rPr>
              <a:t>r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spc="-25" dirty="0">
                <a:latin typeface="Times New Roman"/>
                <a:cs typeface="Times New Roman"/>
              </a:rPr>
              <a:t>m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endParaRPr sz="2800">
              <a:latin typeface="Times New Roman"/>
              <a:cs typeface="Times New Roman"/>
            </a:endParaRPr>
          </a:p>
          <a:p>
            <a:pPr marL="539115" indent="-527050">
              <a:lnSpc>
                <a:spcPct val="100000"/>
              </a:lnSpc>
              <a:buAutoNum type="arabicPeriod" startAt="8"/>
              <a:tabLst>
                <a:tab pos="539115" algn="l"/>
                <a:tab pos="539750" algn="l"/>
              </a:tabLst>
            </a:pPr>
            <a:r>
              <a:rPr sz="2800" spc="-5" dirty="0">
                <a:latin typeface="Times New Roman"/>
                <a:cs typeface="Times New Roman"/>
              </a:rPr>
              <a:t>T</a:t>
            </a:r>
            <a:r>
              <a:rPr sz="2800" spc="-12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Frame</a:t>
            </a:r>
            <a:endParaRPr sz="2800">
              <a:latin typeface="Times New Roman"/>
              <a:cs typeface="Times New Roman"/>
            </a:endParaRPr>
          </a:p>
          <a:p>
            <a:pPr marL="525780" indent="-513715">
              <a:lnSpc>
                <a:spcPct val="100000"/>
              </a:lnSpc>
              <a:buAutoNum type="arabicPeriod" startAt="8"/>
              <a:tabLst>
                <a:tab pos="526415" algn="l"/>
              </a:tabLst>
            </a:pPr>
            <a:r>
              <a:rPr sz="2800" spc="-5" dirty="0">
                <a:latin typeface="Times New Roman"/>
                <a:cs typeface="Times New Roman"/>
              </a:rPr>
              <a:t>Altitude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Bubble</a:t>
            </a:r>
            <a:endParaRPr sz="2800">
              <a:latin typeface="Times New Roman"/>
              <a:cs typeface="Times New Roman"/>
            </a:endParaRPr>
          </a:p>
          <a:p>
            <a:pPr marL="532130" indent="-520065">
              <a:lnSpc>
                <a:spcPct val="100000"/>
              </a:lnSpc>
              <a:buAutoNum type="arabicPeriod" startAt="8"/>
              <a:tabLst>
                <a:tab pos="532765" algn="l"/>
              </a:tabLst>
            </a:pPr>
            <a:r>
              <a:rPr sz="2800" spc="-5" dirty="0">
                <a:latin typeface="Times New Roman"/>
                <a:cs typeface="Times New Roman"/>
              </a:rPr>
              <a:t>Compass</a:t>
            </a:r>
            <a:endParaRPr sz="2800">
              <a:latin typeface="Times New Roman"/>
              <a:cs typeface="Times New Roman"/>
            </a:endParaRPr>
          </a:p>
          <a:p>
            <a:pPr marL="539115" indent="-527050">
              <a:lnSpc>
                <a:spcPct val="100000"/>
              </a:lnSpc>
              <a:buAutoNum type="arabicPeriod" startAt="8"/>
              <a:tabLst>
                <a:tab pos="539750" algn="l"/>
              </a:tabLst>
            </a:pPr>
            <a:r>
              <a:rPr sz="2800" spc="-20" dirty="0">
                <a:latin typeface="Times New Roman"/>
                <a:cs typeface="Times New Roman"/>
              </a:rPr>
              <a:t>Tripod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223"/>
              <a:ext cx="9143999" cy="102870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401357" y="0"/>
              <a:ext cx="4742641" cy="599949"/>
            </a:xfrm>
            <a:prstGeom prst="rect">
              <a:avLst/>
            </a:prstGeom>
          </p:spPr>
        </p:pic>
      </p:grpSp>
      <p:pic>
        <p:nvPicPr>
          <p:cNvPr id="6" name="object 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-828" y="0"/>
            <a:ext cx="9145590" cy="1020572"/>
          </a:xfrm>
          <a:prstGeom prst="rect">
            <a:avLst/>
          </a:prstGeom>
        </p:spPr>
      </p:pic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444500" y="1049782"/>
            <a:ext cx="2179955" cy="7880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0" dirty="0">
                <a:solidFill>
                  <a:srgbClr val="04607A"/>
                </a:solidFill>
                <a:latin typeface="Times New Roman"/>
                <a:cs typeface="Times New Roman"/>
              </a:rPr>
              <a:t>1.</a:t>
            </a:r>
            <a:r>
              <a:rPr sz="5000" spc="-175" dirty="0">
                <a:solidFill>
                  <a:srgbClr val="04607A"/>
                </a:solidFill>
                <a:latin typeface="Times New Roman"/>
                <a:cs typeface="Times New Roman"/>
              </a:rPr>
              <a:t> </a:t>
            </a:r>
            <a:r>
              <a:rPr sz="5000" spc="-30" dirty="0">
                <a:solidFill>
                  <a:srgbClr val="04607A"/>
                </a:solidFill>
                <a:latin typeface="Times New Roman"/>
                <a:cs typeface="Times New Roman"/>
              </a:rPr>
              <a:t>Trivet</a:t>
            </a:r>
            <a:endParaRPr sz="5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5940" y="1887448"/>
            <a:ext cx="4187190" cy="30772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385" marR="5080" indent="-274320" algn="just">
              <a:lnSpc>
                <a:spcPct val="150000"/>
              </a:lnSpc>
              <a:spcBef>
                <a:spcPts val="100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600" spc="-5" dirty="0">
                <a:latin typeface="Times New Roman"/>
                <a:cs typeface="Times New Roman"/>
              </a:rPr>
              <a:t>It is </a:t>
            </a:r>
            <a:r>
              <a:rPr sz="2600" dirty="0">
                <a:latin typeface="Times New Roman"/>
                <a:cs typeface="Times New Roman"/>
              </a:rPr>
              <a:t>a </a:t>
            </a:r>
            <a:r>
              <a:rPr sz="2600" spc="-5" dirty="0">
                <a:latin typeface="Times New Roman"/>
                <a:cs typeface="Times New Roman"/>
              </a:rPr>
              <a:t>circular </a:t>
            </a:r>
            <a:r>
              <a:rPr sz="2600" dirty="0">
                <a:latin typeface="Times New Roman"/>
                <a:cs typeface="Times New Roman"/>
              </a:rPr>
              <a:t>plate having a 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central,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threaded</a:t>
            </a:r>
            <a:r>
              <a:rPr sz="2600" dirty="0">
                <a:latin typeface="Times New Roman"/>
                <a:cs typeface="Times New Roman"/>
              </a:rPr>
              <a:t> hole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for </a:t>
            </a:r>
            <a:r>
              <a:rPr sz="2600" spc="-63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fixing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the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theodolite</a:t>
            </a:r>
            <a:r>
              <a:rPr sz="2600" spc="64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on </a:t>
            </a:r>
            <a:r>
              <a:rPr sz="2600" spc="-63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tripod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stand.</a:t>
            </a:r>
            <a:endParaRPr sz="2600">
              <a:latin typeface="Times New Roman"/>
              <a:cs typeface="Times New Roman"/>
            </a:endParaRPr>
          </a:p>
          <a:p>
            <a:pPr marL="287020" indent="-274320" algn="just">
              <a:lnSpc>
                <a:spcPct val="100000"/>
              </a:lnSpc>
              <a:spcBef>
                <a:spcPts val="2180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600" spc="-5" dirty="0">
                <a:latin typeface="Times New Roman"/>
                <a:cs typeface="Times New Roman"/>
              </a:rPr>
              <a:t>It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is also</a:t>
            </a:r>
            <a:r>
              <a:rPr sz="2600" spc="1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called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the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base</a:t>
            </a:r>
            <a:r>
              <a:rPr sz="2600" spc="-1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line.</a:t>
            </a:r>
            <a:endParaRPr sz="2600">
              <a:latin typeface="Times New Roman"/>
              <a:cs typeface="Times New Roman"/>
            </a:endParaRPr>
          </a:p>
        </p:txBody>
      </p:sp>
      <p:pic>
        <p:nvPicPr>
          <p:cNvPr id="9" name="object 9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800600" y="1981200"/>
            <a:ext cx="4343399" cy="35814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988516"/>
            <a:ext cx="4070985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0" dirty="0">
                <a:solidFill>
                  <a:srgbClr val="04607A"/>
                </a:solidFill>
                <a:latin typeface="Times New Roman"/>
                <a:cs typeface="Times New Roman"/>
              </a:rPr>
              <a:t>2.</a:t>
            </a:r>
            <a:r>
              <a:rPr sz="5000" spc="-40" dirty="0">
                <a:solidFill>
                  <a:srgbClr val="04607A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04607A"/>
                </a:solidFill>
                <a:latin typeface="Times New Roman"/>
                <a:cs typeface="Times New Roman"/>
              </a:rPr>
              <a:t>Foot</a:t>
            </a:r>
            <a:r>
              <a:rPr spc="-40" dirty="0">
                <a:solidFill>
                  <a:srgbClr val="04607A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04607A"/>
                </a:solidFill>
                <a:latin typeface="Times New Roman"/>
                <a:cs typeface="Times New Roman"/>
              </a:rPr>
              <a:t>Screws</a:t>
            </a:r>
            <a:endParaRPr sz="5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346575" y="2076424"/>
            <a:ext cx="4415155" cy="2640965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L="287020" indent="-274320" algn="just">
              <a:lnSpc>
                <a:spcPct val="100000"/>
              </a:lnSpc>
              <a:spcBef>
                <a:spcPts val="720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600" dirty="0">
                <a:latin typeface="Times New Roman"/>
                <a:cs typeface="Times New Roman"/>
              </a:rPr>
              <a:t>Lower</a:t>
            </a:r>
            <a:r>
              <a:rPr sz="2600" spc="-4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part</a:t>
            </a:r>
            <a:r>
              <a:rPr sz="2600" spc="-3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–</a:t>
            </a:r>
            <a:r>
              <a:rPr sz="2600" spc="-5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The</a:t>
            </a:r>
            <a:r>
              <a:rPr sz="2600" spc="-75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Trivet</a:t>
            </a:r>
            <a:endParaRPr sz="2600">
              <a:latin typeface="Times New Roman"/>
              <a:cs typeface="Times New Roman"/>
            </a:endParaRPr>
          </a:p>
          <a:p>
            <a:pPr marL="287020" marR="6350" indent="-274320" algn="just">
              <a:lnSpc>
                <a:spcPct val="100000"/>
              </a:lnSpc>
              <a:spcBef>
                <a:spcPts val="625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600" dirty="0">
                <a:latin typeface="Times New Roman"/>
                <a:cs typeface="Times New Roman"/>
              </a:rPr>
              <a:t>Upper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Part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–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It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is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passes </a:t>
            </a:r>
            <a:r>
              <a:rPr sz="2600" dirty="0">
                <a:latin typeface="Times New Roman"/>
                <a:cs typeface="Times New Roman"/>
              </a:rPr>
              <a:t> through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the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threaded</a:t>
            </a:r>
            <a:r>
              <a:rPr sz="2600" dirty="0">
                <a:latin typeface="Times New Roman"/>
                <a:cs typeface="Times New Roman"/>
              </a:rPr>
              <a:t> hole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in </a:t>
            </a:r>
            <a:r>
              <a:rPr sz="2600" spc="-63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the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tribrach</a:t>
            </a:r>
            <a:r>
              <a:rPr sz="2600" spc="-2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plate.</a:t>
            </a:r>
            <a:endParaRPr sz="2600">
              <a:latin typeface="Times New Roman"/>
              <a:cs typeface="Times New Roman"/>
            </a:endParaRPr>
          </a:p>
          <a:p>
            <a:pPr marL="287020" marR="5080" indent="-274320" algn="just">
              <a:lnSpc>
                <a:spcPct val="100000"/>
              </a:lnSpc>
              <a:spcBef>
                <a:spcPts val="625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600" dirty="0">
                <a:latin typeface="Times New Roman"/>
                <a:cs typeface="Times New Roman"/>
              </a:rPr>
              <a:t>Foot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screws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is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used</a:t>
            </a:r>
            <a:r>
              <a:rPr sz="2600" spc="64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for 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leveling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the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instrument.</a:t>
            </a:r>
            <a:endParaRPr sz="2600">
              <a:latin typeface="Times New Roman"/>
              <a:cs typeface="Times New Roman"/>
            </a:endParaRPr>
          </a:p>
        </p:txBody>
      </p:sp>
      <p:pic>
        <p:nvPicPr>
          <p:cNvPr id="5" name="Picture 6" descr="Digital Theodolites | Rent, Finance Or Buy On KWIPP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133600"/>
            <a:ext cx="3581400" cy="39820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971753"/>
            <a:ext cx="3475990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0" spc="-40" dirty="0">
                <a:solidFill>
                  <a:srgbClr val="04607A"/>
                </a:solidFill>
                <a:latin typeface="Calibri"/>
                <a:cs typeface="Calibri"/>
              </a:rPr>
              <a:t>3.</a:t>
            </a:r>
            <a:r>
              <a:rPr spc="-40" dirty="0">
                <a:solidFill>
                  <a:srgbClr val="04607A"/>
                </a:solidFill>
                <a:latin typeface="Times New Roman"/>
                <a:cs typeface="Times New Roman"/>
              </a:rPr>
              <a:t>Tri</a:t>
            </a:r>
            <a:r>
              <a:rPr spc="-75" dirty="0">
                <a:solidFill>
                  <a:srgbClr val="04607A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04607A"/>
                </a:solidFill>
                <a:latin typeface="Times New Roman"/>
                <a:cs typeface="Times New Roman"/>
              </a:rPr>
              <a:t>Branch</a:t>
            </a:r>
            <a:endParaRPr sz="5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887448"/>
            <a:ext cx="8074025" cy="35191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385" marR="5080" indent="-274320">
              <a:lnSpc>
                <a:spcPct val="150000"/>
              </a:lnSpc>
              <a:spcBef>
                <a:spcPts val="100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  <a:tab pos="986155" algn="l"/>
                <a:tab pos="1923414" algn="l"/>
                <a:tab pos="3098800" algn="l"/>
                <a:tab pos="4570095" algn="l"/>
                <a:tab pos="5396230" algn="l"/>
                <a:tab pos="6684009" algn="l"/>
                <a:tab pos="7528559" algn="l"/>
              </a:tabLst>
            </a:pPr>
            <a:r>
              <a:rPr sz="2600" dirty="0">
                <a:latin typeface="Times New Roman"/>
                <a:cs typeface="Times New Roman"/>
              </a:rPr>
              <a:t>The	upper	para</a:t>
            </a:r>
            <a:r>
              <a:rPr sz="2600" spc="-15" dirty="0">
                <a:latin typeface="Times New Roman"/>
                <a:cs typeface="Times New Roman"/>
              </a:rPr>
              <a:t>l</a:t>
            </a:r>
            <a:r>
              <a:rPr sz="2600" dirty="0">
                <a:latin typeface="Times New Roman"/>
                <a:cs typeface="Times New Roman"/>
              </a:rPr>
              <a:t>l</a:t>
            </a:r>
            <a:r>
              <a:rPr sz="2600" spc="-10" dirty="0">
                <a:latin typeface="Times New Roman"/>
                <a:cs typeface="Times New Roman"/>
              </a:rPr>
              <a:t>e</a:t>
            </a:r>
            <a:r>
              <a:rPr sz="2600" dirty="0">
                <a:latin typeface="Times New Roman"/>
                <a:cs typeface="Times New Roman"/>
              </a:rPr>
              <a:t>l	</a:t>
            </a:r>
            <a:r>
              <a:rPr sz="2600" spc="5" dirty="0">
                <a:latin typeface="Times New Roman"/>
                <a:cs typeface="Times New Roman"/>
              </a:rPr>
              <a:t>t</a:t>
            </a:r>
            <a:r>
              <a:rPr sz="2600" dirty="0">
                <a:latin typeface="Times New Roman"/>
                <a:cs typeface="Times New Roman"/>
              </a:rPr>
              <a:t>ri</a:t>
            </a:r>
            <a:r>
              <a:rPr sz="2600" spc="-15" dirty="0">
                <a:latin typeface="Times New Roman"/>
                <a:cs typeface="Times New Roman"/>
              </a:rPr>
              <a:t>a</a:t>
            </a:r>
            <a:r>
              <a:rPr sz="2600" dirty="0">
                <a:latin typeface="Times New Roman"/>
                <a:cs typeface="Times New Roman"/>
              </a:rPr>
              <a:t>ngular	p</a:t>
            </a:r>
            <a:r>
              <a:rPr sz="2600" spc="-15" dirty="0">
                <a:latin typeface="Times New Roman"/>
                <a:cs typeface="Times New Roman"/>
              </a:rPr>
              <a:t>l</a:t>
            </a:r>
            <a:r>
              <a:rPr sz="2600" dirty="0">
                <a:latin typeface="Times New Roman"/>
                <a:cs typeface="Times New Roman"/>
              </a:rPr>
              <a:t>a</a:t>
            </a:r>
            <a:r>
              <a:rPr sz="2600" spc="-10" dirty="0">
                <a:latin typeface="Times New Roman"/>
                <a:cs typeface="Times New Roman"/>
              </a:rPr>
              <a:t>t</a:t>
            </a:r>
            <a:r>
              <a:rPr sz="2600" dirty="0">
                <a:latin typeface="Times New Roman"/>
                <a:cs typeface="Times New Roman"/>
              </a:rPr>
              <a:t>e	c</a:t>
            </a:r>
            <a:r>
              <a:rPr sz="2600" spc="-10" dirty="0">
                <a:latin typeface="Times New Roman"/>
                <a:cs typeface="Times New Roman"/>
              </a:rPr>
              <a:t>a</a:t>
            </a:r>
            <a:r>
              <a:rPr sz="2600" dirty="0">
                <a:latin typeface="Times New Roman"/>
                <a:cs typeface="Times New Roman"/>
              </a:rPr>
              <a:t>rrying	th</a:t>
            </a:r>
            <a:r>
              <a:rPr sz="2600" spc="-15" dirty="0">
                <a:latin typeface="Times New Roman"/>
                <a:cs typeface="Times New Roman"/>
              </a:rPr>
              <a:t>r</a:t>
            </a:r>
            <a:r>
              <a:rPr sz="2600" dirty="0">
                <a:latin typeface="Times New Roman"/>
                <a:cs typeface="Times New Roman"/>
              </a:rPr>
              <a:t>ee	</a:t>
            </a:r>
            <a:r>
              <a:rPr sz="2600" spc="-20" dirty="0">
                <a:latin typeface="Times New Roman"/>
                <a:cs typeface="Times New Roman"/>
              </a:rPr>
              <a:t>f</a:t>
            </a:r>
            <a:r>
              <a:rPr sz="2600" dirty="0">
                <a:latin typeface="Times New Roman"/>
                <a:cs typeface="Times New Roman"/>
              </a:rPr>
              <a:t>o</a:t>
            </a:r>
            <a:r>
              <a:rPr sz="2600" spc="10" dirty="0">
                <a:latin typeface="Times New Roman"/>
                <a:cs typeface="Times New Roman"/>
              </a:rPr>
              <a:t>o</a:t>
            </a:r>
            <a:r>
              <a:rPr sz="2600" dirty="0">
                <a:latin typeface="Times New Roman"/>
                <a:cs typeface="Times New Roman"/>
              </a:rPr>
              <a:t>t  </a:t>
            </a:r>
            <a:r>
              <a:rPr sz="2600" spc="-5" dirty="0">
                <a:latin typeface="Times New Roman"/>
                <a:cs typeface="Times New Roman"/>
              </a:rPr>
              <a:t>screws</a:t>
            </a:r>
            <a:r>
              <a:rPr sz="2600" spc="-1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at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its</a:t>
            </a:r>
            <a:r>
              <a:rPr sz="2600" spc="1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ends</a:t>
            </a:r>
            <a:r>
              <a:rPr sz="2600" spc="-1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is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called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the</a:t>
            </a:r>
            <a:r>
              <a:rPr sz="2600" spc="-55" dirty="0">
                <a:latin typeface="Times New Roman"/>
                <a:cs typeface="Times New Roman"/>
              </a:rPr>
              <a:t> </a:t>
            </a:r>
            <a:r>
              <a:rPr sz="2600" spc="-30" dirty="0">
                <a:latin typeface="Times New Roman"/>
                <a:cs typeface="Times New Roman"/>
              </a:rPr>
              <a:t>Tri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branch.</a:t>
            </a:r>
            <a:endParaRPr sz="2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4000" dirty="0">
                <a:solidFill>
                  <a:srgbClr val="04607A"/>
                </a:solidFill>
                <a:latin typeface="Times New Roman"/>
                <a:cs typeface="Times New Roman"/>
              </a:rPr>
              <a:t>4.Levelling</a:t>
            </a:r>
            <a:r>
              <a:rPr sz="4000" spc="-65" dirty="0">
                <a:solidFill>
                  <a:srgbClr val="04607A"/>
                </a:solidFill>
                <a:latin typeface="Times New Roman"/>
                <a:cs typeface="Times New Roman"/>
              </a:rPr>
              <a:t> </a:t>
            </a:r>
            <a:r>
              <a:rPr sz="4000" spc="-5" dirty="0">
                <a:solidFill>
                  <a:srgbClr val="04607A"/>
                </a:solidFill>
                <a:latin typeface="Times New Roman"/>
                <a:cs typeface="Times New Roman"/>
              </a:rPr>
              <a:t>Head</a:t>
            </a:r>
            <a:r>
              <a:rPr sz="4000" b="1" spc="-5" dirty="0">
                <a:solidFill>
                  <a:srgbClr val="04607A"/>
                </a:solidFill>
                <a:latin typeface="Times New Roman"/>
                <a:cs typeface="Times New Roman"/>
              </a:rPr>
              <a:t>.</a:t>
            </a:r>
            <a:endParaRPr sz="4000">
              <a:latin typeface="Times New Roman"/>
              <a:cs typeface="Times New Roman"/>
            </a:endParaRPr>
          </a:p>
          <a:p>
            <a:pPr marL="286385" marR="6985" indent="-274320">
              <a:lnSpc>
                <a:spcPct val="150000"/>
              </a:lnSpc>
              <a:spcBef>
                <a:spcPts val="980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  <a:tab pos="650875" algn="l"/>
                <a:tab pos="1033780" algn="l"/>
                <a:tab pos="2242185" algn="l"/>
                <a:tab pos="2681605" algn="l"/>
                <a:tab pos="3340100" algn="l"/>
                <a:tab pos="4491990" algn="l"/>
                <a:tab pos="5423535" algn="l"/>
                <a:tab pos="6833234" algn="l"/>
                <a:tab pos="7327265" algn="l"/>
                <a:tab pos="7892415" algn="l"/>
              </a:tabLst>
            </a:pPr>
            <a:r>
              <a:rPr sz="2600" spc="-5" dirty="0">
                <a:latin typeface="Times New Roman"/>
                <a:cs typeface="Times New Roman"/>
              </a:rPr>
              <a:t>I</a:t>
            </a:r>
            <a:r>
              <a:rPr sz="2600" dirty="0">
                <a:latin typeface="Times New Roman"/>
                <a:cs typeface="Times New Roman"/>
              </a:rPr>
              <a:t>t	</a:t>
            </a:r>
            <a:r>
              <a:rPr sz="2600" spc="-5" dirty="0">
                <a:latin typeface="Times New Roman"/>
                <a:cs typeface="Times New Roman"/>
              </a:rPr>
              <a:t>i</a:t>
            </a:r>
            <a:r>
              <a:rPr sz="2600" dirty="0">
                <a:latin typeface="Times New Roman"/>
                <a:cs typeface="Times New Roman"/>
              </a:rPr>
              <a:t>s	co</a:t>
            </a:r>
            <a:r>
              <a:rPr sz="2600" spc="5" dirty="0">
                <a:latin typeface="Times New Roman"/>
                <a:cs typeface="Times New Roman"/>
              </a:rPr>
              <a:t>n</a:t>
            </a:r>
            <a:r>
              <a:rPr sz="2600" dirty="0">
                <a:latin typeface="Times New Roman"/>
                <a:cs typeface="Times New Roman"/>
              </a:rPr>
              <a:t>s</a:t>
            </a:r>
            <a:r>
              <a:rPr sz="2600" spc="-10" dirty="0">
                <a:latin typeface="Times New Roman"/>
                <a:cs typeface="Times New Roman"/>
              </a:rPr>
              <a:t>i</a:t>
            </a:r>
            <a:r>
              <a:rPr sz="2600" dirty="0">
                <a:latin typeface="Times New Roman"/>
                <a:cs typeface="Times New Roman"/>
              </a:rPr>
              <a:t>s</a:t>
            </a:r>
            <a:r>
              <a:rPr sz="2600" spc="-10" dirty="0">
                <a:latin typeface="Times New Roman"/>
                <a:cs typeface="Times New Roman"/>
              </a:rPr>
              <a:t>t</a:t>
            </a:r>
            <a:r>
              <a:rPr sz="2600" dirty="0">
                <a:latin typeface="Times New Roman"/>
                <a:cs typeface="Times New Roman"/>
              </a:rPr>
              <a:t>s	</a:t>
            </a:r>
            <a:r>
              <a:rPr sz="2600" spc="5" dirty="0">
                <a:latin typeface="Times New Roman"/>
                <a:cs typeface="Times New Roman"/>
              </a:rPr>
              <a:t>o</a:t>
            </a:r>
            <a:r>
              <a:rPr sz="2600" dirty="0">
                <a:latin typeface="Times New Roman"/>
                <a:cs typeface="Times New Roman"/>
              </a:rPr>
              <a:t>f	two	para</a:t>
            </a:r>
            <a:r>
              <a:rPr sz="2600" spc="-15" dirty="0">
                <a:latin typeface="Times New Roman"/>
                <a:cs typeface="Times New Roman"/>
              </a:rPr>
              <a:t>l</a:t>
            </a:r>
            <a:r>
              <a:rPr sz="2600" dirty="0">
                <a:latin typeface="Times New Roman"/>
                <a:cs typeface="Times New Roman"/>
              </a:rPr>
              <a:t>l</a:t>
            </a:r>
            <a:r>
              <a:rPr sz="2600" spc="-10" dirty="0">
                <a:latin typeface="Times New Roman"/>
                <a:cs typeface="Times New Roman"/>
              </a:rPr>
              <a:t>e</a:t>
            </a:r>
            <a:r>
              <a:rPr sz="2600" dirty="0">
                <a:latin typeface="Times New Roman"/>
                <a:cs typeface="Times New Roman"/>
              </a:rPr>
              <a:t>l	pl</a:t>
            </a:r>
            <a:r>
              <a:rPr sz="2600" spc="-15" dirty="0">
                <a:latin typeface="Times New Roman"/>
                <a:cs typeface="Times New Roman"/>
              </a:rPr>
              <a:t>a</a:t>
            </a:r>
            <a:r>
              <a:rPr sz="2600" dirty="0">
                <a:latin typeface="Times New Roman"/>
                <a:cs typeface="Times New Roman"/>
              </a:rPr>
              <a:t>tes	s</a:t>
            </a:r>
            <a:r>
              <a:rPr sz="2600" spc="-15" dirty="0">
                <a:latin typeface="Times New Roman"/>
                <a:cs typeface="Times New Roman"/>
              </a:rPr>
              <a:t>e</a:t>
            </a:r>
            <a:r>
              <a:rPr sz="2600" dirty="0">
                <a:latin typeface="Times New Roman"/>
                <a:cs typeface="Times New Roman"/>
              </a:rPr>
              <a:t>para</a:t>
            </a:r>
            <a:r>
              <a:rPr sz="2600" spc="-15" dirty="0">
                <a:latin typeface="Times New Roman"/>
                <a:cs typeface="Times New Roman"/>
              </a:rPr>
              <a:t>t</a:t>
            </a:r>
            <a:r>
              <a:rPr sz="2600" dirty="0">
                <a:latin typeface="Times New Roman"/>
                <a:cs typeface="Times New Roman"/>
              </a:rPr>
              <a:t>ed	</a:t>
            </a:r>
            <a:r>
              <a:rPr sz="2600" spc="-10" dirty="0">
                <a:latin typeface="Times New Roman"/>
                <a:cs typeface="Times New Roman"/>
              </a:rPr>
              <a:t>b</a:t>
            </a:r>
            <a:r>
              <a:rPr sz="2600" dirty="0">
                <a:latin typeface="Times New Roman"/>
                <a:cs typeface="Times New Roman"/>
              </a:rPr>
              <a:t>y	t</a:t>
            </a:r>
            <a:r>
              <a:rPr sz="2600" spc="-15" dirty="0">
                <a:latin typeface="Times New Roman"/>
                <a:cs typeface="Times New Roman"/>
              </a:rPr>
              <a:t>h</a:t>
            </a:r>
            <a:r>
              <a:rPr sz="2600" dirty="0">
                <a:latin typeface="Times New Roman"/>
                <a:cs typeface="Times New Roman"/>
              </a:rPr>
              <a:t>e	3  </a:t>
            </a:r>
            <a:r>
              <a:rPr sz="2600" spc="-5" dirty="0">
                <a:latin typeface="Times New Roman"/>
                <a:cs typeface="Times New Roman"/>
              </a:rPr>
              <a:t>leveling screws.</a:t>
            </a:r>
            <a:endParaRPr sz="2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401</Words>
  <Application>Microsoft Office PowerPoint</Application>
  <PresentationFormat>On-screen Show (4:3)</PresentationFormat>
  <Paragraphs>61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THEODOLITE</vt:lpstr>
      <vt:lpstr>INDEX</vt:lpstr>
      <vt:lpstr>INTRODUCTION</vt:lpstr>
      <vt:lpstr>Slide 4</vt:lpstr>
      <vt:lpstr>Definition</vt:lpstr>
      <vt:lpstr>Main Components of Transit Theodolite</vt:lpstr>
      <vt:lpstr>1. Trivet</vt:lpstr>
      <vt:lpstr>2. Foot Screws</vt:lpstr>
      <vt:lpstr>3.Tri Branch</vt:lpstr>
      <vt:lpstr>Slide 10</vt:lpstr>
      <vt:lpstr>6. Lower Plate</vt:lpstr>
      <vt:lpstr>7. Upper plate</vt:lpstr>
      <vt:lpstr>10. Altitude Bubble</vt:lpstr>
      <vt:lpstr>12. Tripod</vt:lpstr>
      <vt:lpstr>Thank You….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THEODOLITE</dc:title>
  <cp:lastModifiedBy>Nasir</cp:lastModifiedBy>
  <cp:revision>3</cp:revision>
  <dcterms:created xsi:type="dcterms:W3CDTF">2021-04-17T06:48:27Z</dcterms:created>
  <dcterms:modified xsi:type="dcterms:W3CDTF">2021-04-17T06:58:29Z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2017-03-26T00:00:00Z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2021-04-17T00:00:00Z</vt:filetime>
  </property>
</Properties>
</file>