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2" r:id="rId14"/>
    <p:sldId id="274" r:id="rId15"/>
    <p:sldId id="275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23"/>
            <a:ext cx="9143999" cy="10287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01357" y="0"/>
            <a:ext cx="4742641" cy="5999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828" y="0"/>
            <a:ext cx="9145590" cy="10205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Gabriola"/>
                <a:cs typeface="Gabrio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23"/>
            <a:ext cx="9143999" cy="10287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01357" y="0"/>
            <a:ext cx="4742641" cy="5999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828" y="0"/>
            <a:ext cx="9145590" cy="10205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Gabriola"/>
                <a:cs typeface="Gabrio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870989"/>
            <a:ext cx="2479675" cy="3610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Gabriola"/>
                <a:cs typeface="Gabrio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23"/>
            <a:ext cx="9143999" cy="10287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01357" y="0"/>
            <a:ext cx="4742641" cy="5999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4653" y="2063369"/>
            <a:ext cx="2234692" cy="2001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Gabriola"/>
                <a:cs typeface="Gabrio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956943"/>
            <a:ext cx="5066665" cy="4544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3"/>
              <a:ext cx="9143999" cy="1028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1" cy="599949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828" y="0"/>
            <a:ext cx="9145590" cy="102057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1000" y="1524000"/>
            <a:ext cx="700532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13380">
              <a:lnSpc>
                <a:spcPct val="100000"/>
              </a:lnSpc>
            </a:pPr>
            <a:r>
              <a:rPr sz="3200" b="1" spc="-10" smtClean="0">
                <a:solidFill>
                  <a:srgbClr val="77D9E8"/>
                </a:solidFill>
                <a:latin typeface="Constantia"/>
                <a:cs typeface="Constantia"/>
              </a:rPr>
              <a:t>THEODOLITE</a:t>
            </a:r>
            <a:endParaRPr sz="3200">
              <a:latin typeface="Constantia"/>
              <a:cs typeface="Constantia"/>
            </a:endParaRPr>
          </a:p>
        </p:txBody>
      </p:sp>
      <p:pic>
        <p:nvPicPr>
          <p:cNvPr id="20486" name="Picture 6" descr="Digital Theodolites | Rent, Finance Or Buy On KWIPPE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38400" y="2362200"/>
            <a:ext cx="4797425" cy="3982027"/>
          </a:xfrm>
          <a:prstGeom prst="rect">
            <a:avLst/>
          </a:prstGeom>
          <a:noFill/>
        </p:spPr>
      </p:pic>
      <p:sp>
        <p:nvSpPr>
          <p:cNvPr id="13" name="object 7"/>
          <p:cNvSpPr txBox="1">
            <a:spLocks/>
          </p:cNvSpPr>
          <p:nvPr/>
        </p:nvSpPr>
        <p:spPr>
          <a:xfrm>
            <a:off x="0" y="838200"/>
            <a:ext cx="62484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1338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spc="-10" dirty="0" smtClean="0">
                <a:solidFill>
                  <a:srgbClr val="77D9E8"/>
                </a:solidFill>
                <a:latin typeface="Constantia"/>
                <a:ea typeface="+mj-ea"/>
                <a:cs typeface="Constantia"/>
              </a:rPr>
              <a:t>Lecture # 6 Part 2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/>
              <a:ea typeface="+mj-ea"/>
              <a:cs typeface="Constant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828" y="0"/>
            <a:ext cx="9145590" cy="102057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83540" y="1627180"/>
            <a:ext cx="4110990" cy="1761489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259079" marR="5080" indent="-247015">
              <a:lnSpc>
                <a:spcPct val="143900"/>
              </a:lnSpc>
              <a:spcBef>
                <a:spcPts val="2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678815" algn="l"/>
                <a:tab pos="1567180" algn="l"/>
                <a:tab pos="2750185" algn="l"/>
                <a:tab pos="3344545" algn="l"/>
              </a:tabLst>
            </a:pPr>
            <a:r>
              <a:rPr dirty="0"/>
              <a:t>	</a:t>
            </a:r>
            <a:r>
              <a:rPr sz="2600" spc="-5" dirty="0">
                <a:latin typeface="Times New Roman"/>
                <a:cs typeface="Times New Roman"/>
              </a:rPr>
              <a:t>It	</a:t>
            </a:r>
            <a:r>
              <a:rPr sz="2600" dirty="0">
                <a:latin typeface="Times New Roman"/>
                <a:cs typeface="Times New Roman"/>
              </a:rPr>
              <a:t>gives	support	the	upper part of the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instrumental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and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attaches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it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to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tripod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48200" y="1295400"/>
            <a:ext cx="4305300" cy="4762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988516"/>
            <a:ext cx="399605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dirty="0">
                <a:solidFill>
                  <a:srgbClr val="04607A"/>
                </a:solidFill>
                <a:latin typeface="Times New Roman"/>
                <a:cs typeface="Times New Roman"/>
              </a:rPr>
              <a:t>6.</a:t>
            </a:r>
            <a:r>
              <a:rPr sz="5000" spc="-45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4607A"/>
                </a:solidFill>
                <a:latin typeface="Times New Roman"/>
                <a:cs typeface="Times New Roman"/>
              </a:rPr>
              <a:t>Lower</a:t>
            </a:r>
            <a:r>
              <a:rPr spc="-40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4607A"/>
                </a:solidFill>
                <a:latin typeface="Times New Roman"/>
                <a:cs typeface="Times New Roman"/>
              </a:rPr>
              <a:t>Plate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56943"/>
            <a:ext cx="8074659" cy="31886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6350" indent="-274320" algn="just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lang="en-US" sz="2600" spc="-5" dirty="0" smtClean="0">
                <a:latin typeface="Times New Roman"/>
                <a:cs typeface="Times New Roman"/>
              </a:rPr>
              <a:t>A</a:t>
            </a:r>
            <a:r>
              <a:rPr lang="en-US" sz="2600" spc="-5" dirty="0">
                <a:latin typeface="Times New Roman"/>
                <a:cs typeface="Times New Roman"/>
              </a:rPr>
              <a:t> </a:t>
            </a:r>
            <a:r>
              <a:rPr sz="2600" spc="-5" smtClean="0">
                <a:latin typeface="Times New Roman"/>
                <a:cs typeface="Times New Roman"/>
              </a:rPr>
              <a:t>horizontal </a:t>
            </a:r>
            <a:r>
              <a:rPr sz="2600" dirty="0">
                <a:latin typeface="Times New Roman"/>
                <a:cs typeface="Times New Roman"/>
              </a:rPr>
              <a:t>plate with </a:t>
            </a:r>
            <a:r>
              <a:rPr sz="2600" spc="-5" dirty="0">
                <a:latin typeface="Times New Roman"/>
                <a:cs typeface="Times New Roman"/>
              </a:rPr>
              <a:t>the graduations provided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all </a:t>
            </a:r>
            <a:r>
              <a:rPr sz="2600" dirty="0">
                <a:latin typeface="Times New Roman"/>
                <a:cs typeface="Times New Roman"/>
              </a:rPr>
              <a:t>around, from 0 </a:t>
            </a:r>
            <a:r>
              <a:rPr sz="2600" spc="-5" dirty="0">
                <a:latin typeface="Times New Roman"/>
                <a:cs typeface="Times New Roman"/>
              </a:rPr>
              <a:t>to 360°, in </a:t>
            </a: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-5" dirty="0">
                <a:latin typeface="Times New Roman"/>
                <a:cs typeface="Times New Roman"/>
              </a:rPr>
              <a:t>clockwise </a:t>
            </a:r>
            <a:r>
              <a:rPr sz="2600" dirty="0">
                <a:latin typeface="Times New Roman"/>
                <a:cs typeface="Times New Roman"/>
              </a:rPr>
              <a:t>direction</a:t>
            </a:r>
            <a:r>
              <a:rPr sz="2600">
                <a:latin typeface="Times New Roman"/>
                <a:cs typeface="Times New Roman"/>
              </a:rPr>
              <a:t>. </a:t>
            </a: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AD0D9"/>
              </a:buClr>
              <a:buFont typeface="Segoe UI Symbol"/>
              <a:buChar char="⚫"/>
            </a:pPr>
            <a:endParaRPr sz="37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Horizontal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angles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are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measured </a:t>
            </a:r>
            <a:r>
              <a:rPr sz="2600" dirty="0">
                <a:latin typeface="Times New Roman"/>
                <a:cs typeface="Times New Roman"/>
              </a:rPr>
              <a:t>with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this</a:t>
            </a:r>
            <a:r>
              <a:rPr sz="2600" spc="-5" dirty="0">
                <a:latin typeface="Times New Roman"/>
                <a:cs typeface="Times New Roman"/>
              </a:rPr>
              <a:t> plate.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AD0D9"/>
              </a:buClr>
              <a:buFont typeface="Segoe UI Symbol"/>
              <a:buChar char="⚫"/>
            </a:pPr>
            <a:endParaRPr sz="38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size </a:t>
            </a:r>
            <a:r>
              <a:rPr sz="2600" dirty="0">
                <a:latin typeface="Times New Roman"/>
                <a:cs typeface="Times New Roman"/>
              </a:rPr>
              <a:t>of the </a:t>
            </a:r>
            <a:r>
              <a:rPr sz="2600" spc="-5" dirty="0">
                <a:latin typeface="Times New Roman"/>
                <a:cs typeface="Times New Roman"/>
              </a:rPr>
              <a:t>theodolite is </a:t>
            </a:r>
            <a:r>
              <a:rPr sz="2600" dirty="0">
                <a:latin typeface="Times New Roman"/>
                <a:cs typeface="Times New Roman"/>
              </a:rPr>
              <a:t>defined by </a:t>
            </a:r>
            <a:r>
              <a:rPr sz="2600" spc="-5" dirty="0">
                <a:latin typeface="Times New Roman"/>
                <a:cs typeface="Times New Roman"/>
              </a:rPr>
              <a:t>the diameter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horizontal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circle.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700" y="801369"/>
            <a:ext cx="356616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spc="-5" dirty="0">
                <a:solidFill>
                  <a:srgbClr val="04607A"/>
                </a:solidFill>
                <a:latin typeface="Times New Roman"/>
                <a:cs typeface="Times New Roman"/>
              </a:rPr>
              <a:t>7.</a:t>
            </a:r>
            <a:r>
              <a:rPr sz="4900" spc="-35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4900" spc="-5" dirty="0">
                <a:solidFill>
                  <a:srgbClr val="04607A"/>
                </a:solidFill>
                <a:latin typeface="Times New Roman"/>
                <a:cs typeface="Times New Roman"/>
              </a:rPr>
              <a:t>Upper</a:t>
            </a:r>
            <a:r>
              <a:rPr sz="4900" spc="-25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4900" spc="-5" dirty="0">
                <a:solidFill>
                  <a:srgbClr val="04607A"/>
                </a:solidFill>
                <a:latin typeface="Times New Roman"/>
                <a:cs typeface="Times New Roman"/>
              </a:rPr>
              <a:t>plate</a:t>
            </a:r>
            <a:endParaRPr sz="4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96592"/>
            <a:ext cx="8072755" cy="4067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40000"/>
              </a:lnSpc>
              <a:spcBef>
                <a:spcPts val="10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Horizontal </a:t>
            </a:r>
            <a:r>
              <a:rPr sz="2600" dirty="0">
                <a:latin typeface="Times New Roman"/>
                <a:cs typeface="Times New Roman"/>
              </a:rPr>
              <a:t>plate of </a:t>
            </a:r>
            <a:r>
              <a:rPr sz="2600" spc="-5" dirty="0">
                <a:latin typeface="Times New Roman"/>
                <a:cs typeface="Times New Roman"/>
              </a:rPr>
              <a:t>smaller diameter </a:t>
            </a:r>
            <a:r>
              <a:rPr sz="2600" dirty="0">
                <a:latin typeface="Times New Roman"/>
                <a:cs typeface="Times New Roman"/>
              </a:rPr>
              <a:t>provided with two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venires.</a:t>
            </a:r>
            <a:r>
              <a:rPr sz="2600" dirty="0">
                <a:latin typeface="Times New Roman"/>
                <a:cs typeface="Times New Roman"/>
              </a:rPr>
              <a:t> on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diametrically</a:t>
            </a:r>
            <a:r>
              <a:rPr sz="2600" dirty="0">
                <a:latin typeface="Times New Roman"/>
                <a:cs typeface="Times New Roman"/>
              </a:rPr>
              <a:t> opposite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parts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its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circumference.</a:t>
            </a:r>
            <a:endParaRPr sz="26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4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They are </a:t>
            </a:r>
            <a:r>
              <a:rPr sz="2600" spc="-5" dirty="0">
                <a:latin typeface="Times New Roman"/>
                <a:cs typeface="Times New Roman"/>
              </a:rPr>
              <a:t>used to read fractions </a:t>
            </a:r>
            <a:r>
              <a:rPr sz="2600" dirty="0">
                <a:latin typeface="Times New Roman"/>
                <a:cs typeface="Times New Roman"/>
              </a:rPr>
              <a:t>of the </a:t>
            </a:r>
            <a:r>
              <a:rPr sz="2600" spc="-5" dirty="0">
                <a:latin typeface="Times New Roman"/>
                <a:cs typeface="Times New Roman"/>
              </a:rPr>
              <a:t>horizontal circle </a:t>
            </a:r>
            <a:r>
              <a:rPr sz="2600" dirty="0">
                <a:latin typeface="Times New Roman"/>
                <a:cs typeface="Times New Roman"/>
              </a:rPr>
              <a:t> plate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graduations.</a:t>
            </a:r>
            <a:endParaRPr sz="2600">
              <a:latin typeface="Times New Roman"/>
              <a:cs typeface="Times New Roman"/>
            </a:endParaRPr>
          </a:p>
          <a:p>
            <a:pPr marL="286385" marR="6985" indent="-274320" algn="just">
              <a:lnSpc>
                <a:spcPct val="14010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venires are graduated </a:t>
            </a:r>
            <a:r>
              <a:rPr sz="2600" dirty="0">
                <a:latin typeface="Times New Roman"/>
                <a:cs typeface="Times New Roman"/>
              </a:rPr>
              <a:t>in </a:t>
            </a:r>
            <a:r>
              <a:rPr sz="2600" spc="-5" dirty="0">
                <a:latin typeface="Times New Roman"/>
                <a:cs typeface="Times New Roman"/>
              </a:rPr>
              <a:t>20 min </a:t>
            </a:r>
            <a:r>
              <a:rPr sz="2600" dirty="0">
                <a:latin typeface="Times New Roman"/>
                <a:cs typeface="Times New Roman"/>
              </a:rPr>
              <a:t>and </a:t>
            </a:r>
            <a:r>
              <a:rPr sz="2600" spc="-5" dirty="0">
                <a:latin typeface="Times New Roman"/>
                <a:cs typeface="Times New Roman"/>
              </a:rPr>
              <a:t>each </a:t>
            </a:r>
            <a:r>
              <a:rPr sz="2600" dirty="0">
                <a:latin typeface="Times New Roman"/>
                <a:cs typeface="Times New Roman"/>
              </a:rPr>
              <a:t>minute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dirty="0">
                <a:latin typeface="Times New Roman"/>
                <a:cs typeface="Times New Roman"/>
              </a:rPr>
              <a:t> divided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dirty="0">
                <a:latin typeface="Times New Roman"/>
                <a:cs typeface="Times New Roman"/>
              </a:rPr>
              <a:t> 3 </a:t>
            </a:r>
            <a:r>
              <a:rPr sz="2600" spc="-5" dirty="0">
                <a:latin typeface="Times New Roman"/>
                <a:cs typeface="Times New Roman"/>
              </a:rPr>
              <a:t>to</a:t>
            </a:r>
            <a:r>
              <a:rPr sz="2600" dirty="0">
                <a:latin typeface="Times New Roman"/>
                <a:cs typeface="Times New Roman"/>
              </a:rPr>
              <a:t> 5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parts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making least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count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20”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10”.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3"/>
              <a:ext cx="9143999" cy="1028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1" cy="599949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828" y="0"/>
            <a:ext cx="9145590" cy="102057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4500" y="971753"/>
            <a:ext cx="54184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4607A"/>
                </a:solidFill>
                <a:latin typeface="Times New Roman"/>
                <a:cs typeface="Times New Roman"/>
              </a:rPr>
              <a:t>10.</a:t>
            </a:r>
            <a:r>
              <a:rPr spc="-305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4607A"/>
                </a:solidFill>
                <a:latin typeface="Times New Roman"/>
                <a:cs typeface="Times New Roman"/>
              </a:rPr>
              <a:t>Altitude Bubble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35940" y="1956943"/>
            <a:ext cx="7961630" cy="1769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sensitive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level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tube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called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altitude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bubble,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is </a:t>
            </a:r>
            <a:r>
              <a:rPr sz="2600" spc="-5" dirty="0">
                <a:latin typeface="Times New Roman"/>
                <a:cs typeface="Times New Roman"/>
              </a:rPr>
              <a:t>attached</a:t>
            </a:r>
            <a:r>
              <a:rPr sz="2600" dirty="0">
                <a:latin typeface="Times New Roman"/>
                <a:cs typeface="Times New Roman"/>
              </a:rPr>
              <a:t> to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5" dirty="0">
                <a:latin typeface="Times New Roman"/>
                <a:cs typeface="Times New Roman"/>
              </a:rPr>
              <a:t> top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T-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frame.</a:t>
            </a:r>
            <a:endParaRPr sz="2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This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bubble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is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brought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to the </a:t>
            </a:r>
            <a:r>
              <a:rPr sz="2600" spc="-5" dirty="0">
                <a:latin typeface="Times New Roman"/>
                <a:cs typeface="Times New Roman"/>
              </a:rPr>
              <a:t>center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by the </a:t>
            </a:r>
            <a:r>
              <a:rPr sz="2600" spc="-5" dirty="0">
                <a:latin typeface="Times New Roman"/>
                <a:cs typeface="Times New Roman"/>
              </a:rPr>
              <a:t>clip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screw.</a:t>
            </a:r>
            <a:endParaRPr sz="2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mirror</a:t>
            </a:r>
            <a:r>
              <a:rPr sz="2600" dirty="0">
                <a:latin typeface="Times New Roman"/>
                <a:cs typeface="Times New Roman"/>
              </a:rPr>
              <a:t> is provided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on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top of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bubble.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48000" y="3962399"/>
            <a:ext cx="6096000" cy="289559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3"/>
              <a:ext cx="9143999" cy="1028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1" cy="599949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828" y="0"/>
            <a:ext cx="9145590" cy="102057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0700" y="743458"/>
            <a:ext cx="261874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spc="-5" dirty="0">
                <a:solidFill>
                  <a:srgbClr val="04607A"/>
                </a:solidFill>
                <a:latin typeface="Times New Roman"/>
                <a:cs typeface="Times New Roman"/>
              </a:rPr>
              <a:t>12.</a:t>
            </a:r>
            <a:r>
              <a:rPr sz="4900" spc="-150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4900" spc="-35" dirty="0">
                <a:solidFill>
                  <a:srgbClr val="04607A"/>
                </a:solidFill>
                <a:latin typeface="Times New Roman"/>
                <a:cs typeface="Times New Roman"/>
              </a:rPr>
              <a:t>Tripod</a:t>
            </a:r>
            <a:endParaRPr sz="4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99093" y="2401892"/>
            <a:ext cx="147320" cy="366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40"/>
              </a:lnSpc>
            </a:pPr>
            <a:r>
              <a:rPr sz="2600" dirty="0">
                <a:latin typeface="Times New Roman"/>
                <a:cs typeface="Times New Roman"/>
              </a:rPr>
              <a:t>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95250" indent="-27432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dirty="0"/>
              <a:t>The theodolite is mounted on a </a:t>
            </a:r>
            <a:r>
              <a:rPr spc="5" dirty="0"/>
              <a:t> </a:t>
            </a:r>
            <a:r>
              <a:rPr dirty="0"/>
              <a:t>strong</a:t>
            </a:r>
            <a:r>
              <a:rPr spc="-20" dirty="0"/>
              <a:t> </a:t>
            </a:r>
            <a:r>
              <a:rPr dirty="0"/>
              <a:t>tripod</a:t>
            </a:r>
            <a:r>
              <a:rPr spc="-20" dirty="0"/>
              <a:t> </a:t>
            </a:r>
            <a:r>
              <a:rPr dirty="0"/>
              <a:t>when</a:t>
            </a:r>
            <a:r>
              <a:rPr spc="-35" dirty="0"/>
              <a:t> </a:t>
            </a:r>
            <a:r>
              <a:rPr dirty="0"/>
              <a:t>being</a:t>
            </a:r>
            <a:r>
              <a:rPr spc="-30" dirty="0"/>
              <a:t> </a:t>
            </a:r>
            <a:r>
              <a:rPr dirty="0"/>
              <a:t>used</a:t>
            </a:r>
            <a:r>
              <a:rPr spc="-25" dirty="0"/>
              <a:t> </a:t>
            </a:r>
            <a:r>
              <a:rPr/>
              <a:t>in</a:t>
            </a:r>
            <a:r>
              <a:rPr spc="-5"/>
              <a:t> </a:t>
            </a:r>
            <a:r>
              <a:rPr smtClean="0"/>
              <a:t>th</a:t>
            </a:r>
            <a:r>
              <a:rPr spc="-635" smtClean="0"/>
              <a:t> </a:t>
            </a:r>
            <a:r>
              <a:rPr spc="-5" dirty="0"/>
              <a:t>field.</a:t>
            </a:r>
          </a:p>
          <a:p>
            <a:pPr marL="286385" marR="361950" indent="-274320">
              <a:lnSpc>
                <a:spcPct val="10000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pc="5" dirty="0"/>
              <a:t>The</a:t>
            </a:r>
            <a:r>
              <a:rPr spc="-25" dirty="0"/>
              <a:t> </a:t>
            </a:r>
            <a:r>
              <a:rPr spc="-5" dirty="0"/>
              <a:t>legs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tripod</a:t>
            </a:r>
            <a:r>
              <a:rPr spc="-15" dirty="0"/>
              <a:t> </a:t>
            </a:r>
            <a:r>
              <a:rPr spc="-5" dirty="0"/>
              <a:t>are</a:t>
            </a:r>
            <a:r>
              <a:rPr spc="-25" dirty="0"/>
              <a:t> </a:t>
            </a:r>
            <a:r>
              <a:rPr spc="-5" dirty="0"/>
              <a:t>solid</a:t>
            </a:r>
            <a:r>
              <a:rPr spc="5" dirty="0"/>
              <a:t> </a:t>
            </a:r>
            <a:r>
              <a:rPr dirty="0"/>
              <a:t>or </a:t>
            </a:r>
            <a:r>
              <a:rPr spc="-635" dirty="0"/>
              <a:t> </a:t>
            </a:r>
            <a:r>
              <a:rPr spc="-5" dirty="0"/>
              <a:t>framed. </a:t>
            </a:r>
            <a:r>
              <a:rPr dirty="0"/>
              <a:t>At the lower ends of the </a:t>
            </a:r>
            <a:r>
              <a:rPr spc="5" dirty="0"/>
              <a:t> </a:t>
            </a:r>
            <a:r>
              <a:rPr spc="-5" dirty="0"/>
              <a:t>legs, </a:t>
            </a:r>
            <a:r>
              <a:rPr dirty="0"/>
              <a:t>pointed </a:t>
            </a:r>
            <a:r>
              <a:rPr spc="-5" dirty="0"/>
              <a:t>steel </a:t>
            </a:r>
            <a:r>
              <a:rPr dirty="0"/>
              <a:t>shoes are </a:t>
            </a:r>
            <a:r>
              <a:rPr spc="5" dirty="0"/>
              <a:t> </a:t>
            </a:r>
            <a:r>
              <a:rPr dirty="0"/>
              <a:t>provided to get </a:t>
            </a:r>
            <a:r>
              <a:rPr spc="-5" dirty="0"/>
              <a:t>them </a:t>
            </a:r>
            <a:r>
              <a:rPr dirty="0"/>
              <a:t>pushed into </a:t>
            </a:r>
            <a:r>
              <a:rPr spc="-635" dirty="0"/>
              <a:t> </a:t>
            </a:r>
            <a:r>
              <a:rPr dirty="0"/>
              <a:t>ground.</a:t>
            </a:r>
          </a:p>
          <a:p>
            <a:pPr marL="286385" marR="5080" indent="-274320" algn="just">
              <a:lnSpc>
                <a:spcPct val="100000"/>
              </a:lnSpc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dirty="0"/>
              <a:t>The tripod head has </a:t>
            </a:r>
            <a:r>
              <a:rPr spc="-10" dirty="0"/>
              <a:t>male </a:t>
            </a:r>
            <a:r>
              <a:rPr spc="-5" dirty="0"/>
              <a:t>screws </a:t>
            </a:r>
            <a:r>
              <a:rPr dirty="0"/>
              <a:t>on </a:t>
            </a:r>
            <a:r>
              <a:rPr spc="-635" dirty="0"/>
              <a:t> </a:t>
            </a:r>
            <a:r>
              <a:rPr dirty="0"/>
              <a:t>which</a:t>
            </a:r>
            <a:r>
              <a:rPr spc="-25" dirty="0"/>
              <a:t> </a:t>
            </a:r>
            <a:r>
              <a:rPr dirty="0"/>
              <a:t>the</a:t>
            </a:r>
            <a:r>
              <a:rPr spc="-5" dirty="0"/>
              <a:t> trivet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the</a:t>
            </a:r>
            <a:r>
              <a:rPr spc="-5" dirty="0"/>
              <a:t> leveling </a:t>
            </a:r>
            <a:r>
              <a:rPr dirty="0"/>
              <a:t>head </a:t>
            </a:r>
            <a:r>
              <a:rPr spc="-640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spc="-5" dirty="0"/>
              <a:t>screwed.</a:t>
            </a:r>
          </a:p>
        </p:txBody>
      </p:sp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715000" y="1142998"/>
            <a:ext cx="3428999" cy="571499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3"/>
              <a:ext cx="9143999" cy="1028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1" cy="599949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828" y="0"/>
            <a:ext cx="9145590" cy="102057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1395"/>
              </a:spcBef>
            </a:pPr>
            <a:r>
              <a:rPr dirty="0"/>
              <a:t>Thank</a:t>
            </a:r>
          </a:p>
          <a:p>
            <a:pPr marL="986790">
              <a:lnSpc>
                <a:spcPct val="100000"/>
              </a:lnSpc>
              <a:spcBef>
                <a:spcPts val="1300"/>
              </a:spcBef>
            </a:pPr>
            <a:r>
              <a:rPr dirty="0"/>
              <a:t>You….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3"/>
              <a:ext cx="9143999" cy="1028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1" cy="599949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48000" y="685800"/>
            <a:ext cx="162750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INDEX</a:t>
            </a:r>
            <a:endParaRPr sz="500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947799"/>
            <a:ext cx="7007860" cy="23064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5" dirty="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INTRODUCTION</a:t>
            </a:r>
            <a:endParaRPr sz="2600">
              <a:solidFill>
                <a:schemeClr val="tx2">
                  <a:lumMod val="75000"/>
                </a:schemeClr>
              </a:solidFill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Segoe UI Symbol"/>
              <a:buChar char="⚫"/>
            </a:pPr>
            <a:endParaRPr sz="3550">
              <a:solidFill>
                <a:schemeClr val="tx2">
                  <a:lumMod val="75000"/>
                </a:schemeClr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Definition</a:t>
            </a:r>
            <a:endParaRPr sz="2600">
              <a:solidFill>
                <a:schemeClr val="tx2">
                  <a:lumMod val="75000"/>
                </a:schemeClr>
              </a:solidFill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AD0D9"/>
              </a:buClr>
              <a:buFont typeface="Segoe UI Symbol"/>
              <a:buChar char="⚫"/>
            </a:pPr>
            <a:endParaRPr sz="3550">
              <a:solidFill>
                <a:schemeClr val="tx2">
                  <a:lumMod val="75000"/>
                </a:schemeClr>
              </a:solidFill>
              <a:latin typeface="Constantia"/>
              <a:cs typeface="Constantia"/>
            </a:endParaRPr>
          </a:p>
          <a:p>
            <a:pPr marL="286385" marR="5080" indent="-274320">
              <a:lnSpc>
                <a:spcPct val="10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5" dirty="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MAIN</a:t>
            </a:r>
            <a:r>
              <a:rPr sz="2600" spc="-30" dirty="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COMPONENETS</a:t>
            </a:r>
            <a:r>
              <a:rPr sz="2600" spc="-45" dirty="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 </a:t>
            </a:r>
            <a:r>
              <a:rPr sz="260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OF</a:t>
            </a:r>
            <a:r>
              <a:rPr sz="2600" spc="-6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 </a:t>
            </a:r>
            <a:r>
              <a:rPr sz="2600" spc="-5" smtClean="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 </a:t>
            </a:r>
            <a:r>
              <a:rPr sz="2600" spc="-640" smtClean="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 </a:t>
            </a:r>
            <a:r>
              <a:rPr sz="2600" spc="-5" dirty="0">
                <a:solidFill>
                  <a:schemeClr val="tx2">
                    <a:lumMod val="75000"/>
                  </a:schemeClr>
                </a:solidFill>
                <a:latin typeface="Constantia"/>
                <a:cs typeface="Constantia"/>
              </a:rPr>
              <a:t>THEODOLITE</a:t>
            </a:r>
            <a:endParaRPr sz="2600">
              <a:solidFill>
                <a:schemeClr val="tx2">
                  <a:lumMod val="75000"/>
                </a:schemeClr>
              </a:solidFill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971753"/>
            <a:ext cx="520827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4607A"/>
                </a:solidFill>
                <a:latin typeface="Times New Roman"/>
                <a:cs typeface="Times New Roman"/>
              </a:rPr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56943"/>
            <a:ext cx="5360035" cy="37515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13335" indent="-27432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Theodolite is a </a:t>
            </a:r>
            <a:r>
              <a:rPr sz="2600" spc="-5" dirty="0">
                <a:latin typeface="Times New Roman"/>
                <a:cs typeface="Times New Roman"/>
              </a:rPr>
              <a:t>basic </a:t>
            </a:r>
            <a:r>
              <a:rPr sz="2600" dirty="0">
                <a:latin typeface="Times New Roman"/>
                <a:cs typeface="Times New Roman"/>
              </a:rPr>
              <a:t>surveying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instrument </a:t>
            </a:r>
            <a:r>
              <a:rPr sz="2600" dirty="0">
                <a:latin typeface="Times New Roman"/>
                <a:cs typeface="Times New Roman"/>
              </a:rPr>
              <a:t>which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is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use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for</a:t>
            </a:r>
            <a:r>
              <a:rPr sz="2600" spc="-5" dirty="0">
                <a:latin typeface="Times New Roman"/>
                <a:cs typeface="Times New Roman"/>
              </a:rPr>
              <a:t> measuring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vertical and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horizontal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angle.</a:t>
            </a:r>
            <a:endParaRPr sz="2600">
              <a:latin typeface="Times New Roman"/>
              <a:cs typeface="Times New Roman"/>
            </a:endParaRPr>
          </a:p>
          <a:p>
            <a:pPr marL="286385" marR="904240" indent="-274320">
              <a:lnSpc>
                <a:spcPct val="10000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Theodolite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is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more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precise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than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magnetic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compass.</a:t>
            </a:r>
            <a:endParaRPr sz="26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Magnetic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compass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measures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angle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up to as </a:t>
            </a:r>
            <a:r>
              <a:rPr sz="2600" spc="-5" dirty="0">
                <a:latin typeface="Times New Roman"/>
                <a:cs typeface="Times New Roman"/>
              </a:rPr>
              <a:t>accuracy </a:t>
            </a:r>
            <a:r>
              <a:rPr sz="2600">
                <a:latin typeface="Times New Roman"/>
                <a:cs typeface="Times New Roman"/>
              </a:rPr>
              <a:t>of </a:t>
            </a:r>
            <a:r>
              <a:rPr sz="2600" smtClean="0">
                <a:latin typeface="Times New Roman"/>
                <a:cs typeface="Times New Roman"/>
              </a:rPr>
              <a:t>30’. </a:t>
            </a:r>
            <a:r>
              <a:rPr sz="2600" spc="-5" dirty="0">
                <a:latin typeface="Times New Roman"/>
                <a:cs typeface="Times New Roman"/>
              </a:rPr>
              <a:t>However </a:t>
            </a:r>
            <a:r>
              <a:rPr sz="2600">
                <a:latin typeface="Times New Roman"/>
                <a:cs typeface="Times New Roman"/>
              </a:rPr>
              <a:t>a </a:t>
            </a:r>
            <a:r>
              <a:rPr sz="2600" spc="5">
                <a:latin typeface="Times New Roman"/>
                <a:cs typeface="Times New Roman"/>
              </a:rPr>
              <a:t> </a:t>
            </a:r>
            <a:r>
              <a:rPr sz="2600" smtClean="0">
                <a:latin typeface="Times New Roman"/>
                <a:cs typeface="Times New Roman"/>
              </a:rPr>
              <a:t>theodolite</a:t>
            </a:r>
            <a:r>
              <a:rPr sz="2600" spc="-35" smtClean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measures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angles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up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to and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accuracy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40" dirty="0">
                <a:latin typeface="Times New Roman"/>
                <a:cs typeface="Times New Roman"/>
              </a:rPr>
              <a:t>10’’, </a:t>
            </a:r>
            <a:r>
              <a:rPr sz="2600" spc="5" dirty="0">
                <a:latin typeface="Times New Roman"/>
                <a:cs typeface="Times New Roman"/>
              </a:rPr>
              <a:t>20”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5" name="Picture 6" descr="Digital Theodolites | Rent, Finance Or Buy On KWIPP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752601"/>
            <a:ext cx="32004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828" y="0"/>
            <a:ext cx="914559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31494"/>
            <a:ext cx="257238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10" dirty="0">
                <a:solidFill>
                  <a:srgbClr val="04607A"/>
                </a:solidFill>
                <a:latin typeface="Calibri"/>
                <a:cs typeface="Calibri"/>
              </a:rPr>
              <a:t>Definition</a:t>
            </a:r>
            <a:endParaRPr sz="5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27375" y="1887448"/>
            <a:ext cx="5482590" cy="2403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 algn="just">
              <a:lnSpc>
                <a:spcPct val="150000"/>
              </a:lnSpc>
              <a:spcBef>
                <a:spcPts val="10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-5" dirty="0">
                <a:latin typeface="Times New Roman"/>
                <a:cs typeface="Times New Roman"/>
              </a:rPr>
              <a:t>transit </a:t>
            </a:r>
            <a:r>
              <a:rPr sz="2600" dirty="0">
                <a:latin typeface="Times New Roman"/>
                <a:cs typeface="Times New Roman"/>
              </a:rPr>
              <a:t>theodolite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dirty="0">
                <a:latin typeface="Times New Roman"/>
                <a:cs typeface="Times New Roman"/>
              </a:rPr>
              <a:t>one </a:t>
            </a:r>
            <a:r>
              <a:rPr sz="2600" spc="-5" dirty="0">
                <a:latin typeface="Times New Roman"/>
                <a:cs typeface="Times New Roman"/>
              </a:rPr>
              <a:t>in which 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telescope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can</a:t>
            </a:r>
            <a:r>
              <a:rPr sz="2600" dirty="0">
                <a:latin typeface="Times New Roman"/>
                <a:cs typeface="Times New Roman"/>
              </a:rPr>
              <a:t> be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revolved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through</a:t>
            </a:r>
            <a:r>
              <a:rPr sz="2600" dirty="0">
                <a:latin typeface="Times New Roman"/>
                <a:cs typeface="Times New Roman"/>
              </a:rPr>
              <a:t> a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complete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revolution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about</a:t>
            </a:r>
            <a:r>
              <a:rPr sz="2600" spc="6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its </a:t>
            </a:r>
            <a:r>
              <a:rPr sz="2600" dirty="0">
                <a:latin typeface="Times New Roman"/>
                <a:cs typeface="Times New Roman"/>
              </a:rPr>
              <a:t> horizontal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axis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dirty="0">
                <a:latin typeface="Times New Roman"/>
                <a:cs typeface="Times New Roman"/>
              </a:rPr>
              <a:t> a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vertical </a:t>
            </a:r>
            <a:r>
              <a:rPr sz="2600" dirty="0">
                <a:latin typeface="Times New Roman"/>
                <a:cs typeface="Times New Roman"/>
              </a:rPr>
              <a:t>plane.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5" name="Picture 6" descr="Digital Theodolites | Rent, Finance Or Buy On KWIPP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30480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8800" y="1013205"/>
            <a:ext cx="73825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4607A"/>
                </a:solidFill>
                <a:latin typeface="Times New Roman"/>
                <a:cs typeface="Times New Roman"/>
              </a:rPr>
              <a:t>Main</a:t>
            </a:r>
            <a:r>
              <a:rPr sz="3600" spc="5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4607A"/>
                </a:solidFill>
                <a:latin typeface="Times New Roman"/>
                <a:cs typeface="Times New Roman"/>
              </a:rPr>
              <a:t>Components</a:t>
            </a:r>
            <a:r>
              <a:rPr sz="3600" spc="10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4607A"/>
                </a:solidFill>
                <a:latin typeface="Times New Roman"/>
                <a:cs typeface="Times New Roman"/>
              </a:rPr>
              <a:t>of</a:t>
            </a:r>
            <a:r>
              <a:rPr sz="3600" spc="-50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04607A"/>
                </a:solidFill>
                <a:latin typeface="Times New Roman"/>
                <a:cs typeface="Times New Roman"/>
              </a:rPr>
              <a:t>Transit</a:t>
            </a:r>
            <a:r>
              <a:rPr sz="3600" spc="-50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4607A"/>
                </a:solidFill>
                <a:latin typeface="Times New Roman"/>
                <a:cs typeface="Times New Roman"/>
              </a:rPr>
              <a:t>Theodolite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61315" indent="-34925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361950" algn="l"/>
              </a:tabLst>
            </a:pPr>
            <a:r>
              <a:rPr spc="-20" dirty="0"/>
              <a:t>Trivet</a:t>
            </a:r>
          </a:p>
          <a:p>
            <a:pPr marL="367665" indent="-35560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68300" algn="l"/>
              </a:tabLst>
            </a:pPr>
            <a:r>
              <a:rPr spc="-5" dirty="0"/>
              <a:t>Foot</a:t>
            </a:r>
            <a:r>
              <a:rPr spc="-30" dirty="0"/>
              <a:t> </a:t>
            </a:r>
            <a:r>
              <a:rPr spc="-5" dirty="0"/>
              <a:t>Screws</a:t>
            </a:r>
          </a:p>
          <a:p>
            <a:pPr marL="361315" indent="-34925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61950" algn="l"/>
              </a:tabLst>
            </a:pPr>
            <a:r>
              <a:rPr spc="-40" dirty="0"/>
              <a:t>Tri</a:t>
            </a:r>
            <a:r>
              <a:rPr spc="-25" dirty="0"/>
              <a:t> </a:t>
            </a:r>
            <a:r>
              <a:rPr spc="-5" dirty="0"/>
              <a:t>Branch</a:t>
            </a:r>
          </a:p>
          <a:p>
            <a:pPr marL="367665" indent="-35560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68300" algn="l"/>
              </a:tabLst>
            </a:pPr>
            <a:r>
              <a:rPr spc="-5" dirty="0"/>
              <a:t>Leveling</a:t>
            </a:r>
            <a:r>
              <a:rPr spc="-60" dirty="0"/>
              <a:t> </a:t>
            </a:r>
            <a:r>
              <a:rPr spc="-10" dirty="0"/>
              <a:t>Head</a:t>
            </a:r>
          </a:p>
          <a:p>
            <a:pPr marL="367665" indent="-35560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68300" algn="l"/>
              </a:tabLst>
            </a:pPr>
            <a:r>
              <a:rPr dirty="0"/>
              <a:t>Spindles</a:t>
            </a:r>
          </a:p>
          <a:p>
            <a:pPr marL="367665" indent="-35560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68300" algn="l"/>
              </a:tabLst>
            </a:pPr>
            <a:r>
              <a:rPr spc="-5" dirty="0"/>
              <a:t>Lower</a:t>
            </a:r>
            <a:r>
              <a:rPr spc="-20" dirty="0"/>
              <a:t> </a:t>
            </a:r>
            <a:r>
              <a:rPr spc="-5" dirty="0"/>
              <a:t>Plate</a:t>
            </a:r>
          </a:p>
          <a:p>
            <a:pPr marL="367665" indent="-35560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68300" algn="l"/>
              </a:tabLst>
            </a:pPr>
            <a:r>
              <a:rPr spc="-5" dirty="0"/>
              <a:t>Upper</a:t>
            </a:r>
            <a:r>
              <a:rPr spc="-25" dirty="0"/>
              <a:t> </a:t>
            </a:r>
            <a:r>
              <a:rPr spc="-5" dirty="0"/>
              <a:t>plate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46575" y="2078862"/>
            <a:ext cx="2818130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5780" indent="-513715">
              <a:lnSpc>
                <a:spcPct val="100000"/>
              </a:lnSpc>
              <a:spcBef>
                <a:spcPts val="95"/>
              </a:spcBef>
              <a:buAutoNum type="arabicPeriod" startAt="8"/>
              <a:tabLst>
                <a:tab pos="525145" algn="l"/>
                <a:tab pos="526415" algn="l"/>
              </a:tabLst>
            </a:pP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539115" indent="-527050">
              <a:lnSpc>
                <a:spcPct val="100000"/>
              </a:lnSpc>
              <a:buAutoNum type="arabicPeriod" startAt="8"/>
              <a:tabLst>
                <a:tab pos="539115" algn="l"/>
                <a:tab pos="539750" algn="l"/>
              </a:tabLst>
            </a:pP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Frame</a:t>
            </a:r>
            <a:endParaRPr sz="2800">
              <a:latin typeface="Times New Roman"/>
              <a:cs typeface="Times New Roman"/>
            </a:endParaRPr>
          </a:p>
          <a:p>
            <a:pPr marL="525780" indent="-513715">
              <a:lnSpc>
                <a:spcPct val="100000"/>
              </a:lnSpc>
              <a:buAutoNum type="arabicPeriod" startAt="8"/>
              <a:tabLst>
                <a:tab pos="526415" algn="l"/>
              </a:tabLst>
            </a:pPr>
            <a:r>
              <a:rPr sz="2800" spc="-5" dirty="0">
                <a:latin typeface="Times New Roman"/>
                <a:cs typeface="Times New Roman"/>
              </a:rPr>
              <a:t>Altitude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Bubble</a:t>
            </a:r>
            <a:endParaRPr sz="2800">
              <a:latin typeface="Times New Roman"/>
              <a:cs typeface="Times New Roman"/>
            </a:endParaRPr>
          </a:p>
          <a:p>
            <a:pPr marL="532130" indent="-520065">
              <a:lnSpc>
                <a:spcPct val="100000"/>
              </a:lnSpc>
              <a:buAutoNum type="arabicPeriod" startAt="8"/>
              <a:tabLst>
                <a:tab pos="532765" algn="l"/>
              </a:tabLst>
            </a:pPr>
            <a:r>
              <a:rPr sz="2800" spc="-5" dirty="0">
                <a:latin typeface="Times New Roman"/>
                <a:cs typeface="Times New Roman"/>
              </a:rPr>
              <a:t>Compass</a:t>
            </a:r>
            <a:endParaRPr sz="2800">
              <a:latin typeface="Times New Roman"/>
              <a:cs typeface="Times New Roman"/>
            </a:endParaRPr>
          </a:p>
          <a:p>
            <a:pPr marL="539115" indent="-527050">
              <a:lnSpc>
                <a:spcPct val="100000"/>
              </a:lnSpc>
              <a:buAutoNum type="arabicPeriod" startAt="8"/>
              <a:tabLst>
                <a:tab pos="539750" algn="l"/>
              </a:tabLst>
            </a:pPr>
            <a:r>
              <a:rPr sz="2800" spc="-20" dirty="0">
                <a:latin typeface="Times New Roman"/>
                <a:cs typeface="Times New Roman"/>
              </a:rPr>
              <a:t>Tripod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3"/>
              <a:ext cx="9143999" cy="1028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1" cy="599949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828" y="0"/>
            <a:ext cx="9145590" cy="102057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4500" y="1049782"/>
            <a:ext cx="217995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dirty="0">
                <a:solidFill>
                  <a:srgbClr val="04607A"/>
                </a:solidFill>
                <a:latin typeface="Times New Roman"/>
                <a:cs typeface="Times New Roman"/>
              </a:rPr>
              <a:t>1.</a:t>
            </a:r>
            <a:r>
              <a:rPr sz="5000" spc="-175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5000" spc="-30" dirty="0">
                <a:solidFill>
                  <a:srgbClr val="04607A"/>
                </a:solidFill>
                <a:latin typeface="Times New Roman"/>
                <a:cs typeface="Times New Roman"/>
              </a:rPr>
              <a:t>Trivet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887448"/>
            <a:ext cx="4187190" cy="3077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50000"/>
              </a:lnSpc>
              <a:spcBef>
                <a:spcPts val="10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It is </a:t>
            </a: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-5" dirty="0">
                <a:latin typeface="Times New Roman"/>
                <a:cs typeface="Times New Roman"/>
              </a:rPr>
              <a:t>circular </a:t>
            </a:r>
            <a:r>
              <a:rPr sz="2600" dirty="0">
                <a:latin typeface="Times New Roman"/>
                <a:cs typeface="Times New Roman"/>
              </a:rPr>
              <a:t>plate having a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central,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threaded</a:t>
            </a:r>
            <a:r>
              <a:rPr sz="2600" dirty="0">
                <a:latin typeface="Times New Roman"/>
                <a:cs typeface="Times New Roman"/>
              </a:rPr>
              <a:t> hole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for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fixing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theodolite</a:t>
            </a:r>
            <a:r>
              <a:rPr sz="2600" spc="64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on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tripod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stand.</a:t>
            </a:r>
            <a:endParaRPr sz="2600">
              <a:latin typeface="Times New Roman"/>
              <a:cs typeface="Times New Roman"/>
            </a:endParaRPr>
          </a:p>
          <a:p>
            <a:pPr marL="287020" indent="-274320" algn="just">
              <a:lnSpc>
                <a:spcPct val="100000"/>
              </a:lnSpc>
              <a:spcBef>
                <a:spcPts val="218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It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 also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called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base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line.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00600" y="1981200"/>
            <a:ext cx="4343399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988516"/>
            <a:ext cx="407098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dirty="0">
                <a:solidFill>
                  <a:srgbClr val="04607A"/>
                </a:solidFill>
                <a:latin typeface="Times New Roman"/>
                <a:cs typeface="Times New Roman"/>
              </a:rPr>
              <a:t>2.</a:t>
            </a:r>
            <a:r>
              <a:rPr sz="5000" spc="-40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4607A"/>
                </a:solidFill>
                <a:latin typeface="Times New Roman"/>
                <a:cs typeface="Times New Roman"/>
              </a:rPr>
              <a:t>Foot</a:t>
            </a:r>
            <a:r>
              <a:rPr spc="-40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4607A"/>
                </a:solidFill>
                <a:latin typeface="Times New Roman"/>
                <a:cs typeface="Times New Roman"/>
              </a:rPr>
              <a:t>Screws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46575" y="2076424"/>
            <a:ext cx="4415155" cy="264096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Lower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part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–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Trivet</a:t>
            </a:r>
            <a:endParaRPr sz="2600">
              <a:latin typeface="Times New Roman"/>
              <a:cs typeface="Times New Roman"/>
            </a:endParaRPr>
          </a:p>
          <a:p>
            <a:pPr marL="287020" marR="6350" indent="-274320" algn="just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Upper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Part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–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It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passes </a:t>
            </a:r>
            <a:r>
              <a:rPr sz="2600" dirty="0">
                <a:latin typeface="Times New Roman"/>
                <a:cs typeface="Times New Roman"/>
              </a:rPr>
              <a:t> through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threaded</a:t>
            </a:r>
            <a:r>
              <a:rPr sz="2600" dirty="0">
                <a:latin typeface="Times New Roman"/>
                <a:cs typeface="Times New Roman"/>
              </a:rPr>
              <a:t> hole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tribrach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plate.</a:t>
            </a:r>
            <a:endParaRPr sz="26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Foot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screws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used</a:t>
            </a:r>
            <a:r>
              <a:rPr sz="2600" spc="64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for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leveling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instrument.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5" name="Picture 6" descr="Digital Theodolites | Rent, Finance Or Buy On KWIPP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133600"/>
            <a:ext cx="3581400" cy="39820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971753"/>
            <a:ext cx="34759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40" dirty="0">
                <a:solidFill>
                  <a:srgbClr val="04607A"/>
                </a:solidFill>
                <a:latin typeface="Calibri"/>
                <a:cs typeface="Calibri"/>
              </a:rPr>
              <a:t>3.</a:t>
            </a:r>
            <a:r>
              <a:rPr spc="-40" dirty="0">
                <a:solidFill>
                  <a:srgbClr val="04607A"/>
                </a:solidFill>
                <a:latin typeface="Times New Roman"/>
                <a:cs typeface="Times New Roman"/>
              </a:rPr>
              <a:t>Tri</a:t>
            </a:r>
            <a:r>
              <a:rPr spc="-75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4607A"/>
                </a:solidFill>
                <a:latin typeface="Times New Roman"/>
                <a:cs typeface="Times New Roman"/>
              </a:rPr>
              <a:t>Branch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87448"/>
            <a:ext cx="8074025" cy="3519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50000"/>
              </a:lnSpc>
              <a:spcBef>
                <a:spcPts val="10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986155" algn="l"/>
                <a:tab pos="1923414" algn="l"/>
                <a:tab pos="3098800" algn="l"/>
                <a:tab pos="4570095" algn="l"/>
                <a:tab pos="5396230" algn="l"/>
                <a:tab pos="6684009" algn="l"/>
                <a:tab pos="7528559" algn="l"/>
              </a:tabLst>
            </a:pPr>
            <a:r>
              <a:rPr sz="2600" dirty="0">
                <a:latin typeface="Times New Roman"/>
                <a:cs typeface="Times New Roman"/>
              </a:rPr>
              <a:t>The	upper	para</a:t>
            </a:r>
            <a:r>
              <a:rPr sz="2600" spc="-15" dirty="0">
                <a:latin typeface="Times New Roman"/>
                <a:cs typeface="Times New Roman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l</a:t>
            </a:r>
            <a:r>
              <a:rPr sz="2600" spc="-10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l	</a:t>
            </a:r>
            <a:r>
              <a:rPr sz="2600" spc="5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ri</a:t>
            </a:r>
            <a:r>
              <a:rPr sz="2600" spc="-15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ngular	p</a:t>
            </a:r>
            <a:r>
              <a:rPr sz="2600" spc="-15" dirty="0">
                <a:latin typeface="Times New Roman"/>
                <a:cs typeface="Times New Roman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-10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e	c</a:t>
            </a:r>
            <a:r>
              <a:rPr sz="2600" spc="-10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rrying	th</a:t>
            </a:r>
            <a:r>
              <a:rPr sz="2600" spc="-15" dirty="0">
                <a:latin typeface="Times New Roman"/>
                <a:cs typeface="Times New Roman"/>
              </a:rPr>
              <a:t>r</a:t>
            </a:r>
            <a:r>
              <a:rPr sz="2600" dirty="0">
                <a:latin typeface="Times New Roman"/>
                <a:cs typeface="Times New Roman"/>
              </a:rPr>
              <a:t>ee	</a:t>
            </a:r>
            <a:r>
              <a:rPr sz="2600" spc="-20" dirty="0">
                <a:latin typeface="Times New Roman"/>
                <a:cs typeface="Times New Roman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o</a:t>
            </a:r>
            <a:r>
              <a:rPr sz="2600" spc="10" dirty="0">
                <a:latin typeface="Times New Roman"/>
                <a:cs typeface="Times New Roman"/>
              </a:rPr>
              <a:t>o</a:t>
            </a:r>
            <a:r>
              <a:rPr sz="2600" dirty="0">
                <a:latin typeface="Times New Roman"/>
                <a:cs typeface="Times New Roman"/>
              </a:rPr>
              <a:t>t  </a:t>
            </a:r>
            <a:r>
              <a:rPr sz="2600" spc="-5" dirty="0">
                <a:latin typeface="Times New Roman"/>
                <a:cs typeface="Times New Roman"/>
              </a:rPr>
              <a:t>screws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at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its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ends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called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Tri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branch.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4000" dirty="0">
                <a:solidFill>
                  <a:srgbClr val="04607A"/>
                </a:solidFill>
                <a:latin typeface="Times New Roman"/>
                <a:cs typeface="Times New Roman"/>
              </a:rPr>
              <a:t>4.Levelling</a:t>
            </a:r>
            <a:r>
              <a:rPr sz="4000" spc="-65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04607A"/>
                </a:solidFill>
                <a:latin typeface="Times New Roman"/>
                <a:cs typeface="Times New Roman"/>
              </a:rPr>
              <a:t>Head</a:t>
            </a:r>
            <a:r>
              <a:rPr sz="4000" b="1" spc="-5" dirty="0">
                <a:solidFill>
                  <a:srgbClr val="04607A"/>
                </a:solidFill>
                <a:latin typeface="Times New Roman"/>
                <a:cs typeface="Times New Roman"/>
              </a:rPr>
              <a:t>.</a:t>
            </a:r>
            <a:endParaRPr sz="4000">
              <a:latin typeface="Times New Roman"/>
              <a:cs typeface="Times New Roman"/>
            </a:endParaRPr>
          </a:p>
          <a:p>
            <a:pPr marL="286385" marR="6985" indent="-274320">
              <a:lnSpc>
                <a:spcPct val="150000"/>
              </a:lnSpc>
              <a:spcBef>
                <a:spcPts val="98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650875" algn="l"/>
                <a:tab pos="1033780" algn="l"/>
                <a:tab pos="2242185" algn="l"/>
                <a:tab pos="2681605" algn="l"/>
                <a:tab pos="3340100" algn="l"/>
                <a:tab pos="4491990" algn="l"/>
                <a:tab pos="5423535" algn="l"/>
                <a:tab pos="6833234" algn="l"/>
                <a:tab pos="7327265" algn="l"/>
                <a:tab pos="7892415" algn="l"/>
              </a:tabLst>
            </a:pPr>
            <a:r>
              <a:rPr sz="2600" spc="-5" dirty="0">
                <a:latin typeface="Times New Roman"/>
                <a:cs typeface="Times New Roman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t	</a:t>
            </a:r>
            <a:r>
              <a:rPr sz="2600" spc="-5" dirty="0">
                <a:latin typeface="Times New Roman"/>
                <a:cs typeface="Times New Roman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s	co</a:t>
            </a:r>
            <a:r>
              <a:rPr sz="2600" spc="5" dirty="0">
                <a:latin typeface="Times New Roman"/>
                <a:cs typeface="Times New Roman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s</a:t>
            </a:r>
            <a:r>
              <a:rPr sz="2600" spc="-10" dirty="0">
                <a:latin typeface="Times New Roman"/>
                <a:cs typeface="Times New Roman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s</a:t>
            </a:r>
            <a:r>
              <a:rPr sz="2600" spc="-10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s	</a:t>
            </a:r>
            <a:r>
              <a:rPr sz="2600" spc="5" dirty="0">
                <a:latin typeface="Times New Roman"/>
                <a:cs typeface="Times New Roman"/>
              </a:rPr>
              <a:t>o</a:t>
            </a:r>
            <a:r>
              <a:rPr sz="2600" dirty="0">
                <a:latin typeface="Times New Roman"/>
                <a:cs typeface="Times New Roman"/>
              </a:rPr>
              <a:t>f	two	para</a:t>
            </a:r>
            <a:r>
              <a:rPr sz="2600" spc="-15" dirty="0">
                <a:latin typeface="Times New Roman"/>
                <a:cs typeface="Times New Roman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l</a:t>
            </a:r>
            <a:r>
              <a:rPr sz="2600" spc="-10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l	pl</a:t>
            </a:r>
            <a:r>
              <a:rPr sz="2600" spc="-15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tes	s</a:t>
            </a:r>
            <a:r>
              <a:rPr sz="2600" spc="-15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para</a:t>
            </a:r>
            <a:r>
              <a:rPr sz="2600" spc="-15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ed	</a:t>
            </a:r>
            <a:r>
              <a:rPr sz="2600" spc="-10" dirty="0">
                <a:latin typeface="Times New Roman"/>
                <a:cs typeface="Times New Roman"/>
              </a:rPr>
              <a:t>b</a:t>
            </a:r>
            <a:r>
              <a:rPr sz="2600" dirty="0">
                <a:latin typeface="Times New Roman"/>
                <a:cs typeface="Times New Roman"/>
              </a:rPr>
              <a:t>y	t</a:t>
            </a:r>
            <a:r>
              <a:rPr sz="2600" spc="-15" dirty="0">
                <a:latin typeface="Times New Roman"/>
                <a:cs typeface="Times New Roman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e	3  </a:t>
            </a:r>
            <a:r>
              <a:rPr sz="2600" spc="-5" dirty="0">
                <a:latin typeface="Times New Roman"/>
                <a:cs typeface="Times New Roman"/>
              </a:rPr>
              <a:t>leveling screws.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401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THEODOLITE</vt:lpstr>
      <vt:lpstr>INDEX</vt:lpstr>
      <vt:lpstr>INTRODUCTION</vt:lpstr>
      <vt:lpstr>Slide 4</vt:lpstr>
      <vt:lpstr>Definition</vt:lpstr>
      <vt:lpstr>Main Components of Transit Theodolite</vt:lpstr>
      <vt:lpstr>1. Trivet</vt:lpstr>
      <vt:lpstr>2. Foot Screws</vt:lpstr>
      <vt:lpstr>3.Tri Branch</vt:lpstr>
      <vt:lpstr>Slide 10</vt:lpstr>
      <vt:lpstr>6. Lower Plate</vt:lpstr>
      <vt:lpstr>7. Upper plate</vt:lpstr>
      <vt:lpstr>10. Altitude Bubble</vt:lpstr>
      <vt:lpstr>12. Tripod</vt:lpstr>
      <vt:lpstr>Thank You….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THEODOLITE</dc:title>
  <cp:lastModifiedBy>Nasir</cp:lastModifiedBy>
  <cp:revision>3</cp:revision>
  <dcterms:created xsi:type="dcterms:W3CDTF">2021-04-17T06:48:27Z</dcterms:created>
  <dcterms:modified xsi:type="dcterms:W3CDTF">2021-04-17T06:58:29Z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2017-03-26T00:00:00Z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2021-04-17T00:00:00Z</vt:filetime>
  </property>
</Properties>
</file>