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9097A-C55C-41B8-9D88-A9331307F527}" type="datetimeFigureOut">
              <a:rPr lang="en-US" smtClean="0"/>
              <a:pPr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98AEA-655C-4197-8774-6AB0108FF8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9097A-C55C-41B8-9D88-A9331307F527}" type="datetimeFigureOut">
              <a:rPr lang="en-US" smtClean="0"/>
              <a:pPr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98AEA-655C-4197-8774-6AB0108FF8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9097A-C55C-41B8-9D88-A9331307F527}" type="datetimeFigureOut">
              <a:rPr lang="en-US" smtClean="0"/>
              <a:pPr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98AEA-655C-4197-8774-6AB0108FF8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9097A-C55C-41B8-9D88-A9331307F527}" type="datetimeFigureOut">
              <a:rPr lang="en-US" smtClean="0"/>
              <a:pPr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98AEA-655C-4197-8774-6AB0108FF8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9097A-C55C-41B8-9D88-A9331307F527}" type="datetimeFigureOut">
              <a:rPr lang="en-US" smtClean="0"/>
              <a:pPr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98AEA-655C-4197-8774-6AB0108FF8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9097A-C55C-41B8-9D88-A9331307F527}" type="datetimeFigureOut">
              <a:rPr lang="en-US" smtClean="0"/>
              <a:pPr/>
              <a:t>11/18/2019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98AEA-655C-4197-8774-6AB0108FF8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9097A-C55C-41B8-9D88-A9331307F527}" type="datetimeFigureOut">
              <a:rPr lang="en-US" smtClean="0"/>
              <a:pPr/>
              <a:t>11/18/2019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98AEA-655C-4197-8774-6AB0108FF8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9097A-C55C-41B8-9D88-A9331307F527}" type="datetimeFigureOut">
              <a:rPr lang="en-US" smtClean="0"/>
              <a:pPr/>
              <a:t>11/18/2019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98AEA-655C-4197-8774-6AB0108FF8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9097A-C55C-41B8-9D88-A9331307F527}" type="datetimeFigureOut">
              <a:rPr lang="en-US" smtClean="0"/>
              <a:pPr/>
              <a:t>11/18/2019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98AEA-655C-4197-8774-6AB0108FF8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9097A-C55C-41B8-9D88-A9331307F527}" type="datetimeFigureOut">
              <a:rPr lang="en-US" smtClean="0"/>
              <a:pPr/>
              <a:t>11/18/2019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98AEA-655C-4197-8774-6AB0108FF8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9097A-C55C-41B8-9D88-A9331307F527}" type="datetimeFigureOut">
              <a:rPr lang="en-US" smtClean="0"/>
              <a:pPr/>
              <a:t>11/18/2019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98AEA-655C-4197-8774-6AB0108FF8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B9097A-C55C-41B8-9D88-A9331307F527}" type="datetimeFigureOut">
              <a:rPr lang="en-US" smtClean="0"/>
              <a:pPr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698AEA-655C-4197-8774-6AB0108FF8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Breeding strategies for soybean (</a:t>
            </a:r>
            <a:r>
              <a:rPr lang="en-US" dirty="0" err="1" smtClean="0"/>
              <a:t>Glycine</a:t>
            </a:r>
            <a:r>
              <a:rPr lang="en-US" dirty="0" smtClean="0"/>
              <a:t> max)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Saeed</a:t>
            </a:r>
            <a:r>
              <a:rPr lang="en-US" dirty="0" smtClean="0"/>
              <a:t> </a:t>
            </a:r>
            <a:r>
              <a:rPr lang="en-US" dirty="0" err="1" smtClean="0"/>
              <a:t>Rauf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Soybean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Fabaceae</a:t>
            </a:r>
            <a:r>
              <a:rPr lang="en-US" dirty="0" smtClean="0"/>
              <a:t> family, subfamily </a:t>
            </a:r>
            <a:r>
              <a:rPr lang="en-US" dirty="0" err="1" smtClean="0"/>
              <a:t>Papilionoideae</a:t>
            </a:r>
            <a:r>
              <a:rPr lang="en-US" dirty="0" smtClean="0"/>
              <a:t>, tribe </a:t>
            </a:r>
            <a:r>
              <a:rPr lang="en-US" dirty="0" err="1" smtClean="0"/>
              <a:t>Phaseoleae</a:t>
            </a:r>
            <a:r>
              <a:rPr lang="en-US" dirty="0" smtClean="0"/>
              <a:t>.</a:t>
            </a:r>
          </a:p>
          <a:p>
            <a:r>
              <a:rPr lang="en-US" dirty="0" smtClean="0"/>
              <a:t>Two subgenera, </a:t>
            </a:r>
            <a:r>
              <a:rPr lang="en-US" dirty="0" err="1" smtClean="0"/>
              <a:t>Glycine</a:t>
            </a:r>
            <a:r>
              <a:rPr lang="en-US" dirty="0" smtClean="0"/>
              <a:t> (perennials) and</a:t>
            </a:r>
          </a:p>
          <a:p>
            <a:pPr>
              <a:buNone/>
            </a:pPr>
            <a:r>
              <a:rPr lang="en-US" dirty="0" smtClean="0"/>
              <a:t>     </a:t>
            </a:r>
            <a:r>
              <a:rPr lang="en-US" dirty="0" err="1" smtClean="0"/>
              <a:t>Soja</a:t>
            </a:r>
            <a:r>
              <a:rPr lang="en-US" dirty="0" smtClean="0"/>
              <a:t> (annuals). </a:t>
            </a:r>
          </a:p>
          <a:p>
            <a:r>
              <a:rPr lang="en-US" dirty="0" smtClean="0"/>
              <a:t>The subgenus </a:t>
            </a:r>
            <a:r>
              <a:rPr lang="en-US" dirty="0" err="1" smtClean="0"/>
              <a:t>Soja</a:t>
            </a:r>
            <a:r>
              <a:rPr lang="en-US" dirty="0" smtClean="0"/>
              <a:t> includes the cultivated soybean, G. max, and G. </a:t>
            </a:r>
            <a:r>
              <a:rPr lang="en-US" dirty="0" err="1" smtClean="0"/>
              <a:t>soja</a:t>
            </a:r>
            <a:endParaRPr lang="en-US" dirty="0" smtClean="0"/>
          </a:p>
          <a:p>
            <a:r>
              <a:rPr lang="en-US" dirty="0" smtClean="0"/>
              <a:t>Domestication  1500–1100 BC, or perhaps earlier (Palmer and </a:t>
            </a:r>
            <a:r>
              <a:rPr lang="en-US" dirty="0" err="1" smtClean="0"/>
              <a:t>Hymowitz</a:t>
            </a:r>
            <a:r>
              <a:rPr lang="en-US" dirty="0" smtClean="0"/>
              <a:t> 2004).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 smtClean="0"/>
              <a:t>Soybean [</a:t>
            </a:r>
            <a:r>
              <a:rPr lang="en-US" sz="2000" dirty="0" err="1" smtClean="0"/>
              <a:t>Glycine</a:t>
            </a:r>
            <a:r>
              <a:rPr lang="en-US" sz="2000" dirty="0" smtClean="0"/>
              <a:t> max (L.) </a:t>
            </a:r>
            <a:r>
              <a:rPr lang="en-US" sz="2000" dirty="0" err="1" smtClean="0"/>
              <a:t>Merr</a:t>
            </a:r>
            <a:r>
              <a:rPr lang="en-US" sz="2000" dirty="0" smtClean="0"/>
              <a:t>.]</a:t>
            </a:r>
          </a:p>
          <a:p>
            <a:r>
              <a:rPr lang="en-US" sz="2000" dirty="0" smtClean="0"/>
              <a:t>North and South America, China and to a smaller extent in many other countries on every continent. </a:t>
            </a:r>
          </a:p>
          <a:p>
            <a:r>
              <a:rPr lang="en-US" sz="2000" dirty="0" smtClean="0"/>
              <a:t>USA has been the world’s leading producer of soybean representing 33% of the world production, followed by Brazil with 27%, Argentina with 21%, China with 7.2%, India with 4.4%, Paraguay with 1.8% and Canada with 1.3% (FAOSTAT 2008)</a:t>
            </a:r>
          </a:p>
          <a:p>
            <a:r>
              <a:rPr lang="en-US" sz="2000" dirty="0" smtClean="0"/>
              <a:t> Brazil and Argentina  50% of the total world. </a:t>
            </a:r>
          </a:p>
          <a:p>
            <a:r>
              <a:rPr lang="en-US" sz="2000" dirty="0" smtClean="0"/>
              <a:t>Increasing world population, constant need for animal feed </a:t>
            </a:r>
          </a:p>
          <a:p>
            <a:r>
              <a:rPr lang="en-US" sz="2000" dirty="0" smtClean="0"/>
              <a:t>300</a:t>
            </a:r>
            <a:r>
              <a:rPr lang="en-US" sz="2000" dirty="0"/>
              <a:t> </a:t>
            </a:r>
            <a:r>
              <a:rPr lang="en-US" sz="2000" dirty="0" smtClean="0"/>
              <a:t>different soybean products contribute to the strong demand for soybean in world markets. </a:t>
            </a:r>
          </a:p>
          <a:p>
            <a:r>
              <a:rPr lang="en-US" sz="2000" dirty="0" err="1" smtClean="0"/>
              <a:t>Soyfood</a:t>
            </a:r>
            <a:r>
              <a:rPr lang="en-US" sz="2000" dirty="0" smtClean="0"/>
              <a:t> sales increased from $300 million to nearly $4 billion (</a:t>
            </a:r>
            <a:r>
              <a:rPr lang="en-US" sz="2000" dirty="0" err="1" smtClean="0"/>
              <a:t>Soyatech</a:t>
            </a:r>
            <a:r>
              <a:rPr lang="en-US" sz="2000" dirty="0" smtClean="0"/>
              <a:t> Inc. 2008) </a:t>
            </a:r>
          </a:p>
          <a:p>
            <a:r>
              <a:rPr lang="en-US" sz="2000" dirty="0" smtClean="0"/>
              <a:t>Major product soymilk, high concentration of protein (40%) and oil (20%)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Fatty acid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Soybean oil consists of approximately 10% </a:t>
            </a:r>
            <a:r>
              <a:rPr lang="en-US" dirty="0" err="1" smtClean="0"/>
              <a:t>palmitic</a:t>
            </a:r>
            <a:r>
              <a:rPr lang="en-US" dirty="0" smtClean="0"/>
              <a:t> (16:0), </a:t>
            </a:r>
          </a:p>
          <a:p>
            <a:r>
              <a:rPr lang="en-US" dirty="0" smtClean="0"/>
              <a:t>4% stearic (18:0), </a:t>
            </a:r>
          </a:p>
          <a:p>
            <a:r>
              <a:rPr lang="en-US" dirty="0" smtClean="0"/>
              <a:t>22% oleic (18:1), </a:t>
            </a:r>
          </a:p>
          <a:p>
            <a:r>
              <a:rPr lang="en-US" dirty="0" smtClean="0"/>
              <a:t>54% </a:t>
            </a:r>
            <a:r>
              <a:rPr lang="en-US" dirty="0" err="1" smtClean="0"/>
              <a:t>linoleic</a:t>
            </a:r>
            <a:r>
              <a:rPr lang="en-US" dirty="0" smtClean="0"/>
              <a:t> (18:2) </a:t>
            </a:r>
          </a:p>
          <a:p>
            <a:r>
              <a:rPr lang="en-US" dirty="0" smtClean="0"/>
              <a:t>and 10% </a:t>
            </a:r>
            <a:r>
              <a:rPr lang="en-US" dirty="0" err="1" smtClean="0"/>
              <a:t>linolenic</a:t>
            </a:r>
            <a:r>
              <a:rPr lang="en-US" dirty="0" smtClean="0"/>
              <a:t> (18:3) acid (Wilson 2004)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Major breeding accomplishment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Increased seed yield</a:t>
            </a:r>
          </a:p>
          <a:p>
            <a:r>
              <a:rPr lang="en-US" dirty="0" smtClean="0"/>
              <a:t>Wider adaptation</a:t>
            </a:r>
          </a:p>
          <a:p>
            <a:r>
              <a:rPr lang="en-US" dirty="0" smtClean="0"/>
              <a:t>High oleic acid cultivar</a:t>
            </a:r>
          </a:p>
          <a:p>
            <a:r>
              <a:rPr lang="en-US" dirty="0" smtClean="0"/>
              <a:t>Herbicide resistant soybean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Breeding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Oil concentration</a:t>
            </a:r>
          </a:p>
          <a:p>
            <a:r>
              <a:rPr lang="en-US" dirty="0" smtClean="0"/>
              <a:t>Fatty acid modification</a:t>
            </a:r>
          </a:p>
          <a:p>
            <a:r>
              <a:rPr lang="en-US" dirty="0" smtClean="0"/>
              <a:t>Reduce saturate</a:t>
            </a:r>
          </a:p>
          <a:p>
            <a:r>
              <a:rPr lang="en-US" dirty="0" smtClean="0"/>
              <a:t>Increase saturate 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276</Words>
  <Application>Microsoft Office PowerPoint</Application>
  <PresentationFormat>On-screen Show (4:3)</PresentationFormat>
  <Paragraphs>32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Breeding strategies for soybean (Glycine max)</vt:lpstr>
      <vt:lpstr>Soybean</vt:lpstr>
      <vt:lpstr>Slide 3</vt:lpstr>
      <vt:lpstr>Fatty acid</vt:lpstr>
      <vt:lpstr>Major breeding accomplishment</vt:lpstr>
      <vt:lpstr>Breeding objectives</vt:lpstr>
    </vt:vector>
  </TitlesOfParts>
  <Company>CtrlSoft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Breeding strategies for soybean (Glycine max)</dc:title>
  <dc:creator>Acer</dc:creator>
  <cp:lastModifiedBy>Acer</cp:lastModifiedBy>
  <cp:revision>12</cp:revision>
  <dcterms:created xsi:type="dcterms:W3CDTF">2019-11-12T03:59:37Z</dcterms:created>
  <dcterms:modified xsi:type="dcterms:W3CDTF">2019-11-18T09:12:00Z</dcterms:modified>
</cp:coreProperties>
</file>