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8" r:id="rId1"/>
    <p:sldMasterId id="2147484012" r:id="rId2"/>
  </p:sldMasterIdLst>
  <p:notesMasterIdLst>
    <p:notesMasterId r:id="rId62"/>
  </p:notesMasterIdLst>
  <p:sldIdLst>
    <p:sldId id="256" r:id="rId3"/>
    <p:sldId id="257" r:id="rId4"/>
    <p:sldId id="259" r:id="rId5"/>
    <p:sldId id="262" r:id="rId6"/>
    <p:sldId id="260" r:id="rId7"/>
    <p:sldId id="258"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9" r:id="rId23"/>
    <p:sldId id="280" r:id="rId24"/>
    <p:sldId id="281" r:id="rId25"/>
    <p:sldId id="282" r:id="rId26"/>
    <p:sldId id="283" r:id="rId27"/>
    <p:sldId id="284" r:id="rId28"/>
    <p:sldId id="286" r:id="rId29"/>
    <p:sldId id="287" r:id="rId30"/>
    <p:sldId id="292" r:id="rId31"/>
    <p:sldId id="293" r:id="rId32"/>
    <p:sldId id="294" r:id="rId33"/>
    <p:sldId id="295" r:id="rId34"/>
    <p:sldId id="297" r:id="rId35"/>
    <p:sldId id="298" r:id="rId36"/>
    <p:sldId id="299" r:id="rId37"/>
    <p:sldId id="300" r:id="rId38"/>
    <p:sldId id="301" r:id="rId39"/>
    <p:sldId id="302" r:id="rId40"/>
    <p:sldId id="303" r:id="rId41"/>
    <p:sldId id="304" r:id="rId42"/>
    <p:sldId id="305" r:id="rId43"/>
    <p:sldId id="306" r:id="rId44"/>
    <p:sldId id="307" r:id="rId45"/>
    <p:sldId id="308" r:id="rId46"/>
    <p:sldId id="309" r:id="rId47"/>
    <p:sldId id="310" r:id="rId48"/>
    <p:sldId id="311" r:id="rId49"/>
    <p:sldId id="312" r:id="rId50"/>
    <p:sldId id="313" r:id="rId51"/>
    <p:sldId id="314" r:id="rId52"/>
    <p:sldId id="315" r:id="rId53"/>
    <p:sldId id="316" r:id="rId54"/>
    <p:sldId id="317" r:id="rId55"/>
    <p:sldId id="318" r:id="rId56"/>
    <p:sldId id="319" r:id="rId57"/>
    <p:sldId id="320" r:id="rId58"/>
    <p:sldId id="321" r:id="rId59"/>
    <p:sldId id="322" r:id="rId60"/>
    <p:sldId id="324" r:id="rId6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996"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B7F7E1-FA1B-4659-80C6-E8B74997AEE3}" type="datetimeFigureOut">
              <a:rPr lang="en-US" smtClean="0"/>
              <a:t>02-Dec-20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2D241C-1871-4EEB-84C9-F4CCFE5DB7C3}" type="slidenum">
              <a:rPr lang="en-US" smtClean="0"/>
              <a:t>‹#›</a:t>
            </a:fld>
            <a:endParaRPr lang="en-US"/>
          </a:p>
        </p:txBody>
      </p:sp>
    </p:spTree>
    <p:extLst>
      <p:ext uri="{BB962C8B-B14F-4D97-AF65-F5344CB8AC3E}">
        <p14:creationId xmlns:p14="http://schemas.microsoft.com/office/powerpoint/2010/main" val="3539866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193851-EDAD-40E5-9A08-E329F44963A0}" type="slidenum">
              <a:rPr lang="en-US" smtClean="0"/>
              <a:pPr/>
              <a:t>35</a:t>
            </a:fld>
            <a:endParaRPr lang="en-US" smtClean="0"/>
          </a:p>
        </p:txBody>
      </p:sp>
    </p:spTree>
    <p:extLst>
      <p:ext uri="{BB962C8B-B14F-4D97-AF65-F5344CB8AC3E}">
        <p14:creationId xmlns:p14="http://schemas.microsoft.com/office/powerpoint/2010/main" val="3268097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6968DCF-472C-4E07-8598-32BCE99F13E4}" type="slidenum">
              <a:rPr lang="en-US" smtClean="0">
                <a:solidFill>
                  <a:srgbClr val="000000"/>
                </a:solidFill>
                <a:latin typeface="Arial" panose="020B0604020202020204" pitchFamily="34" charset="0"/>
              </a:rPr>
              <a:pPr>
                <a:spcBef>
                  <a:spcPct val="0"/>
                </a:spcBef>
              </a:pPr>
              <a:t>44</a:t>
            </a:fld>
            <a:endParaRPr lang="en-US"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14867384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FDD3CEE7-99DD-432E-88DC-9BD098605D82}" type="datetimeFigureOut">
              <a:rPr lang="en-US" smtClean="0"/>
              <a:t>02-Dec-20</a:t>
            </a:fld>
            <a:endParaRPr lang="en-US"/>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endParaRPr lang="en-US"/>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28F0F9A9-A021-4E13-8CDF-A16645B86755}" type="slidenum">
              <a:rPr lang="en-US" smtClean="0"/>
              <a:t>‹#›</a:t>
            </a:fld>
            <a:endParaRPr lang="en-US"/>
          </a:p>
        </p:txBody>
      </p:sp>
    </p:spTree>
    <p:extLst>
      <p:ext uri="{BB962C8B-B14F-4D97-AF65-F5344CB8AC3E}">
        <p14:creationId xmlns:p14="http://schemas.microsoft.com/office/powerpoint/2010/main" val="1198765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D3CEE7-99DD-432E-88DC-9BD098605D82}"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1219610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D3CEE7-99DD-432E-88DC-9BD098605D82}"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8522792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en-US" smtClean="0"/>
              <a:t>Click to edit Master title style</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D3CEE7-99DD-432E-88DC-9BD098605D82}"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1905989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D3CEE7-99DD-432E-88DC-9BD098605D82}"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243414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D3CEE7-99DD-432E-88DC-9BD098605D82}" type="datetimeFigureOut">
              <a:rPr lang="en-US" smtClean="0"/>
              <a:t>02-Dec-20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417177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D3CEE7-99DD-432E-88DC-9BD098605D82}" type="datetimeFigureOut">
              <a:rPr lang="en-US" smtClean="0"/>
              <a:t>02-Dec-20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3464755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D3CEE7-99DD-432E-88DC-9BD098605D82}"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5390156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D3CEE7-99DD-432E-88DC-9BD098605D82}"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9793430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FDD3CEE7-99DD-432E-88DC-9BD098605D82}" type="datetimeFigureOut">
              <a:rPr lang="en-US" smtClean="0"/>
              <a:t>02-Dec-20</a:t>
            </a:fld>
            <a:endParaRPr lang="en-US"/>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endParaRPr lang="en-US"/>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28F0F9A9-A021-4E13-8CDF-A16645B86755}" type="slidenum">
              <a:rPr lang="en-US" smtClean="0"/>
              <a:t>‹#›</a:t>
            </a:fld>
            <a:endParaRPr lang="en-US"/>
          </a:p>
        </p:txBody>
      </p:sp>
    </p:spTree>
    <p:extLst>
      <p:ext uri="{BB962C8B-B14F-4D97-AF65-F5344CB8AC3E}">
        <p14:creationId xmlns:p14="http://schemas.microsoft.com/office/powerpoint/2010/main" val="2881577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D3CEE7-99DD-432E-88DC-9BD098605D82}" type="datetimeFigureOut">
              <a:rPr lang="en-US" smtClean="0"/>
              <a:t>02-Dec-20</a:t>
            </a:fld>
            <a:endParaRPr lang="en-US"/>
          </a:p>
        </p:txBody>
      </p:sp>
      <p:sp>
        <p:nvSpPr>
          <p:cNvPr id="5" name="Footer Placeholder 4"/>
          <p:cNvSpPr>
            <a:spLocks noGrp="1"/>
          </p:cNvSpPr>
          <p:nvPr>
            <p:ph type="ftr" sz="quarter" idx="11"/>
          </p:nvPr>
        </p:nvSpPr>
        <p:spPr/>
        <p:txBody>
          <a:bodyPr/>
          <a:lstStyle>
            <a:lvl1pPr>
              <a:defRPr sz="1000" b="1"/>
            </a:lvl1pPr>
          </a:lstStyle>
          <a:p>
            <a:endParaRPr lang="en-US"/>
          </a:p>
        </p:txBody>
      </p:sp>
      <p:sp>
        <p:nvSpPr>
          <p:cNvPr id="6" name="Slide Number Placeholder 5"/>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2728663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D3CEE7-99DD-432E-88DC-9BD098605D82}" type="datetimeFigureOut">
              <a:rPr lang="en-US" smtClean="0"/>
              <a:t>02-Dec-20</a:t>
            </a:fld>
            <a:endParaRPr lang="en-US"/>
          </a:p>
        </p:txBody>
      </p:sp>
      <p:sp>
        <p:nvSpPr>
          <p:cNvPr id="5" name="Footer Placeholder 4"/>
          <p:cNvSpPr>
            <a:spLocks noGrp="1"/>
          </p:cNvSpPr>
          <p:nvPr>
            <p:ph type="ftr" sz="quarter" idx="11"/>
          </p:nvPr>
        </p:nvSpPr>
        <p:spPr/>
        <p:txBody>
          <a:bodyPr/>
          <a:lstStyle>
            <a:lvl1pPr>
              <a:defRPr sz="1000" b="1"/>
            </a:lvl1pPr>
          </a:lstStyle>
          <a:p>
            <a:endParaRPr lang="en-US"/>
          </a:p>
        </p:txBody>
      </p:sp>
      <p:sp>
        <p:nvSpPr>
          <p:cNvPr id="6" name="Slide Number Placeholder 5"/>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544342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D3CEE7-99DD-432E-88DC-9BD098605D82}" type="datetimeFigureOut">
              <a:rPr lang="en-US" smtClean="0"/>
              <a:t>02-Dec-20</a:t>
            </a:fld>
            <a:endParaRPr lang="en-US"/>
          </a:p>
        </p:txBody>
      </p:sp>
      <p:sp>
        <p:nvSpPr>
          <p:cNvPr id="5" name="Footer Placeholder 4"/>
          <p:cNvSpPr>
            <a:spLocks noGrp="1"/>
          </p:cNvSpPr>
          <p:nvPr>
            <p:ph type="ftr" sz="quarter" idx="11"/>
          </p:nvPr>
        </p:nvSpPr>
        <p:spPr/>
        <p:txBody>
          <a:bodyPr/>
          <a:lstStyle>
            <a:lvl1pPr>
              <a:defRPr sz="1000" b="1"/>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24860921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D3CEE7-99DD-432E-88DC-9BD098605D82}"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6681871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D3CEE7-99DD-432E-88DC-9BD098605D82}" type="datetimeFigureOut">
              <a:rPr lang="en-US" smtClean="0"/>
              <a:t>02-Dec-20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10872508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D3CEE7-99DD-432E-88DC-9BD098605D82}" type="datetimeFigureOut">
              <a:rPr lang="en-US" smtClean="0"/>
              <a:t>02-Dec-20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41068249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D3CEE7-99DD-432E-88DC-9BD098605D82}" type="datetimeFigureOut">
              <a:rPr lang="en-US" smtClean="0"/>
              <a:t>02-Dec-20</a:t>
            </a:fld>
            <a:endParaRPr lang="en-US"/>
          </a:p>
        </p:txBody>
      </p:sp>
      <p:sp>
        <p:nvSpPr>
          <p:cNvPr id="3" name="Footer Placeholder 2"/>
          <p:cNvSpPr>
            <a:spLocks noGrp="1"/>
          </p:cNvSpPr>
          <p:nvPr>
            <p:ph type="ftr" sz="quarter" idx="11"/>
          </p:nvPr>
        </p:nvSpPr>
        <p:spPr/>
        <p:txBody>
          <a:bodyPr/>
          <a:lstStyle/>
          <a:p>
            <a:endParaRPr lang="en-US"/>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10765801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D3CEE7-99DD-432E-88DC-9BD098605D82}"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40437302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D3CEE7-99DD-432E-88DC-9BD098605D82}"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24129797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D3CEE7-99DD-432E-88DC-9BD098605D82}"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20483429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D3CEE7-99DD-432E-88DC-9BD098605D82}"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34188168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en-US" smtClean="0"/>
              <a:t>Click to edit Master title style</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D3CEE7-99DD-432E-88DC-9BD098605D82}"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301629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D3CEE7-99DD-432E-88DC-9BD098605D82}" type="datetimeFigureOut">
              <a:rPr lang="en-US" smtClean="0"/>
              <a:t>02-Dec-20</a:t>
            </a:fld>
            <a:endParaRPr lang="en-US"/>
          </a:p>
        </p:txBody>
      </p:sp>
      <p:sp>
        <p:nvSpPr>
          <p:cNvPr id="5" name="Footer Placeholder 4"/>
          <p:cNvSpPr>
            <a:spLocks noGrp="1"/>
          </p:cNvSpPr>
          <p:nvPr>
            <p:ph type="ftr" sz="quarter" idx="11"/>
          </p:nvPr>
        </p:nvSpPr>
        <p:spPr/>
        <p:txBody>
          <a:bodyPr/>
          <a:lstStyle>
            <a:lvl1pPr>
              <a:defRPr sz="1000" b="1"/>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13892924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D3CEE7-99DD-432E-88DC-9BD098605D82}"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24802869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D3CEE7-99DD-432E-88DC-9BD098605D82}" type="datetimeFigureOut">
              <a:rPr lang="en-US" smtClean="0"/>
              <a:t>02-Dec-20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12817432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D3CEE7-99DD-432E-88DC-9BD098605D82}" type="datetimeFigureOut">
              <a:rPr lang="en-US" smtClean="0"/>
              <a:t>02-Dec-20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26879611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D3CEE7-99DD-432E-88DC-9BD098605D82}"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5754878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D3CEE7-99DD-432E-88DC-9BD098605D82}"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2932072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D3CEE7-99DD-432E-88DC-9BD098605D82}"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3737395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D3CEE7-99DD-432E-88DC-9BD098605D82}" type="datetimeFigureOut">
              <a:rPr lang="en-US" smtClean="0"/>
              <a:t>02-Dec-20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3771212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D3CEE7-99DD-432E-88DC-9BD098605D82}" type="datetimeFigureOut">
              <a:rPr lang="en-US" smtClean="0"/>
              <a:t>02-Dec-20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1686951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D3CEE7-99DD-432E-88DC-9BD098605D82}" type="datetimeFigureOut">
              <a:rPr lang="en-US" smtClean="0"/>
              <a:t>02-Dec-20</a:t>
            </a:fld>
            <a:endParaRPr lang="en-US"/>
          </a:p>
        </p:txBody>
      </p:sp>
      <p:sp>
        <p:nvSpPr>
          <p:cNvPr id="3" name="Footer Placeholder 2"/>
          <p:cNvSpPr>
            <a:spLocks noGrp="1"/>
          </p:cNvSpPr>
          <p:nvPr>
            <p:ph type="ftr" sz="quarter" idx="11"/>
          </p:nvPr>
        </p:nvSpPr>
        <p:spPr/>
        <p:txBody>
          <a:bodyPr/>
          <a:lstStyle/>
          <a:p>
            <a:endParaRPr lang="en-US"/>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1518327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D3CEE7-99DD-432E-88DC-9BD098605D82}"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2618496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D3CEE7-99DD-432E-88DC-9BD098605D82}"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8F0F9A9-A021-4E13-8CDF-A16645B86755}" type="slidenum">
              <a:rPr lang="en-US" smtClean="0"/>
              <a:t>‹#›</a:t>
            </a:fld>
            <a:endParaRPr lang="en-US"/>
          </a:p>
        </p:txBody>
      </p:sp>
    </p:spTree>
    <p:extLst>
      <p:ext uri="{BB962C8B-B14F-4D97-AF65-F5344CB8AC3E}">
        <p14:creationId xmlns:p14="http://schemas.microsoft.com/office/powerpoint/2010/main" val="3600188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jpe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FDD3CEE7-99DD-432E-88DC-9BD098605D82}" type="datetimeFigureOut">
              <a:rPr lang="en-US" smtClean="0"/>
              <a:t>02-Dec-20</a:t>
            </a:fld>
            <a:endParaRPr lang="en-US"/>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endParaRPr lang="en-US"/>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28F0F9A9-A021-4E13-8CDF-A16645B86755}" type="slidenum">
              <a:rPr lang="en-US" smtClean="0"/>
              <a:t>‹#›</a:t>
            </a:fld>
            <a:endParaRPr lang="en-US"/>
          </a:p>
        </p:txBody>
      </p:sp>
    </p:spTree>
    <p:extLst>
      <p:ext uri="{BB962C8B-B14F-4D97-AF65-F5344CB8AC3E}">
        <p14:creationId xmlns:p14="http://schemas.microsoft.com/office/powerpoint/2010/main" val="521559580"/>
      </p:ext>
    </p:extLst>
  </p:cSld>
  <p:clrMap bg1="lt1" tx1="dk1" bg2="lt2" tx2="dk2" accent1="accent1" accent2="accent2" accent3="accent3" accent4="accent4" accent5="accent5" accent6="accent6" hlink="hlink" folHlink="folHlink"/>
  <p:sldLayoutIdLst>
    <p:sldLayoutId id="2147483959" r:id="rId1"/>
    <p:sldLayoutId id="2147483960" r:id="rId2"/>
    <p:sldLayoutId id="2147483961" r:id="rId3"/>
    <p:sldLayoutId id="2147483962" r:id="rId4"/>
    <p:sldLayoutId id="2147483963" r:id="rId5"/>
    <p:sldLayoutId id="2147483964" r:id="rId6"/>
    <p:sldLayoutId id="2147483965" r:id="rId7"/>
    <p:sldLayoutId id="2147483966" r:id="rId8"/>
    <p:sldLayoutId id="2147483967" r:id="rId9"/>
    <p:sldLayoutId id="2147483968" r:id="rId10"/>
    <p:sldLayoutId id="2147483969" r:id="rId11"/>
    <p:sldLayoutId id="2147483970" r:id="rId12"/>
    <p:sldLayoutId id="2147483971" r:id="rId13"/>
    <p:sldLayoutId id="2147483972" r:id="rId14"/>
    <p:sldLayoutId id="2147483973" r:id="rId15"/>
    <p:sldLayoutId id="2147483974" r:id="rId16"/>
    <p:sldLayoutId id="214748397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FDD3CEE7-99DD-432E-88DC-9BD098605D82}" type="datetimeFigureOut">
              <a:rPr lang="en-US" smtClean="0"/>
              <a:t>02-Dec-20</a:t>
            </a:fld>
            <a:endParaRPr lang="en-US"/>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endParaRPr lang="en-US"/>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28F0F9A9-A021-4E13-8CDF-A16645B86755}" type="slidenum">
              <a:rPr lang="en-US" smtClean="0"/>
              <a:t>‹#›</a:t>
            </a:fld>
            <a:endParaRPr lang="en-US"/>
          </a:p>
        </p:txBody>
      </p:sp>
    </p:spTree>
    <p:extLst>
      <p:ext uri="{BB962C8B-B14F-4D97-AF65-F5344CB8AC3E}">
        <p14:creationId xmlns:p14="http://schemas.microsoft.com/office/powerpoint/2010/main" val="2976836522"/>
      </p:ext>
    </p:extLst>
  </p:cSld>
  <p:clrMap bg1="lt1" tx1="dk1" bg2="lt2" tx2="dk2" accent1="accent1" accent2="accent2" accent3="accent3" accent4="accent4" accent5="accent5" accent6="accent6" hlink="hlink" folHlink="folHlink"/>
  <p:sldLayoutIdLst>
    <p:sldLayoutId id="2147484013" r:id="rId1"/>
    <p:sldLayoutId id="2147484014" r:id="rId2"/>
    <p:sldLayoutId id="2147484015" r:id="rId3"/>
    <p:sldLayoutId id="2147484016" r:id="rId4"/>
    <p:sldLayoutId id="2147484017" r:id="rId5"/>
    <p:sldLayoutId id="2147484018" r:id="rId6"/>
    <p:sldLayoutId id="2147484019" r:id="rId7"/>
    <p:sldLayoutId id="2147484020" r:id="rId8"/>
    <p:sldLayoutId id="2147484021" r:id="rId9"/>
    <p:sldLayoutId id="2147484022" r:id="rId10"/>
    <p:sldLayoutId id="2147484023" r:id="rId11"/>
    <p:sldLayoutId id="2147484024" r:id="rId12"/>
    <p:sldLayoutId id="2147484025" r:id="rId13"/>
    <p:sldLayoutId id="2147484026" r:id="rId14"/>
    <p:sldLayoutId id="2147484027" r:id="rId15"/>
    <p:sldLayoutId id="2147484028" r:id="rId16"/>
    <p:sldLayoutId id="2147484029"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Rural Sociology </a:t>
            </a:r>
            <a:endParaRPr lang="en-US" dirty="0"/>
          </a:p>
        </p:txBody>
      </p:sp>
      <p:sp>
        <p:nvSpPr>
          <p:cNvPr id="3" name="Subtitle 2"/>
          <p:cNvSpPr>
            <a:spLocks noGrp="1"/>
          </p:cNvSpPr>
          <p:nvPr>
            <p:ph type="subTitle" idx="1"/>
          </p:nvPr>
        </p:nvSpPr>
        <p:spPr/>
        <p:txBody>
          <a:bodyPr/>
          <a:lstStyle/>
          <a:p>
            <a:endParaRPr lang="en-US" dirty="0" smtClean="0"/>
          </a:p>
          <a:p>
            <a:endParaRPr lang="en-US" dirty="0"/>
          </a:p>
        </p:txBody>
      </p:sp>
    </p:spTree>
    <p:extLst>
      <p:ext uri="{BB962C8B-B14F-4D97-AF65-F5344CB8AC3E}">
        <p14:creationId xmlns:p14="http://schemas.microsoft.com/office/powerpoint/2010/main" val="1765469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Rural</a:t>
            </a:r>
          </a:p>
        </p:txBody>
      </p:sp>
      <p:sp>
        <p:nvSpPr>
          <p:cNvPr id="3" name="Content Placeholder 2"/>
          <p:cNvSpPr>
            <a:spLocks noGrp="1"/>
          </p:cNvSpPr>
          <p:nvPr>
            <p:ph idx="1"/>
          </p:nvPr>
        </p:nvSpPr>
        <p:spPr/>
        <p:txBody>
          <a:bodyPr>
            <a:normAutofit/>
          </a:bodyPr>
          <a:lstStyle/>
          <a:p>
            <a:r>
              <a:rPr lang="en-US" dirty="0"/>
              <a:t>Rural areas defined in many ways in different countries: </a:t>
            </a:r>
          </a:p>
          <a:p>
            <a:r>
              <a:rPr lang="en-US" dirty="0" smtClean="0"/>
              <a:t>Population </a:t>
            </a:r>
            <a:r>
              <a:rPr lang="en-US" dirty="0"/>
              <a:t>or statistical definition: The U.S. Census Bureau </a:t>
            </a:r>
            <a:r>
              <a:rPr lang="en-US" dirty="0" smtClean="0"/>
              <a:t>, </a:t>
            </a:r>
            <a:r>
              <a:rPr lang="en-US" dirty="0"/>
              <a:t>classifies an area as rural if it has fewer than 2,500 residents</a:t>
            </a:r>
            <a:r>
              <a:rPr lang="en-US" dirty="0" smtClean="0"/>
              <a:t>—(a </a:t>
            </a:r>
            <a:r>
              <a:rPr lang="en-US" dirty="0"/>
              <a:t>definition established early in the 20th </a:t>
            </a:r>
            <a:r>
              <a:rPr lang="en-US" dirty="0" smtClean="0"/>
              <a:t>century). (Studies claim that In 21</a:t>
            </a:r>
            <a:r>
              <a:rPr lang="en-US" baseline="30000" dirty="0" smtClean="0"/>
              <a:t>st</a:t>
            </a:r>
            <a:r>
              <a:rPr lang="en-US" dirty="0" smtClean="0"/>
              <a:t> century size can exceed from this limit). </a:t>
            </a:r>
          </a:p>
          <a:p>
            <a:r>
              <a:rPr lang="en-US" dirty="0" smtClean="0"/>
              <a:t>Most </a:t>
            </a:r>
            <a:r>
              <a:rPr lang="en-US" dirty="0"/>
              <a:t>other developed countries utilize this definition. ( Persons who live in the country or towns of less than 2,500 population are said to be rural. </a:t>
            </a:r>
          </a:p>
          <a:p>
            <a:r>
              <a:rPr lang="en-US" dirty="0" smtClean="0"/>
              <a:t>Practice </a:t>
            </a:r>
            <a:r>
              <a:rPr lang="en-US" dirty="0"/>
              <a:t>of </a:t>
            </a:r>
            <a:r>
              <a:rPr lang="en-US" dirty="0" smtClean="0"/>
              <a:t>agriculture</a:t>
            </a:r>
            <a:r>
              <a:rPr lang="en-US" dirty="0"/>
              <a:t> </a:t>
            </a:r>
          </a:p>
        </p:txBody>
      </p:sp>
    </p:spTree>
    <p:extLst>
      <p:ext uri="{BB962C8B-B14F-4D97-AF65-F5344CB8AC3E}">
        <p14:creationId xmlns:p14="http://schemas.microsoft.com/office/powerpoint/2010/main" val="2533620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Rural Sociology is;</a:t>
            </a:r>
            <a:endParaRPr lang="en-US" dirty="0"/>
          </a:p>
        </p:txBody>
      </p:sp>
      <p:sp>
        <p:nvSpPr>
          <p:cNvPr id="3" name="Content Placeholder 2"/>
          <p:cNvSpPr>
            <a:spLocks noGrp="1"/>
          </p:cNvSpPr>
          <p:nvPr>
            <p:ph idx="1"/>
          </p:nvPr>
        </p:nvSpPr>
        <p:spPr/>
        <p:txBody>
          <a:bodyPr/>
          <a:lstStyle/>
          <a:p>
            <a:r>
              <a:rPr lang="en-US" dirty="0" smtClean="0"/>
              <a:t>Rural </a:t>
            </a:r>
            <a:r>
              <a:rPr lang="en-US" dirty="0"/>
              <a:t>sociology is one of several subfields of sociology</a:t>
            </a:r>
            <a:r>
              <a:rPr lang="en-US" dirty="0" smtClean="0"/>
              <a:t>; </a:t>
            </a:r>
          </a:p>
          <a:p>
            <a:r>
              <a:rPr lang="en-US" dirty="0" smtClean="0"/>
              <a:t>It </a:t>
            </a:r>
            <a:r>
              <a:rPr lang="en-US" dirty="0"/>
              <a:t>is the scientific study of rural people in group relationships. </a:t>
            </a:r>
          </a:p>
          <a:p>
            <a:r>
              <a:rPr lang="en-US" dirty="0" smtClean="0"/>
              <a:t>Rural </a:t>
            </a:r>
            <a:r>
              <a:rPr lang="en-US" dirty="0"/>
              <a:t>sociology is more often applied to - the solution of social problems because of its focus on social change and problems.</a:t>
            </a:r>
          </a:p>
        </p:txBody>
      </p:sp>
    </p:spTree>
    <p:extLst>
      <p:ext uri="{BB962C8B-B14F-4D97-AF65-F5344CB8AC3E}">
        <p14:creationId xmlns:p14="http://schemas.microsoft.com/office/powerpoint/2010/main" val="3995541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Uses of Rural Sociology</a:t>
            </a:r>
          </a:p>
        </p:txBody>
      </p:sp>
      <p:sp>
        <p:nvSpPr>
          <p:cNvPr id="3" name="Content Placeholder 2"/>
          <p:cNvSpPr>
            <a:spLocks noGrp="1"/>
          </p:cNvSpPr>
          <p:nvPr>
            <p:ph idx="1"/>
          </p:nvPr>
        </p:nvSpPr>
        <p:spPr/>
        <p:txBody>
          <a:bodyPr/>
          <a:lstStyle/>
          <a:p>
            <a:r>
              <a:rPr lang="en-US" dirty="0" smtClean="0"/>
              <a:t>Extension </a:t>
            </a:r>
            <a:r>
              <a:rPr lang="en-US" dirty="0"/>
              <a:t>service (use of Diffusion of Innovation Research) </a:t>
            </a:r>
          </a:p>
          <a:p>
            <a:r>
              <a:rPr lang="en-US" dirty="0" smtClean="0"/>
              <a:t>Need </a:t>
            </a:r>
            <a:r>
              <a:rPr lang="en-US" dirty="0"/>
              <a:t>Assessment studies. </a:t>
            </a:r>
          </a:p>
          <a:p>
            <a:r>
              <a:rPr lang="en-US" dirty="0" smtClean="0"/>
              <a:t>Social </a:t>
            </a:r>
            <a:r>
              <a:rPr lang="en-US" dirty="0"/>
              <a:t>Impact studies (Evaluation). </a:t>
            </a:r>
          </a:p>
          <a:p>
            <a:r>
              <a:rPr lang="en-US" dirty="0" smtClean="0"/>
              <a:t>Environmental </a:t>
            </a:r>
            <a:r>
              <a:rPr lang="en-US" dirty="0"/>
              <a:t>studies. </a:t>
            </a:r>
          </a:p>
          <a:p>
            <a:r>
              <a:rPr lang="en-US" smtClean="0"/>
              <a:t>Development studies</a:t>
            </a:r>
            <a:r>
              <a:rPr lang="en-US" dirty="0"/>
              <a:t>.</a:t>
            </a:r>
          </a:p>
        </p:txBody>
      </p:sp>
    </p:spTree>
    <p:extLst>
      <p:ext uri="{BB962C8B-B14F-4D97-AF65-F5344CB8AC3E}">
        <p14:creationId xmlns:p14="http://schemas.microsoft.com/office/powerpoint/2010/main" val="313049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Characteristics of the Rural </a:t>
            </a:r>
            <a:r>
              <a:rPr lang="en-US" b="1" dirty="0" smtClean="0"/>
              <a:t>Community</a:t>
            </a:r>
            <a:endParaRPr lang="en-US" dirty="0"/>
          </a:p>
        </p:txBody>
      </p:sp>
      <p:sp>
        <p:nvSpPr>
          <p:cNvPr id="3" name="Content Placeholder 2"/>
          <p:cNvSpPr>
            <a:spLocks noGrp="1"/>
          </p:cNvSpPr>
          <p:nvPr>
            <p:ph idx="1"/>
          </p:nvPr>
        </p:nvSpPr>
        <p:spPr>
          <a:xfrm>
            <a:off x="1295401" y="2148840"/>
            <a:ext cx="9601196" cy="4145280"/>
          </a:xfrm>
        </p:spPr>
        <p:txBody>
          <a:bodyPr>
            <a:normAutofit/>
          </a:bodyPr>
          <a:lstStyle/>
          <a:p>
            <a:r>
              <a:rPr lang="en-US" dirty="0" smtClean="0"/>
              <a:t>Size of community </a:t>
            </a:r>
          </a:p>
          <a:p>
            <a:r>
              <a:rPr lang="en-US" dirty="0" smtClean="0"/>
              <a:t>Density of Population—Low </a:t>
            </a:r>
          </a:p>
          <a:p>
            <a:r>
              <a:rPr lang="en-US" dirty="0" smtClean="0"/>
              <a:t>Agriculture the main occupation </a:t>
            </a:r>
          </a:p>
          <a:p>
            <a:r>
              <a:rPr lang="en-US" dirty="0" smtClean="0"/>
              <a:t>Close contact with nature </a:t>
            </a:r>
          </a:p>
          <a:p>
            <a:r>
              <a:rPr lang="en-US" dirty="0" smtClean="0"/>
              <a:t>Face to face interaction</a:t>
            </a:r>
          </a:p>
          <a:p>
            <a:r>
              <a:rPr lang="en-US" dirty="0" smtClean="0"/>
              <a:t>Traditional Social stratification </a:t>
            </a:r>
          </a:p>
          <a:p>
            <a:r>
              <a:rPr lang="en-US" dirty="0" smtClean="0"/>
              <a:t>Social Mobility </a:t>
            </a:r>
          </a:p>
          <a:p>
            <a:r>
              <a:rPr lang="en-US" dirty="0" smtClean="0"/>
              <a:t>Solidarity </a:t>
            </a:r>
          </a:p>
          <a:p>
            <a:r>
              <a:rPr lang="en-US" dirty="0" smtClean="0"/>
              <a:t>Joint Family System  </a:t>
            </a:r>
          </a:p>
          <a:p>
            <a:endParaRPr lang="en-US" dirty="0"/>
          </a:p>
        </p:txBody>
      </p:sp>
    </p:spTree>
    <p:extLst>
      <p:ext uri="{BB962C8B-B14F-4D97-AF65-F5344CB8AC3E}">
        <p14:creationId xmlns:p14="http://schemas.microsoft.com/office/powerpoint/2010/main" val="963595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838200" y="1021080"/>
            <a:ext cx="10515600" cy="762000"/>
          </a:xfrm>
        </p:spPr>
        <p:txBody>
          <a:bodyPr/>
          <a:lstStyle/>
          <a:p>
            <a:pPr algn="ctr"/>
            <a:r>
              <a:rPr lang="en-US" b="1" dirty="0" smtClean="0">
                <a:solidFill>
                  <a:schemeClr val="tx1"/>
                </a:solidFill>
              </a:rPr>
              <a:t>Social Institutions </a:t>
            </a:r>
          </a:p>
        </p:txBody>
      </p:sp>
      <p:sp>
        <p:nvSpPr>
          <p:cNvPr id="3" name="Content Placeholder 2"/>
          <p:cNvSpPr>
            <a:spLocks noGrp="1"/>
          </p:cNvSpPr>
          <p:nvPr>
            <p:ph idx="1"/>
          </p:nvPr>
        </p:nvSpPr>
        <p:spPr>
          <a:xfrm>
            <a:off x="1310640" y="2301239"/>
            <a:ext cx="10043160" cy="4175761"/>
          </a:xfrm>
        </p:spPr>
        <p:txBody>
          <a:bodyPr>
            <a:normAutofit/>
          </a:bodyPr>
          <a:lstStyle/>
          <a:p>
            <a:pPr algn="just">
              <a:defRPr/>
            </a:pPr>
            <a:r>
              <a:rPr lang="en-US" b="1" u="sng" dirty="0" smtClean="0"/>
              <a:t>Social institutions </a:t>
            </a:r>
            <a:r>
              <a:rPr lang="en-US" dirty="0" smtClean="0"/>
              <a:t>are the structures and mechanisms of social order in society. It is cooperation governing the behavior of a set of individuals within a given human collectivity. Social Institutions include; </a:t>
            </a:r>
          </a:p>
          <a:p>
            <a:pPr>
              <a:buFont typeface="Wingdings" panose="05000000000000000000" pitchFamily="2" charset="2"/>
              <a:buChar char="Ø"/>
              <a:defRPr/>
            </a:pPr>
            <a:r>
              <a:rPr lang="en-US" dirty="0" smtClean="0"/>
              <a:t>Family</a:t>
            </a:r>
          </a:p>
          <a:p>
            <a:pPr>
              <a:buFont typeface="Wingdings" panose="05000000000000000000" pitchFamily="2" charset="2"/>
              <a:buChar char="Ø"/>
              <a:defRPr/>
            </a:pPr>
            <a:r>
              <a:rPr lang="en-US" dirty="0" smtClean="0"/>
              <a:t>Education </a:t>
            </a:r>
          </a:p>
          <a:p>
            <a:pPr>
              <a:buFont typeface="Wingdings" panose="05000000000000000000" pitchFamily="2" charset="2"/>
              <a:buChar char="Ø"/>
              <a:defRPr/>
            </a:pPr>
            <a:r>
              <a:rPr lang="en-US" dirty="0" smtClean="0"/>
              <a:t>Economy</a:t>
            </a:r>
          </a:p>
          <a:p>
            <a:pPr>
              <a:buFont typeface="Wingdings" panose="05000000000000000000" pitchFamily="2" charset="2"/>
              <a:buChar char="Ø"/>
              <a:defRPr/>
            </a:pPr>
            <a:r>
              <a:rPr lang="en-US" dirty="0" smtClean="0"/>
              <a:t>Politics</a:t>
            </a:r>
          </a:p>
          <a:p>
            <a:pPr>
              <a:buFont typeface="Wingdings" panose="05000000000000000000" pitchFamily="2" charset="2"/>
              <a:buChar char="Ø"/>
              <a:defRPr/>
            </a:pPr>
            <a:r>
              <a:rPr lang="en-US" dirty="0" smtClean="0"/>
              <a:t>Religion</a:t>
            </a:r>
          </a:p>
          <a:p>
            <a:pPr marL="0" indent="0">
              <a:buFont typeface="Arial" panose="020B0604020202020204" pitchFamily="34" charset="0"/>
              <a:buNone/>
              <a:defRPr/>
            </a:pPr>
            <a:endParaRPr lang="en-US" dirty="0"/>
          </a:p>
        </p:txBody>
      </p:sp>
    </p:spTree>
    <p:extLst>
      <p:ext uri="{BB962C8B-B14F-4D97-AF65-F5344CB8AC3E}">
        <p14:creationId xmlns:p14="http://schemas.microsoft.com/office/powerpoint/2010/main" val="38838236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838200" y="594360"/>
            <a:ext cx="10515600" cy="685800"/>
          </a:xfrm>
        </p:spPr>
        <p:txBody>
          <a:bodyPr>
            <a:normAutofit/>
          </a:bodyPr>
          <a:lstStyle/>
          <a:p>
            <a:r>
              <a:rPr lang="en-US" b="1" dirty="0" smtClean="0">
                <a:solidFill>
                  <a:schemeClr val="tx1"/>
                </a:solidFill>
              </a:rPr>
              <a:t>General Functions of Social Institutions </a:t>
            </a:r>
          </a:p>
        </p:txBody>
      </p:sp>
      <p:sp>
        <p:nvSpPr>
          <p:cNvPr id="3075" name="Content Placeholder 2"/>
          <p:cNvSpPr>
            <a:spLocks noGrp="1"/>
          </p:cNvSpPr>
          <p:nvPr>
            <p:ph idx="1"/>
          </p:nvPr>
        </p:nvSpPr>
        <p:spPr>
          <a:xfrm>
            <a:off x="4572000" y="1825625"/>
            <a:ext cx="6781800" cy="4351338"/>
          </a:xfrm>
        </p:spPr>
        <p:txBody>
          <a:bodyPr/>
          <a:lstStyle/>
          <a:p>
            <a:pPr marL="514350" indent="-514350">
              <a:buFont typeface="Calibri Light" panose="020F0302020204030204" pitchFamily="34" charset="0"/>
              <a:buAutoNum type="arabicPeriod"/>
            </a:pPr>
            <a:r>
              <a:rPr lang="en-US" smtClean="0"/>
              <a:t>Institution Satisfy the Basic Needs of Society. </a:t>
            </a:r>
          </a:p>
          <a:p>
            <a:pPr marL="514350" indent="-514350">
              <a:buFont typeface="Calibri Light" panose="020F0302020204030204" pitchFamily="34" charset="0"/>
              <a:buAutoNum type="arabicPeriod"/>
            </a:pPr>
            <a:r>
              <a:rPr lang="en-US" smtClean="0"/>
              <a:t>Institution Define Social Values.  </a:t>
            </a:r>
          </a:p>
          <a:p>
            <a:pPr marL="514350" indent="-514350">
              <a:buFont typeface="Calibri Light" panose="020F0302020204030204" pitchFamily="34" charset="0"/>
              <a:buAutoNum type="arabicPeriod"/>
            </a:pPr>
            <a:r>
              <a:rPr lang="en-US" smtClean="0"/>
              <a:t>Institutions Establish Permanent Patterns of Social Behavior.</a:t>
            </a:r>
          </a:p>
          <a:p>
            <a:pPr marL="514350" indent="-514350">
              <a:buFont typeface="Calibri Light" panose="020F0302020204030204" pitchFamily="34" charset="0"/>
              <a:buAutoNum type="arabicPeriod"/>
            </a:pPr>
            <a:r>
              <a:rPr lang="en-US" smtClean="0"/>
              <a:t>Institutions Support Other Institutions. </a:t>
            </a:r>
          </a:p>
          <a:p>
            <a:pPr marL="514350" indent="-514350">
              <a:buFont typeface="Calibri Light" panose="020F0302020204030204" pitchFamily="34" charset="0"/>
              <a:buAutoNum type="arabicPeriod"/>
            </a:pPr>
            <a:r>
              <a:rPr lang="en-US" smtClean="0"/>
              <a:t>Institutions Provide Roles for Individuals . </a:t>
            </a:r>
          </a:p>
        </p:txBody>
      </p:sp>
    </p:spTree>
    <p:extLst>
      <p:ext uri="{BB962C8B-B14F-4D97-AF65-F5344CB8AC3E}">
        <p14:creationId xmlns:p14="http://schemas.microsoft.com/office/powerpoint/2010/main" val="42862425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838200" y="911225"/>
            <a:ext cx="10515600" cy="914400"/>
          </a:xfrm>
        </p:spPr>
        <p:txBody>
          <a:bodyPr/>
          <a:lstStyle/>
          <a:p>
            <a:pPr algn="ctr"/>
            <a:r>
              <a:rPr lang="en-US" b="1" dirty="0" smtClean="0">
                <a:solidFill>
                  <a:schemeClr val="tx1"/>
                </a:solidFill>
              </a:rPr>
              <a:t>The Family </a:t>
            </a:r>
          </a:p>
        </p:txBody>
      </p:sp>
      <p:sp>
        <p:nvSpPr>
          <p:cNvPr id="3" name="Content Placeholder 2"/>
          <p:cNvSpPr>
            <a:spLocks noGrp="1"/>
          </p:cNvSpPr>
          <p:nvPr>
            <p:ph idx="1"/>
          </p:nvPr>
        </p:nvSpPr>
        <p:spPr>
          <a:xfrm>
            <a:off x="6019800" y="1825625"/>
            <a:ext cx="5334000" cy="4351338"/>
          </a:xfrm>
        </p:spPr>
        <p:txBody>
          <a:bodyPr/>
          <a:lstStyle/>
          <a:p>
            <a:pPr>
              <a:defRPr/>
            </a:pPr>
            <a:r>
              <a:rPr lang="en-US" dirty="0" smtClean="0"/>
              <a:t>Family is a micro unit of social system. </a:t>
            </a:r>
          </a:p>
          <a:p>
            <a:pPr>
              <a:defRPr/>
            </a:pPr>
            <a:r>
              <a:rPr lang="en-US" dirty="0" smtClean="0"/>
              <a:t>Family is an institute of social system. </a:t>
            </a:r>
          </a:p>
          <a:p>
            <a:pPr>
              <a:defRPr/>
            </a:pPr>
            <a:r>
              <a:rPr lang="en-US" dirty="0" smtClean="0"/>
              <a:t>It is an Important primary group in the society. </a:t>
            </a:r>
          </a:p>
          <a:p>
            <a:pPr>
              <a:defRPr/>
            </a:pPr>
            <a:r>
              <a:rPr lang="en-US" dirty="0" smtClean="0"/>
              <a:t>It is first school of Citizenship/ Proper Socialization. </a:t>
            </a:r>
          </a:p>
          <a:p>
            <a:pPr>
              <a:defRPr/>
            </a:pPr>
            <a:r>
              <a:rPr lang="en-US" dirty="0" smtClean="0"/>
              <a:t> It is the backbone of Social Structure.</a:t>
            </a:r>
          </a:p>
          <a:p>
            <a:pPr>
              <a:defRPr/>
            </a:pPr>
            <a:endParaRPr lang="en-US" dirty="0" smtClean="0"/>
          </a:p>
          <a:p>
            <a:pPr marL="0" indent="0">
              <a:buFont typeface="Arial" panose="020B0604020202020204" pitchFamily="34" charset="0"/>
              <a:buNone/>
              <a:defRPr/>
            </a:pPr>
            <a:endParaRPr lang="en-US" dirty="0"/>
          </a:p>
        </p:txBody>
      </p:sp>
    </p:spTree>
    <p:extLst>
      <p:ext uri="{BB962C8B-B14F-4D97-AF65-F5344CB8AC3E}">
        <p14:creationId xmlns:p14="http://schemas.microsoft.com/office/powerpoint/2010/main" val="2951528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838200" y="609600"/>
            <a:ext cx="10515600" cy="838200"/>
          </a:xfrm>
        </p:spPr>
        <p:txBody>
          <a:bodyPr/>
          <a:lstStyle/>
          <a:p>
            <a:pPr algn="ctr"/>
            <a:r>
              <a:rPr lang="en-US" b="1" dirty="0" smtClean="0">
                <a:solidFill>
                  <a:schemeClr val="tx1"/>
                </a:solidFill>
              </a:rPr>
              <a:t>Defining Family </a:t>
            </a:r>
          </a:p>
        </p:txBody>
      </p:sp>
      <p:sp>
        <p:nvSpPr>
          <p:cNvPr id="3" name="Content Placeholder 2"/>
          <p:cNvSpPr>
            <a:spLocks noGrp="1"/>
          </p:cNvSpPr>
          <p:nvPr>
            <p:ph idx="1"/>
          </p:nvPr>
        </p:nvSpPr>
        <p:spPr>
          <a:xfrm>
            <a:off x="1325880" y="2270761"/>
            <a:ext cx="10027920" cy="3581400"/>
          </a:xfrm>
        </p:spPr>
        <p:txBody>
          <a:bodyPr/>
          <a:lstStyle/>
          <a:p>
            <a:pPr>
              <a:defRPr/>
            </a:pPr>
            <a:r>
              <a:rPr lang="en-US" dirty="0" smtClean="0"/>
              <a:t>A </a:t>
            </a:r>
            <a:r>
              <a:rPr lang="en-US" b="1" u="sng" dirty="0" smtClean="0"/>
              <a:t>Family</a:t>
            </a:r>
            <a:r>
              <a:rPr lang="en-US" dirty="0" smtClean="0"/>
              <a:t> is a social and economic unit consisting minimally of one or more parents and their children.</a:t>
            </a:r>
          </a:p>
          <a:p>
            <a:pPr>
              <a:defRPr/>
            </a:pPr>
            <a:r>
              <a:rPr lang="en-US" dirty="0" smtClean="0"/>
              <a:t>According to </a:t>
            </a:r>
            <a:r>
              <a:rPr lang="en-US" b="1" u="sng" dirty="0" err="1" smtClean="0"/>
              <a:t>Mardock</a:t>
            </a:r>
            <a:r>
              <a:rPr lang="en-US" dirty="0"/>
              <a:t>,</a:t>
            </a:r>
            <a:r>
              <a:rPr lang="en-US" dirty="0" smtClean="0"/>
              <a:t> A family is a social group characterized by common residence, economics co- operation and reproduction</a:t>
            </a:r>
          </a:p>
          <a:p>
            <a:pPr>
              <a:defRPr/>
            </a:pPr>
            <a:r>
              <a:rPr lang="en-US" dirty="0" smtClean="0"/>
              <a:t>According to </a:t>
            </a:r>
            <a:r>
              <a:rPr lang="en-US" b="1" u="sng" dirty="0" smtClean="0"/>
              <a:t>Robert Lowie </a:t>
            </a:r>
            <a:r>
              <a:rPr lang="en-US" dirty="0" smtClean="0"/>
              <a:t>“Family is a group based on material relation, rights and duties and parenthood, common habitations and reciprocal relation between parents and children. </a:t>
            </a:r>
          </a:p>
          <a:p>
            <a:pPr>
              <a:defRPr/>
            </a:pPr>
            <a:endParaRPr lang="en-US" dirty="0"/>
          </a:p>
        </p:txBody>
      </p:sp>
    </p:spTree>
    <p:extLst>
      <p:ext uri="{BB962C8B-B14F-4D97-AF65-F5344CB8AC3E}">
        <p14:creationId xmlns:p14="http://schemas.microsoft.com/office/powerpoint/2010/main" val="21914963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80160" y="1127760"/>
            <a:ext cx="9829800" cy="685800"/>
          </a:xfrm>
        </p:spPr>
        <p:txBody>
          <a:bodyPr>
            <a:normAutofit/>
          </a:bodyPr>
          <a:lstStyle/>
          <a:p>
            <a:pPr algn="ctr"/>
            <a:r>
              <a:rPr lang="en-US" dirty="0" smtClean="0">
                <a:solidFill>
                  <a:schemeClr val="tx1"/>
                </a:solidFill>
              </a:rPr>
              <a:t>Family Institution </a:t>
            </a:r>
          </a:p>
        </p:txBody>
      </p:sp>
      <p:sp>
        <p:nvSpPr>
          <p:cNvPr id="3" name="Content Placeholder 2"/>
          <p:cNvSpPr>
            <a:spLocks noGrp="1"/>
          </p:cNvSpPr>
          <p:nvPr>
            <p:ph idx="1"/>
          </p:nvPr>
        </p:nvSpPr>
        <p:spPr>
          <a:xfrm>
            <a:off x="1036320" y="2392680"/>
            <a:ext cx="10317480" cy="3784283"/>
          </a:xfrm>
        </p:spPr>
        <p:txBody>
          <a:bodyPr/>
          <a:lstStyle/>
          <a:p>
            <a:pPr>
              <a:defRPr/>
            </a:pPr>
            <a:r>
              <a:rPr lang="en-US" dirty="0" smtClean="0"/>
              <a:t>The</a:t>
            </a:r>
            <a:r>
              <a:rPr lang="en-US" u="sng" dirty="0" smtClean="0"/>
              <a:t> </a:t>
            </a:r>
            <a:r>
              <a:rPr lang="en-US" b="1" u="sng" dirty="0" smtClean="0"/>
              <a:t>Family</a:t>
            </a:r>
            <a:r>
              <a:rPr lang="en-US" u="sng" dirty="0" smtClean="0"/>
              <a:t> </a:t>
            </a:r>
            <a:r>
              <a:rPr lang="en-US" dirty="0" smtClean="0"/>
              <a:t>is a social institution found in all societies that unites people in cooperative groups to care for one another including any children. </a:t>
            </a:r>
          </a:p>
          <a:p>
            <a:pPr marL="0" indent="0">
              <a:buFont typeface="Arial" panose="020B0604020202020204" pitchFamily="34" charset="0"/>
              <a:buNone/>
              <a:defRPr/>
            </a:pPr>
            <a:endParaRPr lang="en-US" dirty="0" smtClean="0"/>
          </a:p>
          <a:p>
            <a:pPr>
              <a:defRPr/>
            </a:pPr>
            <a:r>
              <a:rPr lang="en-US" dirty="0" smtClean="0"/>
              <a:t>Family ties are also called </a:t>
            </a:r>
            <a:r>
              <a:rPr lang="en-US" b="1" u="sng" dirty="0" smtClean="0"/>
              <a:t>Kinship</a:t>
            </a:r>
            <a:r>
              <a:rPr lang="en-US" b="1" dirty="0" smtClean="0"/>
              <a:t>, </a:t>
            </a:r>
            <a:r>
              <a:rPr lang="en-US" dirty="0" smtClean="0"/>
              <a:t>a social bond based on common ancestry, marriage or adoption. </a:t>
            </a:r>
            <a:endParaRPr lang="en-US" b="1" dirty="0"/>
          </a:p>
        </p:txBody>
      </p:sp>
    </p:spTree>
    <p:extLst>
      <p:ext uri="{BB962C8B-B14F-4D97-AF65-F5344CB8AC3E}">
        <p14:creationId xmlns:p14="http://schemas.microsoft.com/office/powerpoint/2010/main" val="2493193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38200" y="1249680"/>
            <a:ext cx="10515600" cy="762000"/>
          </a:xfrm>
        </p:spPr>
        <p:txBody>
          <a:bodyPr>
            <a:normAutofit/>
          </a:bodyPr>
          <a:lstStyle/>
          <a:p>
            <a:r>
              <a:rPr lang="en-US" dirty="0" smtClean="0">
                <a:solidFill>
                  <a:schemeClr val="tx1"/>
                </a:solidFill>
              </a:rPr>
              <a:t>Features of Family </a:t>
            </a:r>
          </a:p>
        </p:txBody>
      </p:sp>
      <p:sp>
        <p:nvSpPr>
          <p:cNvPr id="3" name="Content Placeholder 2"/>
          <p:cNvSpPr>
            <a:spLocks noGrp="1"/>
          </p:cNvSpPr>
          <p:nvPr>
            <p:ph idx="1"/>
          </p:nvPr>
        </p:nvSpPr>
        <p:spPr>
          <a:xfrm>
            <a:off x="1325880" y="2377440"/>
            <a:ext cx="10027920" cy="3799523"/>
          </a:xfrm>
        </p:spPr>
        <p:txBody>
          <a:bodyPr/>
          <a:lstStyle/>
          <a:p>
            <a:pPr>
              <a:defRPr/>
            </a:pPr>
            <a:r>
              <a:rPr lang="en-US" dirty="0" smtClean="0">
                <a:solidFill>
                  <a:schemeClr val="accent1">
                    <a:lumMod val="75000"/>
                  </a:schemeClr>
                </a:solidFill>
              </a:rPr>
              <a:t>The Important Features of Family are given as;</a:t>
            </a:r>
          </a:p>
          <a:p>
            <a:pPr>
              <a:defRPr/>
            </a:pPr>
            <a:r>
              <a:rPr lang="en-US" dirty="0" smtClean="0"/>
              <a:t>Form of marriage according to which the family system is established and maintained. </a:t>
            </a:r>
            <a:endParaRPr lang="en-US" dirty="0"/>
          </a:p>
          <a:p>
            <a:pPr>
              <a:defRPr/>
            </a:pPr>
            <a:r>
              <a:rPr lang="en-US" dirty="0"/>
              <a:t>E</a:t>
            </a:r>
            <a:r>
              <a:rPr lang="en-US" dirty="0" smtClean="0"/>
              <a:t>conomic system or group having duties and oblige. </a:t>
            </a:r>
            <a:endParaRPr lang="en-US" dirty="0"/>
          </a:p>
          <a:p>
            <a:pPr>
              <a:defRPr/>
            </a:pPr>
            <a:r>
              <a:rPr lang="en-US" dirty="0" smtClean="0"/>
              <a:t>A common habitation of home or house hold </a:t>
            </a:r>
            <a:endParaRPr lang="en-US" dirty="0"/>
          </a:p>
        </p:txBody>
      </p:sp>
    </p:spTree>
    <p:extLst>
      <p:ext uri="{BB962C8B-B14F-4D97-AF65-F5344CB8AC3E}">
        <p14:creationId xmlns:p14="http://schemas.microsoft.com/office/powerpoint/2010/main" val="919669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Sociology </a:t>
            </a:r>
            <a:endParaRPr lang="en-US" dirty="0"/>
          </a:p>
        </p:txBody>
      </p:sp>
      <p:sp>
        <p:nvSpPr>
          <p:cNvPr id="3" name="Content Placeholder 2"/>
          <p:cNvSpPr>
            <a:spLocks noGrp="1"/>
          </p:cNvSpPr>
          <p:nvPr>
            <p:ph idx="1"/>
          </p:nvPr>
        </p:nvSpPr>
        <p:spPr/>
        <p:txBody>
          <a:bodyPr>
            <a:normAutofit fontScale="92500"/>
          </a:bodyPr>
          <a:lstStyle/>
          <a:p>
            <a:pPr>
              <a:buFont typeface="Courier New" panose="02070309020205020404" pitchFamily="49" charset="0"/>
              <a:buChar char="o"/>
            </a:pPr>
            <a:r>
              <a:rPr lang="en-US" sz="2800" b="1" dirty="0"/>
              <a:t>Rural sociology</a:t>
            </a:r>
            <a:r>
              <a:rPr lang="en-US" sz="2800" dirty="0"/>
              <a:t> is a field of sociology traditionally associated with the study of social structure and </a:t>
            </a:r>
            <a:r>
              <a:rPr lang="en-US" sz="2800" dirty="0" smtClean="0"/>
              <a:t>functioning </a:t>
            </a:r>
            <a:r>
              <a:rPr lang="en-US" sz="2800" dirty="0"/>
              <a:t>in rural </a:t>
            </a:r>
            <a:r>
              <a:rPr lang="en-US" sz="2800" dirty="0" smtClean="0"/>
              <a:t>areas. </a:t>
            </a:r>
          </a:p>
          <a:p>
            <a:pPr>
              <a:buFont typeface="Courier New" panose="02070309020205020404" pitchFamily="49" charset="0"/>
              <a:buChar char="o"/>
            </a:pPr>
            <a:r>
              <a:rPr lang="en-US" sz="2800" dirty="0"/>
              <a:t>It is just like a mirror of the rural social life. It provides a detailed study of knowledge about different aspects of rural life, its problems, its culture, its religion, its economic and political life.</a:t>
            </a:r>
            <a:endParaRPr lang="en-US" sz="2800" dirty="0" smtClean="0"/>
          </a:p>
          <a:p>
            <a:endParaRPr lang="en-US" sz="2800" dirty="0" smtClean="0"/>
          </a:p>
        </p:txBody>
      </p:sp>
    </p:spTree>
    <p:extLst>
      <p:ext uri="{BB962C8B-B14F-4D97-AF65-F5344CB8AC3E}">
        <p14:creationId xmlns:p14="http://schemas.microsoft.com/office/powerpoint/2010/main" val="25624887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731520" y="1051560"/>
            <a:ext cx="10515600" cy="685800"/>
          </a:xfrm>
        </p:spPr>
        <p:txBody>
          <a:bodyPr>
            <a:normAutofit/>
          </a:bodyPr>
          <a:lstStyle/>
          <a:p>
            <a:pPr algn="ctr"/>
            <a:r>
              <a:rPr lang="en-US" b="1" dirty="0" smtClean="0">
                <a:solidFill>
                  <a:schemeClr val="tx1"/>
                </a:solidFill>
              </a:rPr>
              <a:t>Functions of Family </a:t>
            </a:r>
          </a:p>
        </p:txBody>
      </p:sp>
      <p:sp>
        <p:nvSpPr>
          <p:cNvPr id="3" name="Content Placeholder 2"/>
          <p:cNvSpPr>
            <a:spLocks noGrp="1"/>
          </p:cNvSpPr>
          <p:nvPr>
            <p:ph idx="1"/>
          </p:nvPr>
        </p:nvSpPr>
        <p:spPr>
          <a:xfrm>
            <a:off x="1341120" y="2346960"/>
            <a:ext cx="10182543" cy="3982403"/>
          </a:xfrm>
        </p:spPr>
        <p:txBody>
          <a:bodyPr>
            <a:normAutofit/>
          </a:bodyPr>
          <a:lstStyle/>
          <a:p>
            <a:pPr marL="0" indent="0">
              <a:buFont typeface="Arial" panose="020B0604020202020204" pitchFamily="34" charset="0"/>
              <a:buNone/>
              <a:defRPr/>
            </a:pPr>
            <a:r>
              <a:rPr lang="en-US" dirty="0" smtClean="0">
                <a:solidFill>
                  <a:schemeClr val="accent1">
                    <a:lumMod val="75000"/>
                  </a:schemeClr>
                </a:solidFill>
              </a:rPr>
              <a:t>Family fulfills following Functions; </a:t>
            </a:r>
          </a:p>
          <a:p>
            <a:pPr marL="514350" indent="-514350">
              <a:buFont typeface="Arial" panose="020B0604020202020204" pitchFamily="34" charset="0"/>
              <a:buAutoNum type="arabicPeriod"/>
              <a:defRPr/>
            </a:pPr>
            <a:r>
              <a:rPr lang="en-US" dirty="0" smtClean="0"/>
              <a:t>Satisfaction of biological needs </a:t>
            </a:r>
          </a:p>
          <a:p>
            <a:pPr marL="514350" indent="-514350">
              <a:buFont typeface="Arial" panose="020B0604020202020204" pitchFamily="34" charset="0"/>
              <a:buAutoNum type="arabicPeriod"/>
              <a:defRPr/>
            </a:pPr>
            <a:r>
              <a:rPr lang="en-US" dirty="0" smtClean="0"/>
              <a:t>Psychological satisfaction </a:t>
            </a:r>
          </a:p>
          <a:p>
            <a:pPr marL="514350" indent="-514350">
              <a:buFont typeface="Arial" panose="020B0604020202020204" pitchFamily="34" charset="0"/>
              <a:buAutoNum type="arabicPeriod"/>
              <a:defRPr/>
            </a:pPr>
            <a:r>
              <a:rPr lang="en-US" dirty="0" smtClean="0"/>
              <a:t>Economic co-operation </a:t>
            </a:r>
          </a:p>
          <a:p>
            <a:pPr marL="514350" indent="-514350">
              <a:buFont typeface="Arial" panose="020B0604020202020204" pitchFamily="34" charset="0"/>
              <a:buAutoNum type="arabicPeriod"/>
              <a:defRPr/>
            </a:pPr>
            <a:r>
              <a:rPr lang="en-US" dirty="0" smtClean="0"/>
              <a:t>Maintaining the morality </a:t>
            </a:r>
          </a:p>
          <a:p>
            <a:pPr marL="514350" indent="-514350">
              <a:buFont typeface="Arial" panose="020B0604020202020204" pitchFamily="34" charset="0"/>
              <a:buAutoNum type="arabicPeriod"/>
              <a:defRPr/>
            </a:pPr>
            <a:r>
              <a:rPr lang="en-US" dirty="0" smtClean="0"/>
              <a:t>Giving legitimacy to the children </a:t>
            </a:r>
          </a:p>
          <a:p>
            <a:pPr marL="514350" indent="-514350">
              <a:buFont typeface="Arial" panose="020B0604020202020204" pitchFamily="34" charset="0"/>
              <a:buAutoNum type="arabicPeriod"/>
              <a:defRPr/>
            </a:pPr>
            <a:r>
              <a:rPr lang="en-US" dirty="0" smtClean="0"/>
              <a:t>emotional needs </a:t>
            </a:r>
          </a:p>
          <a:p>
            <a:pPr marL="514350" indent="-514350">
              <a:buFont typeface="Arial" panose="020B0604020202020204" pitchFamily="34" charset="0"/>
              <a:buAutoNum type="arabicPeriod"/>
              <a:defRPr/>
            </a:pPr>
            <a:r>
              <a:rPr lang="en-US" dirty="0" smtClean="0"/>
              <a:t>Social, Religious and cultural recognitions for sexual mate. </a:t>
            </a:r>
          </a:p>
          <a:p>
            <a:pPr marL="0" indent="0">
              <a:buFont typeface="Arial" panose="020B0604020202020204" pitchFamily="34" charset="0"/>
              <a:buNone/>
              <a:defRPr/>
            </a:pPr>
            <a:endParaRPr lang="en-US" dirty="0" smtClean="0"/>
          </a:p>
        </p:txBody>
      </p:sp>
    </p:spTree>
    <p:extLst>
      <p:ext uri="{BB962C8B-B14F-4D97-AF65-F5344CB8AC3E}">
        <p14:creationId xmlns:p14="http://schemas.microsoft.com/office/powerpoint/2010/main" val="19417974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768350" y="571500"/>
            <a:ext cx="10515600" cy="838200"/>
          </a:xfrm>
        </p:spPr>
        <p:txBody>
          <a:bodyPr/>
          <a:lstStyle/>
          <a:p>
            <a:pPr algn="ctr"/>
            <a:r>
              <a:rPr lang="en-US" b="1" dirty="0" smtClean="0">
                <a:solidFill>
                  <a:schemeClr val="tx1"/>
                </a:solidFill>
              </a:rPr>
              <a:t>Types of Family </a:t>
            </a:r>
          </a:p>
        </p:txBody>
      </p:sp>
      <p:sp>
        <p:nvSpPr>
          <p:cNvPr id="3" name="Content Placeholder 2"/>
          <p:cNvSpPr>
            <a:spLocks noGrp="1"/>
          </p:cNvSpPr>
          <p:nvPr>
            <p:ph idx="1"/>
          </p:nvPr>
        </p:nvSpPr>
        <p:spPr>
          <a:xfrm>
            <a:off x="579120" y="1409700"/>
            <a:ext cx="10704830" cy="5219700"/>
          </a:xfrm>
        </p:spPr>
        <p:txBody>
          <a:bodyPr/>
          <a:lstStyle/>
          <a:p>
            <a:pPr marL="0" indent="0" algn="just">
              <a:buFont typeface="Arial" panose="020B0604020202020204" pitchFamily="34" charset="0"/>
              <a:buNone/>
              <a:defRPr/>
            </a:pPr>
            <a:r>
              <a:rPr lang="en-US" sz="2400" dirty="0" smtClean="0"/>
              <a:t>Based on size and structure, family has three types: </a:t>
            </a:r>
          </a:p>
          <a:p>
            <a:pPr marL="514350" indent="-514350" algn="just">
              <a:buFont typeface="Arial" panose="020B0604020202020204" pitchFamily="34" charset="0"/>
              <a:buAutoNum type="arabicPeriod"/>
              <a:defRPr/>
            </a:pPr>
            <a:r>
              <a:rPr lang="en-US" sz="2400" b="1" dirty="0" smtClean="0"/>
              <a:t>Nuclear Family </a:t>
            </a:r>
          </a:p>
          <a:p>
            <a:pPr marL="0" indent="0" algn="just">
              <a:buFont typeface="Arial" panose="020B0604020202020204" pitchFamily="34" charset="0"/>
              <a:buNone/>
              <a:defRPr/>
            </a:pPr>
            <a:r>
              <a:rPr lang="en-US" sz="2400" dirty="0" smtClean="0"/>
              <a:t>Nuclear Family consists of a mother, father, and their biological or adoptive descendants.</a:t>
            </a:r>
          </a:p>
          <a:p>
            <a:pPr marL="514350" indent="-514350" algn="just">
              <a:buFont typeface="Arial" panose="020B0604020202020204" pitchFamily="34" charset="0"/>
              <a:buAutoNum type="arabicPeriod"/>
              <a:defRPr/>
            </a:pPr>
            <a:r>
              <a:rPr lang="en-US" sz="2400" b="1" dirty="0" smtClean="0"/>
              <a:t>Joint Family </a:t>
            </a:r>
          </a:p>
          <a:p>
            <a:pPr marL="0" indent="0" algn="just">
              <a:buFont typeface="Arial" panose="020B0604020202020204" pitchFamily="34" charset="0"/>
              <a:buNone/>
              <a:defRPr/>
            </a:pPr>
            <a:r>
              <a:rPr lang="en-US" sz="2400" dirty="0" smtClean="0"/>
              <a:t>Joint Family The social unit consisting of several generations of kindred living together under the same roof or in a joining compound.</a:t>
            </a:r>
          </a:p>
          <a:p>
            <a:pPr marL="0" indent="0" algn="just">
              <a:buFont typeface="Arial" panose="020B0604020202020204" pitchFamily="34" charset="0"/>
              <a:buNone/>
              <a:defRPr/>
            </a:pPr>
            <a:r>
              <a:rPr lang="en-US" sz="2400" b="1" dirty="0" smtClean="0"/>
              <a:t>3. Extended Family</a:t>
            </a:r>
          </a:p>
          <a:p>
            <a:pPr marL="0" indent="0" algn="just">
              <a:buFont typeface="Arial" panose="020B0604020202020204" pitchFamily="34" charset="0"/>
              <a:buNone/>
              <a:defRPr/>
            </a:pPr>
            <a:r>
              <a:rPr lang="en-US" sz="2400" dirty="0" smtClean="0"/>
              <a:t>An extended family is two or more adults from different generations of a family, who share a household. It consists of more than parents and children</a:t>
            </a:r>
            <a:endParaRPr lang="en-US" sz="2400" b="1" dirty="0">
              <a:solidFill>
                <a:schemeClr val="accent1">
                  <a:lumMod val="75000"/>
                </a:schemeClr>
              </a:solidFill>
            </a:endParaRPr>
          </a:p>
        </p:txBody>
      </p:sp>
    </p:spTree>
    <p:extLst>
      <p:ext uri="{BB962C8B-B14F-4D97-AF65-F5344CB8AC3E}">
        <p14:creationId xmlns:p14="http://schemas.microsoft.com/office/powerpoint/2010/main" val="11004437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838200" y="76200"/>
            <a:ext cx="10515600" cy="838200"/>
          </a:xfrm>
        </p:spPr>
        <p:txBody>
          <a:bodyPr/>
          <a:lstStyle/>
          <a:p>
            <a:pPr algn="ctr"/>
            <a:r>
              <a:rPr lang="en-US" dirty="0" smtClean="0">
                <a:solidFill>
                  <a:schemeClr val="tx1"/>
                </a:solidFill>
              </a:rPr>
              <a:t>Continued.. </a:t>
            </a:r>
          </a:p>
        </p:txBody>
      </p:sp>
      <p:sp>
        <p:nvSpPr>
          <p:cNvPr id="3" name="Content Placeholder 2"/>
          <p:cNvSpPr>
            <a:spLocks noGrp="1"/>
          </p:cNvSpPr>
          <p:nvPr>
            <p:ph idx="1"/>
          </p:nvPr>
        </p:nvSpPr>
        <p:spPr>
          <a:xfrm>
            <a:off x="975360" y="1310640"/>
            <a:ext cx="10378440" cy="4866323"/>
          </a:xfrm>
        </p:spPr>
        <p:txBody>
          <a:bodyPr/>
          <a:lstStyle/>
          <a:p>
            <a:pPr>
              <a:defRPr/>
            </a:pPr>
            <a:r>
              <a:rPr lang="en-US" dirty="0" smtClean="0">
                <a:solidFill>
                  <a:schemeClr val="accent1">
                    <a:lumMod val="75000"/>
                  </a:schemeClr>
                </a:solidFill>
              </a:rPr>
              <a:t>Based on Blood Relations </a:t>
            </a:r>
          </a:p>
          <a:p>
            <a:pPr>
              <a:defRPr/>
            </a:pPr>
            <a:r>
              <a:rPr lang="en-US" dirty="0" smtClean="0"/>
              <a:t>Based on blood relation family is of two types</a:t>
            </a:r>
          </a:p>
          <a:p>
            <a:pPr>
              <a:defRPr/>
            </a:pPr>
            <a:r>
              <a:rPr lang="en-US" dirty="0" smtClean="0"/>
              <a:t>1. Family of orientation. </a:t>
            </a:r>
          </a:p>
          <a:p>
            <a:pPr>
              <a:defRPr/>
            </a:pPr>
            <a:r>
              <a:rPr lang="en-US" dirty="0" smtClean="0"/>
              <a:t>2. Family of procreation. </a:t>
            </a:r>
          </a:p>
          <a:p>
            <a:pPr>
              <a:defRPr/>
            </a:pPr>
            <a:r>
              <a:rPr lang="en-US" dirty="0" smtClean="0">
                <a:solidFill>
                  <a:schemeClr val="accent1">
                    <a:lumMod val="75000"/>
                  </a:schemeClr>
                </a:solidFill>
              </a:rPr>
              <a:t>Based on the Type of Marriage: </a:t>
            </a:r>
          </a:p>
          <a:p>
            <a:pPr>
              <a:defRPr/>
            </a:pPr>
            <a:r>
              <a:rPr lang="en-US" dirty="0" smtClean="0"/>
              <a:t>1. </a:t>
            </a:r>
            <a:r>
              <a:rPr lang="en-US" b="1" dirty="0" smtClean="0"/>
              <a:t>Monogamous</a:t>
            </a:r>
            <a:r>
              <a:rPr lang="en-US" dirty="0" smtClean="0"/>
              <a:t>- In which one man marry one woman.</a:t>
            </a:r>
          </a:p>
          <a:p>
            <a:pPr>
              <a:defRPr/>
            </a:pPr>
            <a:r>
              <a:rPr lang="en-US" dirty="0" smtClean="0"/>
              <a:t>2. </a:t>
            </a:r>
            <a:r>
              <a:rPr lang="en-US" b="1" dirty="0" smtClean="0"/>
              <a:t>Polygamous</a:t>
            </a:r>
            <a:r>
              <a:rPr lang="en-US" dirty="0" smtClean="0"/>
              <a:t>- In which one person marry two or more persons. </a:t>
            </a:r>
          </a:p>
          <a:p>
            <a:pPr>
              <a:defRPr/>
            </a:pPr>
            <a:r>
              <a:rPr lang="en-US" b="1" dirty="0" err="1" smtClean="0"/>
              <a:t>Polygynous</a:t>
            </a:r>
            <a:r>
              <a:rPr lang="en-US" dirty="0" smtClean="0"/>
              <a:t> – one man marry two or more women. </a:t>
            </a:r>
          </a:p>
          <a:p>
            <a:pPr>
              <a:defRPr/>
            </a:pPr>
            <a:r>
              <a:rPr lang="en-US" b="1" dirty="0" smtClean="0"/>
              <a:t>Polyandrous</a:t>
            </a:r>
            <a:r>
              <a:rPr lang="en-US" dirty="0" smtClean="0"/>
              <a:t> - one woman marry two or more men. </a:t>
            </a:r>
          </a:p>
        </p:txBody>
      </p:sp>
    </p:spTree>
    <p:extLst>
      <p:ext uri="{BB962C8B-B14F-4D97-AF65-F5344CB8AC3E}">
        <p14:creationId xmlns:p14="http://schemas.microsoft.com/office/powerpoint/2010/main" val="8829517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Continued.. </a:t>
            </a:r>
          </a:p>
        </p:txBody>
      </p:sp>
      <p:sp>
        <p:nvSpPr>
          <p:cNvPr id="3" name="Content Placeholder 2"/>
          <p:cNvSpPr>
            <a:spLocks noGrp="1"/>
          </p:cNvSpPr>
          <p:nvPr>
            <p:ph idx="1"/>
          </p:nvPr>
        </p:nvSpPr>
        <p:spPr>
          <a:xfrm>
            <a:off x="2743200" y="1825625"/>
            <a:ext cx="8610600" cy="4351338"/>
          </a:xfrm>
        </p:spPr>
        <p:txBody>
          <a:bodyPr/>
          <a:lstStyle/>
          <a:p>
            <a:pPr>
              <a:defRPr/>
            </a:pPr>
            <a:r>
              <a:rPr lang="en-US" dirty="0" smtClean="0">
                <a:solidFill>
                  <a:schemeClr val="accent1">
                    <a:lumMod val="75000"/>
                  </a:schemeClr>
                </a:solidFill>
              </a:rPr>
              <a:t>Based on rules of marriage: </a:t>
            </a:r>
          </a:p>
          <a:p>
            <a:pPr>
              <a:defRPr/>
            </a:pPr>
            <a:r>
              <a:rPr lang="en-US" dirty="0" smtClean="0">
                <a:solidFill>
                  <a:schemeClr val="tx1">
                    <a:lumMod val="95000"/>
                    <a:lumOff val="5000"/>
                  </a:schemeClr>
                </a:solidFill>
              </a:rPr>
              <a:t>On the basis of In-group &amp; out group, there are two types of families </a:t>
            </a:r>
          </a:p>
          <a:p>
            <a:pPr marL="514350" indent="-514350">
              <a:buFont typeface="Arial" panose="020B0604020202020204" pitchFamily="34" charset="0"/>
              <a:buAutoNum type="arabicPeriod"/>
              <a:defRPr/>
            </a:pPr>
            <a:r>
              <a:rPr lang="en-US" b="1" dirty="0" smtClean="0"/>
              <a:t>Endogamous. </a:t>
            </a:r>
          </a:p>
          <a:p>
            <a:pPr marL="0" indent="0">
              <a:buFont typeface="Arial" panose="020B0604020202020204" pitchFamily="34" charset="0"/>
              <a:buNone/>
              <a:defRPr/>
            </a:pPr>
            <a:r>
              <a:rPr lang="en-US" dirty="0" smtClean="0"/>
              <a:t>Family based on sanctions marriage only among members of the in-group. </a:t>
            </a:r>
          </a:p>
          <a:p>
            <a:pPr marL="0" indent="0">
              <a:buFont typeface="Arial" panose="020B0604020202020204" pitchFamily="34" charset="0"/>
              <a:buNone/>
              <a:defRPr/>
            </a:pPr>
            <a:r>
              <a:rPr lang="en-US" b="1" dirty="0" smtClean="0"/>
              <a:t>2. Exogamous</a:t>
            </a:r>
            <a:r>
              <a:rPr lang="en-US" dirty="0" smtClean="0"/>
              <a:t>. </a:t>
            </a:r>
          </a:p>
          <a:p>
            <a:pPr>
              <a:defRPr/>
            </a:pPr>
            <a:r>
              <a:rPr lang="en-US" dirty="0" smtClean="0"/>
              <a:t>Family based on sanctions marriage of members of an in-group with members of an out-group. </a:t>
            </a:r>
          </a:p>
          <a:p>
            <a:pPr marL="0" indent="0">
              <a:buFont typeface="Arial" panose="020B0604020202020204" pitchFamily="34" charset="0"/>
              <a:buNone/>
              <a:defRPr/>
            </a:pPr>
            <a:endParaRPr lang="en-US" dirty="0"/>
          </a:p>
        </p:txBody>
      </p:sp>
    </p:spTree>
    <p:extLst>
      <p:ext uri="{BB962C8B-B14F-4D97-AF65-F5344CB8AC3E}">
        <p14:creationId xmlns:p14="http://schemas.microsoft.com/office/powerpoint/2010/main" val="24166312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731520" y="487680"/>
            <a:ext cx="10515600" cy="762000"/>
          </a:xfrm>
        </p:spPr>
        <p:txBody>
          <a:bodyPr/>
          <a:lstStyle/>
          <a:p>
            <a:r>
              <a:rPr lang="en-US" dirty="0" smtClean="0"/>
              <a:t>Continued.. </a:t>
            </a:r>
          </a:p>
        </p:txBody>
      </p:sp>
      <p:sp>
        <p:nvSpPr>
          <p:cNvPr id="3" name="Content Placeholder 2"/>
          <p:cNvSpPr>
            <a:spLocks noGrp="1"/>
          </p:cNvSpPr>
          <p:nvPr>
            <p:ph idx="1"/>
          </p:nvPr>
        </p:nvSpPr>
        <p:spPr>
          <a:xfrm>
            <a:off x="2286000" y="1066800"/>
            <a:ext cx="9067800" cy="5110163"/>
          </a:xfrm>
        </p:spPr>
        <p:txBody>
          <a:bodyPr/>
          <a:lstStyle/>
          <a:p>
            <a:pPr>
              <a:defRPr/>
            </a:pPr>
            <a:r>
              <a:rPr lang="en-US" dirty="0" smtClean="0">
                <a:solidFill>
                  <a:schemeClr val="accent1">
                    <a:lumMod val="75000"/>
                  </a:schemeClr>
                </a:solidFill>
              </a:rPr>
              <a:t>Based in system of discount family or Based on descent</a:t>
            </a:r>
          </a:p>
          <a:p>
            <a:pPr>
              <a:defRPr/>
            </a:pPr>
            <a:r>
              <a:rPr lang="en-US" dirty="0" smtClean="0">
                <a:solidFill>
                  <a:schemeClr val="tx1">
                    <a:lumMod val="95000"/>
                    <a:lumOff val="5000"/>
                  </a:schemeClr>
                </a:solidFill>
              </a:rPr>
              <a:t>There </a:t>
            </a:r>
            <a:r>
              <a:rPr lang="en-US" dirty="0" smtClean="0"/>
              <a:t>are following types of Family: </a:t>
            </a:r>
          </a:p>
          <a:p>
            <a:pPr>
              <a:defRPr/>
            </a:pPr>
            <a:r>
              <a:rPr lang="en-US" b="1" dirty="0" smtClean="0"/>
              <a:t>Patrilineal family. </a:t>
            </a:r>
          </a:p>
          <a:p>
            <a:pPr marL="0" indent="0">
              <a:buFont typeface="Arial" panose="020B0604020202020204" pitchFamily="34" charset="0"/>
              <a:buNone/>
              <a:defRPr/>
            </a:pPr>
            <a:r>
              <a:rPr lang="en-US" dirty="0" smtClean="0"/>
              <a:t>It affiliates a person with a group of relatives through his or her father.</a:t>
            </a:r>
            <a:endParaRPr lang="en-US" b="1" dirty="0" smtClean="0"/>
          </a:p>
          <a:p>
            <a:pPr>
              <a:defRPr/>
            </a:pPr>
            <a:r>
              <a:rPr lang="en-US" b="1" dirty="0" smtClean="0"/>
              <a:t>Matrilineal family. </a:t>
            </a:r>
          </a:p>
          <a:p>
            <a:pPr marL="0" indent="0">
              <a:buFont typeface="Arial" panose="020B0604020202020204" pitchFamily="34" charset="0"/>
              <a:buNone/>
              <a:defRPr/>
            </a:pPr>
            <a:r>
              <a:rPr lang="en-US" dirty="0" smtClean="0"/>
              <a:t>It affiliates a person with a group of relatives through his or her mother.</a:t>
            </a:r>
            <a:endParaRPr lang="en-US" b="1" dirty="0" smtClean="0"/>
          </a:p>
          <a:p>
            <a:pPr>
              <a:defRPr/>
            </a:pPr>
            <a:r>
              <a:rPr lang="en-US" b="1" dirty="0" smtClean="0"/>
              <a:t>Bilateral family. </a:t>
            </a:r>
          </a:p>
          <a:p>
            <a:pPr>
              <a:defRPr/>
            </a:pPr>
            <a:r>
              <a:rPr lang="en-US" dirty="0" smtClean="0"/>
              <a:t>Bilateral- affiliates a person with a group of relatives related through both his or her parents</a:t>
            </a:r>
          </a:p>
        </p:txBody>
      </p:sp>
    </p:spTree>
    <p:extLst>
      <p:ext uri="{BB962C8B-B14F-4D97-AF65-F5344CB8AC3E}">
        <p14:creationId xmlns:p14="http://schemas.microsoft.com/office/powerpoint/2010/main" val="14474605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838200" y="441960"/>
            <a:ext cx="10515600" cy="990600"/>
          </a:xfrm>
        </p:spPr>
        <p:txBody>
          <a:bodyPr/>
          <a:lstStyle/>
          <a:p>
            <a:r>
              <a:rPr lang="en-US" dirty="0" smtClean="0"/>
              <a:t>Continued.. </a:t>
            </a:r>
          </a:p>
        </p:txBody>
      </p:sp>
      <p:sp>
        <p:nvSpPr>
          <p:cNvPr id="3" name="Content Placeholder 2"/>
          <p:cNvSpPr>
            <a:spLocks noGrp="1"/>
          </p:cNvSpPr>
          <p:nvPr>
            <p:ph idx="1"/>
          </p:nvPr>
        </p:nvSpPr>
        <p:spPr>
          <a:xfrm>
            <a:off x="1036320" y="2362200"/>
            <a:ext cx="10317480" cy="3814763"/>
          </a:xfrm>
        </p:spPr>
        <p:txBody>
          <a:bodyPr/>
          <a:lstStyle/>
          <a:p>
            <a:pPr>
              <a:defRPr/>
            </a:pPr>
            <a:r>
              <a:rPr lang="en-US" dirty="0" smtClean="0">
                <a:solidFill>
                  <a:schemeClr val="accent1">
                    <a:lumMod val="75000"/>
                  </a:schemeClr>
                </a:solidFill>
              </a:rPr>
              <a:t>Based on the nature of authority or succession</a:t>
            </a:r>
            <a:r>
              <a:rPr lang="en-US" dirty="0" smtClean="0"/>
              <a:t>: </a:t>
            </a:r>
          </a:p>
          <a:p>
            <a:pPr>
              <a:defRPr/>
            </a:pPr>
            <a:r>
              <a:rPr lang="en-US" b="1" dirty="0" smtClean="0"/>
              <a:t>Patriarchal family. </a:t>
            </a:r>
          </a:p>
          <a:p>
            <a:pPr marL="0" indent="0">
              <a:buFont typeface="Arial" panose="020B0604020202020204" pitchFamily="34" charset="0"/>
              <a:buNone/>
              <a:defRPr/>
            </a:pPr>
            <a:r>
              <a:rPr lang="en-US" dirty="0" smtClean="0"/>
              <a:t>Patriarchy is a social system in which males hold primary power and predominate in roles of political leadership, moral authority, social privilege and control of property. In the domain of the family, fathers or father-figures hold authority over women and children. </a:t>
            </a:r>
            <a:endParaRPr lang="en-US" b="1" dirty="0" smtClean="0"/>
          </a:p>
          <a:p>
            <a:pPr>
              <a:defRPr/>
            </a:pPr>
            <a:r>
              <a:rPr lang="en-US" b="1" dirty="0" smtClean="0"/>
              <a:t>Matriarchal family. </a:t>
            </a:r>
          </a:p>
          <a:p>
            <a:pPr>
              <a:defRPr/>
            </a:pPr>
            <a:r>
              <a:rPr lang="en-US" dirty="0" smtClean="0"/>
              <a:t>matriarchy is a "form of social organization in which the mother or oldest female is the head of the family, and descent and relationship are reckoned through the female line. </a:t>
            </a:r>
          </a:p>
          <a:p>
            <a:pPr>
              <a:defRPr/>
            </a:pPr>
            <a:endParaRPr lang="en-US" dirty="0" smtClean="0"/>
          </a:p>
          <a:p>
            <a:pPr>
              <a:defRPr/>
            </a:pPr>
            <a:endParaRPr lang="en-US" dirty="0"/>
          </a:p>
        </p:txBody>
      </p:sp>
    </p:spTree>
    <p:extLst>
      <p:ext uri="{BB962C8B-B14F-4D97-AF65-F5344CB8AC3E}">
        <p14:creationId xmlns:p14="http://schemas.microsoft.com/office/powerpoint/2010/main" val="38706315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295402" y="982132"/>
            <a:ext cx="9601196" cy="1044787"/>
          </a:xfrm>
        </p:spPr>
        <p:txBody>
          <a:bodyPr/>
          <a:lstStyle/>
          <a:p>
            <a:r>
              <a:rPr lang="en-US" dirty="0" smtClean="0"/>
              <a:t>Continued.. </a:t>
            </a:r>
          </a:p>
        </p:txBody>
      </p:sp>
      <p:sp>
        <p:nvSpPr>
          <p:cNvPr id="3" name="Content Placeholder 2"/>
          <p:cNvSpPr>
            <a:spLocks noGrp="1"/>
          </p:cNvSpPr>
          <p:nvPr>
            <p:ph idx="1"/>
          </p:nvPr>
        </p:nvSpPr>
        <p:spPr>
          <a:xfrm>
            <a:off x="1295402" y="2346960"/>
            <a:ext cx="10058398" cy="3830002"/>
          </a:xfrm>
        </p:spPr>
        <p:txBody>
          <a:bodyPr/>
          <a:lstStyle/>
          <a:p>
            <a:pPr>
              <a:defRPr/>
            </a:pPr>
            <a:r>
              <a:rPr lang="en-US" dirty="0" smtClean="0">
                <a:solidFill>
                  <a:schemeClr val="accent1">
                    <a:lumMod val="75000"/>
                  </a:schemeClr>
                </a:solidFill>
              </a:rPr>
              <a:t>Based on residence practices</a:t>
            </a:r>
            <a:r>
              <a:rPr lang="en-US" dirty="0" smtClean="0"/>
              <a:t>: </a:t>
            </a:r>
          </a:p>
          <a:p>
            <a:pPr>
              <a:defRPr/>
            </a:pPr>
            <a:r>
              <a:rPr lang="en-US" dirty="0" smtClean="0"/>
              <a:t>Classification of Family based on Place of Residence </a:t>
            </a:r>
          </a:p>
          <a:p>
            <a:pPr>
              <a:defRPr/>
            </a:pPr>
            <a:r>
              <a:rPr lang="en-US" b="1" dirty="0" err="1" smtClean="0"/>
              <a:t>Patri</a:t>
            </a:r>
            <a:r>
              <a:rPr lang="en-US" b="1" dirty="0" smtClean="0"/>
              <a:t>-local-</a:t>
            </a:r>
            <a:r>
              <a:rPr lang="en-US" dirty="0" smtClean="0"/>
              <a:t> requires the newly wed to reside near the groom’s parents.</a:t>
            </a:r>
          </a:p>
          <a:p>
            <a:pPr>
              <a:defRPr/>
            </a:pPr>
            <a:r>
              <a:rPr lang="en-US" b="1" dirty="0" err="1" smtClean="0"/>
              <a:t>Matri</a:t>
            </a:r>
            <a:r>
              <a:rPr lang="en-US" b="1" dirty="0" smtClean="0"/>
              <a:t>-local</a:t>
            </a:r>
            <a:r>
              <a:rPr lang="en-US" dirty="0" smtClean="0"/>
              <a:t>- near the bride’s parents. </a:t>
            </a:r>
            <a:endParaRPr lang="en-US" dirty="0"/>
          </a:p>
          <a:p>
            <a:pPr>
              <a:defRPr/>
            </a:pPr>
            <a:r>
              <a:rPr lang="en-US" b="1" dirty="0" smtClean="0"/>
              <a:t>Bi-local</a:t>
            </a:r>
            <a:r>
              <a:rPr lang="en-US" dirty="0" smtClean="0"/>
              <a:t>- provides the couple the choice to reside on either parents. </a:t>
            </a:r>
          </a:p>
          <a:p>
            <a:pPr>
              <a:defRPr/>
            </a:pPr>
            <a:r>
              <a:rPr lang="en-US" b="1" dirty="0" smtClean="0"/>
              <a:t>Neo-local-</a:t>
            </a:r>
            <a:r>
              <a:rPr lang="en-US" dirty="0" smtClean="0"/>
              <a:t> permits the couple to reside independently of their parents.</a:t>
            </a:r>
          </a:p>
        </p:txBody>
      </p:sp>
    </p:spTree>
    <p:extLst>
      <p:ext uri="{BB962C8B-B14F-4D97-AF65-F5344CB8AC3E}">
        <p14:creationId xmlns:p14="http://schemas.microsoft.com/office/powerpoint/2010/main" val="22961044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838200" y="929640"/>
            <a:ext cx="10515600" cy="838200"/>
          </a:xfrm>
        </p:spPr>
        <p:txBody>
          <a:bodyPr/>
          <a:lstStyle/>
          <a:p>
            <a:r>
              <a:rPr lang="en-US" smtClean="0"/>
              <a:t>Characteristics of Marriage </a:t>
            </a:r>
          </a:p>
        </p:txBody>
      </p:sp>
      <p:sp>
        <p:nvSpPr>
          <p:cNvPr id="3" name="Content Placeholder 2"/>
          <p:cNvSpPr>
            <a:spLocks noGrp="1"/>
          </p:cNvSpPr>
          <p:nvPr>
            <p:ph idx="1"/>
          </p:nvPr>
        </p:nvSpPr>
        <p:spPr>
          <a:xfrm>
            <a:off x="1264920" y="2026920"/>
            <a:ext cx="10088880" cy="4150043"/>
          </a:xfrm>
        </p:spPr>
        <p:txBody>
          <a:bodyPr>
            <a:normAutofit/>
          </a:bodyPr>
          <a:lstStyle/>
          <a:p>
            <a:pPr>
              <a:defRPr/>
            </a:pPr>
            <a:r>
              <a:rPr lang="en-US" dirty="0" smtClean="0"/>
              <a:t>Marriage is a universal social institution. </a:t>
            </a:r>
            <a:endParaRPr lang="en-US" dirty="0"/>
          </a:p>
          <a:p>
            <a:pPr>
              <a:defRPr/>
            </a:pPr>
            <a:r>
              <a:rPr lang="en-US" dirty="0" smtClean="0"/>
              <a:t>Marriage is a permanent bond between husband and wife. It is designed to fulfill the social, psychological, biological and religious aims. </a:t>
            </a:r>
          </a:p>
          <a:p>
            <a:pPr>
              <a:defRPr/>
            </a:pPr>
            <a:r>
              <a:rPr lang="en-US" dirty="0" smtClean="0"/>
              <a:t>Marriage is a specific relationship between two individuals and based on mutual rights and obligations. </a:t>
            </a:r>
          </a:p>
          <a:p>
            <a:pPr>
              <a:defRPr/>
            </a:pPr>
            <a:r>
              <a:rPr lang="en-US" dirty="0" smtClean="0"/>
              <a:t>Marriage requires social approval. </a:t>
            </a:r>
            <a:endParaRPr lang="en-US" dirty="0"/>
          </a:p>
          <a:p>
            <a:pPr>
              <a:defRPr/>
            </a:pPr>
            <a:r>
              <a:rPr lang="en-US" dirty="0" smtClean="0"/>
              <a:t>Marriage establishes family. </a:t>
            </a:r>
          </a:p>
          <a:p>
            <a:pPr>
              <a:defRPr/>
            </a:pPr>
            <a:r>
              <a:rPr lang="en-US" dirty="0" smtClean="0"/>
              <a:t>Marriage creates mutual obligations between husband and wife. The couple fulfill their mutual obligations on the basis of customs or rules. </a:t>
            </a:r>
          </a:p>
          <a:p>
            <a:pPr marL="0" indent="0">
              <a:buFont typeface="Arial" panose="020B0604020202020204" pitchFamily="34" charset="0"/>
              <a:buNone/>
              <a:defRPr/>
            </a:pPr>
            <a:endParaRPr lang="en-US" dirty="0"/>
          </a:p>
        </p:txBody>
      </p:sp>
    </p:spTree>
    <p:extLst>
      <p:ext uri="{BB962C8B-B14F-4D97-AF65-F5344CB8AC3E}">
        <p14:creationId xmlns:p14="http://schemas.microsoft.com/office/powerpoint/2010/main" val="16508093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Continued.. </a:t>
            </a:r>
          </a:p>
        </p:txBody>
      </p:sp>
      <p:sp>
        <p:nvSpPr>
          <p:cNvPr id="19459" name="Content Placeholder 2"/>
          <p:cNvSpPr>
            <a:spLocks noGrp="1"/>
          </p:cNvSpPr>
          <p:nvPr>
            <p:ph idx="1"/>
          </p:nvPr>
        </p:nvSpPr>
        <p:spPr>
          <a:xfrm>
            <a:off x="1447800" y="2758439"/>
            <a:ext cx="9311640" cy="3878897"/>
          </a:xfrm>
        </p:spPr>
        <p:txBody>
          <a:bodyPr/>
          <a:lstStyle/>
          <a:p>
            <a:r>
              <a:rPr lang="en-US" dirty="0" smtClean="0"/>
              <a:t>Provides economic cooperation </a:t>
            </a:r>
          </a:p>
          <a:p>
            <a:r>
              <a:rPr lang="en-US" dirty="0" smtClean="0"/>
              <a:t>Marriage contributes to emotional and intellectual inter-stimulation of the partners </a:t>
            </a:r>
          </a:p>
          <a:p>
            <a:r>
              <a:rPr lang="en-US" dirty="0" smtClean="0"/>
              <a:t>Marriage aims at social solidarity Functions. </a:t>
            </a:r>
          </a:p>
        </p:txBody>
      </p:sp>
    </p:spTree>
    <p:extLst>
      <p:ext uri="{BB962C8B-B14F-4D97-AF65-F5344CB8AC3E}">
        <p14:creationId xmlns:p14="http://schemas.microsoft.com/office/powerpoint/2010/main" val="13318281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838200" y="563880"/>
            <a:ext cx="10515600" cy="914400"/>
          </a:xfrm>
        </p:spPr>
        <p:txBody>
          <a:bodyPr/>
          <a:lstStyle/>
          <a:p>
            <a:r>
              <a:rPr lang="en-US" smtClean="0"/>
              <a:t>Marriage in Rural Society of Pakistan</a:t>
            </a:r>
          </a:p>
        </p:txBody>
      </p:sp>
      <p:sp>
        <p:nvSpPr>
          <p:cNvPr id="24579" name="Content Placeholder 2"/>
          <p:cNvSpPr>
            <a:spLocks noGrp="1"/>
          </p:cNvSpPr>
          <p:nvPr>
            <p:ph idx="1"/>
          </p:nvPr>
        </p:nvSpPr>
        <p:spPr>
          <a:xfrm>
            <a:off x="838200" y="2240280"/>
            <a:ext cx="10515600" cy="4312920"/>
          </a:xfrm>
        </p:spPr>
        <p:txBody>
          <a:bodyPr/>
          <a:lstStyle/>
          <a:p>
            <a:pPr algn="just"/>
            <a:r>
              <a:rPr lang="en-US" dirty="0" smtClean="0"/>
              <a:t>The marriage in rural areas of Pakistan are usually endogamous in nature. </a:t>
            </a:r>
          </a:p>
          <a:p>
            <a:pPr algn="just"/>
            <a:r>
              <a:rPr lang="en-US" dirty="0" smtClean="0"/>
              <a:t>The family in rural areas does not consist only of husband, wife and their children but also of uncles, aunts and cousins and grandsons. This system called Joint family or extended family system. </a:t>
            </a:r>
          </a:p>
          <a:p>
            <a:pPr algn="just"/>
            <a:r>
              <a:rPr lang="en-US" dirty="0" smtClean="0"/>
              <a:t>A son after marriage does not usually separate himself from the parents but continues to stay with them under the same roof and holding property in common.</a:t>
            </a:r>
          </a:p>
          <a:p>
            <a:pPr algn="just"/>
            <a:r>
              <a:rPr lang="en-US" dirty="0" smtClean="0"/>
              <a:t>The earnings of all the members are put in a common fund out of which family expenses are met.</a:t>
            </a:r>
          </a:p>
          <a:p>
            <a:pPr algn="just"/>
            <a:r>
              <a:rPr lang="en-US" dirty="0" smtClean="0"/>
              <a:t>The family in Pakistan is based on Patrilineal descent. </a:t>
            </a:r>
          </a:p>
          <a:p>
            <a:endParaRPr lang="en-US" dirty="0" smtClean="0"/>
          </a:p>
        </p:txBody>
      </p:sp>
    </p:spTree>
    <p:extLst>
      <p:ext uri="{BB962C8B-B14F-4D97-AF65-F5344CB8AC3E}">
        <p14:creationId xmlns:p14="http://schemas.microsoft.com/office/powerpoint/2010/main" val="39915758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Rural Sociology</a:t>
            </a:r>
            <a:endParaRPr lang="en-US" dirty="0"/>
          </a:p>
        </p:txBody>
      </p:sp>
      <p:sp>
        <p:nvSpPr>
          <p:cNvPr id="3" name="Content Placeholder 2"/>
          <p:cNvSpPr>
            <a:spLocks noGrp="1"/>
          </p:cNvSpPr>
          <p:nvPr>
            <p:ph idx="1"/>
          </p:nvPr>
        </p:nvSpPr>
        <p:spPr/>
        <p:txBody>
          <a:bodyPr rtlCol="0">
            <a:normAutofit fontScale="92500" lnSpcReduction="10000"/>
          </a:bodyPr>
          <a:lstStyle/>
          <a:p>
            <a:pPr>
              <a:spcAft>
                <a:spcPts val="0"/>
              </a:spcAft>
              <a:defRPr/>
            </a:pPr>
            <a:r>
              <a:rPr lang="en-US" sz="3200" b="1" dirty="0">
                <a:solidFill>
                  <a:schemeClr val="tx2"/>
                </a:solidFill>
              </a:rPr>
              <a:t>Rural sociology</a:t>
            </a:r>
            <a:r>
              <a:rPr lang="en-US" sz="3200" dirty="0">
                <a:solidFill>
                  <a:schemeClr val="tx2"/>
                </a:solidFill>
              </a:rPr>
              <a:t> is a field of sociology associated with the study of social life in non-metropolitan areas</a:t>
            </a:r>
            <a:r>
              <a:rPr lang="en-US" sz="3200" dirty="0" smtClean="0">
                <a:solidFill>
                  <a:schemeClr val="tx2"/>
                </a:solidFill>
              </a:rPr>
              <a:t>.</a:t>
            </a:r>
            <a:endParaRPr lang="en-US" dirty="0" smtClean="0">
              <a:solidFill>
                <a:schemeClr val="tx2"/>
              </a:solidFill>
            </a:endParaRPr>
          </a:p>
          <a:p>
            <a:pPr>
              <a:spcAft>
                <a:spcPts val="0"/>
              </a:spcAft>
              <a:defRPr/>
            </a:pPr>
            <a:r>
              <a:rPr lang="en-US" sz="3200" dirty="0"/>
              <a:t>It is the scientific study of social arrangements and </a:t>
            </a:r>
            <a:r>
              <a:rPr lang="en-US" sz="3200" dirty="0" smtClean="0"/>
              <a:t>behavior </a:t>
            </a:r>
            <a:r>
              <a:rPr lang="en-US" sz="3200" dirty="0"/>
              <a:t>among people distanced from points of concentrated population or economic activity.</a:t>
            </a:r>
            <a:endParaRPr lang="en-US" sz="3200" dirty="0">
              <a:solidFill>
                <a:schemeClr val="tx2"/>
              </a:solidFill>
            </a:endParaRPr>
          </a:p>
        </p:txBody>
      </p:sp>
    </p:spTree>
    <p:extLst>
      <p:ext uri="{BB962C8B-B14F-4D97-AF65-F5344CB8AC3E}">
        <p14:creationId xmlns:p14="http://schemas.microsoft.com/office/powerpoint/2010/main" val="22535438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Characteristics of Family in rural Areas</a:t>
            </a:r>
          </a:p>
        </p:txBody>
      </p:sp>
      <p:sp>
        <p:nvSpPr>
          <p:cNvPr id="25603" name="Content Placeholder 2"/>
          <p:cNvSpPr>
            <a:spLocks noGrp="1"/>
          </p:cNvSpPr>
          <p:nvPr>
            <p:ph idx="1"/>
          </p:nvPr>
        </p:nvSpPr>
        <p:spPr>
          <a:xfrm>
            <a:off x="2255520" y="2423159"/>
            <a:ext cx="9098280" cy="3753803"/>
          </a:xfrm>
        </p:spPr>
        <p:txBody>
          <a:bodyPr/>
          <a:lstStyle/>
          <a:p>
            <a:r>
              <a:rPr lang="en-US" dirty="0" smtClean="0"/>
              <a:t>Large Size</a:t>
            </a:r>
          </a:p>
          <a:p>
            <a:r>
              <a:rPr lang="en-US" dirty="0" smtClean="0"/>
              <a:t>Joint Property</a:t>
            </a:r>
          </a:p>
          <a:p>
            <a:r>
              <a:rPr lang="en-US" dirty="0" smtClean="0"/>
              <a:t>Common Residence</a:t>
            </a:r>
          </a:p>
          <a:p>
            <a:r>
              <a:rPr lang="en-US" dirty="0" smtClean="0"/>
              <a:t>Co-operative Organization</a:t>
            </a:r>
          </a:p>
          <a:p>
            <a:r>
              <a:rPr lang="en-US" dirty="0" smtClean="0"/>
              <a:t>Common Religion</a:t>
            </a:r>
          </a:p>
          <a:p>
            <a:r>
              <a:rPr lang="en-US" dirty="0" smtClean="0"/>
              <a:t>A Productive Unit</a:t>
            </a:r>
          </a:p>
          <a:p>
            <a:r>
              <a:rPr lang="en-US" dirty="0" smtClean="0"/>
              <a:t>Mutual Rights and Obligations. </a:t>
            </a:r>
          </a:p>
          <a:p>
            <a:endParaRPr lang="en-US" dirty="0" smtClean="0"/>
          </a:p>
        </p:txBody>
      </p:sp>
    </p:spTree>
    <p:extLst>
      <p:ext uri="{BB962C8B-B14F-4D97-AF65-F5344CB8AC3E}">
        <p14:creationId xmlns:p14="http://schemas.microsoft.com/office/powerpoint/2010/main" val="42192280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dirty="0" smtClean="0"/>
              <a:t>Merits of Family in Rural Areas </a:t>
            </a:r>
          </a:p>
        </p:txBody>
      </p:sp>
      <p:sp>
        <p:nvSpPr>
          <p:cNvPr id="26627" name="Content Placeholder 2"/>
          <p:cNvSpPr>
            <a:spLocks noGrp="1"/>
          </p:cNvSpPr>
          <p:nvPr>
            <p:ph idx="1"/>
          </p:nvPr>
        </p:nvSpPr>
        <p:spPr>
          <a:xfrm>
            <a:off x="1920240" y="2468879"/>
            <a:ext cx="9433560" cy="3708083"/>
          </a:xfrm>
        </p:spPr>
        <p:txBody>
          <a:bodyPr/>
          <a:lstStyle/>
          <a:p>
            <a:r>
              <a:rPr lang="en-US" dirty="0" smtClean="0"/>
              <a:t>Ensures Economic Progress</a:t>
            </a:r>
          </a:p>
          <a:p>
            <a:r>
              <a:rPr lang="en-US" dirty="0" smtClean="0"/>
              <a:t>Division of Labor</a:t>
            </a:r>
          </a:p>
          <a:p>
            <a:r>
              <a:rPr lang="en-US" dirty="0" smtClean="0"/>
              <a:t>Economy</a:t>
            </a:r>
          </a:p>
          <a:p>
            <a:r>
              <a:rPr lang="en-US" dirty="0" smtClean="0"/>
              <a:t>Opportunity of Leisure</a:t>
            </a:r>
          </a:p>
          <a:p>
            <a:r>
              <a:rPr lang="en-US" dirty="0" smtClean="0"/>
              <a:t>Social Insurance.</a:t>
            </a:r>
          </a:p>
          <a:p>
            <a:endParaRPr lang="en-US" dirty="0" smtClean="0"/>
          </a:p>
        </p:txBody>
      </p:sp>
    </p:spTree>
    <p:extLst>
      <p:ext uri="{BB962C8B-B14F-4D97-AF65-F5344CB8AC3E}">
        <p14:creationId xmlns:p14="http://schemas.microsoft.com/office/powerpoint/2010/main" val="28236680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Demerits of Family in Rural Areas </a:t>
            </a:r>
          </a:p>
        </p:txBody>
      </p:sp>
      <p:sp>
        <p:nvSpPr>
          <p:cNvPr id="27651" name="Content Placeholder 2"/>
          <p:cNvSpPr>
            <a:spLocks noGrp="1"/>
          </p:cNvSpPr>
          <p:nvPr>
            <p:ph idx="1"/>
          </p:nvPr>
        </p:nvSpPr>
        <p:spPr>
          <a:xfrm>
            <a:off x="1569720" y="2285999"/>
            <a:ext cx="9784080" cy="3890964"/>
          </a:xfrm>
        </p:spPr>
        <p:txBody>
          <a:bodyPr/>
          <a:lstStyle/>
          <a:p>
            <a:r>
              <a:rPr lang="en-US" dirty="0" smtClean="0"/>
              <a:t>Home for Idlers</a:t>
            </a:r>
          </a:p>
          <a:p>
            <a:r>
              <a:rPr lang="en-US" dirty="0" smtClean="0"/>
              <a:t>Hindrance in the development of personality</a:t>
            </a:r>
          </a:p>
          <a:p>
            <a:r>
              <a:rPr lang="en-US" dirty="0" smtClean="0"/>
              <a:t>Encourages Litigation</a:t>
            </a:r>
          </a:p>
          <a:p>
            <a:r>
              <a:rPr lang="en-US" dirty="0" smtClean="0"/>
              <a:t>Leads to Quarrels</a:t>
            </a:r>
          </a:p>
          <a:p>
            <a:r>
              <a:rPr lang="en-US" dirty="0" smtClean="0"/>
              <a:t>Privacy denied</a:t>
            </a:r>
          </a:p>
          <a:p>
            <a:r>
              <a:rPr lang="en-US" dirty="0" smtClean="0"/>
              <a:t>Unfavorable to accumulation of capital</a:t>
            </a:r>
          </a:p>
          <a:p>
            <a:r>
              <a:rPr lang="en-US" dirty="0" smtClean="0"/>
              <a:t>Un-controlled procreation. </a:t>
            </a:r>
          </a:p>
          <a:p>
            <a:endParaRPr lang="en-US" dirty="0" smtClean="0"/>
          </a:p>
        </p:txBody>
      </p:sp>
    </p:spTree>
    <p:extLst>
      <p:ext uri="{BB962C8B-B14F-4D97-AF65-F5344CB8AC3E}">
        <p14:creationId xmlns:p14="http://schemas.microsoft.com/office/powerpoint/2010/main" val="26262111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smtClean="0"/>
              <a:t>Important features of Muslim Marriage </a:t>
            </a:r>
          </a:p>
        </p:txBody>
      </p:sp>
      <p:sp>
        <p:nvSpPr>
          <p:cNvPr id="29699" name="Content Placeholder 2"/>
          <p:cNvSpPr>
            <a:spLocks noGrp="1"/>
          </p:cNvSpPr>
          <p:nvPr>
            <p:ph idx="1"/>
          </p:nvPr>
        </p:nvSpPr>
        <p:spPr>
          <a:xfrm>
            <a:off x="1188720" y="2285999"/>
            <a:ext cx="10165080" cy="3890964"/>
          </a:xfrm>
        </p:spPr>
        <p:txBody>
          <a:bodyPr/>
          <a:lstStyle/>
          <a:p>
            <a:r>
              <a:rPr lang="en-US" dirty="0" smtClean="0"/>
              <a:t>The ordering of domestic life </a:t>
            </a:r>
          </a:p>
          <a:p>
            <a:r>
              <a:rPr lang="en-US" dirty="0" smtClean="0"/>
              <a:t>The increase of the family </a:t>
            </a:r>
          </a:p>
          <a:p>
            <a:r>
              <a:rPr lang="en-US" dirty="0" smtClean="0"/>
              <a:t>The discipline of the same in the care and responsibility of wife and children, </a:t>
            </a:r>
          </a:p>
          <a:p>
            <a:r>
              <a:rPr lang="en-US" dirty="0" smtClean="0"/>
              <a:t>The upbringing of virtuous children. </a:t>
            </a:r>
          </a:p>
          <a:p>
            <a:r>
              <a:rPr lang="en-US" dirty="0" smtClean="0"/>
              <a:t>The purpose of marriage are perpetuation of human race and attainment of mutual love, affection and peace. </a:t>
            </a:r>
          </a:p>
          <a:p>
            <a:r>
              <a:rPr lang="en-US" dirty="0" smtClean="0"/>
              <a:t>Fulfills Social &amp; Biological Needs </a:t>
            </a:r>
          </a:p>
        </p:txBody>
      </p:sp>
    </p:spTree>
    <p:extLst>
      <p:ext uri="{BB962C8B-B14F-4D97-AF65-F5344CB8AC3E}">
        <p14:creationId xmlns:p14="http://schemas.microsoft.com/office/powerpoint/2010/main" val="15060281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p:nvPr/>
        </p:nvSpPr>
        <p:spPr>
          <a:xfrm>
            <a:off x="6535103" y="2648903"/>
            <a:ext cx="4752975" cy="993775"/>
          </a:xfrm>
          <a:prstGeom prst="rect">
            <a:avLst/>
          </a:prstGeom>
          <a:noFill/>
          <a:ln>
            <a:noFill/>
          </a:ln>
        </p:spPr>
        <p:txBody>
          <a:bodyPr anchor="ctr" anchorCtr="1"/>
          <a:lstStyle/>
          <a:p>
            <a:pPr algn="ctr" defTabSz="914400" eaLnBrk="1" fontAlgn="auto" hangingPunct="1">
              <a:lnSpc>
                <a:spcPct val="90000"/>
              </a:lnSpc>
              <a:spcAft>
                <a:spcPts val="0"/>
              </a:spcAft>
              <a:defRPr sz="1800" b="0" i="0" u="none" strike="noStrike" kern="0" cap="none" spc="0" baseline="0">
                <a:solidFill>
                  <a:srgbClr val="000000"/>
                </a:solidFill>
                <a:uFillTx/>
              </a:defRPr>
            </a:pPr>
            <a:r>
              <a:rPr lang="en-MY" sz="3200" b="1" kern="0" dirty="0">
                <a:solidFill>
                  <a:srgbClr val="0070C0"/>
                </a:solidFill>
                <a:latin typeface="Aharoni" panose="02010803020104030203" pitchFamily="2" charset="-79"/>
                <a:ea typeface="+mj-ea"/>
                <a:cs typeface="Aharoni" panose="02010803020104030203" pitchFamily="2" charset="-79"/>
              </a:rPr>
              <a:t>Education Institution</a:t>
            </a:r>
          </a:p>
        </p:txBody>
      </p:sp>
      <p:sp>
        <p:nvSpPr>
          <p:cNvPr id="16387" name="Title 1"/>
          <p:cNvSpPr>
            <a:spLocks noGrp="1"/>
          </p:cNvSpPr>
          <p:nvPr>
            <p:ph type="title"/>
          </p:nvPr>
        </p:nvSpPr>
        <p:spPr>
          <a:xfrm>
            <a:off x="0" y="563880"/>
            <a:ext cx="12192000" cy="609600"/>
          </a:xfrm>
        </p:spPr>
        <p:txBody>
          <a:bodyPr/>
          <a:lstStyle/>
          <a:p>
            <a:pPr algn="ctr" eaLnBrk="1" hangingPunct="1"/>
            <a:r>
              <a:rPr lang="en-US" sz="3800" b="1" dirty="0" smtClean="0">
                <a:solidFill>
                  <a:schemeClr val="bg1"/>
                </a:solidFill>
                <a:latin typeface="Aharoni" pitchFamily="2" charset="-79"/>
                <a:cs typeface="Aharoni" pitchFamily="2" charset="-79"/>
              </a:rPr>
              <a:t>Rural Sociology</a:t>
            </a:r>
            <a:endParaRPr lang="en-MY" sz="3800" dirty="0" smtClean="0">
              <a:solidFill>
                <a:schemeClr val="bg1"/>
              </a:solidFill>
              <a:latin typeface="Aharoni" pitchFamily="2" charset="-79"/>
              <a:cs typeface="Aharoni" pitchFamily="2" charset="-79"/>
            </a:endParaRPr>
          </a:p>
        </p:txBody>
      </p:sp>
    </p:spTree>
    <p:extLst>
      <p:ext uri="{BB962C8B-B14F-4D97-AF65-F5344CB8AC3E}">
        <p14:creationId xmlns:p14="http://schemas.microsoft.com/office/powerpoint/2010/main" val="8175243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txBox="1">
            <a:spLocks/>
          </p:cNvSpPr>
          <p:nvPr/>
        </p:nvSpPr>
        <p:spPr bwMode="auto">
          <a:xfrm>
            <a:off x="0" y="518160"/>
            <a:ext cx="12192000" cy="731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defTabSz="914400" eaLnBrk="1" hangingPunct="1">
              <a:spcBef>
                <a:spcPct val="0"/>
              </a:spcBef>
              <a:buFontTx/>
              <a:buNone/>
            </a:pPr>
            <a:r>
              <a:rPr lang="en-US" sz="3200" b="1" dirty="0">
                <a:solidFill>
                  <a:schemeClr val="bg1"/>
                </a:solidFill>
                <a:latin typeface="Aharoni" pitchFamily="2" charset="-79"/>
                <a:cs typeface="Aharoni" pitchFamily="2" charset="-79"/>
              </a:rPr>
              <a:t>Education Institution </a:t>
            </a:r>
            <a:endParaRPr lang="en-MY" sz="3200" b="1" dirty="0">
              <a:solidFill>
                <a:schemeClr val="bg1"/>
              </a:solidFill>
              <a:latin typeface="Aharoni" pitchFamily="2" charset="-79"/>
              <a:cs typeface="Aharoni" pitchFamily="2" charset="-79"/>
            </a:endParaRPr>
          </a:p>
        </p:txBody>
      </p:sp>
      <p:sp>
        <p:nvSpPr>
          <p:cNvPr id="100355" name="Rectangle 4"/>
          <p:cNvSpPr>
            <a:spLocks noChangeArrowheads="1"/>
          </p:cNvSpPr>
          <p:nvPr/>
        </p:nvSpPr>
        <p:spPr bwMode="auto">
          <a:xfrm>
            <a:off x="6311900" y="989013"/>
            <a:ext cx="5651500" cy="5807075"/>
          </a:xfrm>
          <a:prstGeom prst="rect">
            <a:avLst/>
          </a:prstGeom>
          <a:noFill/>
          <a:ln>
            <a:noFill/>
          </a:ln>
          <a:extLst/>
        </p:spPr>
        <p:txBody>
          <a:bodyPr>
            <a:spAutoFit/>
          </a:bodyPr>
          <a:lstStyle/>
          <a:p>
            <a:pPr defTabSz="914400" eaLnBrk="1" hangingPunct="1">
              <a:lnSpc>
                <a:spcPct val="90000"/>
              </a:lnSpc>
              <a:spcBef>
                <a:spcPts val="1000"/>
              </a:spcBef>
              <a:defRPr/>
            </a:pPr>
            <a:r>
              <a:rPr lang="en-US" altLang="en-US" sz="2600" b="1" dirty="0">
                <a:solidFill>
                  <a:srgbClr val="0981E5"/>
                </a:solidFill>
                <a:latin typeface="Aharoni" pitchFamily="2" charset="-79"/>
                <a:ea typeface="Arial Unicode MS" pitchFamily="34" charset="-128"/>
                <a:cs typeface="Aharoni" pitchFamily="2" charset="-79"/>
              </a:rPr>
              <a:t>    Education</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Process of facilitating learning or</a:t>
            </a:r>
          </a:p>
          <a:p>
            <a:pPr marL="228600" indent="-228600" defTabSz="914400" eaLnBrk="1" hangingPunct="1">
              <a:lnSpc>
                <a:spcPct val="90000"/>
              </a:lnSpc>
              <a:buFont typeface="Franklin Gothic Book" panose="020B0503020102020204" pitchFamily="34" charset="0"/>
              <a:buNone/>
              <a:defRPr/>
            </a:pPr>
            <a:r>
              <a:rPr lang="en-US" sz="2400" dirty="0">
                <a:solidFill>
                  <a:srgbClr val="000000"/>
                </a:solidFill>
                <a:latin typeface="Arial Unicode MS" pitchFamily="34" charset="-128"/>
                <a:ea typeface="Arial Unicode MS" pitchFamily="34" charset="-128"/>
                <a:cs typeface="Aharoni" pitchFamily="2" charset="-79"/>
              </a:rPr>
              <a:t>    acquisition of knowledge, skills,   </a:t>
            </a:r>
          </a:p>
          <a:p>
            <a:pPr marL="228600" indent="-228600" defTabSz="914400" eaLnBrk="1" hangingPunct="1">
              <a:lnSpc>
                <a:spcPct val="90000"/>
              </a:lnSpc>
              <a:buFont typeface="Franklin Gothic Book" panose="020B0503020102020204" pitchFamily="34" charset="0"/>
              <a:buNone/>
              <a:defRPr/>
            </a:pPr>
            <a:r>
              <a:rPr lang="en-US" sz="2400" dirty="0">
                <a:solidFill>
                  <a:srgbClr val="000000"/>
                </a:solidFill>
                <a:latin typeface="Arial Unicode MS" pitchFamily="34" charset="-128"/>
                <a:ea typeface="Arial Unicode MS" pitchFamily="34" charset="-128"/>
                <a:cs typeface="Aharoni" pitchFamily="2" charset="-79"/>
              </a:rPr>
              <a:t>    values, belief and habits.</a:t>
            </a:r>
          </a:p>
          <a:p>
            <a:pPr marL="228600" indent="-228600" defTabSz="914400" eaLnBrk="1" hangingPunct="1">
              <a:lnSpc>
                <a:spcPct val="90000"/>
              </a:lnSpc>
              <a:buFont typeface="Franklin Gothic Book" panose="020B0503020102020204" pitchFamily="34" charset="0"/>
              <a:buNone/>
              <a:defRPr/>
            </a:pPr>
            <a:endParaRPr lang="en-US" sz="2400" dirty="0">
              <a:solidFill>
                <a:srgbClr val="000000"/>
              </a:solidFill>
              <a:latin typeface="Arial Unicode MS" pitchFamily="34" charset="-128"/>
              <a:ea typeface="Arial Unicode MS" pitchFamily="34" charset="-128"/>
              <a:cs typeface="Aharoni" pitchFamily="2" charset="-79"/>
            </a:endParaRPr>
          </a:p>
          <a:p>
            <a:pPr marL="342900" indent="-342900" defTabSz="914400" eaLnBrk="1" hangingPunct="1">
              <a:lnSpc>
                <a:spcPct val="90000"/>
              </a:lnSpc>
              <a:buFont typeface="Arial" panose="020B0604020202020204"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Process of receiving or giving systematic information and enhancing the skills through learning experiences. </a:t>
            </a:r>
          </a:p>
          <a:p>
            <a:pPr defTabSz="914400" eaLnBrk="1" hangingPunct="1">
              <a:lnSpc>
                <a:spcPct val="90000"/>
              </a:lnSpc>
              <a:defRPr/>
            </a:pPr>
            <a:endParaRPr lang="en-US" sz="2400" dirty="0">
              <a:solidFill>
                <a:srgbClr val="000000"/>
              </a:solidFill>
              <a:latin typeface="Arial Unicode MS" pitchFamily="34" charset="-128"/>
              <a:ea typeface="Arial Unicode MS" pitchFamily="34" charset="-128"/>
              <a:cs typeface="Aharoni" pitchFamily="2" charset="-79"/>
            </a:endParaRPr>
          </a:p>
          <a:p>
            <a:pPr marL="342900" indent="-342900" defTabSz="914400" eaLnBrk="1" hangingPunct="1">
              <a:lnSpc>
                <a:spcPct val="90000"/>
              </a:lnSpc>
              <a:buFont typeface="Arial" panose="020B0604020202020204"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Educational methods include teaching, training, storytelling, discussion and directed research. </a:t>
            </a:r>
          </a:p>
          <a:p>
            <a:pPr marL="342900" indent="-342900" defTabSz="914400" eaLnBrk="1" hangingPunct="1">
              <a:lnSpc>
                <a:spcPct val="90000"/>
              </a:lnSpc>
              <a:buFont typeface="Arial" panose="020B0604020202020204" pitchFamily="34" charset="0"/>
              <a:buChar char="•"/>
              <a:defRPr/>
            </a:pPr>
            <a:endParaRPr lang="en-US" sz="2400" dirty="0">
              <a:solidFill>
                <a:srgbClr val="000000"/>
              </a:solidFill>
              <a:latin typeface="Arial Unicode MS" pitchFamily="34" charset="-128"/>
              <a:ea typeface="Arial Unicode MS" pitchFamily="34" charset="-128"/>
              <a:cs typeface="Aharoni" pitchFamily="2" charset="-79"/>
            </a:endParaRPr>
          </a:p>
          <a:p>
            <a:pPr marL="342900" indent="-342900" defTabSz="914400" eaLnBrk="1" hangingPunct="1">
              <a:lnSpc>
                <a:spcPct val="90000"/>
              </a:lnSpc>
              <a:buFont typeface="Arial" panose="020B0604020202020204"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In most regions, education is compulsory in all ages.</a:t>
            </a:r>
          </a:p>
          <a:p>
            <a:pPr defTabSz="914400" eaLnBrk="1" hangingPunct="1">
              <a:defRPr/>
            </a:pPr>
            <a:endParaRPr lang="en-US" altLang="en-US" sz="2400" dirty="0">
              <a:solidFill>
                <a:srgbClr val="000000"/>
              </a:solidFill>
              <a:latin typeface="Arial Unicode MS" pitchFamily="34" charset="-128"/>
              <a:ea typeface="Arial Unicode MS" pitchFamily="34" charset="-128"/>
              <a:cs typeface="Aharoni" pitchFamily="2" charset="-79"/>
            </a:endParaRPr>
          </a:p>
        </p:txBody>
      </p:sp>
    </p:spTree>
    <p:extLst>
      <p:ext uri="{BB962C8B-B14F-4D97-AF65-F5344CB8AC3E}">
        <p14:creationId xmlns:p14="http://schemas.microsoft.com/office/powerpoint/2010/main" val="39826682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txBox="1">
            <a:spLocks/>
          </p:cNvSpPr>
          <p:nvPr/>
        </p:nvSpPr>
        <p:spPr bwMode="auto">
          <a:xfrm>
            <a:off x="0" y="441960"/>
            <a:ext cx="12192000" cy="486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defTabSz="914400" eaLnBrk="1" hangingPunct="1">
              <a:spcBef>
                <a:spcPct val="0"/>
              </a:spcBef>
              <a:buFontTx/>
              <a:buNone/>
            </a:pPr>
            <a:r>
              <a:rPr lang="en-US" sz="3200" b="1">
                <a:solidFill>
                  <a:schemeClr val="bg1"/>
                </a:solidFill>
                <a:latin typeface="Aharoni" pitchFamily="2" charset="-79"/>
                <a:cs typeface="Aharoni" pitchFamily="2" charset="-79"/>
              </a:rPr>
              <a:t>Education Institution </a:t>
            </a:r>
            <a:endParaRPr lang="en-MY" sz="3200" b="1">
              <a:solidFill>
                <a:schemeClr val="bg1"/>
              </a:solidFill>
              <a:latin typeface="Aharoni" pitchFamily="2" charset="-79"/>
              <a:cs typeface="Aharoni" pitchFamily="2" charset="-79"/>
            </a:endParaRPr>
          </a:p>
        </p:txBody>
      </p:sp>
      <p:sp>
        <p:nvSpPr>
          <p:cNvPr id="100355" name="Rectangle 4"/>
          <p:cNvSpPr>
            <a:spLocks noChangeArrowheads="1"/>
          </p:cNvSpPr>
          <p:nvPr/>
        </p:nvSpPr>
        <p:spPr bwMode="auto">
          <a:xfrm>
            <a:off x="6311900" y="989013"/>
            <a:ext cx="5651500" cy="6140450"/>
          </a:xfrm>
          <a:prstGeom prst="rect">
            <a:avLst/>
          </a:prstGeom>
          <a:noFill/>
          <a:ln>
            <a:noFill/>
          </a:ln>
          <a:extLst/>
        </p:spPr>
        <p:txBody>
          <a:bodyPr>
            <a:spAutoFit/>
          </a:bodyPr>
          <a:lstStyle/>
          <a:p>
            <a:pPr defTabSz="914400" eaLnBrk="1" hangingPunct="1">
              <a:lnSpc>
                <a:spcPct val="90000"/>
              </a:lnSpc>
              <a:spcBef>
                <a:spcPts val="1000"/>
              </a:spcBef>
              <a:defRPr/>
            </a:pPr>
            <a:r>
              <a:rPr lang="en-US" altLang="en-US" sz="2600" b="1" dirty="0">
                <a:solidFill>
                  <a:srgbClr val="0981E5"/>
                </a:solidFill>
                <a:latin typeface="Aharoni" pitchFamily="2" charset="-79"/>
                <a:ea typeface="Arial Unicode MS" pitchFamily="34" charset="-128"/>
                <a:cs typeface="Aharoni" pitchFamily="2" charset="-79"/>
              </a:rPr>
              <a:t>Definition of Education</a:t>
            </a:r>
          </a:p>
          <a:p>
            <a:pPr defTabSz="914400" eaLnBrk="1" hangingPunct="1">
              <a:lnSpc>
                <a:spcPct val="90000"/>
              </a:lnSpc>
              <a:defRPr/>
            </a:pPr>
            <a:r>
              <a:rPr lang="en-US" sz="2400" b="1" dirty="0">
                <a:solidFill>
                  <a:srgbClr val="000000"/>
                </a:solidFill>
                <a:latin typeface="Arial Unicode MS" pitchFamily="34" charset="-128"/>
                <a:ea typeface="Arial Unicode MS" pitchFamily="34" charset="-128"/>
                <a:cs typeface="Aharoni" pitchFamily="2" charset="-79"/>
              </a:rPr>
              <a:t>Samuel</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The process whereby the social heritage of a group is passed on from one generation to another generation.</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As well as the process whereby the child become socialized.</a:t>
            </a:r>
          </a:p>
          <a:p>
            <a:pPr defTabSz="914400" eaLnBrk="1" hangingPunct="1">
              <a:lnSpc>
                <a:spcPct val="90000"/>
              </a:lnSpc>
              <a:defRPr/>
            </a:pPr>
            <a:r>
              <a:rPr lang="en-US" sz="2400" b="1" dirty="0">
                <a:solidFill>
                  <a:srgbClr val="000000"/>
                </a:solidFill>
                <a:latin typeface="Arial Unicode MS" pitchFamily="34" charset="-128"/>
                <a:ea typeface="Arial Unicode MS" pitchFamily="34" charset="-128"/>
                <a:cs typeface="Aharoni" pitchFamily="2" charset="-79"/>
              </a:rPr>
              <a:t>F.J Brown</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The sum total of the experience which molds the attitude and determine the conduct of both the child and adult.</a:t>
            </a:r>
            <a:endParaRPr lang="en-US" sz="2400" b="1" dirty="0">
              <a:solidFill>
                <a:srgbClr val="000000"/>
              </a:solidFill>
              <a:latin typeface="Arial Unicode MS" pitchFamily="34" charset="-128"/>
              <a:ea typeface="Arial Unicode MS" pitchFamily="34" charset="-128"/>
              <a:cs typeface="Aharoni" pitchFamily="2" charset="-79"/>
            </a:endParaRPr>
          </a:p>
          <a:p>
            <a:pPr defTabSz="914400" eaLnBrk="1" hangingPunct="1">
              <a:lnSpc>
                <a:spcPct val="90000"/>
              </a:lnSpc>
              <a:defRPr/>
            </a:pPr>
            <a:r>
              <a:rPr lang="en-US" sz="2400" b="1" dirty="0">
                <a:solidFill>
                  <a:srgbClr val="000000"/>
                </a:solidFill>
                <a:latin typeface="Arial Unicode MS" pitchFamily="34" charset="-128"/>
                <a:ea typeface="Arial Unicode MS" pitchFamily="34" charset="-128"/>
                <a:cs typeface="Aharoni" pitchFamily="2" charset="-79"/>
              </a:rPr>
              <a:t>James Walton</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An attempt on the part of adult members of human society to shape the development of the coming generation. </a:t>
            </a:r>
          </a:p>
          <a:p>
            <a:pPr defTabSz="914400" eaLnBrk="1" hangingPunct="1">
              <a:defRPr/>
            </a:pPr>
            <a:endParaRPr lang="en-US" altLang="en-US" sz="2400" dirty="0">
              <a:solidFill>
                <a:srgbClr val="000000"/>
              </a:solidFill>
              <a:latin typeface="Arial Unicode MS" pitchFamily="34" charset="-128"/>
              <a:ea typeface="Arial Unicode MS" pitchFamily="34" charset="-128"/>
              <a:cs typeface="Aharoni" pitchFamily="2" charset="-79"/>
            </a:endParaRPr>
          </a:p>
        </p:txBody>
      </p:sp>
    </p:spTree>
    <p:extLst>
      <p:ext uri="{BB962C8B-B14F-4D97-AF65-F5344CB8AC3E}">
        <p14:creationId xmlns:p14="http://schemas.microsoft.com/office/powerpoint/2010/main" val="4816708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txBox="1">
            <a:spLocks/>
          </p:cNvSpPr>
          <p:nvPr/>
        </p:nvSpPr>
        <p:spPr bwMode="auto">
          <a:xfrm>
            <a:off x="0" y="472440"/>
            <a:ext cx="12192000" cy="456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defTabSz="914400" eaLnBrk="1" hangingPunct="1">
              <a:spcBef>
                <a:spcPct val="0"/>
              </a:spcBef>
              <a:buFontTx/>
              <a:buNone/>
            </a:pPr>
            <a:r>
              <a:rPr lang="en-US" sz="3200" b="1" dirty="0">
                <a:solidFill>
                  <a:schemeClr val="bg1"/>
                </a:solidFill>
                <a:latin typeface="Aharoni" pitchFamily="2" charset="-79"/>
                <a:cs typeface="Aharoni" pitchFamily="2" charset="-79"/>
              </a:rPr>
              <a:t>Aim of Education</a:t>
            </a:r>
            <a:endParaRPr lang="en-MY" sz="3200" b="1" dirty="0">
              <a:solidFill>
                <a:schemeClr val="bg1"/>
              </a:solidFill>
              <a:latin typeface="Aharoni" pitchFamily="2" charset="-79"/>
              <a:cs typeface="Aharoni" pitchFamily="2" charset="-79"/>
            </a:endParaRPr>
          </a:p>
        </p:txBody>
      </p:sp>
      <p:sp>
        <p:nvSpPr>
          <p:cNvPr id="100355" name="Rectangle 4"/>
          <p:cNvSpPr>
            <a:spLocks noChangeArrowheads="1"/>
          </p:cNvSpPr>
          <p:nvPr/>
        </p:nvSpPr>
        <p:spPr bwMode="auto">
          <a:xfrm>
            <a:off x="6311900" y="989013"/>
            <a:ext cx="5651500" cy="6075362"/>
          </a:xfrm>
          <a:prstGeom prst="rect">
            <a:avLst/>
          </a:prstGeom>
          <a:noFill/>
          <a:ln>
            <a:noFill/>
          </a:ln>
          <a:extLst/>
        </p:spPr>
        <p:txBody>
          <a:bodyPr>
            <a:spAutoFit/>
          </a:bodyPr>
          <a:lstStyle/>
          <a:p>
            <a:pPr marL="342900" indent="-342900" defTabSz="914400" eaLnBrk="1" hangingPunct="1">
              <a:lnSpc>
                <a:spcPct val="90000"/>
              </a:lnSpc>
              <a:buFont typeface="Arial" pitchFamily="34" charset="0"/>
              <a:buChar char="•"/>
              <a:defRPr/>
            </a:pPr>
            <a:r>
              <a:rPr lang="en-US" sz="2400" dirty="0">
                <a:latin typeface="Arial" charset="0"/>
                <a:cs typeface="Arial" charset="0"/>
              </a:rPr>
              <a:t>Education must have clear aims and objectives.</a:t>
            </a:r>
          </a:p>
          <a:p>
            <a:pPr marL="342900" indent="-342900" defTabSz="914400" eaLnBrk="1" hangingPunct="1">
              <a:lnSpc>
                <a:spcPct val="90000"/>
              </a:lnSpc>
              <a:buFont typeface="Arial" pitchFamily="34" charset="0"/>
              <a:buChar char="•"/>
              <a:defRPr/>
            </a:pPr>
            <a:endParaRPr lang="en-US" sz="2400" dirty="0">
              <a:latin typeface="Arial" charset="0"/>
              <a:cs typeface="Arial" charset="0"/>
            </a:endParaRPr>
          </a:p>
          <a:p>
            <a:pPr marL="342900" indent="-342900" defTabSz="914400" eaLnBrk="1" hangingPunct="1">
              <a:lnSpc>
                <a:spcPct val="90000"/>
              </a:lnSpc>
              <a:buFont typeface="Arial" pitchFamily="34" charset="0"/>
              <a:buChar char="•"/>
              <a:defRPr/>
            </a:pPr>
            <a:r>
              <a:rPr lang="en-US" sz="2400" dirty="0">
                <a:latin typeface="Arial" charset="0"/>
                <a:cs typeface="Arial" charset="0"/>
              </a:rPr>
              <a:t>An aim is predetermined goal which inspires the individual to attain it through appropriate activities. </a:t>
            </a:r>
          </a:p>
          <a:p>
            <a:pPr marL="342900" indent="-342900" defTabSz="914400" eaLnBrk="1" hangingPunct="1">
              <a:lnSpc>
                <a:spcPct val="90000"/>
              </a:lnSpc>
              <a:buFont typeface="Arial" pitchFamily="34" charset="0"/>
              <a:buChar char="•"/>
              <a:defRPr/>
            </a:pPr>
            <a:endParaRPr lang="en-US" sz="2400" dirty="0">
              <a:latin typeface="Arial" charset="0"/>
              <a:cs typeface="Arial" charset="0"/>
            </a:endParaRPr>
          </a:p>
          <a:p>
            <a:pPr marL="342900" indent="-342900" defTabSz="914400" eaLnBrk="1" hangingPunct="1">
              <a:lnSpc>
                <a:spcPct val="90000"/>
              </a:lnSpc>
              <a:buFont typeface="Arial" pitchFamily="34" charset="0"/>
              <a:buChar char="•"/>
              <a:defRPr/>
            </a:pPr>
            <a:r>
              <a:rPr lang="en-US" sz="2400" dirty="0">
                <a:latin typeface="Arial" charset="0"/>
                <a:cs typeface="Arial" charset="0"/>
              </a:rPr>
              <a:t>Educational aims are necessary in giving direction to educational activity.</a:t>
            </a:r>
          </a:p>
          <a:p>
            <a:pPr marL="342900" indent="-342900" defTabSz="914400" eaLnBrk="1" hangingPunct="1">
              <a:lnSpc>
                <a:spcPct val="90000"/>
              </a:lnSpc>
              <a:buFont typeface="Arial" pitchFamily="34" charset="0"/>
              <a:buChar char="•"/>
              <a:defRPr/>
            </a:pPr>
            <a:endParaRPr lang="en-US" sz="2400" dirty="0">
              <a:latin typeface="Arial" charset="0"/>
              <a:cs typeface="Arial" charset="0"/>
            </a:endParaRPr>
          </a:p>
          <a:p>
            <a:pPr marL="342900" indent="-342900" defTabSz="914400" eaLnBrk="1" hangingPunct="1">
              <a:lnSpc>
                <a:spcPct val="90000"/>
              </a:lnSpc>
              <a:buFont typeface="Arial" pitchFamily="34" charset="0"/>
              <a:buChar char="•"/>
              <a:defRPr/>
            </a:pPr>
            <a:r>
              <a:rPr lang="en-US" sz="2400" dirty="0">
                <a:latin typeface="Arial" charset="0"/>
                <a:cs typeface="Arial" charset="0"/>
              </a:rPr>
              <a:t>Education is a purposeful and organized activity.</a:t>
            </a:r>
          </a:p>
          <a:p>
            <a:pPr marL="342900" indent="-342900" defTabSz="914400" eaLnBrk="1" hangingPunct="1">
              <a:lnSpc>
                <a:spcPct val="90000"/>
              </a:lnSpc>
              <a:buFont typeface="Arial" pitchFamily="34" charset="0"/>
              <a:buChar char="•"/>
              <a:defRPr/>
            </a:pPr>
            <a:endParaRPr lang="en-US" sz="2400" dirty="0">
              <a:latin typeface="Arial" charset="0"/>
              <a:cs typeface="Arial" charset="0"/>
            </a:endParaRPr>
          </a:p>
          <a:p>
            <a:pPr marL="342900" indent="-342900" defTabSz="914400" eaLnBrk="1" hangingPunct="1">
              <a:lnSpc>
                <a:spcPct val="90000"/>
              </a:lnSpc>
              <a:buFont typeface="Arial" pitchFamily="34" charset="0"/>
              <a:buChar char="•"/>
              <a:defRPr/>
            </a:pPr>
            <a:r>
              <a:rPr lang="en-US" sz="2400" dirty="0">
                <a:latin typeface="Arial" charset="0"/>
                <a:cs typeface="Arial" charset="0"/>
              </a:rPr>
              <a:t>The aims of education are used to shape the attitude of people in order to improve the societies. </a:t>
            </a:r>
          </a:p>
          <a:p>
            <a:pPr marL="342900" indent="-342900" defTabSz="914400" eaLnBrk="1" hangingPunct="1">
              <a:lnSpc>
                <a:spcPct val="90000"/>
              </a:lnSpc>
              <a:buFont typeface="Arial" pitchFamily="34" charset="0"/>
              <a:buChar char="•"/>
              <a:defRPr/>
            </a:pPr>
            <a:endParaRPr lang="en-US" sz="2400" dirty="0">
              <a:latin typeface="Arial" charset="0"/>
              <a:cs typeface="Arial" charset="0"/>
            </a:endParaRPr>
          </a:p>
          <a:p>
            <a:pPr defTabSz="914400" eaLnBrk="1" hangingPunct="1">
              <a:lnSpc>
                <a:spcPct val="90000"/>
              </a:lnSpc>
              <a:defRPr/>
            </a:pPr>
            <a:endParaRPr lang="en-US" altLang="en-US" sz="2400" dirty="0">
              <a:solidFill>
                <a:srgbClr val="000000"/>
              </a:solidFill>
              <a:latin typeface="Arial Unicode MS" pitchFamily="34" charset="-128"/>
              <a:ea typeface="Arial Unicode MS" pitchFamily="34" charset="-128"/>
              <a:cs typeface="Aharoni" pitchFamily="2" charset="-79"/>
            </a:endParaRPr>
          </a:p>
        </p:txBody>
      </p:sp>
    </p:spTree>
    <p:extLst>
      <p:ext uri="{BB962C8B-B14F-4D97-AF65-F5344CB8AC3E}">
        <p14:creationId xmlns:p14="http://schemas.microsoft.com/office/powerpoint/2010/main" val="31164224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838200" y="563880"/>
            <a:ext cx="10515600" cy="274320"/>
          </a:xfrm>
        </p:spPr>
        <p:txBody>
          <a:bodyPr>
            <a:normAutofit fontScale="90000"/>
          </a:bodyPr>
          <a:lstStyle/>
          <a:p>
            <a:pPr algn="ctr"/>
            <a:r>
              <a:rPr lang="en-US" dirty="0" smtClean="0">
                <a:solidFill>
                  <a:schemeClr val="bg1"/>
                </a:solidFill>
              </a:rPr>
              <a:t>Aims of Education </a:t>
            </a:r>
          </a:p>
        </p:txBody>
      </p:sp>
      <p:sp>
        <p:nvSpPr>
          <p:cNvPr id="24579" name="Content Placeholder 2"/>
          <p:cNvSpPr>
            <a:spLocks noGrp="1"/>
          </p:cNvSpPr>
          <p:nvPr>
            <p:ph idx="1"/>
          </p:nvPr>
        </p:nvSpPr>
        <p:spPr>
          <a:xfrm>
            <a:off x="5334000" y="1371600"/>
            <a:ext cx="6019800" cy="5181600"/>
          </a:xfrm>
        </p:spPr>
        <p:txBody>
          <a:bodyPr/>
          <a:lstStyle/>
          <a:p>
            <a:r>
              <a:rPr lang="en-US" smtClean="0"/>
              <a:t>Education is aimed to provide the good information and techniques. </a:t>
            </a:r>
          </a:p>
          <a:p>
            <a:endParaRPr lang="en-US" smtClean="0"/>
          </a:p>
          <a:p>
            <a:r>
              <a:rPr lang="en-US" smtClean="0"/>
              <a:t>Guide and prepare the behaviors in certain manners </a:t>
            </a:r>
          </a:p>
          <a:p>
            <a:endParaRPr lang="en-US" smtClean="0"/>
          </a:p>
          <a:p>
            <a:r>
              <a:rPr lang="en-US" smtClean="0"/>
              <a:t>Help us to realize the social goals </a:t>
            </a:r>
          </a:p>
          <a:p>
            <a:endParaRPr lang="en-US" smtClean="0"/>
          </a:p>
          <a:p>
            <a:r>
              <a:rPr lang="en-US" smtClean="0"/>
              <a:t>Education socialize the individuals and helps to make them useful members of Society.  </a:t>
            </a:r>
          </a:p>
        </p:txBody>
      </p:sp>
    </p:spTree>
    <p:extLst>
      <p:ext uri="{BB962C8B-B14F-4D97-AF65-F5344CB8AC3E}">
        <p14:creationId xmlns:p14="http://schemas.microsoft.com/office/powerpoint/2010/main" val="36486009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p:nvPr/>
        </p:nvSpPr>
        <p:spPr>
          <a:xfrm>
            <a:off x="6763703" y="2603183"/>
            <a:ext cx="4752975" cy="993775"/>
          </a:xfrm>
          <a:prstGeom prst="rect">
            <a:avLst/>
          </a:prstGeom>
          <a:noFill/>
          <a:ln>
            <a:noFill/>
          </a:ln>
        </p:spPr>
        <p:txBody>
          <a:bodyPr anchor="ctr" anchorCtr="1"/>
          <a:lstStyle/>
          <a:p>
            <a:pPr algn="ctr" defTabSz="914400" eaLnBrk="1" fontAlgn="auto" hangingPunct="1">
              <a:lnSpc>
                <a:spcPct val="90000"/>
              </a:lnSpc>
              <a:spcAft>
                <a:spcPts val="0"/>
              </a:spcAft>
              <a:defRPr sz="1800" b="0" i="0" u="none" strike="noStrike" kern="0" cap="none" spc="0" baseline="0">
                <a:solidFill>
                  <a:srgbClr val="000000"/>
                </a:solidFill>
                <a:uFillTx/>
              </a:defRPr>
            </a:pPr>
            <a:r>
              <a:rPr lang="en-MY" sz="3200" b="1" kern="0" dirty="0">
                <a:solidFill>
                  <a:srgbClr val="0070C0"/>
                </a:solidFill>
                <a:latin typeface="Aharoni" panose="02010803020104030203" pitchFamily="2" charset="-79"/>
                <a:ea typeface="+mj-ea"/>
                <a:cs typeface="Aharoni" panose="02010803020104030203" pitchFamily="2" charset="-79"/>
              </a:rPr>
              <a:t>Functions of Education Institution</a:t>
            </a:r>
          </a:p>
        </p:txBody>
      </p:sp>
      <p:sp>
        <p:nvSpPr>
          <p:cNvPr id="27651" name="Title 1"/>
          <p:cNvSpPr>
            <a:spLocks noGrp="1"/>
          </p:cNvSpPr>
          <p:nvPr>
            <p:ph type="title"/>
          </p:nvPr>
        </p:nvSpPr>
        <p:spPr>
          <a:xfrm>
            <a:off x="0" y="548640"/>
            <a:ext cx="12192000" cy="386398"/>
          </a:xfrm>
        </p:spPr>
        <p:txBody>
          <a:bodyPr/>
          <a:lstStyle/>
          <a:p>
            <a:pPr algn="ctr" eaLnBrk="1" hangingPunct="1"/>
            <a:r>
              <a:rPr lang="en-US" sz="3800" b="1" dirty="0" smtClean="0">
                <a:solidFill>
                  <a:schemeClr val="bg1"/>
                </a:solidFill>
                <a:latin typeface="Aharoni" pitchFamily="2" charset="-79"/>
                <a:cs typeface="Aharoni" pitchFamily="2" charset="-79"/>
              </a:rPr>
              <a:t>Rural Sociology</a:t>
            </a:r>
            <a:endParaRPr lang="en-MY" sz="3800" dirty="0" smtClean="0">
              <a:solidFill>
                <a:schemeClr val="bg1"/>
              </a:solidFill>
              <a:latin typeface="Aharoni" pitchFamily="2" charset="-79"/>
              <a:cs typeface="Aharoni" pitchFamily="2" charset="-79"/>
            </a:endParaRPr>
          </a:p>
        </p:txBody>
      </p:sp>
    </p:spTree>
    <p:extLst>
      <p:ext uri="{BB962C8B-B14F-4D97-AF65-F5344CB8AC3E}">
        <p14:creationId xmlns:p14="http://schemas.microsoft.com/office/powerpoint/2010/main" val="1131500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Rural Sociology</a:t>
            </a:r>
            <a:endParaRPr lang="en-US" dirty="0"/>
          </a:p>
        </p:txBody>
      </p:sp>
      <p:sp>
        <p:nvSpPr>
          <p:cNvPr id="10243" name="Content Placeholder 2"/>
          <p:cNvSpPr>
            <a:spLocks noGrp="1"/>
          </p:cNvSpPr>
          <p:nvPr>
            <p:ph idx="1"/>
          </p:nvPr>
        </p:nvSpPr>
        <p:spPr/>
        <p:txBody>
          <a:bodyPr>
            <a:normAutofit fontScale="85000" lnSpcReduction="20000"/>
          </a:bodyPr>
          <a:lstStyle/>
          <a:p>
            <a:r>
              <a:rPr lang="en-US" sz="3200" dirty="0"/>
              <a:t>Sociologists define "rural" as those areas which are not urban in nature</a:t>
            </a:r>
            <a:r>
              <a:rPr lang="en-US" sz="3200" dirty="0" smtClean="0"/>
              <a:t>.</a:t>
            </a:r>
            <a:endParaRPr lang="en-US" sz="3200" dirty="0"/>
          </a:p>
          <a:p>
            <a:r>
              <a:rPr lang="en-US" sz="3200" dirty="0"/>
              <a:t>The line between urban and rural is quite arbitrary, although rural sociologists in America often use the U.S. Census Bureau's definition of rural as being an area of fewer than 1000 people per square mile</a:t>
            </a:r>
            <a:r>
              <a:rPr lang="en-US" sz="3200" dirty="0" smtClean="0"/>
              <a:t>. (Most developed countries follow this definition to define the size of rural community). </a:t>
            </a:r>
            <a:endParaRPr lang="en-US" sz="3200" dirty="0"/>
          </a:p>
          <a:p>
            <a:endParaRPr lang="en-US" dirty="0" smtClean="0"/>
          </a:p>
        </p:txBody>
      </p:sp>
    </p:spTree>
    <p:extLst>
      <p:ext uri="{BB962C8B-B14F-4D97-AF65-F5344CB8AC3E}">
        <p14:creationId xmlns:p14="http://schemas.microsoft.com/office/powerpoint/2010/main" val="7124602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txBox="1">
            <a:spLocks/>
          </p:cNvSpPr>
          <p:nvPr/>
        </p:nvSpPr>
        <p:spPr bwMode="auto">
          <a:xfrm>
            <a:off x="0" y="411480"/>
            <a:ext cx="12192000" cy="517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defTabSz="914400" eaLnBrk="1" hangingPunct="1">
              <a:spcBef>
                <a:spcPct val="0"/>
              </a:spcBef>
              <a:buFontTx/>
              <a:buNone/>
            </a:pPr>
            <a:r>
              <a:rPr lang="en-US" sz="3200" b="1" dirty="0">
                <a:solidFill>
                  <a:schemeClr val="bg1"/>
                </a:solidFill>
                <a:latin typeface="Aharoni" pitchFamily="2" charset="-79"/>
                <a:cs typeface="Aharoni" pitchFamily="2" charset="-79"/>
              </a:rPr>
              <a:t>Education Institution </a:t>
            </a:r>
            <a:endParaRPr lang="en-MY" sz="3200" b="1" dirty="0">
              <a:solidFill>
                <a:schemeClr val="bg1"/>
              </a:solidFill>
              <a:latin typeface="Aharoni" pitchFamily="2" charset="-79"/>
              <a:cs typeface="Aharoni" pitchFamily="2" charset="-79"/>
            </a:endParaRPr>
          </a:p>
        </p:txBody>
      </p:sp>
      <p:sp>
        <p:nvSpPr>
          <p:cNvPr id="100355" name="Rectangle 4"/>
          <p:cNvSpPr>
            <a:spLocks noChangeArrowheads="1"/>
          </p:cNvSpPr>
          <p:nvPr/>
        </p:nvSpPr>
        <p:spPr bwMode="auto">
          <a:xfrm>
            <a:off x="6311900" y="989013"/>
            <a:ext cx="5651500" cy="5502275"/>
          </a:xfrm>
          <a:prstGeom prst="rect">
            <a:avLst/>
          </a:prstGeom>
          <a:noFill/>
          <a:ln>
            <a:noFill/>
          </a:ln>
          <a:extLst/>
        </p:spPr>
        <p:txBody>
          <a:bodyPr>
            <a:spAutoFit/>
          </a:bodyPr>
          <a:lstStyle/>
          <a:p>
            <a:pPr defTabSz="914400" eaLnBrk="1" hangingPunct="1">
              <a:lnSpc>
                <a:spcPct val="90000"/>
              </a:lnSpc>
              <a:spcBef>
                <a:spcPts val="1000"/>
              </a:spcBef>
              <a:defRPr/>
            </a:pPr>
            <a:r>
              <a:rPr lang="en-US" altLang="en-US" sz="2600" b="1" dirty="0">
                <a:solidFill>
                  <a:srgbClr val="0981E5"/>
                </a:solidFill>
                <a:latin typeface="Aharoni" pitchFamily="2" charset="-79"/>
                <a:ea typeface="Arial Unicode MS" pitchFamily="34" charset="-128"/>
                <a:cs typeface="Aharoni" pitchFamily="2" charset="-79"/>
              </a:rPr>
              <a:t>Functions of Education   Institution.</a:t>
            </a:r>
          </a:p>
          <a:p>
            <a:pPr marL="342900" indent="-342900" defTabSz="914400" eaLnBrk="1" hangingPunct="1">
              <a:lnSpc>
                <a:spcPct val="90000"/>
              </a:lnSpc>
              <a:buFont typeface="Arial" pitchFamily="34" charset="0"/>
              <a:buChar char="•"/>
              <a:defRPr/>
            </a:pPr>
            <a:endParaRPr lang="en-US" sz="2400" dirty="0">
              <a:solidFill>
                <a:srgbClr val="000000"/>
              </a:solidFill>
              <a:latin typeface="Arial Unicode MS" pitchFamily="34" charset="-128"/>
              <a:ea typeface="Arial Unicode MS" pitchFamily="34" charset="-128"/>
              <a:cs typeface="Aharoni" pitchFamily="2" charset="-79"/>
            </a:endParaRP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To enhance the abilities. </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To Complete the Socialization Process</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Cultural Transmission</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Formation of Social Personality</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Reformation of Attitudes</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For Occupational Placements</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Conferring of Status</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Encourages the Spirit of Competition</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Social Integration</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Screening and Selection</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Innovation</a:t>
            </a:r>
          </a:p>
          <a:p>
            <a:pPr defTabSz="914400" eaLnBrk="1" hangingPunct="1">
              <a:defRPr/>
            </a:pPr>
            <a:endParaRPr lang="en-US" altLang="en-US" sz="2400" dirty="0">
              <a:solidFill>
                <a:srgbClr val="000000"/>
              </a:solidFill>
              <a:latin typeface="Arial Unicode MS" pitchFamily="34" charset="-128"/>
              <a:ea typeface="Arial Unicode MS" pitchFamily="34" charset="-128"/>
              <a:cs typeface="Aharoni" pitchFamily="2" charset="-79"/>
            </a:endParaRPr>
          </a:p>
        </p:txBody>
      </p:sp>
      <p:sp>
        <p:nvSpPr>
          <p:cNvPr id="28676" name="Rectangle 3"/>
          <p:cNvSpPr>
            <a:spLocks noChangeArrowheads="1"/>
          </p:cNvSpPr>
          <p:nvPr/>
        </p:nvSpPr>
        <p:spPr bwMode="auto">
          <a:xfrm>
            <a:off x="1981200" y="5160963"/>
            <a:ext cx="1219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en-US" sz="1800">
                <a:latin typeface="Arial" panose="020B0604020202020204" pitchFamily="34" charset="0"/>
              </a:rPr>
              <a:t>End</a:t>
            </a:r>
          </a:p>
        </p:txBody>
      </p:sp>
    </p:spTree>
    <p:extLst>
      <p:ext uri="{BB962C8B-B14F-4D97-AF65-F5344CB8AC3E}">
        <p14:creationId xmlns:p14="http://schemas.microsoft.com/office/powerpoint/2010/main" val="417810176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838200" y="365125"/>
            <a:ext cx="10515600" cy="320675"/>
          </a:xfrm>
        </p:spPr>
        <p:txBody>
          <a:bodyPr>
            <a:normAutofit fontScale="90000"/>
          </a:bodyPr>
          <a:lstStyle/>
          <a:p>
            <a:r>
              <a:rPr lang="en-US" smtClean="0"/>
              <a:t> </a:t>
            </a:r>
          </a:p>
        </p:txBody>
      </p:sp>
      <p:sp>
        <p:nvSpPr>
          <p:cNvPr id="3" name="Content Placeholder 2"/>
          <p:cNvSpPr>
            <a:spLocks noGrp="1"/>
          </p:cNvSpPr>
          <p:nvPr>
            <p:ph idx="1"/>
          </p:nvPr>
        </p:nvSpPr>
        <p:spPr>
          <a:xfrm>
            <a:off x="6705600" y="2404745"/>
            <a:ext cx="4648200" cy="1069975"/>
          </a:xfrm>
        </p:spPr>
        <p:txBody>
          <a:bodyPr>
            <a:normAutofit fontScale="85000" lnSpcReduction="10000"/>
          </a:bodyPr>
          <a:lstStyle/>
          <a:p>
            <a:pPr marL="0" indent="0" algn="r">
              <a:buFont typeface="Arial" panose="020B0604020202020204" pitchFamily="34" charset="0"/>
              <a:buNone/>
              <a:defRPr/>
            </a:pPr>
            <a:r>
              <a:rPr lang="en-US" sz="4400" dirty="0" smtClean="0">
                <a:solidFill>
                  <a:schemeClr val="accent5"/>
                </a:solidFill>
              </a:rPr>
              <a:t>Religion Institution </a:t>
            </a:r>
            <a:endParaRPr lang="en-US" sz="4400" dirty="0">
              <a:solidFill>
                <a:schemeClr val="accent5"/>
              </a:solidFill>
            </a:endParaRPr>
          </a:p>
        </p:txBody>
      </p:sp>
    </p:spTree>
    <p:extLst>
      <p:ext uri="{BB962C8B-B14F-4D97-AF65-F5344CB8AC3E}">
        <p14:creationId xmlns:p14="http://schemas.microsoft.com/office/powerpoint/2010/main" val="26084925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838200" y="655320"/>
            <a:ext cx="10515600" cy="609600"/>
          </a:xfrm>
        </p:spPr>
        <p:txBody>
          <a:bodyPr>
            <a:normAutofit fontScale="90000"/>
          </a:bodyPr>
          <a:lstStyle/>
          <a:p>
            <a:pPr algn="ctr"/>
            <a:r>
              <a:rPr lang="en-US" b="1" dirty="0" smtClean="0">
                <a:solidFill>
                  <a:schemeClr val="bg1"/>
                </a:solidFill>
              </a:rPr>
              <a:t>Religion as Institution </a:t>
            </a:r>
          </a:p>
        </p:txBody>
      </p:sp>
      <p:sp>
        <p:nvSpPr>
          <p:cNvPr id="3" name="Content Placeholder 2"/>
          <p:cNvSpPr>
            <a:spLocks noGrp="1"/>
          </p:cNvSpPr>
          <p:nvPr>
            <p:ph idx="1"/>
          </p:nvPr>
        </p:nvSpPr>
        <p:spPr>
          <a:xfrm>
            <a:off x="2590800" y="2514600"/>
            <a:ext cx="8763000" cy="3886200"/>
          </a:xfrm>
        </p:spPr>
        <p:txBody>
          <a:bodyPr/>
          <a:lstStyle/>
          <a:p>
            <a:pPr>
              <a:defRPr/>
            </a:pPr>
            <a:r>
              <a:rPr lang="en-US" dirty="0" smtClean="0"/>
              <a:t>Religion is a system of beliefs, rituals and ceremonies. </a:t>
            </a:r>
          </a:p>
          <a:p>
            <a:pPr marL="0" indent="0">
              <a:buFont typeface="Arial" panose="020B0604020202020204" pitchFamily="34" charset="0"/>
              <a:buNone/>
              <a:defRPr/>
            </a:pPr>
            <a:endParaRPr lang="en-US" dirty="0" smtClean="0"/>
          </a:p>
          <a:p>
            <a:pPr>
              <a:defRPr/>
            </a:pPr>
            <a:r>
              <a:rPr lang="en-US" dirty="0" smtClean="0"/>
              <a:t>Religion </a:t>
            </a:r>
            <a:r>
              <a:rPr lang="en-US" dirty="0"/>
              <a:t>is a pattern of social action </a:t>
            </a:r>
            <a:r>
              <a:rPr lang="en-US" dirty="0" smtClean="0"/>
              <a:t>ordered </a:t>
            </a:r>
            <a:r>
              <a:rPr lang="en-US" dirty="0"/>
              <a:t>around the beliefs </a:t>
            </a:r>
            <a:r>
              <a:rPr lang="en-US" dirty="0" smtClean="0"/>
              <a:t>system and </a:t>
            </a:r>
            <a:r>
              <a:rPr lang="en-US" dirty="0"/>
              <a:t>practices </a:t>
            </a:r>
            <a:r>
              <a:rPr lang="en-US" dirty="0" smtClean="0"/>
              <a:t>that follow in regard to their believes. </a:t>
            </a:r>
          </a:p>
          <a:p>
            <a:pPr>
              <a:defRPr/>
            </a:pPr>
            <a:endParaRPr lang="en-US" dirty="0"/>
          </a:p>
          <a:p>
            <a:pPr>
              <a:defRPr/>
            </a:pPr>
            <a:r>
              <a:rPr lang="en-US" dirty="0" smtClean="0"/>
              <a:t>The religion depends upon sacred beliefs, religious values and high morals. </a:t>
            </a:r>
          </a:p>
          <a:p>
            <a:pPr>
              <a:defRPr/>
            </a:pPr>
            <a:endParaRPr lang="en-US" dirty="0"/>
          </a:p>
          <a:p>
            <a:pPr>
              <a:defRPr/>
            </a:pPr>
            <a:endParaRPr lang="en-US" dirty="0" smtClean="0"/>
          </a:p>
        </p:txBody>
      </p:sp>
    </p:spTree>
    <p:extLst>
      <p:ext uri="{BB962C8B-B14F-4D97-AF65-F5344CB8AC3E}">
        <p14:creationId xmlns:p14="http://schemas.microsoft.com/office/powerpoint/2010/main" val="34646987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838200" y="807720"/>
            <a:ext cx="10515600" cy="685800"/>
          </a:xfrm>
        </p:spPr>
        <p:txBody>
          <a:bodyPr>
            <a:normAutofit/>
          </a:bodyPr>
          <a:lstStyle/>
          <a:p>
            <a:pPr algn="ctr"/>
            <a:r>
              <a:rPr lang="en-US" b="1" dirty="0" smtClean="0">
                <a:solidFill>
                  <a:schemeClr val="bg1"/>
                </a:solidFill>
              </a:rPr>
              <a:t>Religion as Institution </a:t>
            </a:r>
          </a:p>
        </p:txBody>
      </p:sp>
      <p:sp>
        <p:nvSpPr>
          <p:cNvPr id="3" name="Content Placeholder 2"/>
          <p:cNvSpPr>
            <a:spLocks noGrp="1"/>
          </p:cNvSpPr>
          <p:nvPr>
            <p:ph idx="1"/>
          </p:nvPr>
        </p:nvSpPr>
        <p:spPr>
          <a:xfrm>
            <a:off x="5486400" y="2278062"/>
            <a:ext cx="5867400" cy="4579938"/>
          </a:xfrm>
        </p:spPr>
        <p:txBody>
          <a:bodyPr/>
          <a:lstStyle/>
          <a:p>
            <a:pPr>
              <a:defRPr/>
            </a:pPr>
            <a:r>
              <a:rPr lang="en-US" b="1" dirty="0" smtClean="0"/>
              <a:t>According to Emile Durkheim: </a:t>
            </a:r>
          </a:p>
          <a:p>
            <a:pPr marL="0" indent="0">
              <a:buFont typeface="Arial" panose="020B0604020202020204" pitchFamily="34" charset="0"/>
              <a:buNone/>
              <a:defRPr/>
            </a:pPr>
            <a:r>
              <a:rPr lang="en-US" dirty="0" smtClean="0"/>
              <a:t>“Religion is an integrative force in society because it has the power to shape collective beliefs. It provides cohesion in the social order by promoting a sense of belonging and collective consciousness Structure of Religion” </a:t>
            </a:r>
          </a:p>
          <a:p>
            <a:pPr>
              <a:defRPr/>
            </a:pPr>
            <a:endParaRPr lang="en-US" dirty="0"/>
          </a:p>
        </p:txBody>
      </p:sp>
    </p:spTree>
    <p:extLst>
      <p:ext uri="{BB962C8B-B14F-4D97-AF65-F5344CB8AC3E}">
        <p14:creationId xmlns:p14="http://schemas.microsoft.com/office/powerpoint/2010/main" val="21917903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txBox="1">
            <a:spLocks/>
          </p:cNvSpPr>
          <p:nvPr/>
        </p:nvSpPr>
        <p:spPr bwMode="auto">
          <a:xfrm>
            <a:off x="-25400" y="533400"/>
            <a:ext cx="12192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defTabSz="914400" eaLnBrk="1" hangingPunct="1">
              <a:spcBef>
                <a:spcPct val="0"/>
              </a:spcBef>
              <a:buFontTx/>
              <a:buNone/>
            </a:pPr>
            <a:r>
              <a:rPr lang="en-US" sz="3200" b="1" dirty="0">
                <a:solidFill>
                  <a:srgbClr val="FFFFFF"/>
                </a:solidFill>
                <a:latin typeface="Aharoni" pitchFamily="2" charset="-79"/>
                <a:cs typeface="Aharoni" pitchFamily="2" charset="-79"/>
              </a:rPr>
              <a:t>Religion institution</a:t>
            </a:r>
            <a:endParaRPr lang="en-MY" sz="3200" b="1" dirty="0">
              <a:solidFill>
                <a:srgbClr val="FFFFFF"/>
              </a:solidFill>
              <a:latin typeface="Aharoni" pitchFamily="2" charset="-79"/>
              <a:cs typeface="Aharoni" pitchFamily="2" charset="-79"/>
            </a:endParaRPr>
          </a:p>
        </p:txBody>
      </p:sp>
      <p:sp>
        <p:nvSpPr>
          <p:cNvPr id="153603" name="Rectangle 3"/>
          <p:cNvSpPr>
            <a:spLocks noChangeArrowheads="1"/>
          </p:cNvSpPr>
          <p:nvPr/>
        </p:nvSpPr>
        <p:spPr bwMode="auto">
          <a:xfrm>
            <a:off x="1158240" y="2528888"/>
            <a:ext cx="10667365" cy="4524315"/>
          </a:xfrm>
          <a:prstGeom prst="rect">
            <a:avLst/>
          </a:prstGeom>
          <a:noFill/>
          <a:ln>
            <a:noFill/>
          </a:ln>
          <a:extLst/>
        </p:spPr>
        <p:txBody>
          <a:bodyPr wrap="square">
            <a:spAutoFit/>
          </a:bodyPr>
          <a:lstStyle/>
          <a:p>
            <a:pPr eaLnBrk="1" hangingPunct="1">
              <a:defRPr/>
            </a:pPr>
            <a:r>
              <a:rPr lang="en-US" sz="2400" b="1" dirty="0">
                <a:solidFill>
                  <a:srgbClr val="0981E5"/>
                </a:solidFill>
                <a:latin typeface="Arial" charset="0"/>
                <a:ea typeface="Arial Unicode MS" pitchFamily="34" charset="-128"/>
                <a:cs typeface="Aharoni" pitchFamily="2" charset="-79"/>
              </a:rPr>
              <a:t>    Religion in Pakistan </a:t>
            </a:r>
          </a:p>
          <a:p>
            <a:pPr marL="342900" indent="-342900" eaLnBrk="1" hangingPunct="1">
              <a:buFont typeface="Arial" pitchFamily="34" charset="0"/>
              <a:buChar char="•"/>
              <a:defRPr/>
            </a:pPr>
            <a:r>
              <a:rPr lang="en-US" sz="2400" b="1" dirty="0">
                <a:solidFill>
                  <a:prstClr val="black"/>
                </a:solidFill>
                <a:latin typeface="Arial" charset="0"/>
                <a:cs typeface="Arial" charset="0"/>
              </a:rPr>
              <a:t>Islam</a:t>
            </a:r>
            <a:r>
              <a:rPr lang="en-US" sz="2400" dirty="0">
                <a:solidFill>
                  <a:prstClr val="black"/>
                </a:solidFill>
                <a:latin typeface="Arial" charset="0"/>
                <a:cs typeface="Arial" charset="0"/>
              </a:rPr>
              <a:t> is the state religion of Pakistan.</a:t>
            </a:r>
          </a:p>
          <a:p>
            <a:pPr marL="342900" indent="-342900" eaLnBrk="1" hangingPunct="1">
              <a:buFont typeface="Arial" pitchFamily="34" charset="0"/>
              <a:buChar char="•"/>
              <a:defRPr/>
            </a:pPr>
            <a:endParaRPr lang="en-US" sz="2400" dirty="0">
              <a:solidFill>
                <a:prstClr val="black"/>
              </a:solidFill>
              <a:latin typeface="Arial" charset="0"/>
              <a:cs typeface="Arial" charset="0"/>
            </a:endParaRPr>
          </a:p>
          <a:p>
            <a:pPr marL="342900" indent="-342900" eaLnBrk="1" hangingPunct="1">
              <a:buFont typeface="Arial" pitchFamily="34" charset="0"/>
              <a:buChar char="•"/>
              <a:defRPr/>
            </a:pPr>
            <a:r>
              <a:rPr lang="en-US" sz="2400" dirty="0">
                <a:solidFill>
                  <a:prstClr val="black"/>
                </a:solidFill>
                <a:latin typeface="Arial" charset="0"/>
                <a:cs typeface="Arial" charset="0"/>
              </a:rPr>
              <a:t>Islam is the </a:t>
            </a:r>
            <a:r>
              <a:rPr lang="en-US" sz="2400" b="1" dirty="0">
                <a:solidFill>
                  <a:prstClr val="black"/>
                </a:solidFill>
                <a:latin typeface="Arial" charset="0"/>
                <a:cs typeface="Arial" charset="0"/>
              </a:rPr>
              <a:t>second largest </a:t>
            </a:r>
            <a:r>
              <a:rPr lang="en-US" sz="2400" dirty="0">
                <a:solidFill>
                  <a:prstClr val="black"/>
                </a:solidFill>
                <a:latin typeface="Arial" charset="0"/>
                <a:cs typeface="Arial" charset="0"/>
              </a:rPr>
              <a:t>religion in the world. </a:t>
            </a:r>
          </a:p>
          <a:p>
            <a:pPr marL="342900" indent="-342900" eaLnBrk="1" hangingPunct="1">
              <a:buFont typeface="Arial" pitchFamily="34" charset="0"/>
              <a:buChar char="•"/>
              <a:defRPr/>
            </a:pPr>
            <a:endParaRPr lang="en-US" sz="2400" dirty="0">
              <a:solidFill>
                <a:prstClr val="black"/>
              </a:solidFill>
              <a:latin typeface="Arial" charset="0"/>
              <a:cs typeface="Arial" charset="0"/>
            </a:endParaRPr>
          </a:p>
          <a:p>
            <a:pPr marL="342900" indent="-342900" eaLnBrk="1" hangingPunct="1">
              <a:buFont typeface="Arial" pitchFamily="34" charset="0"/>
              <a:buChar char="•"/>
              <a:defRPr/>
            </a:pPr>
            <a:r>
              <a:rPr lang="en-US" sz="2400" dirty="0">
                <a:solidFill>
                  <a:prstClr val="black"/>
                </a:solidFill>
                <a:latin typeface="Arial" charset="0"/>
                <a:cs typeface="Arial" charset="0"/>
              </a:rPr>
              <a:t>First is </a:t>
            </a:r>
            <a:r>
              <a:rPr lang="en-US" sz="2400" b="1" dirty="0">
                <a:solidFill>
                  <a:prstClr val="black"/>
                </a:solidFill>
                <a:latin typeface="Arial" charset="0"/>
                <a:cs typeface="Arial" charset="0"/>
              </a:rPr>
              <a:t>Christianity</a:t>
            </a:r>
            <a:r>
              <a:rPr lang="en-US" sz="2400" dirty="0">
                <a:solidFill>
                  <a:prstClr val="black"/>
                </a:solidFill>
                <a:latin typeface="Arial" charset="0"/>
                <a:cs typeface="Arial" charset="0"/>
              </a:rPr>
              <a:t>. </a:t>
            </a:r>
          </a:p>
          <a:p>
            <a:pPr marL="342900" indent="-342900" eaLnBrk="1" hangingPunct="1">
              <a:buFont typeface="Arial" pitchFamily="34" charset="0"/>
              <a:buChar char="•"/>
              <a:defRPr/>
            </a:pPr>
            <a:endParaRPr lang="en-US" sz="2400" dirty="0">
              <a:solidFill>
                <a:prstClr val="black"/>
              </a:solidFill>
              <a:latin typeface="Arial" charset="0"/>
              <a:cs typeface="Arial" charset="0"/>
            </a:endParaRPr>
          </a:p>
          <a:p>
            <a:pPr marL="342900" indent="-342900" eaLnBrk="1" hangingPunct="1">
              <a:buFont typeface="Arial" pitchFamily="34" charset="0"/>
              <a:buChar char="•"/>
              <a:defRPr/>
            </a:pPr>
            <a:r>
              <a:rPr lang="en-US" sz="2400" dirty="0">
                <a:solidFill>
                  <a:prstClr val="black"/>
                </a:solidFill>
                <a:latin typeface="Arial" charset="0"/>
                <a:cs typeface="Arial" charset="0"/>
              </a:rPr>
              <a:t>95-98% of Pakistanis are </a:t>
            </a:r>
            <a:r>
              <a:rPr lang="en-US" sz="2400" b="1" dirty="0">
                <a:solidFill>
                  <a:prstClr val="black"/>
                </a:solidFill>
                <a:latin typeface="Arial" charset="0"/>
                <a:cs typeface="Arial" charset="0"/>
              </a:rPr>
              <a:t>Muslim</a:t>
            </a:r>
            <a:r>
              <a:rPr lang="en-US" sz="2400" dirty="0">
                <a:solidFill>
                  <a:prstClr val="black"/>
                </a:solidFill>
                <a:latin typeface="Arial" charset="0"/>
                <a:cs typeface="Arial" charset="0"/>
              </a:rPr>
              <a:t>. Pakistan has the second largest number of </a:t>
            </a:r>
            <a:r>
              <a:rPr lang="en-US" sz="2400" b="1" dirty="0">
                <a:solidFill>
                  <a:prstClr val="black"/>
                </a:solidFill>
                <a:latin typeface="Arial" charset="0"/>
                <a:cs typeface="Arial" charset="0"/>
              </a:rPr>
              <a:t>Muslims</a:t>
            </a:r>
            <a:r>
              <a:rPr lang="en-US" sz="2400" dirty="0">
                <a:solidFill>
                  <a:prstClr val="black"/>
                </a:solidFill>
                <a:latin typeface="Arial" charset="0"/>
                <a:cs typeface="Arial" charset="0"/>
              </a:rPr>
              <a:t> in the world.</a:t>
            </a:r>
          </a:p>
          <a:p>
            <a:pPr marL="342900" indent="-342900" eaLnBrk="1" hangingPunct="1">
              <a:buFont typeface="Arial" pitchFamily="34" charset="0"/>
              <a:buChar char="•"/>
              <a:defRPr/>
            </a:pPr>
            <a:endParaRPr lang="en-US" sz="2400" dirty="0">
              <a:solidFill>
                <a:prstClr val="black"/>
              </a:solidFill>
              <a:latin typeface="Arial" charset="0"/>
              <a:cs typeface="Arial" charset="0"/>
            </a:endParaRPr>
          </a:p>
          <a:p>
            <a:pPr marL="342900" indent="-342900" eaLnBrk="1" hangingPunct="1">
              <a:buFont typeface="Arial" pitchFamily="34" charset="0"/>
              <a:buChar char="•"/>
              <a:defRPr/>
            </a:pPr>
            <a:endParaRPr lang="en-US" sz="2400" dirty="0">
              <a:solidFill>
                <a:prstClr val="black"/>
              </a:solidFill>
              <a:latin typeface="Arial" charset="0"/>
              <a:cs typeface="Arial" charset="0"/>
            </a:endParaRPr>
          </a:p>
          <a:p>
            <a:pPr eaLnBrk="1" hangingPunct="1">
              <a:defRPr/>
            </a:pPr>
            <a:r>
              <a:rPr lang="en-US" sz="2400" dirty="0" smtClean="0">
                <a:solidFill>
                  <a:prstClr val="black"/>
                </a:solidFill>
                <a:latin typeface="Arial" charset="0"/>
                <a:cs typeface="Arial" charset="0"/>
              </a:rPr>
              <a:t> </a:t>
            </a:r>
            <a:endParaRPr lang="en-US" sz="2400" dirty="0">
              <a:solidFill>
                <a:prstClr val="black"/>
              </a:solidFill>
              <a:latin typeface="Arial" charset="0"/>
              <a:cs typeface="Arial" charset="0"/>
            </a:endParaRPr>
          </a:p>
        </p:txBody>
      </p:sp>
    </p:spTree>
    <p:extLst>
      <p:ext uri="{BB962C8B-B14F-4D97-AF65-F5344CB8AC3E}">
        <p14:creationId xmlns:p14="http://schemas.microsoft.com/office/powerpoint/2010/main" val="38975932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txBox="1">
            <a:spLocks/>
          </p:cNvSpPr>
          <p:nvPr/>
        </p:nvSpPr>
        <p:spPr bwMode="auto">
          <a:xfrm>
            <a:off x="0" y="487680"/>
            <a:ext cx="12192000" cy="441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defTabSz="914400" eaLnBrk="1" hangingPunct="1">
              <a:spcBef>
                <a:spcPct val="0"/>
              </a:spcBef>
              <a:buFontTx/>
              <a:buNone/>
            </a:pPr>
            <a:endParaRPr lang="en-MY" sz="3200" b="1" dirty="0">
              <a:solidFill>
                <a:srgbClr val="FFFFFF"/>
              </a:solidFill>
              <a:latin typeface="Aharoni" pitchFamily="2" charset="-79"/>
              <a:cs typeface="Aharoni" pitchFamily="2" charset="-79"/>
            </a:endParaRPr>
          </a:p>
        </p:txBody>
      </p:sp>
      <p:sp>
        <p:nvSpPr>
          <p:cNvPr id="38915" name="Rectangle 4"/>
          <p:cNvSpPr>
            <a:spLocks noChangeArrowheads="1"/>
          </p:cNvSpPr>
          <p:nvPr/>
        </p:nvSpPr>
        <p:spPr bwMode="auto">
          <a:xfrm>
            <a:off x="396240" y="989013"/>
            <a:ext cx="10805160" cy="9536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defTabSz="914400" eaLnBrk="1" hangingPunct="1">
              <a:buFontTx/>
              <a:buNone/>
            </a:pPr>
            <a:r>
              <a:rPr lang="en-US" sz="2600" b="1">
                <a:solidFill>
                  <a:srgbClr val="0981E5"/>
                </a:solidFill>
                <a:latin typeface="Aharoni" pitchFamily="2" charset="-79"/>
                <a:ea typeface="Arial Unicode MS" panose="020B0604020202020204" pitchFamily="34" charset="-128"/>
                <a:cs typeface="Aharoni" pitchFamily="2" charset="-79"/>
              </a:rPr>
              <a:t>Structure of Religion Institution</a:t>
            </a:r>
          </a:p>
          <a:p>
            <a:pPr defTabSz="914400" eaLnBrk="1" hangingPunct="1">
              <a:buFontTx/>
              <a:buNone/>
            </a:pPr>
            <a:r>
              <a:rPr lang="en-US" sz="2400" b="1">
                <a:solidFill>
                  <a:srgbClr val="000000"/>
                </a:solidFill>
                <a:latin typeface="Arial Unicode MS" panose="020B0604020202020204" pitchFamily="34" charset="-128"/>
                <a:ea typeface="Arial Unicode MS" panose="020B0604020202020204" pitchFamily="34" charset="-128"/>
                <a:cs typeface="Aharoni" pitchFamily="2" charset="-79"/>
              </a:rPr>
              <a:t>Belief </a:t>
            </a:r>
          </a:p>
          <a:p>
            <a:pPr defTabSz="914400" eaLnBrk="1" hangingPunct="1">
              <a:buFontTx/>
              <a:buNone/>
            </a:pPr>
            <a:r>
              <a:rPr lang="en-US" sz="2400">
                <a:solidFill>
                  <a:srgbClr val="000000"/>
                </a:solidFill>
                <a:latin typeface="Arial Unicode MS" panose="020B0604020202020204" pitchFamily="34" charset="-128"/>
                <a:ea typeface="Arial Unicode MS" panose="020B0604020202020204" pitchFamily="34" charset="-128"/>
                <a:cs typeface="Aharoni" pitchFamily="2" charset="-79"/>
              </a:rPr>
              <a:t>Belief are traits, which are considered true and valid.</a:t>
            </a:r>
          </a:p>
          <a:p>
            <a:pPr defTabSz="914400" eaLnBrk="1" hangingPunct="1">
              <a:buFontTx/>
              <a:buNone/>
            </a:pPr>
            <a:r>
              <a:rPr lang="en-US" sz="2400">
                <a:solidFill>
                  <a:srgbClr val="000000"/>
                </a:solidFill>
                <a:latin typeface="Arial Unicode MS" panose="020B0604020202020204" pitchFamily="34" charset="-128"/>
                <a:ea typeface="Arial Unicode MS" panose="020B0604020202020204" pitchFamily="34" charset="-128"/>
                <a:cs typeface="Aharoni" pitchFamily="2" charset="-79"/>
              </a:rPr>
              <a:t>The validity and reliability of such belief are un-questionable. And taken for granted.</a:t>
            </a:r>
          </a:p>
          <a:p>
            <a:pPr defTabSz="914400" eaLnBrk="1" hangingPunct="1">
              <a:buFontTx/>
              <a:buNone/>
            </a:pPr>
            <a:r>
              <a:rPr lang="en-US" sz="2400" b="1">
                <a:solidFill>
                  <a:srgbClr val="000000"/>
                </a:solidFill>
                <a:latin typeface="Arial Unicode MS" panose="020B0604020202020204" pitchFamily="34" charset="-128"/>
                <a:ea typeface="Arial Unicode MS" panose="020B0604020202020204" pitchFamily="34" charset="-128"/>
                <a:cs typeface="Aharoni" pitchFamily="2" charset="-79"/>
              </a:rPr>
              <a:t>Rituals/Ceremonies.</a:t>
            </a:r>
          </a:p>
          <a:p>
            <a:pPr defTabSz="914400" eaLnBrk="1" hangingPunct="1">
              <a:buFontTx/>
              <a:buNone/>
            </a:pPr>
            <a:r>
              <a:rPr lang="en-US" sz="2400">
                <a:solidFill>
                  <a:srgbClr val="000000"/>
                </a:solidFill>
                <a:latin typeface="Arial Unicode MS" panose="020B0604020202020204" pitchFamily="34" charset="-128"/>
                <a:ea typeface="Arial Unicode MS" panose="020B0604020202020204" pitchFamily="34" charset="-128"/>
                <a:cs typeface="Aharoni" pitchFamily="2" charset="-79"/>
              </a:rPr>
              <a:t>Religious ceremonies are the scared and acceptable practices,.</a:t>
            </a:r>
          </a:p>
          <a:p>
            <a:pPr defTabSz="914400" eaLnBrk="1" hangingPunct="1">
              <a:buFontTx/>
              <a:buNone/>
            </a:pPr>
            <a:r>
              <a:rPr lang="en-US" sz="2400">
                <a:solidFill>
                  <a:srgbClr val="000000"/>
                </a:solidFill>
                <a:latin typeface="Arial Unicode MS" panose="020B0604020202020204" pitchFamily="34" charset="-128"/>
                <a:ea typeface="Arial Unicode MS" panose="020B0604020202020204" pitchFamily="34" charset="-128"/>
                <a:cs typeface="Aharoni" pitchFamily="2" charset="-79"/>
              </a:rPr>
              <a:t>Namaz / Zakat / Qurbani etc.</a:t>
            </a:r>
          </a:p>
          <a:p>
            <a:pPr defTabSz="914400" eaLnBrk="1" hangingPunct="1">
              <a:buFontTx/>
              <a:buNone/>
            </a:pPr>
            <a:endParaRPr lang="en-US" sz="2400" b="1">
              <a:solidFill>
                <a:srgbClr val="000000"/>
              </a:solidFill>
              <a:latin typeface="Arial Unicode MS" panose="020B0604020202020204" pitchFamily="34" charset="-128"/>
              <a:ea typeface="Arial Unicode MS" panose="020B0604020202020204" pitchFamily="34" charset="-128"/>
              <a:cs typeface="Aharoni" pitchFamily="2" charset="-79"/>
            </a:endParaRPr>
          </a:p>
          <a:p>
            <a:pPr defTabSz="914400" eaLnBrk="1" hangingPunct="1">
              <a:buFontTx/>
              <a:buNone/>
            </a:pPr>
            <a:endParaRPr lang="en-US" sz="2400" b="1">
              <a:solidFill>
                <a:srgbClr val="000000"/>
              </a:solidFill>
              <a:latin typeface="Arial Unicode MS" panose="020B0604020202020204" pitchFamily="34" charset="-128"/>
              <a:ea typeface="Arial Unicode MS" panose="020B0604020202020204" pitchFamily="34" charset="-128"/>
              <a:cs typeface="Aharoni" pitchFamily="2" charset="-79"/>
            </a:endParaRPr>
          </a:p>
          <a:p>
            <a:pPr defTabSz="914400" eaLnBrk="1" hangingPunct="1">
              <a:buFontTx/>
              <a:buNone/>
            </a:pPr>
            <a:endParaRPr lang="en-US" sz="2400" b="1">
              <a:solidFill>
                <a:srgbClr val="000000"/>
              </a:solidFill>
              <a:latin typeface="Arial Unicode MS" panose="020B0604020202020204" pitchFamily="34" charset="-128"/>
              <a:ea typeface="Arial Unicode MS" panose="020B0604020202020204" pitchFamily="34" charset="-128"/>
              <a:cs typeface="Aharoni" pitchFamily="2" charset="-79"/>
            </a:endParaRPr>
          </a:p>
          <a:p>
            <a:pPr defTabSz="914400" eaLnBrk="1" hangingPunct="1">
              <a:buFontTx/>
              <a:buNone/>
            </a:pPr>
            <a:endParaRPr lang="en-US" sz="2400" b="1">
              <a:solidFill>
                <a:srgbClr val="000000"/>
              </a:solidFill>
              <a:latin typeface="Arial Unicode MS" panose="020B0604020202020204" pitchFamily="34" charset="-128"/>
              <a:ea typeface="Arial Unicode MS" panose="020B0604020202020204" pitchFamily="34" charset="-128"/>
              <a:cs typeface="Aharoni" pitchFamily="2" charset="-79"/>
            </a:endParaRPr>
          </a:p>
          <a:p>
            <a:pPr defTabSz="914400" eaLnBrk="1" hangingPunct="1">
              <a:buFontTx/>
              <a:buNone/>
            </a:pPr>
            <a:endParaRPr lang="en-US" sz="2400" b="1">
              <a:solidFill>
                <a:srgbClr val="000000"/>
              </a:solidFill>
              <a:latin typeface="Arial Unicode MS" panose="020B0604020202020204" pitchFamily="34" charset="-128"/>
              <a:ea typeface="Arial Unicode MS" panose="020B0604020202020204" pitchFamily="34" charset="-128"/>
              <a:cs typeface="Aharoni" pitchFamily="2" charset="-79"/>
            </a:endParaRPr>
          </a:p>
          <a:p>
            <a:pPr defTabSz="914400" eaLnBrk="1" hangingPunct="1">
              <a:buFontTx/>
              <a:buNone/>
            </a:pPr>
            <a:endParaRPr lang="en-US" sz="2400" b="1">
              <a:solidFill>
                <a:srgbClr val="000000"/>
              </a:solidFill>
              <a:latin typeface="Arial Unicode MS" panose="020B0604020202020204" pitchFamily="34" charset="-128"/>
              <a:ea typeface="Arial Unicode MS" panose="020B0604020202020204" pitchFamily="34" charset="-128"/>
              <a:cs typeface="Aharoni" pitchFamily="2" charset="-79"/>
            </a:endParaRPr>
          </a:p>
          <a:p>
            <a:pPr defTabSz="914400" eaLnBrk="1" hangingPunct="1">
              <a:buFontTx/>
              <a:buNone/>
            </a:pPr>
            <a:endParaRPr lang="en-US" sz="2400" b="1">
              <a:solidFill>
                <a:srgbClr val="000000"/>
              </a:solidFill>
              <a:latin typeface="Arial Unicode MS" panose="020B0604020202020204" pitchFamily="34" charset="-128"/>
              <a:ea typeface="Arial Unicode MS" panose="020B0604020202020204" pitchFamily="34" charset="-128"/>
              <a:cs typeface="Aharoni" pitchFamily="2" charset="-79"/>
            </a:endParaRPr>
          </a:p>
          <a:p>
            <a:pPr defTabSz="914400" eaLnBrk="1" hangingPunct="1">
              <a:buFontTx/>
              <a:buNone/>
            </a:pPr>
            <a:endParaRPr lang="en-US" sz="2400" b="1">
              <a:solidFill>
                <a:srgbClr val="000000"/>
              </a:solidFill>
              <a:latin typeface="Arial Unicode MS" panose="020B0604020202020204" pitchFamily="34" charset="-128"/>
              <a:ea typeface="Arial Unicode MS" panose="020B0604020202020204" pitchFamily="34" charset="-128"/>
              <a:cs typeface="Aharoni" pitchFamily="2" charset="-79"/>
            </a:endParaRPr>
          </a:p>
          <a:p>
            <a:pPr defTabSz="914400" eaLnBrk="1" hangingPunct="1">
              <a:buFontTx/>
              <a:buNone/>
            </a:pPr>
            <a:endParaRPr lang="en-US" sz="2400" b="1">
              <a:solidFill>
                <a:srgbClr val="000000"/>
              </a:solidFill>
              <a:latin typeface="Arial Unicode MS" panose="020B0604020202020204" pitchFamily="34" charset="-128"/>
              <a:ea typeface="Arial Unicode MS" panose="020B0604020202020204" pitchFamily="34" charset="-128"/>
              <a:cs typeface="Aharoni" pitchFamily="2" charset="-79"/>
            </a:endParaRPr>
          </a:p>
          <a:p>
            <a:pPr defTabSz="914400" eaLnBrk="1" hangingPunct="1">
              <a:buFontTx/>
              <a:buNone/>
            </a:pPr>
            <a:endParaRPr lang="en-US" sz="2400" b="1">
              <a:solidFill>
                <a:srgbClr val="000000"/>
              </a:solidFill>
              <a:latin typeface="Arial Unicode MS" panose="020B0604020202020204" pitchFamily="34" charset="-128"/>
              <a:ea typeface="Arial Unicode MS" panose="020B0604020202020204" pitchFamily="34" charset="-128"/>
              <a:cs typeface="Aharoni" pitchFamily="2" charset="-79"/>
            </a:endParaRPr>
          </a:p>
          <a:p>
            <a:pPr defTabSz="914400" eaLnBrk="1" hangingPunct="1">
              <a:buFontTx/>
              <a:buNone/>
            </a:pPr>
            <a:endParaRPr lang="en-US" sz="2400" b="1">
              <a:solidFill>
                <a:srgbClr val="000000"/>
              </a:solidFill>
              <a:latin typeface="Arial Unicode MS" panose="020B0604020202020204" pitchFamily="34" charset="-128"/>
              <a:ea typeface="Arial Unicode MS" panose="020B0604020202020204" pitchFamily="34" charset="-128"/>
              <a:cs typeface="Aharoni" pitchFamily="2" charset="-79"/>
            </a:endParaRPr>
          </a:p>
          <a:p>
            <a:pPr defTabSz="914400" eaLnBrk="1" hangingPunct="1">
              <a:buFontTx/>
              <a:buNone/>
            </a:pPr>
            <a:endParaRPr lang="en-US" sz="2400" b="1">
              <a:solidFill>
                <a:srgbClr val="000000"/>
              </a:solidFill>
              <a:latin typeface="Arial Unicode MS" panose="020B0604020202020204" pitchFamily="34" charset="-128"/>
              <a:ea typeface="Arial Unicode MS" panose="020B0604020202020204" pitchFamily="34" charset="-128"/>
              <a:cs typeface="Aharoni" pitchFamily="2" charset="-79"/>
            </a:endParaRPr>
          </a:p>
          <a:p>
            <a:pPr defTabSz="914400" eaLnBrk="1" hangingPunct="1">
              <a:buFontTx/>
              <a:buNone/>
            </a:pPr>
            <a:endParaRPr lang="en-US" sz="2400" b="1">
              <a:solidFill>
                <a:srgbClr val="000000"/>
              </a:solidFill>
              <a:latin typeface="Arial Unicode MS" panose="020B0604020202020204" pitchFamily="34" charset="-128"/>
              <a:ea typeface="Arial Unicode MS" panose="020B0604020202020204" pitchFamily="34" charset="-128"/>
              <a:cs typeface="Aharoni" pitchFamily="2" charset="-79"/>
            </a:endParaRPr>
          </a:p>
        </p:txBody>
      </p:sp>
    </p:spTree>
    <p:extLst>
      <p:ext uri="{BB962C8B-B14F-4D97-AF65-F5344CB8AC3E}">
        <p14:creationId xmlns:p14="http://schemas.microsoft.com/office/powerpoint/2010/main" val="143391389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4"/>
          <p:cNvSpPr>
            <a:spLocks noChangeArrowheads="1"/>
          </p:cNvSpPr>
          <p:nvPr/>
        </p:nvSpPr>
        <p:spPr bwMode="auto">
          <a:xfrm>
            <a:off x="5486400" y="2482533"/>
            <a:ext cx="5562600" cy="3801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defTabSz="914400" eaLnBrk="1" hangingPunct="1">
              <a:buFontTx/>
              <a:buNone/>
            </a:pPr>
            <a:r>
              <a:rPr lang="en-US" sz="2400" b="1" dirty="0">
                <a:solidFill>
                  <a:srgbClr val="000000"/>
                </a:solidFill>
                <a:latin typeface="Arial Unicode MS" panose="020B0604020202020204" pitchFamily="34" charset="-128"/>
                <a:ea typeface="Arial Unicode MS" panose="020B0604020202020204" pitchFamily="34" charset="-128"/>
                <a:cs typeface="Aharoni" pitchFamily="2" charset="-79"/>
              </a:rPr>
              <a:t>Scared Objects</a:t>
            </a:r>
          </a:p>
          <a:p>
            <a:pPr defTabSz="914400" eaLnBrk="1" hangingPunct="1">
              <a:buFontTx/>
              <a:buNone/>
            </a:pPr>
            <a:r>
              <a:rPr lang="en-US" sz="2400" dirty="0">
                <a:solidFill>
                  <a:srgbClr val="000000"/>
                </a:solidFill>
                <a:latin typeface="Arial Unicode MS" panose="020B0604020202020204" pitchFamily="34" charset="-128"/>
                <a:ea typeface="Arial Unicode MS" panose="020B0604020202020204" pitchFamily="34" charset="-128"/>
                <a:cs typeface="Aharoni" pitchFamily="2" charset="-79"/>
              </a:rPr>
              <a:t>Scared objects are those objects which are considered holy. For example. Holy </a:t>
            </a:r>
            <a:r>
              <a:rPr lang="en-US" sz="2400" dirty="0" smtClean="0">
                <a:solidFill>
                  <a:srgbClr val="000000"/>
                </a:solidFill>
                <a:latin typeface="Arial Unicode MS" panose="020B0604020202020204" pitchFamily="34" charset="-128"/>
                <a:ea typeface="Arial Unicode MS" panose="020B0604020202020204" pitchFamily="34" charset="-128"/>
                <a:cs typeface="Aharoni" pitchFamily="2" charset="-79"/>
              </a:rPr>
              <a:t>Books</a:t>
            </a:r>
            <a:endParaRPr lang="en-US" sz="2400" dirty="0">
              <a:solidFill>
                <a:srgbClr val="000000"/>
              </a:solidFill>
              <a:latin typeface="Arial Unicode MS" panose="020B0604020202020204" pitchFamily="34" charset="-128"/>
              <a:ea typeface="Arial Unicode MS" panose="020B0604020202020204" pitchFamily="34" charset="-128"/>
              <a:cs typeface="Aharoni" pitchFamily="2" charset="-79"/>
            </a:endParaRPr>
          </a:p>
          <a:p>
            <a:pPr defTabSz="914400" eaLnBrk="1" hangingPunct="1">
              <a:buFontTx/>
              <a:buNone/>
            </a:pPr>
            <a:r>
              <a:rPr lang="en-US" sz="2400" b="1" dirty="0">
                <a:solidFill>
                  <a:srgbClr val="000000"/>
                </a:solidFill>
                <a:latin typeface="Arial Unicode MS" panose="020B0604020202020204" pitchFamily="34" charset="-128"/>
                <a:ea typeface="Arial Unicode MS" panose="020B0604020202020204" pitchFamily="34" charset="-128"/>
                <a:cs typeface="Aharoni" pitchFamily="2" charset="-79"/>
              </a:rPr>
              <a:t>Symbolism</a:t>
            </a:r>
          </a:p>
          <a:p>
            <a:pPr defTabSz="914400" eaLnBrk="1" hangingPunct="1">
              <a:buFontTx/>
              <a:buNone/>
            </a:pPr>
            <a:r>
              <a:rPr lang="en-US" sz="2400" dirty="0">
                <a:solidFill>
                  <a:srgbClr val="000000"/>
                </a:solidFill>
                <a:latin typeface="Arial Unicode MS" panose="020B0604020202020204" pitchFamily="34" charset="-128"/>
                <a:ea typeface="Arial Unicode MS" panose="020B0604020202020204" pitchFamily="34" charset="-128"/>
                <a:cs typeface="Aharoni" pitchFamily="2" charset="-79"/>
              </a:rPr>
              <a:t>A symbol is sign or object or situation. Symbol gives meaning to human action and behavior. </a:t>
            </a:r>
            <a:r>
              <a:rPr lang="en-US" sz="2400" dirty="0" err="1">
                <a:solidFill>
                  <a:srgbClr val="000000"/>
                </a:solidFill>
                <a:latin typeface="Arial Unicode MS" panose="020B0604020202020204" pitchFamily="34" charset="-128"/>
                <a:ea typeface="Arial Unicode MS" panose="020B0604020202020204" pitchFamily="34" charset="-128"/>
                <a:cs typeface="Aharoni" pitchFamily="2" charset="-79"/>
              </a:rPr>
              <a:t>i.e</a:t>
            </a:r>
            <a:r>
              <a:rPr lang="en-US" sz="2400" dirty="0">
                <a:solidFill>
                  <a:srgbClr val="000000"/>
                </a:solidFill>
                <a:latin typeface="Arial Unicode MS" panose="020B0604020202020204" pitchFamily="34" charset="-128"/>
                <a:ea typeface="Arial Unicode MS" panose="020B0604020202020204" pitchFamily="34" charset="-128"/>
                <a:cs typeface="Aharoni" pitchFamily="2" charset="-79"/>
              </a:rPr>
              <a:t> AZAN, recitation of Holy Quran, human behavior changed with full of respect.</a:t>
            </a:r>
          </a:p>
        </p:txBody>
      </p:sp>
    </p:spTree>
    <p:extLst>
      <p:ext uri="{BB962C8B-B14F-4D97-AF65-F5344CB8AC3E}">
        <p14:creationId xmlns:p14="http://schemas.microsoft.com/office/powerpoint/2010/main" val="32850175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4"/>
          <p:cNvSpPr>
            <a:spLocks noChangeArrowheads="1"/>
          </p:cNvSpPr>
          <p:nvPr/>
        </p:nvSpPr>
        <p:spPr bwMode="auto">
          <a:xfrm>
            <a:off x="777240" y="2185035"/>
            <a:ext cx="10347960" cy="2932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defTabSz="914400" eaLnBrk="1" hangingPunct="1">
              <a:buFontTx/>
              <a:buNone/>
            </a:pPr>
            <a:r>
              <a:rPr lang="en-US" sz="2400" b="1" dirty="0">
                <a:solidFill>
                  <a:srgbClr val="000000"/>
                </a:solidFill>
                <a:latin typeface="Arial Unicode MS" panose="020B0604020202020204" pitchFamily="34" charset="-128"/>
                <a:ea typeface="Arial Unicode MS" panose="020B0604020202020204" pitchFamily="34" charset="-128"/>
                <a:cs typeface="Aharoni" pitchFamily="2" charset="-79"/>
              </a:rPr>
              <a:t>Religious Organizations</a:t>
            </a:r>
          </a:p>
          <a:p>
            <a:pPr defTabSz="914400" eaLnBrk="1" hangingPunct="1">
              <a:buFontTx/>
              <a:buNone/>
            </a:pPr>
            <a:r>
              <a:rPr lang="en-US" sz="2400" dirty="0">
                <a:solidFill>
                  <a:srgbClr val="000000"/>
                </a:solidFill>
                <a:latin typeface="Arial Unicode MS" panose="020B0604020202020204" pitchFamily="34" charset="-128"/>
                <a:ea typeface="Arial Unicode MS" panose="020B0604020202020204" pitchFamily="34" charset="-128"/>
                <a:cs typeface="Aharoni" pitchFamily="2" charset="-79"/>
              </a:rPr>
              <a:t>Different roles for individual in religious structure. Prophet / Followers / Imam / Spiritual leaders etc</a:t>
            </a:r>
            <a:r>
              <a:rPr lang="en-US" sz="2400" dirty="0" smtClean="0">
                <a:solidFill>
                  <a:srgbClr val="000000"/>
                </a:solidFill>
                <a:latin typeface="Arial Unicode MS" panose="020B0604020202020204" pitchFamily="34" charset="-128"/>
                <a:ea typeface="Arial Unicode MS" panose="020B0604020202020204" pitchFamily="34" charset="-128"/>
                <a:cs typeface="Aharoni" pitchFamily="2" charset="-79"/>
              </a:rPr>
              <a:t>.</a:t>
            </a:r>
            <a:endParaRPr lang="en-US" sz="2400" b="1" dirty="0">
              <a:solidFill>
                <a:srgbClr val="000000"/>
              </a:solidFill>
              <a:latin typeface="Arial Unicode MS" panose="020B0604020202020204" pitchFamily="34" charset="-128"/>
              <a:ea typeface="Arial Unicode MS" panose="020B0604020202020204" pitchFamily="34" charset="-128"/>
              <a:cs typeface="Aharoni" pitchFamily="2" charset="-79"/>
            </a:endParaRPr>
          </a:p>
          <a:p>
            <a:pPr defTabSz="914400" eaLnBrk="1" hangingPunct="1">
              <a:buFontTx/>
              <a:buNone/>
            </a:pPr>
            <a:r>
              <a:rPr lang="en-US" sz="2400" b="1" dirty="0">
                <a:solidFill>
                  <a:srgbClr val="000000"/>
                </a:solidFill>
                <a:latin typeface="Arial Unicode MS" panose="020B0604020202020204" pitchFamily="34" charset="-128"/>
                <a:ea typeface="Arial Unicode MS" panose="020B0604020202020204" pitchFamily="34" charset="-128"/>
                <a:cs typeface="Aharoni" pitchFamily="2" charset="-79"/>
              </a:rPr>
              <a:t>Sect</a:t>
            </a:r>
          </a:p>
          <a:p>
            <a:pPr defTabSz="914400" eaLnBrk="1" hangingPunct="1">
              <a:buFontTx/>
              <a:buNone/>
            </a:pPr>
            <a:r>
              <a:rPr lang="en-US" sz="2400" dirty="0">
                <a:solidFill>
                  <a:srgbClr val="000000"/>
                </a:solidFill>
                <a:latin typeface="Arial Unicode MS" panose="020B0604020202020204" pitchFamily="34" charset="-128"/>
                <a:ea typeface="Arial Unicode MS" panose="020B0604020202020204" pitchFamily="34" charset="-128"/>
                <a:cs typeface="Aharoni" pitchFamily="2" charset="-79"/>
              </a:rPr>
              <a:t>Every religion has more than one body of believer grown up within the larger religion. Sects are institutionalized and become independent. </a:t>
            </a:r>
          </a:p>
          <a:p>
            <a:pPr defTabSz="914400" eaLnBrk="1" hangingPunct="1">
              <a:buFontTx/>
              <a:buNone/>
            </a:pPr>
            <a:r>
              <a:rPr lang="en-US" sz="2400" dirty="0">
                <a:solidFill>
                  <a:srgbClr val="000000"/>
                </a:solidFill>
                <a:latin typeface="Arial Unicode MS" panose="020B0604020202020204" pitchFamily="34" charset="-128"/>
                <a:ea typeface="Arial Unicode MS" panose="020B0604020202020204" pitchFamily="34" charset="-128"/>
                <a:cs typeface="Aharoni" pitchFamily="2" charset="-79"/>
              </a:rPr>
              <a:t>For example. Shia / Sunni / </a:t>
            </a:r>
            <a:r>
              <a:rPr lang="en-US" sz="2400" dirty="0" err="1">
                <a:solidFill>
                  <a:srgbClr val="000000"/>
                </a:solidFill>
                <a:latin typeface="Arial Unicode MS" panose="020B0604020202020204" pitchFamily="34" charset="-128"/>
                <a:ea typeface="Arial Unicode MS" panose="020B0604020202020204" pitchFamily="34" charset="-128"/>
                <a:cs typeface="Aharoni" pitchFamily="2" charset="-79"/>
              </a:rPr>
              <a:t>Ahl</a:t>
            </a:r>
            <a:r>
              <a:rPr lang="en-US" sz="2400" dirty="0">
                <a:solidFill>
                  <a:srgbClr val="000000"/>
                </a:solidFill>
                <a:latin typeface="Arial Unicode MS" panose="020B0604020202020204" pitchFamily="34" charset="-128"/>
                <a:ea typeface="Arial Unicode MS" panose="020B0604020202020204" pitchFamily="34" charset="-128"/>
                <a:cs typeface="Aharoni" pitchFamily="2" charset="-79"/>
              </a:rPr>
              <a:t>-e-Hadith.</a:t>
            </a:r>
          </a:p>
        </p:txBody>
      </p:sp>
    </p:spTree>
    <p:extLst>
      <p:ext uri="{BB962C8B-B14F-4D97-AF65-F5344CB8AC3E}">
        <p14:creationId xmlns:p14="http://schemas.microsoft.com/office/powerpoint/2010/main" val="394441105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1" name="Rectangle 4"/>
          <p:cNvSpPr>
            <a:spLocks noChangeArrowheads="1"/>
          </p:cNvSpPr>
          <p:nvPr/>
        </p:nvSpPr>
        <p:spPr bwMode="auto">
          <a:xfrm>
            <a:off x="274320" y="2208213"/>
            <a:ext cx="11582400" cy="4598182"/>
          </a:xfrm>
          <a:prstGeom prst="rect">
            <a:avLst/>
          </a:prstGeom>
          <a:noFill/>
          <a:ln>
            <a:noFill/>
          </a:ln>
          <a:extLst/>
        </p:spPr>
        <p:txBody>
          <a:bodyPr wrap="square">
            <a:spAutoFit/>
          </a:bodyPr>
          <a:lstStyle/>
          <a:p>
            <a:pPr defTabSz="914400" eaLnBrk="1" hangingPunct="1">
              <a:lnSpc>
                <a:spcPct val="90000"/>
              </a:lnSpc>
              <a:spcBef>
                <a:spcPts val="1000"/>
              </a:spcBef>
              <a:defRPr/>
            </a:pPr>
            <a:r>
              <a:rPr lang="en-US" altLang="en-US" sz="2600" b="1" dirty="0">
                <a:solidFill>
                  <a:srgbClr val="0981E5"/>
                </a:solidFill>
                <a:latin typeface="Aharoni" pitchFamily="2" charset="-79"/>
                <a:ea typeface="Arial Unicode MS" pitchFamily="34" charset="-128"/>
                <a:cs typeface="Aharoni" pitchFamily="2" charset="-79"/>
              </a:rPr>
              <a:t>    Functions of Religion</a:t>
            </a:r>
          </a:p>
          <a:p>
            <a:pPr marL="342900" indent="-342900" defTabSz="914400" eaLnBrk="1" hangingPunct="1">
              <a:lnSpc>
                <a:spcPct val="90000"/>
              </a:lnSpc>
              <a:spcBef>
                <a:spcPts val="1000"/>
              </a:spcBef>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Religion maintain social order and control in the society. </a:t>
            </a:r>
          </a:p>
          <a:p>
            <a:pPr marL="342900" indent="-342900" defTabSz="914400" eaLnBrk="1" hangingPunct="1">
              <a:lnSpc>
                <a:spcPct val="90000"/>
              </a:lnSpc>
              <a:spcBef>
                <a:spcPts val="1000"/>
              </a:spcBef>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Religion enhance self-importance.</a:t>
            </a:r>
          </a:p>
          <a:p>
            <a:pPr marL="342900" indent="-342900" defTabSz="914400" eaLnBrk="1" hangingPunct="1">
              <a:lnSpc>
                <a:spcPct val="90000"/>
              </a:lnSpc>
              <a:spcBef>
                <a:spcPts val="1000"/>
              </a:spcBef>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Religion comes as a source of social cohesion</a:t>
            </a:r>
          </a:p>
          <a:p>
            <a:pPr marL="342900" indent="-342900" defTabSz="914400" eaLnBrk="1" hangingPunct="1">
              <a:lnSpc>
                <a:spcPct val="90000"/>
              </a:lnSpc>
              <a:spcBef>
                <a:spcPts val="1000"/>
              </a:spcBef>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Religion encourages social welfare</a:t>
            </a:r>
          </a:p>
          <a:p>
            <a:pPr marL="342900" indent="-342900" defTabSz="914400" eaLnBrk="1" hangingPunct="1">
              <a:lnSpc>
                <a:spcPct val="90000"/>
              </a:lnSpc>
              <a:spcBef>
                <a:spcPts val="1000"/>
              </a:spcBef>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Religion is the agency of social control</a:t>
            </a:r>
          </a:p>
          <a:p>
            <a:pPr marL="342900" indent="-342900" defTabSz="914400" eaLnBrk="1" hangingPunct="1">
              <a:lnSpc>
                <a:spcPct val="90000"/>
              </a:lnSpc>
              <a:spcBef>
                <a:spcPts val="1000"/>
              </a:spcBef>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Religion control economic life</a:t>
            </a:r>
          </a:p>
          <a:p>
            <a:pPr marL="342900" indent="-342900" defTabSz="914400" eaLnBrk="1" hangingPunct="1">
              <a:lnSpc>
                <a:spcPct val="90000"/>
              </a:lnSpc>
              <a:spcBef>
                <a:spcPts val="1000"/>
              </a:spcBef>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Religion as an integrative force</a:t>
            </a:r>
          </a:p>
          <a:p>
            <a:pPr marL="342900" indent="-342900" defTabSz="914400" eaLnBrk="1" hangingPunct="1">
              <a:lnSpc>
                <a:spcPct val="90000"/>
              </a:lnSpc>
              <a:spcBef>
                <a:spcPts val="1000"/>
              </a:spcBef>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Creating a moral community</a:t>
            </a:r>
          </a:p>
          <a:p>
            <a:pPr marL="342900" indent="-342900" defTabSz="914400" eaLnBrk="1" hangingPunct="1">
              <a:lnSpc>
                <a:spcPct val="90000"/>
              </a:lnSpc>
              <a:spcBef>
                <a:spcPts val="1000"/>
              </a:spcBef>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Religion as Social </a:t>
            </a:r>
            <a:r>
              <a:rPr lang="en-US" sz="2400" dirty="0" smtClean="0">
                <a:solidFill>
                  <a:srgbClr val="000000"/>
                </a:solidFill>
                <a:latin typeface="Arial Unicode MS" pitchFamily="34" charset="-128"/>
                <a:ea typeface="Arial Unicode MS" pitchFamily="34" charset="-128"/>
                <a:cs typeface="Aharoni" pitchFamily="2" charset="-79"/>
              </a:rPr>
              <a:t>Control</a:t>
            </a:r>
            <a:endParaRPr lang="en-US" sz="2400" dirty="0">
              <a:solidFill>
                <a:srgbClr val="000000"/>
              </a:solidFill>
              <a:latin typeface="Arial Unicode MS" pitchFamily="34" charset="-128"/>
              <a:ea typeface="Arial Unicode MS" pitchFamily="34" charset="-128"/>
              <a:cs typeface="Aharoni" pitchFamily="2" charset="-79"/>
            </a:endParaRPr>
          </a:p>
        </p:txBody>
      </p:sp>
    </p:spTree>
    <p:extLst>
      <p:ext uri="{BB962C8B-B14F-4D97-AF65-F5344CB8AC3E}">
        <p14:creationId xmlns:p14="http://schemas.microsoft.com/office/powerpoint/2010/main" val="351664769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1" name="Rectangle 4"/>
          <p:cNvSpPr>
            <a:spLocks noChangeArrowheads="1"/>
          </p:cNvSpPr>
          <p:nvPr/>
        </p:nvSpPr>
        <p:spPr bwMode="auto">
          <a:xfrm>
            <a:off x="6311900" y="989013"/>
            <a:ext cx="5651500" cy="5116512"/>
          </a:xfrm>
          <a:prstGeom prst="rect">
            <a:avLst/>
          </a:prstGeom>
          <a:noFill/>
          <a:ln>
            <a:noFill/>
          </a:ln>
          <a:extLst/>
        </p:spPr>
        <p:txBody>
          <a:bodyPr>
            <a:spAutoFit/>
          </a:bodyPr>
          <a:lstStyle/>
          <a:p>
            <a:pPr defTabSz="914400" eaLnBrk="1" hangingPunct="1">
              <a:lnSpc>
                <a:spcPct val="90000"/>
              </a:lnSpc>
              <a:spcBef>
                <a:spcPts val="1000"/>
              </a:spcBef>
              <a:defRPr/>
            </a:pPr>
            <a:r>
              <a:rPr lang="en-US" altLang="en-US" sz="2600" b="1" dirty="0">
                <a:solidFill>
                  <a:srgbClr val="0981E5"/>
                </a:solidFill>
                <a:latin typeface="Aharoni" pitchFamily="2" charset="-79"/>
                <a:ea typeface="Arial Unicode MS" pitchFamily="34" charset="-128"/>
                <a:cs typeface="Aharoni" pitchFamily="2" charset="-79"/>
              </a:rPr>
              <a:t>   Functions of Religion</a:t>
            </a:r>
          </a:p>
          <a:p>
            <a:pPr marL="342900" indent="-342900" defTabSz="914400" eaLnBrk="1" hangingPunct="1">
              <a:lnSpc>
                <a:spcPct val="90000"/>
              </a:lnSpc>
              <a:spcBef>
                <a:spcPts val="1000"/>
              </a:spcBef>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Provides Rite of Passage</a:t>
            </a:r>
          </a:p>
          <a:p>
            <a:pPr marL="342900" indent="-342900" defTabSz="914400" eaLnBrk="1" hangingPunct="1">
              <a:lnSpc>
                <a:spcPct val="90000"/>
              </a:lnSpc>
              <a:spcBef>
                <a:spcPts val="1000"/>
              </a:spcBef>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Religion as emotional support</a:t>
            </a:r>
          </a:p>
          <a:p>
            <a:pPr marL="342900" indent="-342900" defTabSz="914400" eaLnBrk="1" hangingPunct="1">
              <a:lnSpc>
                <a:spcPct val="90000"/>
              </a:lnSpc>
              <a:spcBef>
                <a:spcPts val="1000"/>
              </a:spcBef>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Religion serve a means to provide answers to ultimate questions</a:t>
            </a:r>
          </a:p>
          <a:p>
            <a:pPr marL="342900" indent="-342900" defTabSz="914400" eaLnBrk="1" hangingPunct="1">
              <a:lnSpc>
                <a:spcPct val="90000"/>
              </a:lnSpc>
              <a:spcBef>
                <a:spcPts val="1000"/>
              </a:spcBef>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Religion as course of identity</a:t>
            </a:r>
          </a:p>
          <a:p>
            <a:pPr marL="342900" indent="-342900" defTabSz="914400" eaLnBrk="1" hangingPunct="1">
              <a:lnSpc>
                <a:spcPct val="90000"/>
              </a:lnSpc>
              <a:spcBef>
                <a:spcPts val="1000"/>
              </a:spcBef>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Legitimating function of religion</a:t>
            </a:r>
          </a:p>
          <a:p>
            <a:pPr marL="342900" indent="-342900" defTabSz="914400" eaLnBrk="1" hangingPunct="1">
              <a:lnSpc>
                <a:spcPct val="90000"/>
              </a:lnSpc>
              <a:spcBef>
                <a:spcPts val="1000"/>
              </a:spcBef>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Psychologizing Religion</a:t>
            </a:r>
          </a:p>
          <a:p>
            <a:pPr marL="342900" indent="-342900" defTabSz="914400" eaLnBrk="1" hangingPunct="1">
              <a:lnSpc>
                <a:spcPct val="90000"/>
              </a:lnSpc>
              <a:spcBef>
                <a:spcPts val="1000"/>
              </a:spcBef>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Religion acts as Psychotherapy</a:t>
            </a:r>
          </a:p>
          <a:p>
            <a:pPr marL="342900" indent="-342900" defTabSz="914400" eaLnBrk="1" hangingPunct="1">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Religion as an Agent of Social Change</a:t>
            </a:r>
          </a:p>
          <a:p>
            <a:pPr defTabSz="914400" eaLnBrk="1" hangingPunct="1">
              <a:defRPr/>
            </a:pPr>
            <a:endParaRPr lang="en-US" altLang="en-US" sz="2400" dirty="0">
              <a:solidFill>
                <a:srgbClr val="000000"/>
              </a:solidFill>
              <a:latin typeface="Arial Unicode MS" pitchFamily="34" charset="-128"/>
              <a:ea typeface="Arial Unicode MS" pitchFamily="34" charset="-128"/>
              <a:cs typeface="Aharoni" pitchFamily="2" charset="-79"/>
            </a:endParaRPr>
          </a:p>
        </p:txBody>
      </p:sp>
      <p:sp>
        <p:nvSpPr>
          <p:cNvPr id="45060" name="Rectangle 3"/>
          <p:cNvSpPr>
            <a:spLocks noChangeArrowheads="1"/>
          </p:cNvSpPr>
          <p:nvPr/>
        </p:nvSpPr>
        <p:spPr bwMode="auto">
          <a:xfrm>
            <a:off x="1981200" y="5160963"/>
            <a:ext cx="1219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en-US" sz="1800">
                <a:solidFill>
                  <a:srgbClr val="000000"/>
                </a:solidFill>
                <a:latin typeface="Arial" panose="020B0604020202020204" pitchFamily="34" charset="0"/>
              </a:rPr>
              <a:t>End</a:t>
            </a:r>
          </a:p>
        </p:txBody>
      </p:sp>
    </p:spTree>
    <p:extLst>
      <p:ext uri="{BB962C8B-B14F-4D97-AF65-F5344CB8AC3E}">
        <p14:creationId xmlns:p14="http://schemas.microsoft.com/office/powerpoint/2010/main" val="36290167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Meaning of Sociology</a:t>
            </a:r>
          </a:p>
        </p:txBody>
      </p:sp>
      <p:sp>
        <p:nvSpPr>
          <p:cNvPr id="3" name="Content Placeholder 2"/>
          <p:cNvSpPr>
            <a:spLocks noGrp="1"/>
          </p:cNvSpPr>
          <p:nvPr>
            <p:ph idx="1"/>
          </p:nvPr>
        </p:nvSpPr>
        <p:spPr/>
        <p:txBody>
          <a:bodyPr/>
          <a:lstStyle/>
          <a:p>
            <a:r>
              <a:rPr lang="en-US" dirty="0" smtClean="0"/>
              <a:t>The </a:t>
            </a:r>
            <a:r>
              <a:rPr lang="en-US" dirty="0"/>
              <a:t>word sociology is a combination of Latin word ‘</a:t>
            </a:r>
            <a:r>
              <a:rPr lang="en-US" dirty="0" err="1"/>
              <a:t>socius</a:t>
            </a:r>
            <a:r>
              <a:rPr lang="en-US" dirty="0"/>
              <a:t>’ and Greek word </a:t>
            </a:r>
            <a:r>
              <a:rPr lang="en-US" dirty="0" err="1"/>
              <a:t>Logus</a:t>
            </a:r>
            <a:r>
              <a:rPr lang="en-US" dirty="0"/>
              <a:t>, </a:t>
            </a:r>
          </a:p>
          <a:p>
            <a:r>
              <a:rPr lang="en-US" dirty="0" err="1" smtClean="0"/>
              <a:t>Logus</a:t>
            </a:r>
            <a:r>
              <a:rPr lang="en-US" dirty="0" smtClean="0"/>
              <a:t> </a:t>
            </a:r>
            <a:r>
              <a:rPr lang="en-US" dirty="0"/>
              <a:t>means study on a high level </a:t>
            </a:r>
          </a:p>
          <a:p>
            <a:r>
              <a:rPr lang="en-US" dirty="0" smtClean="0"/>
              <a:t>and </a:t>
            </a:r>
            <a:r>
              <a:rPr lang="en-US" dirty="0" err="1"/>
              <a:t>socius</a:t>
            </a:r>
            <a:r>
              <a:rPr lang="en-US" dirty="0"/>
              <a:t> points to society. </a:t>
            </a:r>
          </a:p>
          <a:p>
            <a:r>
              <a:rPr lang="en-US" dirty="0" smtClean="0"/>
              <a:t>Thus</a:t>
            </a:r>
            <a:r>
              <a:rPr lang="en-US" dirty="0"/>
              <a:t>, sociology means the study of society on a highly generalized or abstract level</a:t>
            </a:r>
            <a:r>
              <a:rPr lang="en-US" dirty="0" smtClean="0"/>
              <a:t>.</a:t>
            </a:r>
          </a:p>
          <a:p>
            <a:r>
              <a:rPr lang="en-US" dirty="0" smtClean="0"/>
              <a:t> </a:t>
            </a:r>
            <a:r>
              <a:rPr lang="en-US" dirty="0"/>
              <a:t>In other words, the meaning of sociology is the ‘science of society’.</a:t>
            </a:r>
          </a:p>
        </p:txBody>
      </p:sp>
    </p:spTree>
    <p:extLst>
      <p:ext uri="{BB962C8B-B14F-4D97-AF65-F5344CB8AC3E}">
        <p14:creationId xmlns:p14="http://schemas.microsoft.com/office/powerpoint/2010/main" val="211178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838200" y="707708"/>
            <a:ext cx="10515600" cy="473075"/>
          </a:xfrm>
        </p:spPr>
        <p:txBody>
          <a:bodyPr>
            <a:normAutofit fontScale="90000"/>
          </a:bodyPr>
          <a:lstStyle/>
          <a:p>
            <a:pPr algn="ctr"/>
            <a:r>
              <a:rPr lang="en-US" b="1" dirty="0" smtClean="0">
                <a:solidFill>
                  <a:schemeClr val="bg1"/>
                </a:solidFill>
              </a:rPr>
              <a:t>What is Economy </a:t>
            </a:r>
          </a:p>
        </p:txBody>
      </p:sp>
      <p:sp>
        <p:nvSpPr>
          <p:cNvPr id="48131" name="Content Placeholder 2"/>
          <p:cNvSpPr>
            <a:spLocks noGrp="1"/>
          </p:cNvSpPr>
          <p:nvPr>
            <p:ph idx="1"/>
          </p:nvPr>
        </p:nvSpPr>
        <p:spPr>
          <a:xfrm>
            <a:off x="5486400" y="1371600"/>
            <a:ext cx="5867400" cy="4805363"/>
          </a:xfrm>
        </p:spPr>
        <p:txBody>
          <a:bodyPr/>
          <a:lstStyle/>
          <a:p>
            <a:r>
              <a:rPr lang="en-US" smtClean="0"/>
              <a:t>The Production, Distribution and Consumption of Services by different agents is known as economy.</a:t>
            </a:r>
          </a:p>
          <a:p>
            <a:endParaRPr lang="en-US" smtClean="0"/>
          </a:p>
          <a:p>
            <a:r>
              <a:rPr lang="en-US" smtClean="0"/>
              <a:t>A good economy ensures better chances of survival and development or a state. </a:t>
            </a:r>
          </a:p>
          <a:p>
            <a:endParaRPr lang="en-US" smtClean="0"/>
          </a:p>
          <a:p>
            <a:r>
              <a:rPr lang="en-US" smtClean="0"/>
              <a:t>The economy is an indicator of development and sustainability. </a:t>
            </a:r>
          </a:p>
        </p:txBody>
      </p:sp>
    </p:spTree>
    <p:extLst>
      <p:ext uri="{BB962C8B-B14F-4D97-AF65-F5344CB8AC3E}">
        <p14:creationId xmlns:p14="http://schemas.microsoft.com/office/powerpoint/2010/main" val="21315293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txBox="1">
            <a:spLocks/>
          </p:cNvSpPr>
          <p:nvPr/>
        </p:nvSpPr>
        <p:spPr bwMode="auto">
          <a:xfrm>
            <a:off x="0" y="518160"/>
            <a:ext cx="12192000" cy="410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defTabSz="914400" eaLnBrk="1" hangingPunct="1">
              <a:spcBef>
                <a:spcPct val="0"/>
              </a:spcBef>
              <a:buFontTx/>
              <a:buNone/>
            </a:pPr>
            <a:r>
              <a:rPr lang="en-US" sz="3200" b="1" dirty="0">
                <a:solidFill>
                  <a:schemeClr val="bg1"/>
                </a:solidFill>
                <a:latin typeface="Aharoni" pitchFamily="2" charset="-79"/>
                <a:cs typeface="Aharoni" pitchFamily="2" charset="-79"/>
              </a:rPr>
              <a:t>Economic Institution </a:t>
            </a:r>
            <a:endParaRPr lang="en-MY" sz="3200" b="1" dirty="0">
              <a:solidFill>
                <a:schemeClr val="bg1"/>
              </a:solidFill>
              <a:latin typeface="Aharoni" pitchFamily="2" charset="-79"/>
              <a:cs typeface="Aharoni" pitchFamily="2" charset="-79"/>
            </a:endParaRPr>
          </a:p>
        </p:txBody>
      </p:sp>
      <p:sp>
        <p:nvSpPr>
          <p:cNvPr id="100355" name="Rectangle 4"/>
          <p:cNvSpPr>
            <a:spLocks noChangeArrowheads="1"/>
          </p:cNvSpPr>
          <p:nvPr/>
        </p:nvSpPr>
        <p:spPr bwMode="auto">
          <a:xfrm>
            <a:off x="6464300" y="914400"/>
            <a:ext cx="5651500" cy="5845175"/>
          </a:xfrm>
          <a:prstGeom prst="rect">
            <a:avLst/>
          </a:prstGeom>
          <a:noFill/>
          <a:ln>
            <a:noFill/>
          </a:ln>
          <a:extLst/>
        </p:spPr>
        <p:txBody>
          <a:bodyPr>
            <a:spAutoFit/>
          </a:bodyPr>
          <a:lstStyle/>
          <a:p>
            <a:pPr defTabSz="914400" eaLnBrk="1" hangingPunct="1">
              <a:lnSpc>
                <a:spcPct val="90000"/>
              </a:lnSpc>
              <a:spcBef>
                <a:spcPts val="1000"/>
              </a:spcBef>
              <a:defRPr/>
            </a:pPr>
            <a:r>
              <a:rPr lang="en-US" altLang="en-US" sz="2600" b="1" dirty="0">
                <a:solidFill>
                  <a:srgbClr val="0981E5"/>
                </a:solidFill>
                <a:latin typeface="Aharoni" pitchFamily="2" charset="-79"/>
                <a:ea typeface="Arial Unicode MS" pitchFamily="34" charset="-128"/>
                <a:cs typeface="Aharoni" pitchFamily="2" charset="-79"/>
              </a:rPr>
              <a:t>   Economic</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Concerned with the production, consumption and transfer of wealth.</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Limited resources and unlimited wants.</a:t>
            </a:r>
          </a:p>
          <a:p>
            <a:pPr marL="228600" indent="-228600" defTabSz="914400" eaLnBrk="1" hangingPunct="1">
              <a:buFont typeface="Franklin Gothic Book" panose="020B0503020102020204" pitchFamily="34" charset="0"/>
              <a:buNone/>
              <a:defRPr/>
            </a:pPr>
            <a:r>
              <a:rPr lang="en-US" sz="2400" b="1" dirty="0">
                <a:solidFill>
                  <a:srgbClr val="000000"/>
                </a:solidFill>
                <a:latin typeface="Arial Unicode MS" pitchFamily="34" charset="-128"/>
                <a:ea typeface="Arial Unicode MS" pitchFamily="34" charset="-128"/>
                <a:cs typeface="Aharoni" pitchFamily="2" charset="-79"/>
              </a:rPr>
              <a:t>   </a:t>
            </a:r>
            <a:r>
              <a:rPr lang="en-US" sz="2400" b="1" dirty="0" err="1">
                <a:solidFill>
                  <a:srgbClr val="000000"/>
                </a:solidFill>
                <a:latin typeface="Arial Unicode MS" pitchFamily="34" charset="-128"/>
                <a:ea typeface="Arial Unicode MS" pitchFamily="34" charset="-128"/>
                <a:cs typeface="Aharoni" pitchFamily="2" charset="-79"/>
              </a:rPr>
              <a:t>Jhon</a:t>
            </a:r>
            <a:r>
              <a:rPr lang="en-US" sz="2400" b="1" dirty="0">
                <a:solidFill>
                  <a:srgbClr val="000000"/>
                </a:solidFill>
                <a:latin typeface="Arial Unicode MS" pitchFamily="34" charset="-128"/>
                <a:ea typeface="Arial Unicode MS" pitchFamily="34" charset="-128"/>
                <a:cs typeface="Aharoni" pitchFamily="2" charset="-79"/>
              </a:rPr>
              <a:t> J. </a:t>
            </a:r>
            <a:r>
              <a:rPr lang="en-US" sz="2400" b="1" dirty="0" err="1">
                <a:solidFill>
                  <a:srgbClr val="000000"/>
                </a:solidFill>
                <a:latin typeface="Arial Unicode MS" pitchFamily="34" charset="-128"/>
                <a:ea typeface="Arial Unicode MS" pitchFamily="34" charset="-128"/>
                <a:cs typeface="Aharoni" pitchFamily="2" charset="-79"/>
              </a:rPr>
              <a:t>Maccionis</a:t>
            </a:r>
            <a:endParaRPr lang="en-US" sz="2400" b="1" dirty="0">
              <a:solidFill>
                <a:srgbClr val="000000"/>
              </a:solidFill>
              <a:latin typeface="Arial Unicode MS" pitchFamily="34" charset="-128"/>
              <a:ea typeface="Arial Unicode MS" pitchFamily="34" charset="-128"/>
              <a:cs typeface="Aharoni" pitchFamily="2" charset="-79"/>
            </a:endParaRPr>
          </a:p>
          <a:p>
            <a:pPr marL="228600" indent="-228600" defTabSz="914400" eaLnBrk="1" hangingPunct="1">
              <a:buFont typeface="Franklin Gothic Book" panose="020B0503020102020204" pitchFamily="34" charset="0"/>
              <a:buNone/>
              <a:defRPr/>
            </a:pPr>
            <a:r>
              <a:rPr lang="en-US" sz="2400" dirty="0">
                <a:solidFill>
                  <a:srgbClr val="000000"/>
                </a:solidFill>
                <a:latin typeface="Arial Unicode MS" pitchFamily="34" charset="-128"/>
                <a:ea typeface="Arial Unicode MS" pitchFamily="34" charset="-128"/>
                <a:cs typeface="Aharoni" pitchFamily="2" charset="-79"/>
              </a:rPr>
              <a:t>   Economy is the social institution that organizes a society’s production, distribution and consumptions of goods and services among its members.</a:t>
            </a:r>
          </a:p>
          <a:p>
            <a:pPr marL="228600" indent="-228600" defTabSz="914400" eaLnBrk="1" hangingPunct="1">
              <a:buFont typeface="Franklin Gothic Book" panose="020B0503020102020204" pitchFamily="34" charset="0"/>
              <a:buNone/>
              <a:defRPr/>
            </a:pPr>
            <a:r>
              <a:rPr lang="en-US" sz="2400" b="1" dirty="0">
                <a:solidFill>
                  <a:srgbClr val="000000"/>
                </a:solidFill>
                <a:latin typeface="Arial Unicode MS" pitchFamily="34" charset="-128"/>
                <a:ea typeface="Arial Unicode MS" pitchFamily="34" charset="-128"/>
                <a:cs typeface="Aharoni" pitchFamily="2" charset="-79"/>
              </a:rPr>
              <a:t>   Light &amp; Keller</a:t>
            </a:r>
          </a:p>
          <a:p>
            <a:pPr marL="228600" indent="-228600" defTabSz="914400" eaLnBrk="1" hangingPunct="1">
              <a:buFont typeface="Franklin Gothic Book" panose="020B0503020102020204" pitchFamily="34" charset="0"/>
              <a:buNone/>
              <a:defRPr/>
            </a:pPr>
            <a:r>
              <a:rPr lang="en-US" sz="2400" dirty="0">
                <a:solidFill>
                  <a:srgbClr val="000000"/>
                </a:solidFill>
                <a:latin typeface="Arial Unicode MS" pitchFamily="34" charset="-128"/>
                <a:ea typeface="Arial Unicode MS" pitchFamily="34" charset="-128"/>
                <a:cs typeface="Aharoni" pitchFamily="2" charset="-79"/>
              </a:rPr>
              <a:t>   Economy is a social institution that accomplish the goal of producing and goods and services with in a society.</a:t>
            </a:r>
          </a:p>
          <a:p>
            <a:pPr defTabSz="914400" eaLnBrk="1" hangingPunct="1">
              <a:defRPr/>
            </a:pPr>
            <a:endParaRPr lang="en-US" altLang="en-US" sz="2400" dirty="0">
              <a:solidFill>
                <a:srgbClr val="000000"/>
              </a:solidFill>
              <a:latin typeface="Arial Unicode MS" pitchFamily="34" charset="-128"/>
              <a:ea typeface="Arial Unicode MS" pitchFamily="34" charset="-128"/>
              <a:cs typeface="Aharoni" pitchFamily="2" charset="-79"/>
            </a:endParaRPr>
          </a:p>
        </p:txBody>
      </p:sp>
    </p:spTree>
    <p:extLst>
      <p:ext uri="{BB962C8B-B14F-4D97-AF65-F5344CB8AC3E}">
        <p14:creationId xmlns:p14="http://schemas.microsoft.com/office/powerpoint/2010/main" val="23072490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txBox="1">
            <a:spLocks/>
          </p:cNvSpPr>
          <p:nvPr/>
        </p:nvSpPr>
        <p:spPr bwMode="auto">
          <a:xfrm>
            <a:off x="12700" y="502920"/>
            <a:ext cx="12192000" cy="42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defTabSz="914400" eaLnBrk="1" hangingPunct="1">
              <a:spcBef>
                <a:spcPct val="0"/>
              </a:spcBef>
              <a:buFontTx/>
              <a:buNone/>
            </a:pPr>
            <a:r>
              <a:rPr lang="en-US" sz="3200" b="1" dirty="0">
                <a:solidFill>
                  <a:schemeClr val="bg1"/>
                </a:solidFill>
                <a:latin typeface="Aharoni" pitchFamily="2" charset="-79"/>
                <a:cs typeface="Aharoni" pitchFamily="2" charset="-79"/>
              </a:rPr>
              <a:t>Economic Institution </a:t>
            </a:r>
            <a:endParaRPr lang="en-MY" sz="3200" b="1" dirty="0">
              <a:solidFill>
                <a:schemeClr val="bg1"/>
              </a:solidFill>
              <a:latin typeface="Aharoni" pitchFamily="2" charset="-79"/>
              <a:cs typeface="Aharoni" pitchFamily="2" charset="-79"/>
            </a:endParaRPr>
          </a:p>
        </p:txBody>
      </p:sp>
      <p:sp>
        <p:nvSpPr>
          <p:cNvPr id="100355" name="Rectangle 4"/>
          <p:cNvSpPr>
            <a:spLocks noChangeArrowheads="1"/>
          </p:cNvSpPr>
          <p:nvPr/>
        </p:nvSpPr>
        <p:spPr bwMode="auto">
          <a:xfrm>
            <a:off x="6464300" y="830263"/>
            <a:ext cx="5651500" cy="6103937"/>
          </a:xfrm>
          <a:prstGeom prst="rect">
            <a:avLst/>
          </a:prstGeom>
          <a:noFill/>
          <a:ln>
            <a:noFill/>
          </a:ln>
          <a:extLst/>
        </p:spPr>
        <p:txBody>
          <a:bodyPr>
            <a:spAutoFit/>
          </a:bodyPr>
          <a:lstStyle/>
          <a:p>
            <a:pPr defTabSz="914400" eaLnBrk="1" hangingPunct="1">
              <a:lnSpc>
                <a:spcPct val="90000"/>
              </a:lnSpc>
              <a:spcBef>
                <a:spcPts val="1000"/>
              </a:spcBef>
              <a:defRPr/>
            </a:pPr>
            <a:r>
              <a:rPr lang="en-US" altLang="en-US" sz="2600" b="1" dirty="0">
                <a:solidFill>
                  <a:srgbClr val="0981E5"/>
                </a:solidFill>
                <a:latin typeface="Aharoni" pitchFamily="2" charset="-79"/>
                <a:ea typeface="Arial Unicode MS" pitchFamily="34" charset="-128"/>
                <a:cs typeface="Aharoni" pitchFamily="2" charset="-79"/>
              </a:rPr>
              <a:t>Structure of Economic Institution</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Property ownership</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Labor Force</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Distribution of production</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Economic Norms</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Exchange values</a:t>
            </a:r>
          </a:p>
          <a:p>
            <a:pPr defTabSz="914400" eaLnBrk="1" hangingPunct="1">
              <a:lnSpc>
                <a:spcPct val="90000"/>
              </a:lnSpc>
              <a:defRPr/>
            </a:pPr>
            <a:r>
              <a:rPr lang="en-US" sz="2400" b="1" dirty="0">
                <a:solidFill>
                  <a:srgbClr val="000000"/>
                </a:solidFill>
                <a:latin typeface="Arial Unicode MS" pitchFamily="34" charset="-128"/>
                <a:ea typeface="Arial Unicode MS" pitchFamily="34" charset="-128"/>
                <a:cs typeface="Aharoni" pitchFamily="2" charset="-79"/>
              </a:rPr>
              <a:t>Manifest Functions</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Control and regulate capital goods and services</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Necessities and Luxuries</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Davison of labor</a:t>
            </a:r>
          </a:p>
          <a:p>
            <a:pPr defTabSz="914400" eaLnBrk="1" hangingPunct="1">
              <a:lnSpc>
                <a:spcPct val="90000"/>
              </a:lnSpc>
              <a:defRPr/>
            </a:pPr>
            <a:r>
              <a:rPr lang="en-US" sz="2400" b="1" dirty="0">
                <a:solidFill>
                  <a:srgbClr val="000000"/>
                </a:solidFill>
                <a:latin typeface="Arial Unicode MS" pitchFamily="34" charset="-128"/>
                <a:ea typeface="Arial Unicode MS" pitchFamily="34" charset="-128"/>
                <a:cs typeface="Aharoni" pitchFamily="2" charset="-79"/>
              </a:rPr>
              <a:t>Latent Functions</a:t>
            </a:r>
            <a:r>
              <a:rPr lang="en-US" sz="2400" dirty="0">
                <a:solidFill>
                  <a:srgbClr val="000000"/>
                </a:solidFill>
                <a:latin typeface="Arial Unicode MS" pitchFamily="34" charset="-128"/>
                <a:ea typeface="Arial Unicode MS" pitchFamily="34" charset="-128"/>
                <a:cs typeface="Aharoni" pitchFamily="2" charset="-79"/>
              </a:rPr>
              <a:t>.</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Distribution of Power</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Stratification</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Determining socio-economic status</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Inheritance of property</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Personality formation’</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Political holds</a:t>
            </a:r>
            <a:endParaRPr lang="en-US" altLang="en-US" sz="2400" dirty="0">
              <a:solidFill>
                <a:srgbClr val="000000"/>
              </a:solidFill>
              <a:latin typeface="Arial Unicode MS" pitchFamily="34" charset="-128"/>
              <a:ea typeface="Arial Unicode MS" pitchFamily="34" charset="-128"/>
              <a:cs typeface="Aharoni" pitchFamily="2" charset="-79"/>
            </a:endParaRPr>
          </a:p>
        </p:txBody>
      </p:sp>
      <p:sp>
        <p:nvSpPr>
          <p:cNvPr id="50180" name="Rectangle 3"/>
          <p:cNvSpPr>
            <a:spLocks noChangeArrowheads="1"/>
          </p:cNvSpPr>
          <p:nvPr/>
        </p:nvSpPr>
        <p:spPr bwMode="auto">
          <a:xfrm>
            <a:off x="1981200" y="5160963"/>
            <a:ext cx="1219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en-US" sz="1800">
                <a:latin typeface="Arial" panose="020B0604020202020204" pitchFamily="34" charset="0"/>
              </a:rPr>
              <a:t>End</a:t>
            </a:r>
          </a:p>
        </p:txBody>
      </p:sp>
    </p:spTree>
    <p:extLst>
      <p:ext uri="{BB962C8B-B14F-4D97-AF65-F5344CB8AC3E}">
        <p14:creationId xmlns:p14="http://schemas.microsoft.com/office/powerpoint/2010/main" val="316584538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838200" y="701040"/>
            <a:ext cx="10515600" cy="746760"/>
          </a:xfrm>
        </p:spPr>
        <p:txBody>
          <a:bodyPr>
            <a:normAutofit/>
          </a:bodyPr>
          <a:lstStyle/>
          <a:p>
            <a:pPr algn="ctr"/>
            <a:r>
              <a:rPr lang="en-US" b="1" dirty="0" smtClean="0">
                <a:solidFill>
                  <a:schemeClr val="bg1"/>
                </a:solidFill>
              </a:rPr>
              <a:t>Defining the Political Institution </a:t>
            </a:r>
          </a:p>
        </p:txBody>
      </p:sp>
      <p:sp>
        <p:nvSpPr>
          <p:cNvPr id="3" name="Content Placeholder 2"/>
          <p:cNvSpPr>
            <a:spLocks noGrp="1"/>
          </p:cNvSpPr>
          <p:nvPr>
            <p:ph idx="1"/>
          </p:nvPr>
        </p:nvSpPr>
        <p:spPr>
          <a:xfrm>
            <a:off x="5562600" y="1825625"/>
            <a:ext cx="6019800" cy="4498975"/>
          </a:xfrm>
        </p:spPr>
        <p:txBody>
          <a:bodyPr/>
          <a:lstStyle/>
          <a:p>
            <a:pPr>
              <a:defRPr/>
            </a:pPr>
            <a:r>
              <a:rPr lang="en-US" dirty="0"/>
              <a:t>Political institutions are organizations which create, enforce, and apply laws</a:t>
            </a:r>
            <a:r>
              <a:rPr lang="en-US" dirty="0" smtClean="0"/>
              <a:t>;</a:t>
            </a:r>
          </a:p>
          <a:p>
            <a:pPr marL="0" indent="0">
              <a:buFont typeface="Arial" panose="020B0604020202020204" pitchFamily="34" charset="0"/>
              <a:buNone/>
              <a:defRPr/>
            </a:pPr>
            <a:endParaRPr lang="en-US" dirty="0" smtClean="0"/>
          </a:p>
          <a:p>
            <a:pPr>
              <a:defRPr/>
            </a:pPr>
            <a:r>
              <a:rPr lang="en-US" dirty="0" smtClean="0"/>
              <a:t>These Laws are used to mediate the conflict in the society. </a:t>
            </a:r>
          </a:p>
          <a:p>
            <a:pPr>
              <a:defRPr/>
            </a:pPr>
            <a:endParaRPr lang="en-US" dirty="0"/>
          </a:p>
          <a:p>
            <a:pPr>
              <a:defRPr/>
            </a:pPr>
            <a:r>
              <a:rPr lang="en-US" dirty="0"/>
              <a:t>A set of norms </a:t>
            </a:r>
            <a:r>
              <a:rPr lang="en-US" dirty="0" smtClean="0"/>
              <a:t>comprised of  </a:t>
            </a:r>
            <a:r>
              <a:rPr lang="en-US" dirty="0"/>
              <a:t>distribution of power and authority concerning the management </a:t>
            </a:r>
            <a:r>
              <a:rPr lang="en-US" dirty="0" smtClean="0"/>
              <a:t>and control of society. </a:t>
            </a:r>
          </a:p>
          <a:p>
            <a:pPr>
              <a:defRPr/>
            </a:pPr>
            <a:endParaRPr lang="en-US" dirty="0"/>
          </a:p>
        </p:txBody>
      </p:sp>
    </p:spTree>
    <p:extLst>
      <p:ext uri="{BB962C8B-B14F-4D97-AF65-F5344CB8AC3E}">
        <p14:creationId xmlns:p14="http://schemas.microsoft.com/office/powerpoint/2010/main" val="12514090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txBox="1">
            <a:spLocks/>
          </p:cNvSpPr>
          <p:nvPr/>
        </p:nvSpPr>
        <p:spPr bwMode="auto">
          <a:xfrm>
            <a:off x="0" y="609600"/>
            <a:ext cx="12192000"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defTabSz="914400" eaLnBrk="1" hangingPunct="1">
              <a:spcBef>
                <a:spcPct val="0"/>
              </a:spcBef>
              <a:buFontTx/>
              <a:buNone/>
            </a:pPr>
            <a:r>
              <a:rPr lang="en-US" sz="3200" b="1" dirty="0">
                <a:solidFill>
                  <a:schemeClr val="bg1"/>
                </a:solidFill>
                <a:latin typeface="Aharoni" pitchFamily="2" charset="-79"/>
                <a:cs typeface="Aharoni" pitchFamily="2" charset="-79"/>
              </a:rPr>
              <a:t>Political institution </a:t>
            </a:r>
            <a:endParaRPr lang="en-MY" sz="3200" b="1" dirty="0">
              <a:solidFill>
                <a:schemeClr val="bg1"/>
              </a:solidFill>
              <a:latin typeface="Aharoni" pitchFamily="2" charset="-79"/>
              <a:cs typeface="Aharoni" pitchFamily="2" charset="-79"/>
            </a:endParaRPr>
          </a:p>
        </p:txBody>
      </p:sp>
      <p:sp>
        <p:nvSpPr>
          <p:cNvPr id="100355" name="Rectangle 4"/>
          <p:cNvSpPr>
            <a:spLocks noChangeArrowheads="1"/>
          </p:cNvSpPr>
          <p:nvPr/>
        </p:nvSpPr>
        <p:spPr bwMode="auto">
          <a:xfrm>
            <a:off x="6464300" y="914400"/>
            <a:ext cx="5651500" cy="6472238"/>
          </a:xfrm>
          <a:prstGeom prst="rect">
            <a:avLst/>
          </a:prstGeom>
          <a:noFill/>
          <a:ln>
            <a:noFill/>
          </a:ln>
          <a:extLst/>
        </p:spPr>
        <p:txBody>
          <a:bodyPr>
            <a:spAutoFit/>
          </a:bodyPr>
          <a:lstStyle/>
          <a:p>
            <a:pPr defTabSz="914400" eaLnBrk="1" hangingPunct="1">
              <a:lnSpc>
                <a:spcPct val="90000"/>
              </a:lnSpc>
              <a:spcBef>
                <a:spcPts val="1000"/>
              </a:spcBef>
              <a:defRPr/>
            </a:pPr>
            <a:r>
              <a:rPr lang="en-US" altLang="en-US" sz="2600" b="1" dirty="0">
                <a:solidFill>
                  <a:srgbClr val="0981E5"/>
                </a:solidFill>
                <a:latin typeface="Aharoni" pitchFamily="2" charset="-79"/>
                <a:ea typeface="Arial Unicode MS" pitchFamily="34" charset="-128"/>
                <a:cs typeface="Aharoni" pitchFamily="2" charset="-79"/>
              </a:rPr>
              <a:t>   Politics</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The activity associated with the governance of a country or an area.</a:t>
            </a:r>
          </a:p>
          <a:p>
            <a:pPr marL="342900" indent="-342900" defTabSz="914400" eaLnBrk="1" hangingPunct="1">
              <a:lnSpc>
                <a:spcPct val="90000"/>
              </a:lnSpc>
              <a:buFont typeface="Arial" pitchFamily="34" charset="0"/>
              <a:buChar char="•"/>
              <a:defRPr/>
            </a:pPr>
            <a:r>
              <a:rPr lang="en-US" altLang="en-US" sz="2400" b="1" dirty="0">
                <a:solidFill>
                  <a:srgbClr val="0981E5"/>
                </a:solidFill>
                <a:latin typeface="Aharoni" pitchFamily="2" charset="-79"/>
                <a:ea typeface="Arial Unicode MS" pitchFamily="34" charset="-128"/>
                <a:cs typeface="Aharoni" pitchFamily="2" charset="-79"/>
              </a:rPr>
              <a:t>Political Institution </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Political institution is a worldwide phenomena.</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Basic institution of every society.</a:t>
            </a:r>
          </a:p>
          <a:p>
            <a:pPr marL="342900" indent="-342900" defTabSz="914400" eaLnBrk="1" hangingPunct="1">
              <a:lnSpc>
                <a:spcPct val="90000"/>
              </a:lnSpc>
              <a:buFont typeface="Arial" pitchFamily="34" charset="0"/>
              <a:buChar char="•"/>
              <a:defRPr/>
            </a:pPr>
            <a:endParaRPr lang="en-US" sz="2400" dirty="0">
              <a:solidFill>
                <a:srgbClr val="000000"/>
              </a:solidFill>
              <a:latin typeface="Arial Unicode MS" pitchFamily="34" charset="-128"/>
              <a:ea typeface="Arial Unicode MS" pitchFamily="34" charset="-128"/>
              <a:cs typeface="Aharoni" pitchFamily="2" charset="-79"/>
            </a:endParaRP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A set of norms pertaining to the distribution of power and authority the management and control of society. </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Political institutions are responsible for protecting the society from internal disorders and crime as well as from external threats.</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Responsible for maintaining peace and order at micro and macro level.</a:t>
            </a:r>
          </a:p>
          <a:p>
            <a:pPr marL="342900" indent="-342900" defTabSz="914400" eaLnBrk="1" hangingPunct="1">
              <a:lnSpc>
                <a:spcPct val="90000"/>
              </a:lnSpc>
              <a:buFont typeface="Arial" pitchFamily="34" charset="0"/>
              <a:buChar char="•"/>
              <a:defRPr/>
            </a:pPr>
            <a:endParaRPr lang="en-US" sz="2400" dirty="0">
              <a:solidFill>
                <a:srgbClr val="000000"/>
              </a:solidFill>
              <a:latin typeface="Arial Unicode MS" pitchFamily="34" charset="-128"/>
              <a:ea typeface="Arial Unicode MS" pitchFamily="34" charset="-128"/>
              <a:cs typeface="Aharoni" pitchFamily="2" charset="-79"/>
            </a:endParaRPr>
          </a:p>
          <a:p>
            <a:pPr defTabSz="914400" eaLnBrk="1" hangingPunct="1">
              <a:defRPr/>
            </a:pPr>
            <a:endParaRPr lang="en-US" altLang="en-US" sz="2400" dirty="0">
              <a:solidFill>
                <a:srgbClr val="000000"/>
              </a:solidFill>
              <a:latin typeface="Arial Unicode MS" pitchFamily="34" charset="-128"/>
              <a:ea typeface="Arial Unicode MS" pitchFamily="34" charset="-128"/>
              <a:cs typeface="Aharoni" pitchFamily="2" charset="-79"/>
            </a:endParaRPr>
          </a:p>
        </p:txBody>
      </p:sp>
    </p:spTree>
    <p:extLst>
      <p:ext uri="{BB962C8B-B14F-4D97-AF65-F5344CB8AC3E}">
        <p14:creationId xmlns:p14="http://schemas.microsoft.com/office/powerpoint/2010/main" val="126210555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txBox="1">
            <a:spLocks/>
          </p:cNvSpPr>
          <p:nvPr/>
        </p:nvSpPr>
        <p:spPr bwMode="auto">
          <a:xfrm>
            <a:off x="0" y="417512"/>
            <a:ext cx="12192000" cy="816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defTabSz="914400" eaLnBrk="1" hangingPunct="1">
              <a:spcBef>
                <a:spcPct val="0"/>
              </a:spcBef>
              <a:buFontTx/>
              <a:buNone/>
            </a:pPr>
            <a:r>
              <a:rPr lang="en-US" sz="3200" b="1" dirty="0">
                <a:solidFill>
                  <a:schemeClr val="bg1"/>
                </a:solidFill>
                <a:latin typeface="Aharoni" pitchFamily="2" charset="-79"/>
                <a:cs typeface="Aharoni" pitchFamily="2" charset="-79"/>
              </a:rPr>
              <a:t>Political institution </a:t>
            </a:r>
            <a:endParaRPr lang="en-MY" sz="3200" b="1" dirty="0">
              <a:solidFill>
                <a:schemeClr val="bg1"/>
              </a:solidFill>
              <a:latin typeface="Aharoni" pitchFamily="2" charset="-79"/>
              <a:cs typeface="Aharoni" pitchFamily="2" charset="-79"/>
            </a:endParaRPr>
          </a:p>
        </p:txBody>
      </p:sp>
      <p:sp>
        <p:nvSpPr>
          <p:cNvPr id="100355" name="Rectangle 4"/>
          <p:cNvSpPr>
            <a:spLocks noChangeArrowheads="1"/>
          </p:cNvSpPr>
          <p:nvPr/>
        </p:nvSpPr>
        <p:spPr bwMode="auto">
          <a:xfrm>
            <a:off x="6464300" y="914400"/>
            <a:ext cx="5651500" cy="4144963"/>
          </a:xfrm>
          <a:prstGeom prst="rect">
            <a:avLst/>
          </a:prstGeom>
          <a:noFill/>
          <a:ln>
            <a:noFill/>
          </a:ln>
          <a:extLst/>
        </p:spPr>
        <p:txBody>
          <a:bodyPr>
            <a:spAutoFit/>
          </a:bodyPr>
          <a:lstStyle/>
          <a:p>
            <a:pPr defTabSz="914400" eaLnBrk="1" hangingPunct="1">
              <a:lnSpc>
                <a:spcPct val="90000"/>
              </a:lnSpc>
              <a:spcBef>
                <a:spcPts val="1000"/>
              </a:spcBef>
              <a:defRPr/>
            </a:pPr>
            <a:r>
              <a:rPr lang="en-US" altLang="en-US" sz="2600" b="1" dirty="0">
                <a:solidFill>
                  <a:srgbClr val="0981E5"/>
                </a:solidFill>
                <a:latin typeface="Aharoni" pitchFamily="2" charset="-79"/>
                <a:ea typeface="Arial Unicode MS" pitchFamily="34" charset="-128"/>
                <a:cs typeface="Aharoni" pitchFamily="2" charset="-79"/>
              </a:rPr>
              <a:t>Functions of Political institution</a:t>
            </a:r>
          </a:p>
          <a:p>
            <a:pPr marL="342900" indent="-342900" defTabSz="914400" eaLnBrk="1" hangingPunct="1">
              <a:lnSpc>
                <a:spcPct val="90000"/>
              </a:lnSpc>
              <a:buFont typeface="Arial" pitchFamily="34" charset="0"/>
              <a:buChar char="•"/>
              <a:defRPr/>
            </a:pPr>
            <a:r>
              <a:rPr lang="en-US" sz="2400" b="1" dirty="0">
                <a:latin typeface="Arial" charset="0"/>
                <a:cs typeface="Arial" charset="0"/>
              </a:rPr>
              <a:t>Political institutions</a:t>
            </a:r>
            <a:r>
              <a:rPr lang="en-US" sz="2400" dirty="0">
                <a:latin typeface="Arial" charset="0"/>
                <a:cs typeface="Arial" charset="0"/>
              </a:rPr>
              <a:t> are prime focused on;</a:t>
            </a:r>
          </a:p>
          <a:p>
            <a:pPr marL="342900" indent="-342900" defTabSz="914400" eaLnBrk="1" hangingPunct="1">
              <a:lnSpc>
                <a:spcPct val="90000"/>
              </a:lnSpc>
              <a:buFont typeface="Arial" pitchFamily="34" charset="0"/>
              <a:buChar char="•"/>
              <a:defRPr/>
            </a:pPr>
            <a:endParaRPr lang="en-US" sz="2400" dirty="0">
              <a:solidFill>
                <a:srgbClr val="000000"/>
              </a:solidFill>
              <a:latin typeface="Arial Unicode MS" pitchFamily="34" charset="-128"/>
              <a:ea typeface="Arial Unicode MS" pitchFamily="34" charset="-128"/>
              <a:cs typeface="Aharoni" pitchFamily="2" charset="-79"/>
            </a:endParaRP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Enforcement of Norms</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Arbitration of conflict</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Planning and direction</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Relation with other societies</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Responsible for maintaining peace and order at micro and macro level.</a:t>
            </a:r>
          </a:p>
          <a:p>
            <a:pPr marL="342900" indent="-342900" defTabSz="914400" eaLnBrk="1" hangingPunct="1">
              <a:lnSpc>
                <a:spcPct val="90000"/>
              </a:lnSpc>
              <a:buFont typeface="Arial" pitchFamily="34" charset="0"/>
              <a:buChar char="•"/>
              <a:defRPr/>
            </a:pPr>
            <a:endParaRPr lang="en-US" sz="2400" dirty="0">
              <a:solidFill>
                <a:srgbClr val="000000"/>
              </a:solidFill>
              <a:latin typeface="Arial Unicode MS" pitchFamily="34" charset="-128"/>
              <a:ea typeface="Arial Unicode MS" pitchFamily="34" charset="-128"/>
              <a:cs typeface="Aharoni" pitchFamily="2" charset="-79"/>
            </a:endParaRPr>
          </a:p>
          <a:p>
            <a:pPr defTabSz="914400" eaLnBrk="1" hangingPunct="1">
              <a:defRPr/>
            </a:pPr>
            <a:endParaRPr lang="en-US" altLang="en-US" sz="2400" dirty="0">
              <a:solidFill>
                <a:srgbClr val="000000"/>
              </a:solidFill>
              <a:latin typeface="Arial Unicode MS" pitchFamily="34" charset="-128"/>
              <a:ea typeface="Arial Unicode MS" pitchFamily="34" charset="-128"/>
              <a:cs typeface="Aharoni" pitchFamily="2" charset="-79"/>
            </a:endParaRPr>
          </a:p>
        </p:txBody>
      </p:sp>
    </p:spTree>
    <p:extLst>
      <p:ext uri="{BB962C8B-B14F-4D97-AF65-F5344CB8AC3E}">
        <p14:creationId xmlns:p14="http://schemas.microsoft.com/office/powerpoint/2010/main" val="190008508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txBox="1">
            <a:spLocks/>
          </p:cNvSpPr>
          <p:nvPr/>
        </p:nvSpPr>
        <p:spPr bwMode="auto">
          <a:xfrm>
            <a:off x="0" y="502920"/>
            <a:ext cx="12192000" cy="594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defTabSz="914400" eaLnBrk="1" hangingPunct="1">
              <a:spcBef>
                <a:spcPct val="0"/>
              </a:spcBef>
              <a:buFontTx/>
              <a:buNone/>
            </a:pPr>
            <a:r>
              <a:rPr lang="en-US" sz="3200" b="1" dirty="0">
                <a:solidFill>
                  <a:schemeClr val="bg1"/>
                </a:solidFill>
                <a:latin typeface="Aharoni" pitchFamily="2" charset="-79"/>
                <a:cs typeface="Aharoni" pitchFamily="2" charset="-79"/>
              </a:rPr>
              <a:t>Political institution </a:t>
            </a:r>
            <a:endParaRPr lang="en-MY" sz="3200" b="1" dirty="0">
              <a:solidFill>
                <a:schemeClr val="bg1"/>
              </a:solidFill>
              <a:latin typeface="Aharoni" pitchFamily="2" charset="-79"/>
              <a:cs typeface="Aharoni" pitchFamily="2" charset="-79"/>
            </a:endParaRPr>
          </a:p>
        </p:txBody>
      </p:sp>
      <p:sp>
        <p:nvSpPr>
          <p:cNvPr id="100355" name="Rectangle 4"/>
          <p:cNvSpPr>
            <a:spLocks noChangeArrowheads="1"/>
          </p:cNvSpPr>
          <p:nvPr/>
        </p:nvSpPr>
        <p:spPr bwMode="auto">
          <a:xfrm>
            <a:off x="6464300" y="914400"/>
            <a:ext cx="5651500" cy="6805613"/>
          </a:xfrm>
          <a:prstGeom prst="rect">
            <a:avLst/>
          </a:prstGeom>
          <a:noFill/>
          <a:ln>
            <a:noFill/>
          </a:ln>
          <a:extLst/>
        </p:spPr>
        <p:txBody>
          <a:bodyPr>
            <a:spAutoFit/>
          </a:bodyPr>
          <a:lstStyle/>
          <a:p>
            <a:pPr defTabSz="914400" eaLnBrk="1" hangingPunct="1">
              <a:lnSpc>
                <a:spcPct val="90000"/>
              </a:lnSpc>
              <a:spcBef>
                <a:spcPts val="1000"/>
              </a:spcBef>
              <a:defRPr/>
            </a:pPr>
            <a:r>
              <a:rPr lang="en-US" altLang="en-US" sz="2600" b="1" dirty="0">
                <a:solidFill>
                  <a:srgbClr val="0981E5"/>
                </a:solidFill>
                <a:latin typeface="Aharoni" pitchFamily="2" charset="-79"/>
                <a:ea typeface="Arial Unicode MS" pitchFamily="34" charset="-128"/>
                <a:cs typeface="Aharoni" pitchFamily="2" charset="-79"/>
              </a:rPr>
              <a:t>   Structure of Political institution</a:t>
            </a:r>
          </a:p>
          <a:p>
            <a:pPr marL="342900" indent="-342900" defTabSz="914400" eaLnBrk="1" hangingPunct="1">
              <a:lnSpc>
                <a:spcPct val="90000"/>
              </a:lnSpc>
              <a:buFont typeface="Arial" pitchFamily="34" charset="0"/>
              <a:buChar char="•"/>
              <a:defRPr/>
            </a:pPr>
            <a:r>
              <a:rPr lang="en-US" sz="2400" b="1" dirty="0">
                <a:latin typeface="Arial" charset="0"/>
                <a:cs typeface="Arial" charset="0"/>
              </a:rPr>
              <a:t>Formal</a:t>
            </a:r>
          </a:p>
          <a:p>
            <a:pPr marL="342900" indent="-342900" defTabSz="914400" eaLnBrk="1" hangingPunct="1">
              <a:lnSpc>
                <a:spcPct val="90000"/>
              </a:lnSpc>
              <a:buFont typeface="Arial" pitchFamily="34" charset="0"/>
              <a:buChar char="•"/>
              <a:defRPr/>
            </a:pPr>
            <a:r>
              <a:rPr lang="en-US" sz="2400" dirty="0">
                <a:latin typeface="Arial" charset="0"/>
                <a:cs typeface="Arial" charset="0"/>
              </a:rPr>
              <a:t>Power and authorities are fixed.</a:t>
            </a:r>
          </a:p>
          <a:p>
            <a:pPr marL="342900" indent="-342900" defTabSz="914400" eaLnBrk="1" hangingPunct="1">
              <a:lnSpc>
                <a:spcPct val="90000"/>
              </a:lnSpc>
              <a:buFont typeface="Arial" pitchFamily="34" charset="0"/>
              <a:buChar char="•"/>
              <a:defRPr/>
            </a:pPr>
            <a:r>
              <a:rPr lang="en-US" sz="2400" dirty="0">
                <a:latin typeface="Arial" charset="0"/>
                <a:cs typeface="Arial" charset="0"/>
              </a:rPr>
              <a:t>Super Power distributes some powers to lower administration</a:t>
            </a:r>
          </a:p>
          <a:p>
            <a:pPr marL="342900" indent="-342900" defTabSz="914400" eaLnBrk="1" hangingPunct="1">
              <a:lnSpc>
                <a:spcPct val="90000"/>
              </a:lnSpc>
              <a:buFont typeface="Arial" pitchFamily="34" charset="0"/>
              <a:buChar char="•"/>
              <a:defRPr/>
            </a:pPr>
            <a:r>
              <a:rPr lang="en-US" sz="2400" dirty="0">
                <a:latin typeface="Arial" charset="0"/>
                <a:cs typeface="Arial" charset="0"/>
              </a:rPr>
              <a:t>More human activities.</a:t>
            </a:r>
          </a:p>
          <a:p>
            <a:pPr marL="342900" indent="-342900" defTabSz="914400" eaLnBrk="1" hangingPunct="1">
              <a:lnSpc>
                <a:spcPct val="90000"/>
              </a:lnSpc>
              <a:buFont typeface="Arial" pitchFamily="34" charset="0"/>
              <a:buChar char="•"/>
              <a:defRPr/>
            </a:pPr>
            <a:endParaRPr lang="en-US" sz="2400" dirty="0">
              <a:solidFill>
                <a:srgbClr val="000000"/>
              </a:solidFill>
              <a:latin typeface="Arial Unicode MS" pitchFamily="34" charset="-128"/>
              <a:ea typeface="Arial Unicode MS" pitchFamily="34" charset="-128"/>
              <a:cs typeface="Aharoni" pitchFamily="2" charset="-79"/>
            </a:endParaRPr>
          </a:p>
          <a:p>
            <a:pPr marL="342900" indent="-342900" defTabSz="914400" eaLnBrk="1" hangingPunct="1">
              <a:lnSpc>
                <a:spcPct val="90000"/>
              </a:lnSpc>
              <a:buFont typeface="Arial" pitchFamily="34" charset="0"/>
              <a:buChar char="•"/>
              <a:defRPr/>
            </a:pPr>
            <a:r>
              <a:rPr lang="en-US" sz="2400" b="1" dirty="0">
                <a:solidFill>
                  <a:srgbClr val="000000"/>
                </a:solidFill>
                <a:latin typeface="Arial Unicode MS" pitchFamily="34" charset="-128"/>
                <a:ea typeface="Arial Unicode MS" pitchFamily="34" charset="-128"/>
                <a:cs typeface="Aharoni" pitchFamily="2" charset="-79"/>
              </a:rPr>
              <a:t>Informal</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Mostly found in primitive societies and rural areas.</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No fixed, written rules, power and authorities.</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Popularity and effectiveness of decision.</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For example </a:t>
            </a:r>
            <a:r>
              <a:rPr lang="en-US" sz="2400" dirty="0" err="1">
                <a:solidFill>
                  <a:srgbClr val="000000"/>
                </a:solidFill>
                <a:latin typeface="Arial Unicode MS" pitchFamily="34" charset="-128"/>
                <a:ea typeface="Arial Unicode MS" pitchFamily="34" charset="-128"/>
                <a:cs typeface="Aharoni" pitchFamily="2" charset="-79"/>
              </a:rPr>
              <a:t>Baradri</a:t>
            </a:r>
            <a:r>
              <a:rPr lang="en-US" sz="2400" dirty="0">
                <a:solidFill>
                  <a:srgbClr val="000000"/>
                </a:solidFill>
                <a:latin typeface="Arial Unicode MS" pitchFamily="34" charset="-128"/>
                <a:ea typeface="Arial Unicode MS" pitchFamily="34" charset="-128"/>
                <a:cs typeface="Aharoni" pitchFamily="2" charset="-79"/>
              </a:rPr>
              <a:t> system ,  Jirga system , Panchayat system</a:t>
            </a:r>
          </a:p>
          <a:p>
            <a:pPr marL="342900" indent="-342900" defTabSz="914400" eaLnBrk="1" hangingPunct="1">
              <a:lnSpc>
                <a:spcPct val="90000"/>
              </a:lnSpc>
              <a:buFont typeface="Arial" pitchFamily="34" charset="0"/>
              <a:buChar char="•"/>
              <a:defRPr/>
            </a:pPr>
            <a:endParaRPr lang="en-US" sz="2400" dirty="0">
              <a:solidFill>
                <a:srgbClr val="000000"/>
              </a:solidFill>
              <a:latin typeface="Arial Unicode MS" pitchFamily="34" charset="-128"/>
              <a:ea typeface="Arial Unicode MS" pitchFamily="34" charset="-128"/>
              <a:cs typeface="Aharoni" pitchFamily="2" charset="-79"/>
            </a:endParaRPr>
          </a:p>
          <a:p>
            <a:pPr marL="342900" indent="-342900" defTabSz="914400" eaLnBrk="1" hangingPunct="1">
              <a:lnSpc>
                <a:spcPct val="90000"/>
              </a:lnSpc>
              <a:buFont typeface="Arial" pitchFamily="34" charset="0"/>
              <a:buChar char="•"/>
              <a:defRPr/>
            </a:pPr>
            <a:endParaRPr lang="en-US" sz="2400" dirty="0">
              <a:solidFill>
                <a:srgbClr val="000000"/>
              </a:solidFill>
              <a:latin typeface="Arial Unicode MS" pitchFamily="34" charset="-128"/>
              <a:ea typeface="Arial Unicode MS" pitchFamily="34" charset="-128"/>
              <a:cs typeface="Aharoni" pitchFamily="2" charset="-79"/>
            </a:endParaRPr>
          </a:p>
          <a:p>
            <a:pPr marL="342900" indent="-342900" defTabSz="914400" eaLnBrk="1" hangingPunct="1">
              <a:lnSpc>
                <a:spcPct val="90000"/>
              </a:lnSpc>
              <a:buFont typeface="Arial" pitchFamily="34" charset="0"/>
              <a:buChar char="•"/>
              <a:defRPr/>
            </a:pPr>
            <a:endParaRPr lang="en-US" sz="2400" dirty="0">
              <a:solidFill>
                <a:srgbClr val="000000"/>
              </a:solidFill>
              <a:latin typeface="Arial Unicode MS" pitchFamily="34" charset="-128"/>
              <a:ea typeface="Arial Unicode MS" pitchFamily="34" charset="-128"/>
              <a:cs typeface="Aharoni" pitchFamily="2" charset="-79"/>
            </a:endParaRPr>
          </a:p>
          <a:p>
            <a:pPr defTabSz="914400" eaLnBrk="1" hangingPunct="1">
              <a:defRPr/>
            </a:pPr>
            <a:endParaRPr lang="en-US" altLang="en-US" sz="2400" dirty="0">
              <a:solidFill>
                <a:srgbClr val="000000"/>
              </a:solidFill>
              <a:latin typeface="Arial Unicode MS" pitchFamily="34" charset="-128"/>
              <a:ea typeface="Arial Unicode MS" pitchFamily="34" charset="-128"/>
              <a:cs typeface="Aharoni" pitchFamily="2" charset="-79"/>
            </a:endParaRPr>
          </a:p>
        </p:txBody>
      </p:sp>
    </p:spTree>
    <p:extLst>
      <p:ext uri="{BB962C8B-B14F-4D97-AF65-F5344CB8AC3E}">
        <p14:creationId xmlns:p14="http://schemas.microsoft.com/office/powerpoint/2010/main" val="115989766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txBox="1">
            <a:spLocks/>
          </p:cNvSpPr>
          <p:nvPr/>
        </p:nvSpPr>
        <p:spPr bwMode="auto">
          <a:xfrm>
            <a:off x="0" y="417512"/>
            <a:ext cx="12192000"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defTabSz="914400" eaLnBrk="1" hangingPunct="1">
              <a:spcBef>
                <a:spcPct val="0"/>
              </a:spcBef>
              <a:buFontTx/>
              <a:buNone/>
            </a:pPr>
            <a:r>
              <a:rPr lang="en-US" sz="3200" b="1" dirty="0">
                <a:solidFill>
                  <a:schemeClr val="bg1"/>
                </a:solidFill>
                <a:latin typeface="Aharoni" pitchFamily="2" charset="-79"/>
                <a:cs typeface="Aharoni" pitchFamily="2" charset="-79"/>
              </a:rPr>
              <a:t>Political institution </a:t>
            </a:r>
            <a:endParaRPr lang="en-MY" sz="3200" b="1" dirty="0">
              <a:solidFill>
                <a:schemeClr val="bg1"/>
              </a:solidFill>
              <a:latin typeface="Aharoni" pitchFamily="2" charset="-79"/>
              <a:cs typeface="Aharoni" pitchFamily="2" charset="-79"/>
            </a:endParaRPr>
          </a:p>
        </p:txBody>
      </p:sp>
      <p:sp>
        <p:nvSpPr>
          <p:cNvPr id="100355" name="Rectangle 4"/>
          <p:cNvSpPr>
            <a:spLocks noChangeArrowheads="1"/>
          </p:cNvSpPr>
          <p:nvPr/>
        </p:nvSpPr>
        <p:spPr bwMode="auto">
          <a:xfrm>
            <a:off x="6464300" y="914400"/>
            <a:ext cx="5651500" cy="3813175"/>
          </a:xfrm>
          <a:prstGeom prst="rect">
            <a:avLst/>
          </a:prstGeom>
          <a:noFill/>
          <a:ln>
            <a:noFill/>
          </a:ln>
          <a:extLst/>
        </p:spPr>
        <p:txBody>
          <a:bodyPr>
            <a:spAutoFit/>
          </a:bodyPr>
          <a:lstStyle/>
          <a:p>
            <a:pPr defTabSz="914400" eaLnBrk="1" hangingPunct="1">
              <a:lnSpc>
                <a:spcPct val="90000"/>
              </a:lnSpc>
              <a:spcBef>
                <a:spcPts val="1000"/>
              </a:spcBef>
              <a:defRPr/>
            </a:pPr>
            <a:r>
              <a:rPr lang="en-US" altLang="en-US" sz="2600" b="1" dirty="0">
                <a:solidFill>
                  <a:srgbClr val="0981E5"/>
                </a:solidFill>
                <a:latin typeface="Aharoni" pitchFamily="2" charset="-79"/>
                <a:ea typeface="Arial Unicode MS" pitchFamily="34" charset="-128"/>
                <a:cs typeface="Aharoni" pitchFamily="2" charset="-79"/>
              </a:rPr>
              <a:t>   Branches of Government</a:t>
            </a:r>
          </a:p>
          <a:p>
            <a:pPr marL="342900" indent="-342900" defTabSz="914400" eaLnBrk="1" hangingPunct="1">
              <a:lnSpc>
                <a:spcPct val="90000"/>
              </a:lnSpc>
              <a:buFont typeface="Arial" pitchFamily="34" charset="0"/>
              <a:buChar char="•"/>
              <a:defRPr/>
            </a:pPr>
            <a:r>
              <a:rPr lang="en-US" sz="2400" b="1" dirty="0">
                <a:latin typeface="Arial" charset="0"/>
                <a:cs typeface="Arial" charset="0"/>
              </a:rPr>
              <a:t>Legislation</a:t>
            </a:r>
          </a:p>
          <a:p>
            <a:pPr marL="342900" indent="-342900" defTabSz="914400" eaLnBrk="1" hangingPunct="1">
              <a:lnSpc>
                <a:spcPct val="90000"/>
              </a:lnSpc>
              <a:buFont typeface="Arial" pitchFamily="34" charset="0"/>
              <a:buChar char="•"/>
              <a:defRPr/>
            </a:pPr>
            <a:r>
              <a:rPr lang="en-US" sz="2400" dirty="0">
                <a:latin typeface="Arial" charset="0"/>
                <a:cs typeface="Arial" charset="0"/>
              </a:rPr>
              <a:t> Makes law for state</a:t>
            </a:r>
          </a:p>
          <a:p>
            <a:pPr marL="342900" indent="-342900" defTabSz="914400" eaLnBrk="1" hangingPunct="1">
              <a:lnSpc>
                <a:spcPct val="90000"/>
              </a:lnSpc>
              <a:buFont typeface="Arial" pitchFamily="34" charset="0"/>
              <a:buChar char="•"/>
              <a:defRPr/>
            </a:pPr>
            <a:r>
              <a:rPr lang="en-US" sz="2400" b="1" dirty="0">
                <a:solidFill>
                  <a:srgbClr val="000000"/>
                </a:solidFill>
                <a:latin typeface="Arial Unicode MS" pitchFamily="34" charset="-128"/>
                <a:ea typeface="Arial Unicode MS" pitchFamily="34" charset="-128"/>
                <a:cs typeface="Aharoni" pitchFamily="2" charset="-79"/>
              </a:rPr>
              <a:t>Judiciary</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Define law</a:t>
            </a:r>
          </a:p>
          <a:p>
            <a:pPr marL="342900" indent="-342900" defTabSz="914400" eaLnBrk="1" hangingPunct="1">
              <a:lnSpc>
                <a:spcPct val="90000"/>
              </a:lnSpc>
              <a:buFont typeface="Arial" pitchFamily="34" charset="0"/>
              <a:buChar char="•"/>
              <a:defRPr/>
            </a:pPr>
            <a:r>
              <a:rPr lang="en-US" sz="2400" b="1" dirty="0">
                <a:solidFill>
                  <a:srgbClr val="000000"/>
                </a:solidFill>
                <a:latin typeface="Arial Unicode MS" pitchFamily="34" charset="-128"/>
                <a:ea typeface="Arial Unicode MS" pitchFamily="34" charset="-128"/>
                <a:cs typeface="Aharoni" pitchFamily="2" charset="-79"/>
              </a:rPr>
              <a:t>Executive </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Implementation of law</a:t>
            </a:r>
          </a:p>
          <a:p>
            <a:pPr marL="342900" indent="-342900" defTabSz="914400" eaLnBrk="1" hangingPunct="1">
              <a:lnSpc>
                <a:spcPct val="90000"/>
              </a:lnSpc>
              <a:buFont typeface="Arial" pitchFamily="34" charset="0"/>
              <a:buChar char="•"/>
              <a:defRPr/>
            </a:pPr>
            <a:endParaRPr lang="en-US" sz="2400" dirty="0">
              <a:solidFill>
                <a:srgbClr val="000000"/>
              </a:solidFill>
              <a:latin typeface="Arial Unicode MS" pitchFamily="34" charset="-128"/>
              <a:ea typeface="Arial Unicode MS" pitchFamily="34" charset="-128"/>
              <a:cs typeface="Aharoni" pitchFamily="2" charset="-79"/>
            </a:endParaRPr>
          </a:p>
          <a:p>
            <a:pPr marL="342900" indent="-342900" defTabSz="914400" eaLnBrk="1" hangingPunct="1">
              <a:lnSpc>
                <a:spcPct val="90000"/>
              </a:lnSpc>
              <a:buFont typeface="Arial" pitchFamily="34" charset="0"/>
              <a:buChar char="•"/>
              <a:defRPr/>
            </a:pPr>
            <a:endParaRPr lang="en-US" sz="2400" dirty="0">
              <a:solidFill>
                <a:srgbClr val="000000"/>
              </a:solidFill>
              <a:latin typeface="Arial Unicode MS" pitchFamily="34" charset="-128"/>
              <a:ea typeface="Arial Unicode MS" pitchFamily="34" charset="-128"/>
              <a:cs typeface="Aharoni" pitchFamily="2" charset="-79"/>
            </a:endParaRPr>
          </a:p>
          <a:p>
            <a:pPr marL="342900" indent="-342900" defTabSz="914400" eaLnBrk="1" hangingPunct="1">
              <a:lnSpc>
                <a:spcPct val="90000"/>
              </a:lnSpc>
              <a:buFont typeface="Arial" pitchFamily="34" charset="0"/>
              <a:buChar char="•"/>
              <a:defRPr/>
            </a:pPr>
            <a:endParaRPr lang="en-US" sz="2400" dirty="0">
              <a:solidFill>
                <a:srgbClr val="000000"/>
              </a:solidFill>
              <a:latin typeface="Arial Unicode MS" pitchFamily="34" charset="-128"/>
              <a:ea typeface="Arial Unicode MS" pitchFamily="34" charset="-128"/>
              <a:cs typeface="Aharoni" pitchFamily="2" charset="-79"/>
            </a:endParaRPr>
          </a:p>
          <a:p>
            <a:pPr defTabSz="914400" eaLnBrk="1" hangingPunct="1">
              <a:defRPr/>
            </a:pPr>
            <a:endParaRPr lang="en-US" altLang="en-US" sz="2400" dirty="0">
              <a:solidFill>
                <a:srgbClr val="000000"/>
              </a:solidFill>
              <a:latin typeface="Arial Unicode MS" pitchFamily="34" charset="-128"/>
              <a:ea typeface="Arial Unicode MS" pitchFamily="34" charset="-128"/>
              <a:cs typeface="Aharoni" pitchFamily="2" charset="-79"/>
            </a:endParaRPr>
          </a:p>
        </p:txBody>
      </p:sp>
    </p:spTree>
    <p:extLst>
      <p:ext uri="{BB962C8B-B14F-4D97-AF65-F5344CB8AC3E}">
        <p14:creationId xmlns:p14="http://schemas.microsoft.com/office/powerpoint/2010/main" val="244995669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txBox="1">
            <a:spLocks/>
          </p:cNvSpPr>
          <p:nvPr/>
        </p:nvSpPr>
        <p:spPr bwMode="auto">
          <a:xfrm>
            <a:off x="548640" y="569912"/>
            <a:ext cx="10226040" cy="993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defTabSz="914400" eaLnBrk="1" hangingPunct="1">
              <a:spcBef>
                <a:spcPct val="0"/>
              </a:spcBef>
              <a:buFontTx/>
              <a:buNone/>
            </a:pPr>
            <a:r>
              <a:rPr lang="en-US" sz="3200" b="1" dirty="0">
                <a:solidFill>
                  <a:schemeClr val="bg1"/>
                </a:solidFill>
                <a:latin typeface="Aharoni" pitchFamily="2" charset="-79"/>
                <a:cs typeface="Aharoni" pitchFamily="2" charset="-79"/>
              </a:rPr>
              <a:t>Political institution </a:t>
            </a:r>
            <a:endParaRPr lang="en-MY" sz="3200" b="1" dirty="0">
              <a:solidFill>
                <a:schemeClr val="bg1"/>
              </a:solidFill>
              <a:latin typeface="Aharoni" pitchFamily="2" charset="-79"/>
              <a:cs typeface="Aharoni" pitchFamily="2" charset="-79"/>
            </a:endParaRPr>
          </a:p>
        </p:txBody>
      </p:sp>
      <p:sp>
        <p:nvSpPr>
          <p:cNvPr id="100355" name="Rectangle 4"/>
          <p:cNvSpPr>
            <a:spLocks noChangeArrowheads="1"/>
          </p:cNvSpPr>
          <p:nvPr/>
        </p:nvSpPr>
        <p:spPr bwMode="auto">
          <a:xfrm>
            <a:off x="6464300" y="914400"/>
            <a:ext cx="5651500" cy="6140450"/>
          </a:xfrm>
          <a:prstGeom prst="rect">
            <a:avLst/>
          </a:prstGeom>
          <a:noFill/>
          <a:ln>
            <a:noFill/>
          </a:ln>
          <a:extLst/>
        </p:spPr>
        <p:txBody>
          <a:bodyPr>
            <a:spAutoFit/>
          </a:bodyPr>
          <a:lstStyle/>
          <a:p>
            <a:pPr defTabSz="914400" eaLnBrk="1" hangingPunct="1">
              <a:lnSpc>
                <a:spcPct val="90000"/>
              </a:lnSpc>
              <a:spcBef>
                <a:spcPts val="1000"/>
              </a:spcBef>
              <a:defRPr/>
            </a:pPr>
            <a:r>
              <a:rPr lang="en-US" altLang="en-US" sz="2600" b="1" dirty="0">
                <a:solidFill>
                  <a:srgbClr val="0981E5"/>
                </a:solidFill>
                <a:latin typeface="Aharoni" pitchFamily="2" charset="-79"/>
                <a:ea typeface="Arial Unicode MS" pitchFamily="34" charset="-128"/>
                <a:cs typeface="Aharoni" pitchFamily="2" charset="-79"/>
              </a:rPr>
              <a:t>   System</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Set of things working together as part of mechanism or an interconnecting network.</a:t>
            </a:r>
          </a:p>
          <a:p>
            <a:pPr defTabSz="914400" eaLnBrk="1" hangingPunct="1">
              <a:lnSpc>
                <a:spcPct val="90000"/>
              </a:lnSpc>
              <a:defRPr/>
            </a:pPr>
            <a:endParaRPr lang="en-US" sz="2400" dirty="0">
              <a:solidFill>
                <a:srgbClr val="000000"/>
              </a:solidFill>
              <a:latin typeface="Arial Unicode MS" pitchFamily="34" charset="-128"/>
              <a:ea typeface="Arial Unicode MS" pitchFamily="34" charset="-128"/>
              <a:cs typeface="Aharoni" pitchFamily="2" charset="-79"/>
            </a:endParaRPr>
          </a:p>
          <a:p>
            <a:pPr marL="342900" indent="-342900" defTabSz="914400" eaLnBrk="1" hangingPunct="1">
              <a:lnSpc>
                <a:spcPct val="90000"/>
              </a:lnSpc>
              <a:buFont typeface="Arial" pitchFamily="34" charset="0"/>
              <a:buChar char="•"/>
              <a:defRPr/>
            </a:pPr>
            <a:r>
              <a:rPr lang="en-US" altLang="en-US" sz="2400" b="1" dirty="0">
                <a:solidFill>
                  <a:srgbClr val="0981E5"/>
                </a:solidFill>
                <a:latin typeface="Aharoni" pitchFamily="2" charset="-79"/>
                <a:ea typeface="Arial Unicode MS" pitchFamily="34" charset="-128"/>
                <a:cs typeface="Aharoni" pitchFamily="2" charset="-79"/>
              </a:rPr>
              <a:t>Political System</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System of Politics and Government.</a:t>
            </a:r>
          </a:p>
          <a:p>
            <a:pPr marL="342900" indent="-342900" defTabSz="914400" eaLnBrk="1" hangingPunct="1">
              <a:lnSpc>
                <a:spcPct val="90000"/>
              </a:lnSpc>
              <a:buFont typeface="Arial" pitchFamily="34" charset="0"/>
              <a:buChar char="•"/>
              <a:defRPr/>
            </a:pPr>
            <a:r>
              <a:rPr lang="en-US" altLang="en-US" sz="2400" dirty="0">
                <a:solidFill>
                  <a:srgbClr val="000000"/>
                </a:solidFill>
                <a:latin typeface="Arial Unicode MS" pitchFamily="34" charset="-128"/>
                <a:ea typeface="Arial Unicode MS" pitchFamily="34" charset="-128"/>
                <a:cs typeface="Aharoni" pitchFamily="2" charset="-79"/>
              </a:rPr>
              <a:t>Legal, Economic, Cultural and other social systems.</a:t>
            </a:r>
          </a:p>
          <a:p>
            <a:pPr defTabSz="914400" eaLnBrk="1" hangingPunct="1">
              <a:lnSpc>
                <a:spcPct val="90000"/>
              </a:lnSpc>
              <a:defRPr/>
            </a:pPr>
            <a:endParaRPr lang="en-US" altLang="en-US" sz="2400" b="1" dirty="0">
              <a:solidFill>
                <a:srgbClr val="0981E5"/>
              </a:solidFill>
              <a:latin typeface="Aharoni" pitchFamily="2" charset="-79"/>
              <a:ea typeface="Arial Unicode MS" pitchFamily="34" charset="-128"/>
              <a:cs typeface="Aharoni" pitchFamily="2" charset="-79"/>
            </a:endParaRP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Present in different forms</a:t>
            </a:r>
          </a:p>
          <a:p>
            <a:pPr defTabSz="914400" eaLnBrk="1" hangingPunct="1">
              <a:lnSpc>
                <a:spcPct val="90000"/>
              </a:lnSpc>
              <a:defRPr/>
            </a:pPr>
            <a:endParaRPr lang="en-US" sz="2400" dirty="0">
              <a:solidFill>
                <a:srgbClr val="000000"/>
              </a:solidFill>
              <a:latin typeface="Arial Unicode MS" pitchFamily="34" charset="-128"/>
              <a:ea typeface="Arial Unicode MS" pitchFamily="34" charset="-128"/>
              <a:cs typeface="Aharoni" pitchFamily="2" charset="-79"/>
            </a:endParaRP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Democracy, Dictatorship, Socialism and communism etc.</a:t>
            </a:r>
          </a:p>
          <a:p>
            <a:pPr defTabSz="914400" eaLnBrk="1" hangingPunct="1">
              <a:lnSpc>
                <a:spcPct val="90000"/>
              </a:lnSpc>
              <a:defRPr/>
            </a:pPr>
            <a:endParaRPr lang="en-US" sz="2400" dirty="0">
              <a:solidFill>
                <a:srgbClr val="000000"/>
              </a:solidFill>
              <a:latin typeface="Arial Unicode MS" pitchFamily="34" charset="-128"/>
              <a:ea typeface="Arial Unicode MS" pitchFamily="34" charset="-128"/>
              <a:cs typeface="Aharoni" pitchFamily="2" charset="-79"/>
            </a:endParaRPr>
          </a:p>
          <a:p>
            <a:pPr marL="342900" indent="-342900" defTabSz="914400" eaLnBrk="1" hangingPunct="1">
              <a:lnSpc>
                <a:spcPct val="90000"/>
              </a:lnSpc>
              <a:buFont typeface="Arial" pitchFamily="34" charset="0"/>
              <a:buChar char="•"/>
              <a:defRPr/>
            </a:pPr>
            <a:endParaRPr lang="en-US" sz="2400" dirty="0">
              <a:solidFill>
                <a:srgbClr val="000000"/>
              </a:solidFill>
              <a:latin typeface="Arial Unicode MS" pitchFamily="34" charset="-128"/>
              <a:ea typeface="Arial Unicode MS" pitchFamily="34" charset="-128"/>
              <a:cs typeface="Aharoni" pitchFamily="2" charset="-79"/>
            </a:endParaRPr>
          </a:p>
          <a:p>
            <a:pPr marL="342900" indent="-342900" defTabSz="914400" eaLnBrk="1" hangingPunct="1">
              <a:lnSpc>
                <a:spcPct val="90000"/>
              </a:lnSpc>
              <a:buFont typeface="Arial" pitchFamily="34" charset="0"/>
              <a:buChar char="•"/>
              <a:defRPr/>
            </a:pPr>
            <a:endParaRPr lang="en-US" sz="2400" dirty="0">
              <a:solidFill>
                <a:srgbClr val="000000"/>
              </a:solidFill>
              <a:latin typeface="Arial Unicode MS" pitchFamily="34" charset="-128"/>
              <a:ea typeface="Arial Unicode MS" pitchFamily="34" charset="-128"/>
              <a:cs typeface="Aharoni" pitchFamily="2" charset="-79"/>
            </a:endParaRPr>
          </a:p>
          <a:p>
            <a:pPr defTabSz="914400" eaLnBrk="1" hangingPunct="1">
              <a:defRPr/>
            </a:pPr>
            <a:endParaRPr lang="en-US" altLang="en-US" sz="2400" dirty="0">
              <a:solidFill>
                <a:srgbClr val="000000"/>
              </a:solidFill>
              <a:latin typeface="Arial Unicode MS" pitchFamily="34" charset="-128"/>
              <a:ea typeface="Arial Unicode MS" pitchFamily="34" charset="-128"/>
              <a:cs typeface="Aharoni" pitchFamily="2" charset="-79"/>
            </a:endParaRPr>
          </a:p>
        </p:txBody>
      </p:sp>
    </p:spTree>
    <p:extLst>
      <p:ext uri="{BB962C8B-B14F-4D97-AF65-F5344CB8AC3E}">
        <p14:creationId xmlns:p14="http://schemas.microsoft.com/office/powerpoint/2010/main" val="404372358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txBox="1">
            <a:spLocks/>
          </p:cNvSpPr>
          <p:nvPr/>
        </p:nvSpPr>
        <p:spPr bwMode="auto">
          <a:xfrm>
            <a:off x="-1417320" y="417512"/>
            <a:ext cx="12192000" cy="993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defTabSz="914400" eaLnBrk="1" hangingPunct="1">
              <a:spcBef>
                <a:spcPct val="0"/>
              </a:spcBef>
              <a:buFontTx/>
              <a:buNone/>
            </a:pPr>
            <a:r>
              <a:rPr lang="en-US" sz="3200" b="1" dirty="0">
                <a:solidFill>
                  <a:schemeClr val="bg1"/>
                </a:solidFill>
                <a:latin typeface="Aharoni" pitchFamily="2" charset="-79"/>
                <a:cs typeface="Aharoni" pitchFamily="2" charset="-79"/>
              </a:rPr>
              <a:t>Political institution </a:t>
            </a:r>
            <a:endParaRPr lang="en-MY" sz="3200" b="1" dirty="0">
              <a:solidFill>
                <a:schemeClr val="bg1"/>
              </a:solidFill>
              <a:latin typeface="Aharoni" pitchFamily="2" charset="-79"/>
              <a:cs typeface="Aharoni" pitchFamily="2" charset="-79"/>
            </a:endParaRPr>
          </a:p>
        </p:txBody>
      </p:sp>
      <p:sp>
        <p:nvSpPr>
          <p:cNvPr id="100355" name="Rectangle 4"/>
          <p:cNvSpPr>
            <a:spLocks noChangeArrowheads="1"/>
          </p:cNvSpPr>
          <p:nvPr/>
        </p:nvSpPr>
        <p:spPr bwMode="auto">
          <a:xfrm>
            <a:off x="6464300" y="914400"/>
            <a:ext cx="5651500" cy="3148013"/>
          </a:xfrm>
          <a:prstGeom prst="rect">
            <a:avLst/>
          </a:prstGeom>
          <a:noFill/>
          <a:ln>
            <a:noFill/>
          </a:ln>
          <a:extLst/>
        </p:spPr>
        <p:txBody>
          <a:bodyPr>
            <a:spAutoFit/>
          </a:bodyPr>
          <a:lstStyle/>
          <a:p>
            <a:pPr defTabSz="914400" eaLnBrk="1" hangingPunct="1">
              <a:lnSpc>
                <a:spcPct val="90000"/>
              </a:lnSpc>
              <a:spcBef>
                <a:spcPts val="1000"/>
              </a:spcBef>
              <a:defRPr/>
            </a:pPr>
            <a:r>
              <a:rPr lang="en-US" altLang="en-US" sz="2600" b="1" dirty="0">
                <a:solidFill>
                  <a:srgbClr val="0981E5"/>
                </a:solidFill>
                <a:latin typeface="Aharoni" pitchFamily="2" charset="-79"/>
                <a:ea typeface="Arial Unicode MS" pitchFamily="34" charset="-128"/>
                <a:cs typeface="Aharoni" pitchFamily="2" charset="-79"/>
              </a:rPr>
              <a:t>   Political Organization</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Involved in political process such as political parties.</a:t>
            </a:r>
          </a:p>
          <a:p>
            <a:pPr marL="342900" indent="-342900" defTabSz="914400" eaLnBrk="1" hangingPunct="1">
              <a:lnSpc>
                <a:spcPct val="90000"/>
              </a:lnSpc>
              <a:buFont typeface="Arial" pitchFamily="34" charset="0"/>
              <a:buChar char="•"/>
              <a:defRPr/>
            </a:pPr>
            <a:r>
              <a:rPr lang="en-US" sz="2400" dirty="0">
                <a:solidFill>
                  <a:srgbClr val="000000"/>
                </a:solidFill>
                <a:latin typeface="Arial Unicode MS" pitchFamily="34" charset="-128"/>
                <a:ea typeface="Arial Unicode MS" pitchFamily="34" charset="-128"/>
                <a:cs typeface="Aharoni" pitchFamily="2" charset="-79"/>
              </a:rPr>
              <a:t> Political organizations help the institution to work effectively for the betterment of society. </a:t>
            </a:r>
          </a:p>
          <a:p>
            <a:pPr marL="342900" indent="-342900" defTabSz="914400" eaLnBrk="1" hangingPunct="1">
              <a:lnSpc>
                <a:spcPct val="90000"/>
              </a:lnSpc>
              <a:buFont typeface="Arial" pitchFamily="34" charset="0"/>
              <a:buChar char="•"/>
              <a:defRPr/>
            </a:pPr>
            <a:endParaRPr lang="en-US" sz="2400" dirty="0">
              <a:solidFill>
                <a:srgbClr val="000000"/>
              </a:solidFill>
              <a:latin typeface="Arial Unicode MS" pitchFamily="34" charset="-128"/>
              <a:ea typeface="Arial Unicode MS" pitchFamily="34" charset="-128"/>
              <a:cs typeface="Aharoni" pitchFamily="2" charset="-79"/>
            </a:endParaRPr>
          </a:p>
          <a:p>
            <a:pPr marL="342900" indent="-342900" defTabSz="914400" eaLnBrk="1" hangingPunct="1">
              <a:lnSpc>
                <a:spcPct val="90000"/>
              </a:lnSpc>
              <a:buFont typeface="Arial" pitchFamily="34" charset="0"/>
              <a:buChar char="•"/>
              <a:defRPr/>
            </a:pPr>
            <a:endParaRPr lang="en-US" sz="2400" dirty="0">
              <a:solidFill>
                <a:srgbClr val="000000"/>
              </a:solidFill>
              <a:latin typeface="Arial Unicode MS" pitchFamily="34" charset="-128"/>
              <a:ea typeface="Arial Unicode MS" pitchFamily="34" charset="-128"/>
              <a:cs typeface="Aharoni" pitchFamily="2" charset="-79"/>
            </a:endParaRPr>
          </a:p>
          <a:p>
            <a:pPr defTabSz="914400" eaLnBrk="1" hangingPunct="1">
              <a:defRPr/>
            </a:pPr>
            <a:endParaRPr lang="en-US" altLang="en-US" sz="2400" dirty="0">
              <a:solidFill>
                <a:srgbClr val="000000"/>
              </a:solidFill>
              <a:latin typeface="Arial Unicode MS" pitchFamily="34" charset="-128"/>
              <a:ea typeface="Arial Unicode MS" pitchFamily="34" charset="-128"/>
              <a:cs typeface="Aharoni" pitchFamily="2" charset="-79"/>
            </a:endParaRPr>
          </a:p>
        </p:txBody>
      </p:sp>
      <p:sp>
        <p:nvSpPr>
          <p:cNvPr id="60420" name="Rectangle 3"/>
          <p:cNvSpPr>
            <a:spLocks noChangeArrowheads="1"/>
          </p:cNvSpPr>
          <p:nvPr/>
        </p:nvSpPr>
        <p:spPr bwMode="auto">
          <a:xfrm>
            <a:off x="1981200" y="5160963"/>
            <a:ext cx="1219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en-US" sz="1800">
                <a:latin typeface="Arial" panose="020B0604020202020204" pitchFamily="34" charset="0"/>
              </a:rPr>
              <a:t>End</a:t>
            </a:r>
          </a:p>
        </p:txBody>
      </p:sp>
    </p:spTree>
    <p:extLst>
      <p:ext uri="{BB962C8B-B14F-4D97-AF65-F5344CB8AC3E}">
        <p14:creationId xmlns:p14="http://schemas.microsoft.com/office/powerpoint/2010/main" val="3248291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sociology</a:t>
            </a:r>
          </a:p>
        </p:txBody>
      </p:sp>
      <p:sp>
        <p:nvSpPr>
          <p:cNvPr id="3" name="Content Placeholder 2"/>
          <p:cNvSpPr>
            <a:spLocks noGrp="1"/>
          </p:cNvSpPr>
          <p:nvPr>
            <p:ph idx="1"/>
          </p:nvPr>
        </p:nvSpPr>
        <p:spPr/>
        <p:txBody>
          <a:bodyPr/>
          <a:lstStyle/>
          <a:p>
            <a:r>
              <a:rPr lang="en-US" dirty="0"/>
              <a:t>Sociology is the scientific study of people in group relations. Sociologists uses the scientific methods in their research studies to develop a body of accurate and reliable knowledge about human relationships. </a:t>
            </a:r>
          </a:p>
          <a:p>
            <a:r>
              <a:rPr lang="en-US" dirty="0" smtClean="0"/>
              <a:t>Sociology </a:t>
            </a:r>
            <a:r>
              <a:rPr lang="en-US" dirty="0"/>
              <a:t>is scientific, is concerned with people not individuals as members or groups. </a:t>
            </a:r>
            <a:endParaRPr lang="en-US" dirty="0" smtClean="0"/>
          </a:p>
          <a:p>
            <a:r>
              <a:rPr lang="en-US" dirty="0" smtClean="0"/>
              <a:t>Sociologists </a:t>
            </a:r>
            <a:r>
              <a:rPr lang="en-US" dirty="0"/>
              <a:t>study people organized in families, networks, schools, manufacturing, and other organization.</a:t>
            </a:r>
          </a:p>
        </p:txBody>
      </p:sp>
    </p:spTree>
    <p:extLst>
      <p:ext uri="{BB962C8B-B14F-4D97-AF65-F5344CB8AC3E}">
        <p14:creationId xmlns:p14="http://schemas.microsoft.com/office/powerpoint/2010/main" val="3272147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Sociology </a:t>
            </a:r>
            <a:r>
              <a:rPr lang="en-US" dirty="0" smtClean="0"/>
              <a:t>is….</a:t>
            </a:r>
            <a:endParaRPr lang="en-US" dirty="0"/>
          </a:p>
        </p:txBody>
      </p:sp>
      <p:sp>
        <p:nvSpPr>
          <p:cNvPr id="3" name="Content Placeholder 2"/>
          <p:cNvSpPr>
            <a:spLocks noGrp="1"/>
          </p:cNvSpPr>
          <p:nvPr>
            <p:ph idx="1"/>
          </p:nvPr>
        </p:nvSpPr>
        <p:spPr/>
        <p:txBody>
          <a:bodyPr>
            <a:normAutofit/>
          </a:bodyPr>
          <a:lstStyle/>
          <a:p>
            <a:r>
              <a:rPr lang="en-US" dirty="0"/>
              <a:t> Sociology is the study of groups or social system. </a:t>
            </a:r>
          </a:p>
          <a:p>
            <a:r>
              <a:rPr lang="en-US" dirty="0" smtClean="0"/>
              <a:t>Sociology </a:t>
            </a:r>
            <a:r>
              <a:rPr lang="en-US" dirty="0"/>
              <a:t>is the study of social relationships. </a:t>
            </a:r>
          </a:p>
          <a:p>
            <a:r>
              <a:rPr lang="en-US" dirty="0" smtClean="0"/>
              <a:t>Sociology </a:t>
            </a:r>
            <a:r>
              <a:rPr lang="en-US" dirty="0"/>
              <a:t>is the study of human interactions and interrelations, their conditions and consequences. </a:t>
            </a:r>
            <a:endParaRPr lang="en-US" dirty="0" smtClean="0"/>
          </a:p>
          <a:p>
            <a:r>
              <a:rPr lang="en-US" dirty="0" smtClean="0"/>
              <a:t>Sociology </a:t>
            </a:r>
            <a:r>
              <a:rPr lang="en-US" dirty="0"/>
              <a:t>is the study of social action. </a:t>
            </a:r>
          </a:p>
          <a:p>
            <a:r>
              <a:rPr lang="en-US" dirty="0" smtClean="0"/>
              <a:t>Sociology </a:t>
            </a:r>
            <a:r>
              <a:rPr lang="en-US" dirty="0"/>
              <a:t>is the study of social phenomena. </a:t>
            </a:r>
          </a:p>
        </p:txBody>
      </p:sp>
    </p:spTree>
    <p:extLst>
      <p:ext uri="{BB962C8B-B14F-4D97-AF65-F5344CB8AC3E}">
        <p14:creationId xmlns:p14="http://schemas.microsoft.com/office/powerpoint/2010/main" val="2980944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Sociology is….</a:t>
            </a:r>
          </a:p>
        </p:txBody>
      </p:sp>
      <p:sp>
        <p:nvSpPr>
          <p:cNvPr id="3" name="Content Placeholder 2"/>
          <p:cNvSpPr>
            <a:spLocks noGrp="1"/>
          </p:cNvSpPr>
          <p:nvPr>
            <p:ph idx="1"/>
          </p:nvPr>
        </p:nvSpPr>
        <p:spPr/>
        <p:txBody>
          <a:bodyPr/>
          <a:lstStyle/>
          <a:p>
            <a:r>
              <a:rPr lang="en-US" dirty="0"/>
              <a:t>Sociology is the scientific study of human social life and groups. </a:t>
            </a:r>
            <a:endParaRPr lang="en-US" dirty="0" smtClean="0"/>
          </a:p>
          <a:p>
            <a:r>
              <a:rPr lang="en-US" dirty="0" smtClean="0"/>
              <a:t>It </a:t>
            </a:r>
            <a:r>
              <a:rPr lang="en-US" dirty="0"/>
              <a:t>is study of societies, giving special emphasis on modern </a:t>
            </a:r>
            <a:r>
              <a:rPr lang="en-US" dirty="0" smtClean="0"/>
              <a:t>societies and the patterns of rural communities.</a:t>
            </a:r>
          </a:p>
          <a:p>
            <a:r>
              <a:rPr lang="en-US" dirty="0" smtClean="0"/>
              <a:t>Sociology </a:t>
            </a:r>
            <a:r>
              <a:rPr lang="en-US" dirty="0"/>
              <a:t>is the systematic study of social institutions; their nature, functions and interactions, sequences of continuity and change.</a:t>
            </a:r>
          </a:p>
          <a:p>
            <a:endParaRPr lang="en-US" dirty="0"/>
          </a:p>
        </p:txBody>
      </p:sp>
    </p:spTree>
    <p:extLst>
      <p:ext uri="{BB962C8B-B14F-4D97-AF65-F5344CB8AC3E}">
        <p14:creationId xmlns:p14="http://schemas.microsoft.com/office/powerpoint/2010/main" val="1567358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Rural Area</a:t>
            </a:r>
          </a:p>
        </p:txBody>
      </p:sp>
      <p:sp>
        <p:nvSpPr>
          <p:cNvPr id="3" name="Content Placeholder 2"/>
          <p:cNvSpPr>
            <a:spLocks noGrp="1"/>
          </p:cNvSpPr>
          <p:nvPr>
            <p:ph idx="1"/>
          </p:nvPr>
        </p:nvSpPr>
        <p:spPr/>
        <p:txBody>
          <a:bodyPr/>
          <a:lstStyle/>
          <a:p>
            <a:r>
              <a:rPr lang="en-US" dirty="0" err="1"/>
              <a:t>Rurality</a:t>
            </a:r>
            <a:r>
              <a:rPr lang="en-US" dirty="0"/>
              <a:t> can be defined in terms of areas which are: </a:t>
            </a:r>
          </a:p>
          <a:p>
            <a:r>
              <a:rPr lang="en-US" dirty="0" smtClean="0"/>
              <a:t>Dominated </a:t>
            </a:r>
            <a:r>
              <a:rPr lang="en-US" dirty="0"/>
              <a:t>by extensive land uses, notably agriculture and forestry; </a:t>
            </a:r>
          </a:p>
          <a:p>
            <a:r>
              <a:rPr lang="en-US" dirty="0" smtClean="0"/>
              <a:t>Contain </a:t>
            </a:r>
            <a:r>
              <a:rPr lang="en-US" dirty="0"/>
              <a:t>small, lower order settlements which have a strong relationship between buildings and extensive landscape. </a:t>
            </a:r>
          </a:p>
          <a:p>
            <a:r>
              <a:rPr lang="en-US" dirty="0" smtClean="0"/>
              <a:t>A </a:t>
            </a:r>
            <a:r>
              <a:rPr lang="en-US" dirty="0"/>
              <a:t>way of life which is characterized by identity based on respect for the environmental and behavioral qualities of living</a:t>
            </a:r>
          </a:p>
        </p:txBody>
      </p:sp>
    </p:spTree>
    <p:extLst>
      <p:ext uri="{BB962C8B-B14F-4D97-AF65-F5344CB8AC3E}">
        <p14:creationId xmlns:p14="http://schemas.microsoft.com/office/powerpoint/2010/main" val="29017861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ppt/theme/theme2.xml><?xml version="1.0" encoding="utf-8"?>
<a:theme xmlns:a="http://schemas.openxmlformats.org/drawingml/2006/main" name="1_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151</TotalTime>
  <Words>2835</Words>
  <Application>Microsoft Office PowerPoint</Application>
  <PresentationFormat>Widescreen</PresentationFormat>
  <Paragraphs>424</Paragraphs>
  <Slides>59</Slides>
  <Notes>2</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59</vt:i4>
      </vt:variant>
    </vt:vector>
  </HeadingPairs>
  <TitlesOfParts>
    <vt:vector size="71" baseType="lpstr">
      <vt:lpstr>Arial Unicode MS</vt:lpstr>
      <vt:lpstr>Aharoni</vt:lpstr>
      <vt:lpstr>Arial</vt:lpstr>
      <vt:lpstr>Calibri</vt:lpstr>
      <vt:lpstr>Calibri Light</vt:lpstr>
      <vt:lpstr>Century Gothic</vt:lpstr>
      <vt:lpstr>Courier New</vt:lpstr>
      <vt:lpstr>Franklin Gothic Book</vt:lpstr>
      <vt:lpstr>Wingdings</vt:lpstr>
      <vt:lpstr>Wingdings 3</vt:lpstr>
      <vt:lpstr>Ion Boardroom</vt:lpstr>
      <vt:lpstr>1_Ion Boardroom</vt:lpstr>
      <vt:lpstr>Rural Sociology </vt:lpstr>
      <vt:lpstr>Rural Sociology </vt:lpstr>
      <vt:lpstr>Rural Sociology</vt:lpstr>
      <vt:lpstr>Rural Sociology</vt:lpstr>
      <vt:lpstr>The Meaning of Sociology</vt:lpstr>
      <vt:lpstr>What is sociology</vt:lpstr>
      <vt:lpstr>Sociology is….</vt:lpstr>
      <vt:lpstr>Sociology is….</vt:lpstr>
      <vt:lpstr>WHAT IS Rural Area</vt:lpstr>
      <vt:lpstr>What is Rural</vt:lpstr>
      <vt:lpstr>So, Rural Sociology is;</vt:lpstr>
      <vt:lpstr>Uses of Rural Sociology</vt:lpstr>
      <vt:lpstr>Characteristics of the Rural Community</vt:lpstr>
      <vt:lpstr>Social Institutions </vt:lpstr>
      <vt:lpstr>General Functions of Social Institutions </vt:lpstr>
      <vt:lpstr>The Family </vt:lpstr>
      <vt:lpstr>Defining Family </vt:lpstr>
      <vt:lpstr>Family Institution </vt:lpstr>
      <vt:lpstr>Features of Family </vt:lpstr>
      <vt:lpstr>Functions of Family </vt:lpstr>
      <vt:lpstr>Types of Family </vt:lpstr>
      <vt:lpstr>Continued.. </vt:lpstr>
      <vt:lpstr>Continued.. </vt:lpstr>
      <vt:lpstr>Continued.. </vt:lpstr>
      <vt:lpstr>Continued.. </vt:lpstr>
      <vt:lpstr>Continued.. </vt:lpstr>
      <vt:lpstr>Characteristics of Marriage </vt:lpstr>
      <vt:lpstr>Continued.. </vt:lpstr>
      <vt:lpstr>Marriage in Rural Society of Pakistan</vt:lpstr>
      <vt:lpstr>Characteristics of Family in rural Areas</vt:lpstr>
      <vt:lpstr>Merits of Family in Rural Areas </vt:lpstr>
      <vt:lpstr>Demerits of Family in Rural Areas </vt:lpstr>
      <vt:lpstr>Important features of Muslim Marriage </vt:lpstr>
      <vt:lpstr>Rural Sociology</vt:lpstr>
      <vt:lpstr>PowerPoint Presentation</vt:lpstr>
      <vt:lpstr>PowerPoint Presentation</vt:lpstr>
      <vt:lpstr>PowerPoint Presentation</vt:lpstr>
      <vt:lpstr>Aims of Education </vt:lpstr>
      <vt:lpstr>Rural Sociology</vt:lpstr>
      <vt:lpstr>PowerPoint Presentation</vt:lpstr>
      <vt:lpstr> </vt:lpstr>
      <vt:lpstr>Religion as Institution </vt:lpstr>
      <vt:lpstr>Religion as Institution </vt:lpstr>
      <vt:lpstr>PowerPoint Presentation</vt:lpstr>
      <vt:lpstr>PowerPoint Presentation</vt:lpstr>
      <vt:lpstr>PowerPoint Presentation</vt:lpstr>
      <vt:lpstr>PowerPoint Presentation</vt:lpstr>
      <vt:lpstr>PowerPoint Presentation</vt:lpstr>
      <vt:lpstr>PowerPoint Presentation</vt:lpstr>
      <vt:lpstr>What is Economy </vt:lpstr>
      <vt:lpstr>PowerPoint Presentation</vt:lpstr>
      <vt:lpstr>PowerPoint Presentation</vt:lpstr>
      <vt:lpstr>Defining the Political Institution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Rural Sociology </dc:title>
  <dc:creator>Hyperlink</dc:creator>
  <cp:lastModifiedBy>Hyperlink</cp:lastModifiedBy>
  <cp:revision>31</cp:revision>
  <dcterms:created xsi:type="dcterms:W3CDTF">2020-10-13T20:11:59Z</dcterms:created>
  <dcterms:modified xsi:type="dcterms:W3CDTF">2020-12-01T19:06:55Z</dcterms:modified>
</cp:coreProperties>
</file>