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handoutMasterIdLst>
    <p:handoutMasterId r:id="rId50"/>
  </p:handoutMasterIdLst>
  <p:sldIdLst>
    <p:sldId id="401" r:id="rId2"/>
    <p:sldId id="304" r:id="rId3"/>
    <p:sldId id="398" r:id="rId4"/>
    <p:sldId id="399" r:id="rId5"/>
    <p:sldId id="310" r:id="rId6"/>
    <p:sldId id="403" r:id="rId7"/>
    <p:sldId id="402" r:id="rId8"/>
    <p:sldId id="405" r:id="rId9"/>
    <p:sldId id="407" r:id="rId10"/>
    <p:sldId id="409" r:id="rId11"/>
    <p:sldId id="411" r:id="rId12"/>
    <p:sldId id="413" r:id="rId13"/>
    <p:sldId id="415" r:id="rId14"/>
    <p:sldId id="417" r:id="rId15"/>
    <p:sldId id="419" r:id="rId16"/>
    <p:sldId id="421" r:id="rId17"/>
    <p:sldId id="423" r:id="rId18"/>
    <p:sldId id="361" r:id="rId19"/>
    <p:sldId id="362" r:id="rId20"/>
    <p:sldId id="363" r:id="rId21"/>
    <p:sldId id="364" r:id="rId22"/>
    <p:sldId id="365" r:id="rId23"/>
    <p:sldId id="366" r:id="rId24"/>
    <p:sldId id="367" r:id="rId25"/>
    <p:sldId id="369" r:id="rId26"/>
    <p:sldId id="370" r:id="rId27"/>
    <p:sldId id="371" r:id="rId28"/>
    <p:sldId id="372" r:id="rId29"/>
    <p:sldId id="373" r:id="rId30"/>
    <p:sldId id="374" r:id="rId31"/>
    <p:sldId id="375" r:id="rId32"/>
    <p:sldId id="376" r:id="rId33"/>
    <p:sldId id="377" r:id="rId34"/>
    <p:sldId id="378" r:id="rId35"/>
    <p:sldId id="380" r:id="rId36"/>
    <p:sldId id="381" r:id="rId37"/>
    <p:sldId id="382" r:id="rId38"/>
    <p:sldId id="383" r:id="rId39"/>
    <p:sldId id="387" r:id="rId40"/>
    <p:sldId id="388" r:id="rId41"/>
    <p:sldId id="389" r:id="rId42"/>
    <p:sldId id="390" r:id="rId43"/>
    <p:sldId id="391" r:id="rId44"/>
    <p:sldId id="392" r:id="rId45"/>
    <p:sldId id="393" r:id="rId46"/>
    <p:sldId id="394" r:id="rId47"/>
    <p:sldId id="42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4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DE3C79-A750-4A36-9AC5-6DBFCA1B164B}" type="datetimeFigureOut">
              <a:rPr lang="en-GB" smtClean="0"/>
              <a:t>10/02/2021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AD35B4-E587-4526-B9CB-F47E52CA81BA}" type="slidenum">
              <a:rPr lang="en-GB" smtClean="0"/>
              <a:t>‹#›</a:t>
            </a:fld>
            <a:endParaRPr lang="en-GB"/>
          </a:p>
        </p:txBody>
      </p:sp>
    </p:spTree>
    <p:extLst>
      <p:ext uri="{BB962C8B-B14F-4D97-AF65-F5344CB8AC3E}">
        <p14:creationId xmlns:p14="http://schemas.microsoft.com/office/powerpoint/2010/main" val="27125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FFAB42-B2B3-4A07-A840-74B5FDDD38C4}" type="datetimeFigureOut">
              <a:rPr lang="en-US" smtClean="0"/>
              <a:pPr/>
              <a:t>2/10/2021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4F4B34-298B-41F8-AB1A-7E5AA5A6599C}" type="slidenum">
              <a:rPr lang="en-US" smtClean="0"/>
              <a:pPr/>
              <a:t>‹#›</a:t>
            </a:fld>
            <a:endParaRPr lang="en-US"/>
          </a:p>
        </p:txBody>
      </p:sp>
    </p:spTree>
    <p:extLst>
      <p:ext uri="{BB962C8B-B14F-4D97-AF65-F5344CB8AC3E}">
        <p14:creationId xmlns:p14="http://schemas.microsoft.com/office/powerpoint/2010/main" val="3327315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Tree>
    <p:extLst>
      <p:ext uri="{BB962C8B-B14F-4D97-AF65-F5344CB8AC3E}">
        <p14:creationId xmlns:p14="http://schemas.microsoft.com/office/powerpoint/2010/main" val="39058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27692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9300" y="274638"/>
            <a:ext cx="17907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52197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316835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62800" cy="1143000"/>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457200" y="1600200"/>
            <a:ext cx="7162800" cy="4525963"/>
          </a:xfrm>
        </p:spPr>
        <p:txBody>
          <a:bodyPr/>
          <a:lstStyle/>
          <a:p>
            <a:r>
              <a:rPr lang="en-US" smtClean="0"/>
              <a:t>Click icon to add table</a:t>
            </a:r>
            <a:endParaRPr lang="en-AU"/>
          </a:p>
        </p:txBody>
      </p:sp>
    </p:spTree>
    <p:extLst>
      <p:ext uri="{BB962C8B-B14F-4D97-AF65-F5344CB8AC3E}">
        <p14:creationId xmlns:p14="http://schemas.microsoft.com/office/powerpoint/2010/main" val="323452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14085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0267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1148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59854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52685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776185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12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0798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82576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716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1031" name="Group 7"/>
          <p:cNvGrpSpPr>
            <a:grpSpLocks/>
          </p:cNvGrpSpPr>
          <p:nvPr/>
        </p:nvGrpSpPr>
        <p:grpSpPr bwMode="auto">
          <a:xfrm>
            <a:off x="7785100" y="0"/>
            <a:ext cx="1435100" cy="6862763"/>
            <a:chOff x="4904" y="-3"/>
            <a:chExt cx="904" cy="4323"/>
          </a:xfrm>
        </p:grpSpPr>
        <p:sp>
          <p:nvSpPr>
            <p:cNvPr id="1032" name="Rectangle 8"/>
            <p:cNvSpPr>
              <a:spLocks noChangeArrowheads="1"/>
            </p:cNvSpPr>
            <p:nvPr userDrawn="1"/>
          </p:nvSpPr>
          <p:spPr bwMode="auto">
            <a:xfrm rot="5400000">
              <a:off x="3216" y="1776"/>
              <a:ext cx="4320" cy="768"/>
            </a:xfrm>
            <a:prstGeom prst="rect">
              <a:avLst/>
            </a:prstGeom>
            <a:solidFill>
              <a:srgbClr val="D89F00"/>
            </a:solidFill>
            <a:ln>
              <a:noFill/>
            </a:ln>
            <a:effectLst/>
            <a:extLs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graphicFrame>
          <p:nvGraphicFramePr>
            <p:cNvPr id="1033" name="Object 9"/>
            <p:cNvGraphicFramePr>
              <a:graphicFrameLocks noChangeAspect="1"/>
            </p:cNvGraphicFramePr>
            <p:nvPr userDrawn="1"/>
          </p:nvGraphicFramePr>
          <p:xfrm>
            <a:off x="5064" y="3552"/>
            <a:ext cx="624" cy="665"/>
          </p:xfrm>
          <a:graphic>
            <a:graphicData uri="http://schemas.openxmlformats.org/presentationml/2006/ole">
              <mc:AlternateContent xmlns:mc="http://schemas.openxmlformats.org/markup-compatibility/2006">
                <mc:Choice xmlns:v="urn:schemas-microsoft-com:vml" Requires="v">
                  <p:oleObj spid="_x0000_s1029" name="CorelDRAW" r:id="rId15" imgW="2877480" imgH="2906280" progId="CorelDRAW.Graphic.9">
                    <p:embed/>
                  </p:oleObj>
                </mc:Choice>
                <mc:Fallback>
                  <p:oleObj name="CorelDRAW" r:id="rId15" imgW="2877480" imgH="2906280" progId="CorelDRAW.Graphic.9">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64" y="3552"/>
                          <a:ext cx="624" cy="66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34" name="Text Box 10"/>
            <p:cNvSpPr txBox="1">
              <a:spLocks noChangeArrowheads="1"/>
            </p:cNvSpPr>
            <p:nvPr userDrawn="1"/>
          </p:nvSpPr>
          <p:spPr bwMode="auto">
            <a:xfrm>
              <a:off x="5040" y="1152"/>
              <a:ext cx="768" cy="2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8000" b="1">
                  <a:solidFill>
                    <a:srgbClr val="000066"/>
                  </a:solidFill>
                  <a:latin typeface="Times New Roman" charset="0"/>
                </a:rPr>
                <a:t>U</a:t>
              </a:r>
            </a:p>
            <a:p>
              <a:r>
                <a:rPr lang="en-US" sz="8000" b="1">
                  <a:solidFill>
                    <a:srgbClr val="000066"/>
                  </a:solidFill>
                  <a:latin typeface="Times New Roman" charset="0"/>
                </a:rPr>
                <a:t>O</a:t>
              </a:r>
            </a:p>
            <a:p>
              <a:r>
                <a:rPr lang="en-US" sz="800" b="1">
                  <a:solidFill>
                    <a:srgbClr val="000066"/>
                  </a:solidFill>
                  <a:latin typeface="Times New Roman" charset="0"/>
                </a:rPr>
                <a:t>     </a:t>
              </a:r>
              <a:r>
                <a:rPr lang="en-US" sz="8800" b="1">
                  <a:solidFill>
                    <a:srgbClr val="000066"/>
                  </a:solidFill>
                  <a:latin typeface="Times New Roman" charset="0"/>
                </a:rPr>
                <a:t>S</a:t>
              </a:r>
            </a:p>
          </p:txBody>
        </p:sp>
        <p:pic>
          <p:nvPicPr>
            <p:cNvPr id="1035" name="Picture 11" descr="123"/>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4992" y="144"/>
              <a:ext cx="768" cy="1007"/>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2"/>
            <p:cNvSpPr>
              <a:spLocks noChangeArrowheads="1"/>
            </p:cNvSpPr>
            <p:nvPr userDrawn="1"/>
          </p:nvSpPr>
          <p:spPr bwMode="auto">
            <a:xfrm rot="5400000">
              <a:off x="2792" y="2109"/>
              <a:ext cx="4320" cy="96"/>
            </a:xfrm>
            <a:prstGeom prst="rect">
              <a:avLst/>
            </a:prstGeom>
            <a:solidFill>
              <a:srgbClr val="000066"/>
            </a:solidFill>
            <a:ln>
              <a:noFill/>
            </a:ln>
            <a:effectLst/>
            <a:extLst>
              <a:ext uri="{91240B29-F687-4F45-9708-019B960494DF}">
                <a14:hiddenLine xmlns:a14="http://schemas.microsoft.com/office/drawing/2010/main" w="9525">
                  <a:solidFill>
                    <a:srgbClr val="CE9D3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fontAlgn="base" hangingPunct="1">
        <a:spcBef>
          <a:spcPct val="0"/>
        </a:spcBef>
        <a:spcAft>
          <a:spcPct val="0"/>
        </a:spcAft>
        <a:defRPr sz="4400">
          <a:solidFill>
            <a:srgbClr val="000066"/>
          </a:solidFill>
          <a:latin typeface="+mj-lt"/>
          <a:ea typeface="+mj-ea"/>
          <a:cs typeface="+mj-cs"/>
        </a:defRPr>
      </a:lvl1pPr>
      <a:lvl2pPr algn="ctr" rtl="0" eaLnBrk="1" fontAlgn="base" hangingPunct="1">
        <a:spcBef>
          <a:spcPct val="0"/>
        </a:spcBef>
        <a:spcAft>
          <a:spcPct val="0"/>
        </a:spcAft>
        <a:defRPr sz="4400">
          <a:solidFill>
            <a:srgbClr val="000066"/>
          </a:solidFill>
          <a:latin typeface="Arial" charset="0"/>
        </a:defRPr>
      </a:lvl2pPr>
      <a:lvl3pPr algn="ctr" rtl="0" eaLnBrk="1" fontAlgn="base" hangingPunct="1">
        <a:spcBef>
          <a:spcPct val="0"/>
        </a:spcBef>
        <a:spcAft>
          <a:spcPct val="0"/>
        </a:spcAft>
        <a:defRPr sz="4400">
          <a:solidFill>
            <a:srgbClr val="000066"/>
          </a:solidFill>
          <a:latin typeface="Arial" charset="0"/>
        </a:defRPr>
      </a:lvl3pPr>
      <a:lvl4pPr algn="ctr" rtl="0" eaLnBrk="1" fontAlgn="base" hangingPunct="1">
        <a:spcBef>
          <a:spcPct val="0"/>
        </a:spcBef>
        <a:spcAft>
          <a:spcPct val="0"/>
        </a:spcAft>
        <a:defRPr sz="4400">
          <a:solidFill>
            <a:srgbClr val="000066"/>
          </a:solidFill>
          <a:latin typeface="Arial" charset="0"/>
        </a:defRPr>
      </a:lvl4pPr>
      <a:lvl5pPr algn="ctr" rtl="0" eaLnBrk="1" fontAlgn="base" hangingPunct="1">
        <a:spcBef>
          <a:spcPct val="0"/>
        </a:spcBef>
        <a:spcAft>
          <a:spcPct val="0"/>
        </a:spcAft>
        <a:defRPr sz="4400">
          <a:solidFill>
            <a:srgbClr val="000066"/>
          </a:solidFill>
          <a:latin typeface="Arial" charset="0"/>
        </a:defRPr>
      </a:lvl5pPr>
      <a:lvl6pPr marL="457200" algn="ctr" rtl="0" eaLnBrk="1" fontAlgn="base" hangingPunct="1">
        <a:spcBef>
          <a:spcPct val="0"/>
        </a:spcBef>
        <a:spcAft>
          <a:spcPct val="0"/>
        </a:spcAft>
        <a:defRPr sz="4400">
          <a:solidFill>
            <a:srgbClr val="000066"/>
          </a:solidFill>
          <a:latin typeface="Arial" charset="0"/>
        </a:defRPr>
      </a:lvl6pPr>
      <a:lvl7pPr marL="914400" algn="ctr" rtl="0" eaLnBrk="1" fontAlgn="base" hangingPunct="1">
        <a:spcBef>
          <a:spcPct val="0"/>
        </a:spcBef>
        <a:spcAft>
          <a:spcPct val="0"/>
        </a:spcAft>
        <a:defRPr sz="4400">
          <a:solidFill>
            <a:srgbClr val="000066"/>
          </a:solidFill>
          <a:latin typeface="Arial" charset="0"/>
        </a:defRPr>
      </a:lvl7pPr>
      <a:lvl8pPr marL="1371600" algn="ctr" rtl="0" eaLnBrk="1" fontAlgn="base" hangingPunct="1">
        <a:spcBef>
          <a:spcPct val="0"/>
        </a:spcBef>
        <a:spcAft>
          <a:spcPct val="0"/>
        </a:spcAft>
        <a:defRPr sz="4400">
          <a:solidFill>
            <a:srgbClr val="000066"/>
          </a:solidFill>
          <a:latin typeface="Arial" charset="0"/>
        </a:defRPr>
      </a:lvl8pPr>
      <a:lvl9pPr marL="1828800" algn="ctr" rtl="0" eaLnBrk="1" fontAlgn="base" hangingPunct="1">
        <a:spcBef>
          <a:spcPct val="0"/>
        </a:spcBef>
        <a:spcAft>
          <a:spcPct val="0"/>
        </a:spcAft>
        <a:defRPr sz="4400">
          <a:solidFill>
            <a:srgbClr val="000066"/>
          </a:solidFill>
          <a:latin typeface="Arial" charset="0"/>
        </a:defRPr>
      </a:lvl9pPr>
    </p:titleStyle>
    <p:bodyStyle>
      <a:lvl1pPr marL="342900" indent="-342900" algn="l" rtl="0" eaLnBrk="1" fontAlgn="base" hangingPunct="1">
        <a:spcBef>
          <a:spcPct val="20000"/>
        </a:spcBef>
        <a:spcAft>
          <a:spcPct val="0"/>
        </a:spcAft>
        <a:buChar char="•"/>
        <a:defRPr sz="3200">
          <a:solidFill>
            <a:srgbClr val="000066"/>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66"/>
          </a:solidFill>
          <a:latin typeface="+mn-lt"/>
        </a:defRPr>
      </a:lvl2pPr>
      <a:lvl3pPr marL="1143000" indent="-228600" algn="l" rtl="0" eaLnBrk="1" fontAlgn="base" hangingPunct="1">
        <a:spcBef>
          <a:spcPct val="20000"/>
        </a:spcBef>
        <a:spcAft>
          <a:spcPct val="0"/>
        </a:spcAft>
        <a:buChar char="•"/>
        <a:defRPr sz="2400">
          <a:solidFill>
            <a:srgbClr val="000066"/>
          </a:solidFill>
          <a:latin typeface="+mn-lt"/>
        </a:defRPr>
      </a:lvl3pPr>
      <a:lvl4pPr marL="1600200" indent="-228600" algn="l" rtl="0" eaLnBrk="1" fontAlgn="base" hangingPunct="1">
        <a:spcBef>
          <a:spcPct val="20000"/>
        </a:spcBef>
        <a:spcAft>
          <a:spcPct val="0"/>
        </a:spcAft>
        <a:buChar char="–"/>
        <a:defRPr sz="2000">
          <a:solidFill>
            <a:srgbClr val="000066"/>
          </a:solidFill>
          <a:latin typeface="+mn-lt"/>
        </a:defRPr>
      </a:lvl4pPr>
      <a:lvl5pPr marL="2057400" indent="-228600" algn="l" rtl="0" eaLnBrk="1" fontAlgn="base" hangingPunct="1">
        <a:spcBef>
          <a:spcPct val="20000"/>
        </a:spcBef>
        <a:spcAft>
          <a:spcPct val="0"/>
        </a:spcAft>
        <a:buChar char="»"/>
        <a:defRPr sz="2000">
          <a:solidFill>
            <a:srgbClr val="000066"/>
          </a:solidFill>
          <a:latin typeface="+mn-lt"/>
        </a:defRPr>
      </a:lvl5pPr>
      <a:lvl6pPr marL="2514600" indent="-228600" algn="l" rtl="0" eaLnBrk="1" fontAlgn="base" hangingPunct="1">
        <a:spcBef>
          <a:spcPct val="20000"/>
        </a:spcBef>
        <a:spcAft>
          <a:spcPct val="0"/>
        </a:spcAft>
        <a:buChar char="»"/>
        <a:defRPr sz="2000">
          <a:solidFill>
            <a:srgbClr val="000066"/>
          </a:solidFill>
          <a:latin typeface="+mn-lt"/>
        </a:defRPr>
      </a:lvl6pPr>
      <a:lvl7pPr marL="2971800" indent="-228600" algn="l" rtl="0" eaLnBrk="1" fontAlgn="base" hangingPunct="1">
        <a:spcBef>
          <a:spcPct val="20000"/>
        </a:spcBef>
        <a:spcAft>
          <a:spcPct val="0"/>
        </a:spcAft>
        <a:buChar char="»"/>
        <a:defRPr sz="2000">
          <a:solidFill>
            <a:srgbClr val="000066"/>
          </a:solidFill>
          <a:latin typeface="+mn-lt"/>
        </a:defRPr>
      </a:lvl7pPr>
      <a:lvl8pPr marL="3429000" indent="-228600" algn="l" rtl="0" eaLnBrk="1" fontAlgn="base" hangingPunct="1">
        <a:spcBef>
          <a:spcPct val="20000"/>
        </a:spcBef>
        <a:spcAft>
          <a:spcPct val="0"/>
        </a:spcAft>
        <a:buChar char="»"/>
        <a:defRPr sz="2000">
          <a:solidFill>
            <a:srgbClr val="000066"/>
          </a:solidFill>
          <a:latin typeface="+mn-lt"/>
        </a:defRPr>
      </a:lvl8pPr>
      <a:lvl9pPr marL="3886200" indent="-228600" algn="l" rtl="0" eaLnBrk="1" fontAlgn="base" hangingPunct="1">
        <a:spcBef>
          <a:spcPct val="20000"/>
        </a:spcBef>
        <a:spcAft>
          <a:spcPct val="0"/>
        </a:spcAft>
        <a:buChar char="»"/>
        <a:defRPr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848600"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533400" y="260648"/>
            <a:ext cx="7010400" cy="1656184"/>
          </a:xfrm>
        </p:spPr>
        <p:txBody>
          <a:bodyPr/>
          <a:lstStyle/>
          <a:p>
            <a:r>
              <a:rPr lang="en-AU" sz="2400" b="1" kern="1200" cap="all" dirty="0">
                <a:ln w="6350">
                  <a:noFill/>
                </a:ln>
                <a:solidFill>
                  <a:srgbClr val="002060"/>
                </a:solidFill>
                <a:latin typeface="Lucida Sans"/>
              </a:rPr>
              <a:t>STEEPING TECHNOLOGY FOR PRESERVATION OF VEGETABLES IN PET BOTTLES</a:t>
            </a:r>
            <a:endParaRPr lang="en-AU" sz="3600" b="1" dirty="0">
              <a:solidFill>
                <a:srgbClr val="002060"/>
              </a:solidFill>
            </a:endParaRPr>
          </a:p>
        </p:txBody>
      </p:sp>
      <p:sp>
        <p:nvSpPr>
          <p:cNvPr id="6" name="Rectangle 3"/>
          <p:cNvSpPr txBox="1">
            <a:spLocks noChangeArrowheads="1"/>
          </p:cNvSpPr>
          <p:nvPr/>
        </p:nvSpPr>
        <p:spPr>
          <a:xfrm>
            <a:off x="533400" y="1600200"/>
            <a:ext cx="7162800" cy="2657872"/>
          </a:xfrm>
          <a:prstGeom prst="rect">
            <a:avLst/>
          </a:prstGeom>
          <a:noFill/>
        </p:spPr>
        <p:txBody>
          <a:bodyPr vert="horz" lIns="91440" tIns="45720" rIns="91440" bIns="45720" rtlCol="0">
            <a:noAutofit/>
          </a:bodyPr>
          <a:lstStyle/>
          <a:p>
            <a:pPr algn="ctr">
              <a:spcBef>
                <a:spcPct val="20000"/>
              </a:spcBef>
              <a:buFont typeface="Wingdings" pitchFamily="2" charset="2"/>
              <a:buNone/>
              <a:defRPr/>
            </a:pPr>
            <a:r>
              <a:rPr lang="en-US" sz="2000" b="1" dirty="0" smtClean="0">
                <a:solidFill>
                  <a:srgbClr val="000066"/>
                </a:solidFill>
                <a:latin typeface="+mj-lt"/>
                <a:ea typeface="+mj-ea"/>
                <a:cs typeface="+mj-cs"/>
              </a:rPr>
              <a:t>   </a:t>
            </a:r>
          </a:p>
          <a:p>
            <a:pPr algn="ctr">
              <a:spcBef>
                <a:spcPct val="20000"/>
              </a:spcBef>
              <a:buFont typeface="Wingdings" pitchFamily="2" charset="2"/>
              <a:buNone/>
              <a:defRPr/>
            </a:pPr>
            <a:r>
              <a:rPr lang="en-US" sz="2400" b="1" dirty="0">
                <a:solidFill>
                  <a:srgbClr val="000066"/>
                </a:solidFill>
              </a:rPr>
              <a:t>Prof. </a:t>
            </a:r>
            <a:r>
              <a:rPr lang="en-US" sz="2400" b="1" dirty="0" err="1" smtClean="0">
                <a:solidFill>
                  <a:srgbClr val="000066"/>
                </a:solidFill>
                <a:latin typeface="+mj-lt"/>
                <a:ea typeface="+mj-ea"/>
                <a:cs typeface="+mj-cs"/>
              </a:rPr>
              <a:t>Dr</a:t>
            </a:r>
            <a:r>
              <a:rPr lang="en-US" sz="2400" b="1" dirty="0" smtClean="0">
                <a:solidFill>
                  <a:srgbClr val="000066"/>
                </a:solidFill>
                <a:latin typeface="+mj-lt"/>
                <a:ea typeface="+mj-ea"/>
                <a:cs typeface="+mj-cs"/>
              </a:rPr>
              <a:t> </a:t>
            </a:r>
            <a:r>
              <a:rPr lang="en-US" sz="2400" b="1" dirty="0" err="1" smtClean="0">
                <a:solidFill>
                  <a:srgbClr val="000066"/>
                </a:solidFill>
                <a:latin typeface="+mj-lt"/>
                <a:ea typeface="+mj-ea"/>
                <a:cs typeface="+mj-cs"/>
              </a:rPr>
              <a:t>Sarfraz</a:t>
            </a:r>
            <a:r>
              <a:rPr lang="en-US" sz="2400" b="1" dirty="0" smtClean="0">
                <a:solidFill>
                  <a:srgbClr val="000066"/>
                </a:solidFill>
                <a:latin typeface="+mj-lt"/>
                <a:ea typeface="+mj-ea"/>
                <a:cs typeface="+mj-cs"/>
              </a:rPr>
              <a:t>  </a:t>
            </a:r>
            <a:r>
              <a:rPr lang="en-US" sz="2400" b="1" dirty="0" err="1" smtClean="0">
                <a:solidFill>
                  <a:srgbClr val="000066"/>
                </a:solidFill>
                <a:latin typeface="+mj-lt"/>
                <a:ea typeface="+mj-ea"/>
                <a:cs typeface="+mj-cs"/>
              </a:rPr>
              <a:t>Hussain</a:t>
            </a:r>
            <a:endParaRPr lang="en-US" sz="2400" b="1" dirty="0" smtClean="0">
              <a:solidFill>
                <a:srgbClr val="000066"/>
              </a:solidFill>
              <a:latin typeface="+mj-lt"/>
              <a:ea typeface="+mj-ea"/>
              <a:cs typeface="+mj-cs"/>
            </a:endParaRPr>
          </a:p>
          <a:p>
            <a:pPr algn="ctr"/>
            <a:r>
              <a:rPr lang="en-US" sz="2400" b="1" dirty="0" smtClean="0">
                <a:solidFill>
                  <a:srgbClr val="000066"/>
                </a:solidFill>
              </a:rPr>
              <a:t>Institute </a:t>
            </a:r>
            <a:r>
              <a:rPr lang="en-US" sz="2400" b="1" dirty="0" smtClean="0">
                <a:solidFill>
                  <a:srgbClr val="000066"/>
                </a:solidFill>
                <a:latin typeface="+mj-lt"/>
                <a:ea typeface="+mj-ea"/>
                <a:cs typeface="+mj-cs"/>
              </a:rPr>
              <a:t>of </a:t>
            </a:r>
            <a:r>
              <a:rPr lang="en-US" sz="2400" b="1" dirty="0" smtClean="0">
                <a:solidFill>
                  <a:srgbClr val="000066"/>
                </a:solidFill>
                <a:latin typeface="+mj-lt"/>
                <a:ea typeface="+mj-ea"/>
                <a:cs typeface="+mj-cs"/>
              </a:rPr>
              <a:t>Food Science &amp; Nutrition</a:t>
            </a:r>
          </a:p>
          <a:p>
            <a:pPr algn="ctr"/>
            <a:r>
              <a:rPr lang="en-US" sz="2000" dirty="0" smtClean="0">
                <a:solidFill>
                  <a:srgbClr val="000066"/>
                </a:solidFill>
                <a:latin typeface="+mj-lt"/>
                <a:ea typeface="+mj-ea"/>
                <a:cs typeface="+mj-cs"/>
              </a:rPr>
              <a:t>      </a:t>
            </a:r>
            <a:endParaRPr lang="en-US" sz="2000" dirty="0">
              <a:solidFill>
                <a:srgbClr val="000066"/>
              </a:solidFill>
              <a:latin typeface="+mj-lt"/>
              <a:ea typeface="+mj-ea"/>
              <a:cs typeface="+mj-cs"/>
            </a:endParaRPr>
          </a:p>
        </p:txBody>
      </p:sp>
    </p:spTree>
    <p:extLst>
      <p:ext uri="{BB962C8B-B14F-4D97-AF65-F5344CB8AC3E}">
        <p14:creationId xmlns:p14="http://schemas.microsoft.com/office/powerpoint/2010/main" val="3559808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Advantages of technolgy</a:t>
            </a:r>
            <a:endParaRPr lang="en-GB" b="1" dirty="0">
              <a:solidFill>
                <a:srgbClr val="002060"/>
              </a:solidFill>
            </a:endParaRPr>
          </a:p>
        </p:txBody>
      </p:sp>
      <p:sp>
        <p:nvSpPr>
          <p:cNvPr id="3" name="Content Placeholder 2"/>
          <p:cNvSpPr>
            <a:spLocks noGrp="1"/>
          </p:cNvSpPr>
          <p:nvPr>
            <p:ph idx="1"/>
          </p:nvPr>
        </p:nvSpPr>
        <p:spPr/>
        <p:txBody>
          <a:bodyPr/>
          <a:lstStyle/>
          <a:p>
            <a:pPr lvl="0"/>
            <a:r>
              <a:rPr lang="en-US" dirty="0">
                <a:solidFill>
                  <a:srgbClr val="002060"/>
                </a:solidFill>
              </a:rPr>
              <a:t>Infective microbs reduced effectively, washing &amp; peeling, present on surface as </a:t>
            </a:r>
            <a:r>
              <a:rPr lang="en-US" dirty="0" smtClean="0">
                <a:solidFill>
                  <a:srgbClr val="002060"/>
                </a:solidFill>
              </a:rPr>
              <a:t>pollutants</a:t>
            </a:r>
            <a:r>
              <a:rPr lang="en-US" dirty="0">
                <a:solidFill>
                  <a:srgbClr val="002060"/>
                </a:solidFill>
              </a:rPr>
              <a:t>, </a:t>
            </a:r>
            <a:endParaRPr lang="en-GB" dirty="0">
              <a:solidFill>
                <a:srgbClr val="002060"/>
              </a:solidFill>
            </a:endParaRPr>
          </a:p>
          <a:p>
            <a:pPr lvl="0"/>
            <a:r>
              <a:rPr lang="en-US" dirty="0">
                <a:solidFill>
                  <a:srgbClr val="002060"/>
                </a:solidFill>
              </a:rPr>
              <a:t>Reduction in muncipal wastes due to processing of vegetables near areas of production &amp; inedibles removed &amp; only edible portion will enter in to the cities. </a:t>
            </a:r>
            <a:endParaRPr lang="en-GB" dirty="0">
              <a:solidFill>
                <a:srgbClr val="002060"/>
              </a:solidFill>
            </a:endParaRPr>
          </a:p>
          <a:p>
            <a:endParaRPr lang="en-GB" dirty="0">
              <a:solidFill>
                <a:srgbClr val="002060"/>
              </a:solidFill>
            </a:endParaRPr>
          </a:p>
        </p:txBody>
      </p:sp>
    </p:spTree>
    <p:extLst>
      <p:ext uri="{BB962C8B-B14F-4D97-AF65-F5344CB8AC3E}">
        <p14:creationId xmlns:p14="http://schemas.microsoft.com/office/powerpoint/2010/main" val="3112975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Advantages of technolgy</a:t>
            </a:r>
            <a:endParaRPr lang="en-GB" b="1" dirty="0">
              <a:solidFill>
                <a:srgbClr val="002060"/>
              </a:solidFill>
            </a:endParaRPr>
          </a:p>
        </p:txBody>
      </p:sp>
      <p:sp>
        <p:nvSpPr>
          <p:cNvPr id="3" name="Content Placeholder 2"/>
          <p:cNvSpPr>
            <a:spLocks noGrp="1"/>
          </p:cNvSpPr>
          <p:nvPr>
            <p:ph idx="1"/>
          </p:nvPr>
        </p:nvSpPr>
        <p:spPr/>
        <p:txBody>
          <a:bodyPr>
            <a:normAutofit fontScale="92500"/>
          </a:bodyPr>
          <a:lstStyle/>
          <a:p>
            <a:pPr lvl="0"/>
            <a:r>
              <a:rPr lang="en-US" sz="2800" dirty="0">
                <a:solidFill>
                  <a:srgbClr val="002060"/>
                </a:solidFill>
              </a:rPr>
              <a:t>Quality characteristics as color, flavor, taste &amp; texture are better preserved for long time.</a:t>
            </a:r>
            <a:endParaRPr lang="en-GB" sz="2800" dirty="0">
              <a:solidFill>
                <a:srgbClr val="002060"/>
              </a:solidFill>
            </a:endParaRPr>
          </a:p>
          <a:p>
            <a:pPr lvl="0"/>
            <a:r>
              <a:rPr lang="en-US" sz="2800" dirty="0">
                <a:solidFill>
                  <a:srgbClr val="002060"/>
                </a:solidFill>
              </a:rPr>
              <a:t>Vege preparation &amp; cooking time is reduced.</a:t>
            </a:r>
            <a:endParaRPr lang="en-GB" sz="2800" dirty="0">
              <a:solidFill>
                <a:srgbClr val="002060"/>
              </a:solidFill>
            </a:endParaRPr>
          </a:p>
          <a:p>
            <a:pPr lvl="0"/>
            <a:r>
              <a:rPr lang="en-US" sz="2800" dirty="0">
                <a:solidFill>
                  <a:srgbClr val="002060"/>
                </a:solidFill>
              </a:rPr>
              <a:t>Technology applicable in areas where electricity &amp; natural gas is not available.</a:t>
            </a:r>
            <a:endParaRPr lang="en-GB" sz="2800" dirty="0">
              <a:solidFill>
                <a:srgbClr val="002060"/>
              </a:solidFill>
            </a:endParaRPr>
          </a:p>
          <a:p>
            <a:pPr lvl="0"/>
            <a:r>
              <a:rPr lang="en-US" sz="2800" dirty="0">
                <a:solidFill>
                  <a:srgbClr val="002060"/>
                </a:solidFill>
              </a:rPr>
              <a:t>Undetectable amounts of chemicals used are further diminish during cooking at high temperature.</a:t>
            </a:r>
            <a:endParaRPr lang="en-GB" sz="2800" dirty="0">
              <a:solidFill>
                <a:srgbClr val="002060"/>
              </a:solidFill>
            </a:endParaRPr>
          </a:p>
          <a:p>
            <a:pPr lvl="0"/>
            <a:r>
              <a:rPr lang="en-US" sz="2800" dirty="0">
                <a:solidFill>
                  <a:srgbClr val="002060"/>
                </a:solidFill>
              </a:rPr>
              <a:t>Better marketing of short term vegetables year round,</a:t>
            </a:r>
            <a:endParaRPr lang="en-GB" sz="2800" dirty="0">
              <a:solidFill>
                <a:srgbClr val="002060"/>
              </a:solidFill>
            </a:endParaRPr>
          </a:p>
          <a:p>
            <a:endParaRPr lang="en-GB" dirty="0">
              <a:solidFill>
                <a:srgbClr val="002060"/>
              </a:solidFill>
            </a:endParaRPr>
          </a:p>
        </p:txBody>
      </p:sp>
    </p:spTree>
    <p:extLst>
      <p:ext uri="{BB962C8B-B14F-4D97-AF65-F5344CB8AC3E}">
        <p14:creationId xmlns:p14="http://schemas.microsoft.com/office/powerpoint/2010/main" val="4204424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Advantages of technolgy</a:t>
            </a:r>
            <a:endParaRPr lang="en-GB" b="1" dirty="0">
              <a:solidFill>
                <a:srgbClr val="002060"/>
              </a:solidFill>
            </a:endParaRPr>
          </a:p>
        </p:txBody>
      </p:sp>
      <p:sp>
        <p:nvSpPr>
          <p:cNvPr id="3" name="Content Placeholder 2"/>
          <p:cNvSpPr>
            <a:spLocks noGrp="1"/>
          </p:cNvSpPr>
          <p:nvPr>
            <p:ph idx="1"/>
          </p:nvPr>
        </p:nvSpPr>
        <p:spPr/>
        <p:txBody>
          <a:bodyPr/>
          <a:lstStyle/>
          <a:p>
            <a:pPr lvl="0"/>
            <a:r>
              <a:rPr lang="en-US" sz="2400" dirty="0">
                <a:solidFill>
                  <a:srgbClr val="002060"/>
                </a:solidFill>
              </a:rPr>
              <a:t>Initial investment on machinery is negligable.</a:t>
            </a:r>
            <a:endParaRPr lang="en-GB" sz="2400" dirty="0">
              <a:solidFill>
                <a:srgbClr val="002060"/>
              </a:solidFill>
            </a:endParaRPr>
          </a:p>
          <a:p>
            <a:pPr lvl="0"/>
            <a:r>
              <a:rPr lang="en-US" sz="2400" dirty="0">
                <a:solidFill>
                  <a:srgbClr val="002060"/>
                </a:solidFill>
              </a:rPr>
              <a:t>Small farmers &amp; vegetable growers can install small plants on </a:t>
            </a:r>
            <a:r>
              <a:rPr lang="en-US" sz="2400" dirty="0" smtClean="0">
                <a:solidFill>
                  <a:srgbClr val="002060"/>
                </a:solidFill>
              </a:rPr>
              <a:t>farms,</a:t>
            </a:r>
          </a:p>
          <a:p>
            <a:pPr lvl="0"/>
            <a:r>
              <a:rPr lang="en-US" sz="2400" dirty="0" smtClean="0">
                <a:solidFill>
                  <a:srgbClr val="002060"/>
                </a:solidFill>
              </a:rPr>
              <a:t>Earn </a:t>
            </a:r>
            <a:r>
              <a:rPr lang="en-US" sz="2400" dirty="0">
                <a:solidFill>
                  <a:srgbClr val="002060"/>
                </a:solidFill>
              </a:rPr>
              <a:t>more profit.</a:t>
            </a:r>
          </a:p>
          <a:p>
            <a:pPr lvl="0"/>
            <a:r>
              <a:rPr lang="en-US" sz="2400" dirty="0">
                <a:solidFill>
                  <a:srgbClr val="002060"/>
                </a:solidFill>
              </a:rPr>
              <a:t>Provide employment to countrymen.</a:t>
            </a:r>
          </a:p>
          <a:p>
            <a:pPr lvl="0"/>
            <a:r>
              <a:rPr lang="en-US" sz="2400" dirty="0">
                <a:solidFill>
                  <a:srgbClr val="002060"/>
                </a:solidFill>
              </a:rPr>
              <a:t>Vegetables can be exported to distant </a:t>
            </a:r>
            <a:r>
              <a:rPr lang="en-US" sz="2400" dirty="0" smtClean="0">
                <a:solidFill>
                  <a:srgbClr val="002060"/>
                </a:solidFill>
              </a:rPr>
              <a:t>places, </a:t>
            </a:r>
          </a:p>
          <a:p>
            <a:pPr lvl="0"/>
            <a:r>
              <a:rPr lang="en-US" sz="2400" dirty="0" smtClean="0">
                <a:solidFill>
                  <a:srgbClr val="002060"/>
                </a:solidFill>
              </a:rPr>
              <a:t>Earn </a:t>
            </a:r>
            <a:r>
              <a:rPr lang="en-US" sz="2400" dirty="0">
                <a:solidFill>
                  <a:srgbClr val="002060"/>
                </a:solidFill>
              </a:rPr>
              <a:t>foreign </a:t>
            </a:r>
            <a:r>
              <a:rPr lang="en-US" sz="2400" dirty="0" smtClean="0">
                <a:solidFill>
                  <a:srgbClr val="002060"/>
                </a:solidFill>
              </a:rPr>
              <a:t>exchange,</a:t>
            </a:r>
            <a:endParaRPr lang="en-US" sz="2400" dirty="0">
              <a:solidFill>
                <a:srgbClr val="002060"/>
              </a:solidFill>
            </a:endParaRPr>
          </a:p>
          <a:p>
            <a:pPr lvl="0"/>
            <a:r>
              <a:rPr lang="en-US" sz="2400" dirty="0">
                <a:solidFill>
                  <a:srgbClr val="002060"/>
                </a:solidFill>
              </a:rPr>
              <a:t>Vegetables can be </a:t>
            </a:r>
            <a:r>
              <a:rPr lang="en-US" sz="2400" dirty="0" smtClean="0">
                <a:solidFill>
                  <a:srgbClr val="002060"/>
                </a:solidFill>
              </a:rPr>
              <a:t>used </a:t>
            </a:r>
            <a:r>
              <a:rPr lang="en-US" sz="2400" dirty="0">
                <a:solidFill>
                  <a:srgbClr val="002060"/>
                </a:solidFill>
              </a:rPr>
              <a:t>in disausters, earth </a:t>
            </a:r>
            <a:r>
              <a:rPr lang="en-US" sz="2400" dirty="0" smtClean="0">
                <a:solidFill>
                  <a:srgbClr val="002060"/>
                </a:solidFill>
              </a:rPr>
              <a:t>quacks, in famin &amp; military purposes, </a:t>
            </a:r>
          </a:p>
          <a:p>
            <a:pPr lvl="0"/>
            <a:r>
              <a:rPr lang="en-US" sz="2400" dirty="0" smtClean="0">
                <a:solidFill>
                  <a:srgbClr val="002060"/>
                </a:solidFill>
              </a:rPr>
              <a:t>Provide </a:t>
            </a:r>
            <a:r>
              <a:rPr lang="en-US" sz="2400" dirty="0">
                <a:solidFill>
                  <a:srgbClr val="002060"/>
                </a:solidFill>
              </a:rPr>
              <a:t>variety.</a:t>
            </a:r>
          </a:p>
          <a:p>
            <a:endParaRPr lang="en-GB" sz="2400" dirty="0">
              <a:solidFill>
                <a:srgbClr val="002060"/>
              </a:solidFill>
            </a:endParaRPr>
          </a:p>
        </p:txBody>
      </p:sp>
    </p:spTree>
    <p:extLst>
      <p:ext uri="{BB962C8B-B14F-4D97-AF65-F5344CB8AC3E}">
        <p14:creationId xmlns:p14="http://schemas.microsoft.com/office/powerpoint/2010/main" val="966913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Storage facilities</a:t>
            </a:r>
            <a:endParaRPr lang="en-GB" b="1" dirty="0">
              <a:solidFill>
                <a:srgbClr val="002060"/>
              </a:solidFill>
            </a:endParaRPr>
          </a:p>
        </p:txBody>
      </p:sp>
      <p:sp>
        <p:nvSpPr>
          <p:cNvPr id="3" name="Content Placeholder 2"/>
          <p:cNvSpPr>
            <a:spLocks noGrp="1"/>
          </p:cNvSpPr>
          <p:nvPr>
            <p:ph idx="1"/>
          </p:nvPr>
        </p:nvSpPr>
        <p:spPr>
          <a:xfrm>
            <a:off x="457200" y="1219200"/>
            <a:ext cx="7162800" cy="4906963"/>
          </a:xfrm>
        </p:spPr>
        <p:txBody>
          <a:bodyPr/>
          <a:lstStyle/>
          <a:p>
            <a:pPr lvl="0"/>
            <a:r>
              <a:rPr lang="en-US" sz="2800" dirty="0">
                <a:solidFill>
                  <a:srgbClr val="002060"/>
                </a:solidFill>
              </a:rPr>
              <a:t>Shortage of storage facilities can be met through this technology.</a:t>
            </a:r>
            <a:endParaRPr lang="en-GB" sz="2800" dirty="0">
              <a:solidFill>
                <a:srgbClr val="002060"/>
              </a:solidFill>
            </a:endParaRPr>
          </a:p>
          <a:p>
            <a:pPr lvl="0"/>
            <a:r>
              <a:rPr lang="en-US" sz="2800" dirty="0">
                <a:solidFill>
                  <a:srgbClr val="002060"/>
                </a:solidFill>
              </a:rPr>
              <a:t>Vegetable dehydration Industries can take advantage  to meet </a:t>
            </a:r>
            <a:r>
              <a:rPr lang="en-US" sz="2800" dirty="0" smtClean="0">
                <a:solidFill>
                  <a:srgbClr val="002060"/>
                </a:solidFill>
              </a:rPr>
              <a:t>shortages /</a:t>
            </a:r>
            <a:r>
              <a:rPr lang="en-US" sz="2800" dirty="0">
                <a:solidFill>
                  <a:srgbClr val="002060"/>
                </a:solidFill>
              </a:rPr>
              <a:t>breakdown in electricity/natural gas, to keep </a:t>
            </a:r>
            <a:r>
              <a:rPr lang="en-US" sz="2800" dirty="0" smtClean="0">
                <a:solidFill>
                  <a:srgbClr val="002060"/>
                </a:solidFill>
              </a:rPr>
              <a:t>vegetables </a:t>
            </a:r>
            <a:r>
              <a:rPr lang="en-US" sz="2800" dirty="0">
                <a:solidFill>
                  <a:srgbClr val="002060"/>
                </a:solidFill>
              </a:rPr>
              <a:t>in good conditions for many days, </a:t>
            </a:r>
            <a:endParaRPr lang="en-GB" sz="2800" dirty="0">
              <a:solidFill>
                <a:srgbClr val="002060"/>
              </a:solidFill>
            </a:endParaRPr>
          </a:p>
          <a:p>
            <a:pPr lvl="0"/>
            <a:r>
              <a:rPr lang="en-US" sz="2800" dirty="0">
                <a:solidFill>
                  <a:srgbClr val="002060"/>
                </a:solidFill>
              </a:rPr>
              <a:t>Color bleaching is one advantage in some dried products for better marketing &amp; product requirement.</a:t>
            </a:r>
            <a:endParaRPr lang="en-GB" sz="2800" dirty="0">
              <a:solidFill>
                <a:srgbClr val="002060"/>
              </a:solidFill>
            </a:endParaRPr>
          </a:p>
          <a:p>
            <a:endParaRPr lang="en-GB" dirty="0">
              <a:solidFill>
                <a:srgbClr val="002060"/>
              </a:solidFill>
            </a:endParaRPr>
          </a:p>
        </p:txBody>
      </p:sp>
    </p:spTree>
    <p:extLst>
      <p:ext uri="{BB962C8B-B14F-4D97-AF65-F5344CB8AC3E}">
        <p14:creationId xmlns:p14="http://schemas.microsoft.com/office/powerpoint/2010/main" val="2984916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Storage facilities</a:t>
            </a:r>
            <a:endParaRPr lang="en-GB" b="1" dirty="0">
              <a:solidFill>
                <a:srgbClr val="002060"/>
              </a:solidFill>
            </a:endParaRPr>
          </a:p>
        </p:txBody>
      </p:sp>
      <p:sp>
        <p:nvSpPr>
          <p:cNvPr id="3" name="Content Placeholder 2"/>
          <p:cNvSpPr>
            <a:spLocks noGrp="1"/>
          </p:cNvSpPr>
          <p:nvPr>
            <p:ph idx="1"/>
          </p:nvPr>
        </p:nvSpPr>
        <p:spPr>
          <a:xfrm>
            <a:off x="457200" y="1295400"/>
            <a:ext cx="7162800" cy="4830763"/>
          </a:xfrm>
        </p:spPr>
        <p:txBody>
          <a:bodyPr/>
          <a:lstStyle/>
          <a:p>
            <a:r>
              <a:rPr lang="en-US" sz="2800" dirty="0">
                <a:solidFill>
                  <a:srgbClr val="002060"/>
                </a:solidFill>
              </a:rPr>
              <a:t>Small potato processing plants can store left over prepared raw materials or for next day processing with out any additional storage costs.</a:t>
            </a:r>
            <a:endParaRPr lang="en-GB" sz="2800" dirty="0">
              <a:solidFill>
                <a:srgbClr val="002060"/>
              </a:solidFill>
            </a:endParaRPr>
          </a:p>
          <a:p>
            <a:pPr lvl="0"/>
            <a:r>
              <a:rPr lang="en-US" sz="2800" dirty="0" smtClean="0">
                <a:solidFill>
                  <a:srgbClr val="002060"/>
                </a:solidFill>
              </a:rPr>
              <a:t>Product is stored </a:t>
            </a:r>
            <a:r>
              <a:rPr lang="en-US" sz="2800" dirty="0">
                <a:solidFill>
                  <a:srgbClr val="002060"/>
                </a:solidFill>
              </a:rPr>
              <a:t>at ordinary temperature for further processing, </a:t>
            </a:r>
          </a:p>
          <a:p>
            <a:pPr lvl="0"/>
            <a:r>
              <a:rPr lang="en-US" sz="2800" dirty="0">
                <a:solidFill>
                  <a:srgbClr val="002060"/>
                </a:solidFill>
              </a:rPr>
              <a:t>Temporary storage for long time to convert them in to product to save raw material.</a:t>
            </a:r>
          </a:p>
          <a:p>
            <a:endParaRPr lang="en-GB" sz="2400" dirty="0">
              <a:solidFill>
                <a:srgbClr val="002060"/>
              </a:solidFill>
            </a:endParaRPr>
          </a:p>
        </p:txBody>
      </p:sp>
    </p:spTree>
    <p:extLst>
      <p:ext uri="{BB962C8B-B14F-4D97-AF65-F5344CB8AC3E}">
        <p14:creationId xmlns:p14="http://schemas.microsoft.com/office/powerpoint/2010/main" val="3560574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Storage facilities</a:t>
            </a:r>
            <a:endParaRPr lang="en-GB" b="1" dirty="0">
              <a:solidFill>
                <a:srgbClr val="002060"/>
              </a:solidFill>
            </a:endParaRPr>
          </a:p>
        </p:txBody>
      </p:sp>
      <p:sp>
        <p:nvSpPr>
          <p:cNvPr id="3" name="Content Placeholder 2"/>
          <p:cNvSpPr>
            <a:spLocks noGrp="1"/>
          </p:cNvSpPr>
          <p:nvPr>
            <p:ph idx="1"/>
          </p:nvPr>
        </p:nvSpPr>
        <p:spPr/>
        <p:txBody>
          <a:bodyPr/>
          <a:lstStyle/>
          <a:p>
            <a:pPr lvl="0"/>
            <a:r>
              <a:rPr lang="en-US" sz="2800" dirty="0">
                <a:solidFill>
                  <a:srgbClr val="002060"/>
                </a:solidFill>
              </a:rPr>
              <a:t>Vegetables preserved in this </a:t>
            </a:r>
            <a:r>
              <a:rPr lang="en-US" sz="2800" dirty="0" smtClean="0">
                <a:solidFill>
                  <a:srgbClr val="002060"/>
                </a:solidFill>
              </a:rPr>
              <a:t>fassion </a:t>
            </a:r>
            <a:r>
              <a:rPr lang="en-US" sz="2800" dirty="0">
                <a:solidFill>
                  <a:srgbClr val="002060"/>
                </a:solidFill>
              </a:rPr>
              <a:t>can avoid start of warranty period of canned foods to meet out season </a:t>
            </a:r>
            <a:r>
              <a:rPr lang="en-US" sz="2800" dirty="0" smtClean="0">
                <a:solidFill>
                  <a:srgbClr val="002060"/>
                </a:solidFill>
              </a:rPr>
              <a:t>demands </a:t>
            </a:r>
            <a:r>
              <a:rPr lang="en-US" sz="2800" dirty="0">
                <a:solidFill>
                  <a:srgbClr val="002060"/>
                </a:solidFill>
              </a:rPr>
              <a:t>&amp; control of expiry date.</a:t>
            </a:r>
            <a:endParaRPr lang="en-GB" sz="2800" dirty="0">
              <a:solidFill>
                <a:srgbClr val="002060"/>
              </a:solidFill>
            </a:endParaRPr>
          </a:p>
          <a:p>
            <a:pPr lvl="0"/>
            <a:r>
              <a:rPr lang="en-US" sz="2800" dirty="0">
                <a:solidFill>
                  <a:srgbClr val="002060"/>
                </a:solidFill>
              </a:rPr>
              <a:t>Large processing plants making frozen french fries store short season potato crops &amp; can run the plant out of season to earn more profit and provide labor working for extended period and providing employment.</a:t>
            </a:r>
            <a:endParaRPr lang="en-GB" sz="2800" dirty="0">
              <a:solidFill>
                <a:srgbClr val="002060"/>
              </a:solidFill>
            </a:endParaRPr>
          </a:p>
          <a:p>
            <a:endParaRPr lang="en-GB" dirty="0">
              <a:solidFill>
                <a:srgbClr val="002060"/>
              </a:solidFill>
            </a:endParaRPr>
          </a:p>
        </p:txBody>
      </p:sp>
    </p:spTree>
    <p:extLst>
      <p:ext uri="{BB962C8B-B14F-4D97-AF65-F5344CB8AC3E}">
        <p14:creationId xmlns:p14="http://schemas.microsoft.com/office/powerpoint/2010/main" val="775025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solidFill>
                  <a:srgbClr val="002060"/>
                </a:solidFill>
              </a:rPr>
              <a:t>Raw Mango Rings preserved in steeping solution</a:t>
            </a:r>
            <a:endParaRPr lang="en-GB" sz="4000" b="1" dirty="0">
              <a:solidFill>
                <a:srgbClr val="00206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584960"/>
            <a:ext cx="3962400" cy="5257800"/>
          </a:xfr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05902"/>
            <a:ext cx="3505200" cy="525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27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10400" cy="1143000"/>
          </a:xfrm>
        </p:spPr>
        <p:txBody>
          <a:bodyPr/>
          <a:lstStyle/>
          <a:p>
            <a:r>
              <a:rPr lang="en-US" b="1" dirty="0" smtClean="0">
                <a:solidFill>
                  <a:srgbClr val="002060"/>
                </a:solidFill>
              </a:rPr>
              <a:t>Uses of raw mango rings </a:t>
            </a:r>
            <a:endParaRPr lang="en-GB" b="1" dirty="0">
              <a:solidFill>
                <a:srgbClr val="002060"/>
              </a:solidFill>
            </a:endParaRPr>
          </a:p>
        </p:txBody>
      </p:sp>
      <p:sp>
        <p:nvSpPr>
          <p:cNvPr id="3" name="Content Placeholder 2"/>
          <p:cNvSpPr>
            <a:spLocks noGrp="1"/>
          </p:cNvSpPr>
          <p:nvPr>
            <p:ph idx="1"/>
          </p:nvPr>
        </p:nvSpPr>
        <p:spPr/>
        <p:txBody>
          <a:bodyPr/>
          <a:lstStyle/>
          <a:p>
            <a:r>
              <a:rPr lang="en-US" dirty="0" smtClean="0">
                <a:solidFill>
                  <a:srgbClr val="002060"/>
                </a:solidFill>
              </a:rPr>
              <a:t>Ready to serve </a:t>
            </a:r>
            <a:r>
              <a:rPr lang="en-US" dirty="0">
                <a:solidFill>
                  <a:srgbClr val="002060"/>
                </a:solidFill>
              </a:rPr>
              <a:t>drink (RTD )</a:t>
            </a:r>
            <a:endParaRPr lang="en-US" dirty="0" smtClean="0">
              <a:solidFill>
                <a:srgbClr val="002060"/>
              </a:solidFill>
            </a:endParaRPr>
          </a:p>
          <a:p>
            <a:r>
              <a:rPr lang="en-US" dirty="0" smtClean="0">
                <a:solidFill>
                  <a:srgbClr val="002060"/>
                </a:solidFill>
              </a:rPr>
              <a:t>Jam, JELLY &amp; marmalade</a:t>
            </a:r>
          </a:p>
          <a:p>
            <a:r>
              <a:rPr lang="en-US" dirty="0" smtClean="0">
                <a:solidFill>
                  <a:srgbClr val="002060"/>
                </a:solidFill>
              </a:rPr>
              <a:t>Chutney</a:t>
            </a:r>
          </a:p>
          <a:p>
            <a:r>
              <a:rPr lang="en-US" dirty="0" smtClean="0">
                <a:solidFill>
                  <a:srgbClr val="002060"/>
                </a:solidFill>
              </a:rPr>
              <a:t>Chewable Leather Candy</a:t>
            </a:r>
          </a:p>
          <a:p>
            <a:r>
              <a:rPr lang="en-US" dirty="0" smtClean="0">
                <a:solidFill>
                  <a:srgbClr val="002060"/>
                </a:solidFill>
              </a:rPr>
              <a:t>Kasundi PICKLE </a:t>
            </a:r>
            <a:endParaRPr lang="en-GB" dirty="0">
              <a:solidFill>
                <a:srgbClr val="002060"/>
              </a:solidFill>
            </a:endParaRPr>
          </a:p>
        </p:txBody>
      </p:sp>
    </p:spTree>
    <p:extLst>
      <p:ext uri="{BB962C8B-B14F-4D97-AF65-F5344CB8AC3E}">
        <p14:creationId xmlns:p14="http://schemas.microsoft.com/office/powerpoint/2010/main" val="2105623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7772400" cy="1143000"/>
          </a:xfrm>
          <a:noFill/>
        </p:spPr>
        <p:txBody>
          <a:bodyPr>
            <a:normAutofit fontScale="90000"/>
          </a:bodyPr>
          <a:lstStyle/>
          <a:p>
            <a:r>
              <a:rPr lang="en-AU" sz="3600" b="1" dirty="0" smtClean="0">
                <a:solidFill>
                  <a:srgbClr val="002060"/>
                </a:solidFill>
              </a:rPr>
              <a:t>CHEMICAL PRESERVATION OF VEGETABLES </a:t>
            </a:r>
            <a:endParaRPr lang="en-AU" sz="3600" dirty="0">
              <a:solidFill>
                <a:srgbClr val="002060"/>
              </a:solidFill>
            </a:endParaRPr>
          </a:p>
        </p:txBody>
      </p:sp>
      <p:sp>
        <p:nvSpPr>
          <p:cNvPr id="3" name="Content Placeholder 2"/>
          <p:cNvSpPr>
            <a:spLocks noGrp="1"/>
          </p:cNvSpPr>
          <p:nvPr>
            <p:ph idx="1"/>
          </p:nvPr>
        </p:nvSpPr>
        <p:spPr>
          <a:xfrm>
            <a:off x="457200" y="1524000"/>
            <a:ext cx="7162800" cy="5045968"/>
          </a:xfrm>
        </p:spPr>
        <p:txBody>
          <a:bodyPr/>
          <a:lstStyle/>
          <a:p>
            <a:pPr marL="0" indent="0" algn="just">
              <a:buNone/>
            </a:pPr>
            <a:r>
              <a:rPr lang="en-AU" sz="2800" dirty="0" smtClean="0">
                <a:solidFill>
                  <a:srgbClr val="002060"/>
                </a:solidFill>
              </a:rPr>
              <a:t> </a:t>
            </a:r>
            <a:r>
              <a:rPr lang="en-AU" b="1" u="sng" dirty="0" smtClean="0">
                <a:solidFill>
                  <a:srgbClr val="002060"/>
                </a:solidFill>
              </a:rPr>
              <a:t>Goals</a:t>
            </a:r>
          </a:p>
          <a:p>
            <a:pPr algn="just"/>
            <a:r>
              <a:rPr lang="en-AU" sz="2800" dirty="0" smtClean="0">
                <a:solidFill>
                  <a:srgbClr val="002060"/>
                </a:solidFill>
              </a:rPr>
              <a:t>Improving the quality and value of fruits and vegetables, </a:t>
            </a:r>
          </a:p>
          <a:p>
            <a:pPr algn="just"/>
            <a:endParaRPr lang="en-AU" sz="2800" dirty="0" smtClean="0">
              <a:solidFill>
                <a:srgbClr val="002060"/>
              </a:solidFill>
            </a:endParaRPr>
          </a:p>
          <a:p>
            <a:pPr algn="just"/>
            <a:r>
              <a:rPr lang="en-AU" sz="2800" dirty="0" smtClean="0">
                <a:solidFill>
                  <a:srgbClr val="002060"/>
                </a:solidFill>
              </a:rPr>
              <a:t>Reducing post harvest losses and improving marketing efficiency</a:t>
            </a:r>
          </a:p>
          <a:p>
            <a:pPr algn="just"/>
            <a:endParaRPr lang="en-AU" sz="2800" dirty="0" smtClean="0">
              <a:solidFill>
                <a:srgbClr val="002060"/>
              </a:solidFill>
            </a:endParaRPr>
          </a:p>
          <a:p>
            <a:pPr algn="just"/>
            <a:r>
              <a:rPr lang="en-AU" sz="2800" dirty="0" smtClean="0">
                <a:solidFill>
                  <a:srgbClr val="002060"/>
                </a:solidFill>
              </a:rPr>
              <a:t>Solving particular problems in vegetables to maintain their quality and safety</a:t>
            </a:r>
          </a:p>
        </p:txBody>
      </p:sp>
    </p:spTree>
    <p:extLst>
      <p:ext uri="{BB962C8B-B14F-4D97-AF65-F5344CB8AC3E}">
        <p14:creationId xmlns:p14="http://schemas.microsoft.com/office/powerpoint/2010/main" val="749246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34200" cy="1143000"/>
          </a:xfrm>
          <a:noFill/>
        </p:spPr>
        <p:txBody>
          <a:bodyPr>
            <a:normAutofit fontScale="90000"/>
          </a:bodyPr>
          <a:lstStyle/>
          <a:p>
            <a:r>
              <a:rPr lang="en-AU" sz="3600" b="1" dirty="0" smtClean="0">
                <a:solidFill>
                  <a:srgbClr val="002060"/>
                </a:solidFill>
              </a:rPr>
              <a:t>PRESERVATION OF FRESH CUT VEGETABLES </a:t>
            </a:r>
            <a:endParaRPr lang="en-US" sz="3600" dirty="0">
              <a:solidFill>
                <a:srgbClr val="002060"/>
              </a:solidFill>
            </a:endParaRPr>
          </a:p>
        </p:txBody>
      </p:sp>
      <p:sp>
        <p:nvSpPr>
          <p:cNvPr id="3" name="Content Placeholder 2"/>
          <p:cNvSpPr>
            <a:spLocks noGrp="1"/>
          </p:cNvSpPr>
          <p:nvPr>
            <p:ph idx="1"/>
          </p:nvPr>
        </p:nvSpPr>
        <p:spPr>
          <a:xfrm>
            <a:off x="381000" y="1295400"/>
            <a:ext cx="7315200" cy="5334000"/>
          </a:xfrm>
        </p:spPr>
        <p:txBody>
          <a:bodyPr/>
          <a:lstStyle/>
          <a:p>
            <a:pPr marL="0" indent="0" algn="just">
              <a:spcBef>
                <a:spcPts val="0"/>
              </a:spcBef>
              <a:buNone/>
            </a:pPr>
            <a:r>
              <a:rPr lang="en-US" sz="2800" dirty="0" smtClean="0">
                <a:solidFill>
                  <a:srgbClr val="002060"/>
                </a:solidFill>
              </a:rPr>
              <a:t>To extend the shelf life of fresh cut vegetables using a formulation comprising; </a:t>
            </a:r>
          </a:p>
          <a:p>
            <a:r>
              <a:rPr lang="en-US" sz="2800" dirty="0" smtClean="0">
                <a:solidFill>
                  <a:srgbClr val="002060"/>
                </a:solidFill>
              </a:rPr>
              <a:t>Citric acid</a:t>
            </a:r>
          </a:p>
          <a:p>
            <a:r>
              <a:rPr lang="en-US" sz="2800" dirty="0" smtClean="0">
                <a:solidFill>
                  <a:srgbClr val="002060"/>
                </a:solidFill>
              </a:rPr>
              <a:t>Sodium benzoate</a:t>
            </a:r>
          </a:p>
          <a:p>
            <a:r>
              <a:rPr lang="en-US" sz="2800" dirty="0" smtClean="0">
                <a:solidFill>
                  <a:srgbClr val="002060"/>
                </a:solidFill>
              </a:rPr>
              <a:t>Ascorbic acid</a:t>
            </a:r>
          </a:p>
          <a:p>
            <a:r>
              <a:rPr lang="en-US" sz="2800" dirty="0" smtClean="0">
                <a:solidFill>
                  <a:srgbClr val="002060"/>
                </a:solidFill>
              </a:rPr>
              <a:t>Acetic acid</a:t>
            </a:r>
          </a:p>
          <a:p>
            <a:r>
              <a:rPr lang="en-US" sz="2800" dirty="0" smtClean="0">
                <a:solidFill>
                  <a:srgbClr val="002060"/>
                </a:solidFill>
              </a:rPr>
              <a:t>Sodium chloride</a:t>
            </a:r>
          </a:p>
          <a:p>
            <a:r>
              <a:rPr lang="en-US" sz="2800" dirty="0" smtClean="0">
                <a:solidFill>
                  <a:srgbClr val="002060"/>
                </a:solidFill>
              </a:rPr>
              <a:t>Sulfur dioxide and sulfites</a:t>
            </a:r>
          </a:p>
          <a:p>
            <a:endParaRPr lang="en-US" sz="2800" dirty="0" smtClean="0">
              <a:solidFill>
                <a:srgbClr val="002060"/>
              </a:solidFill>
            </a:endParaRPr>
          </a:p>
          <a:p>
            <a:endParaRPr lang="en-US" sz="2800" dirty="0" smtClean="0">
              <a:solidFill>
                <a:srgbClr val="002060"/>
              </a:solidFill>
            </a:endParaRPr>
          </a:p>
        </p:txBody>
      </p:sp>
      <p:pic>
        <p:nvPicPr>
          <p:cNvPr id="5" name="Picture 4" descr="DSC04733.JPG"/>
          <p:cNvPicPr>
            <a:picLocks noChangeAspect="1"/>
          </p:cNvPicPr>
          <p:nvPr/>
        </p:nvPicPr>
        <p:blipFill>
          <a:blip r:embed="rId2" cstate="print"/>
          <a:stretch>
            <a:fillRect/>
          </a:stretch>
        </p:blipFill>
        <p:spPr>
          <a:xfrm>
            <a:off x="4500716" y="2362200"/>
            <a:ext cx="3048000" cy="236719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67000"/>
            <a:ext cx="8686800" cy="1143000"/>
          </a:xfrm>
        </p:spPr>
        <p:txBody>
          <a:bodyPr>
            <a:noAutofit/>
          </a:bodyPr>
          <a:lstStyle/>
          <a:p>
            <a:r>
              <a:rPr lang="en-US" sz="3600" b="1" dirty="0" smtClean="0">
                <a:solidFill>
                  <a:srgbClr val="000066"/>
                </a:solidFill>
              </a:rPr>
              <a:t>NEW TECHNIQUES IN FRUIT AND VEGETABLES PRESEVATION</a:t>
            </a:r>
            <a:endParaRPr lang="en-US" sz="3600" b="1" dirty="0">
              <a:solidFill>
                <a:srgbClr val="000066"/>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553200" cy="944562"/>
          </a:xfrm>
          <a:noFill/>
        </p:spPr>
        <p:txBody>
          <a:bodyPr>
            <a:normAutofit fontScale="90000"/>
          </a:bodyPr>
          <a:lstStyle/>
          <a:p>
            <a:pPr lvl="1" algn="ctr"/>
            <a:r>
              <a:rPr lang="en-US" sz="3600" b="1" dirty="0" smtClean="0">
                <a:solidFill>
                  <a:srgbClr val="002060"/>
                </a:solidFill>
              </a:rPr>
              <a:t/>
            </a:r>
            <a:br>
              <a:rPr lang="en-US" sz="3600" b="1" dirty="0" smtClean="0">
                <a:solidFill>
                  <a:srgbClr val="002060"/>
                </a:solidFill>
              </a:rPr>
            </a:br>
            <a:r>
              <a:rPr lang="en-US" sz="3600" b="1" dirty="0" smtClean="0">
                <a:solidFill>
                  <a:srgbClr val="002060"/>
                </a:solidFill>
              </a:rPr>
              <a:t>CITRIC ACID</a:t>
            </a:r>
            <a:br>
              <a:rPr lang="en-US" sz="3600" b="1" dirty="0" smtClean="0">
                <a:solidFill>
                  <a:srgbClr val="002060"/>
                </a:solidFill>
              </a:rPr>
            </a:br>
            <a:endParaRPr lang="en-US" sz="3600" b="1" dirty="0">
              <a:solidFill>
                <a:srgbClr val="002060"/>
              </a:solidFill>
            </a:endParaRPr>
          </a:p>
        </p:txBody>
      </p:sp>
      <p:sp>
        <p:nvSpPr>
          <p:cNvPr id="3" name="Content Placeholder 2"/>
          <p:cNvSpPr>
            <a:spLocks noGrp="1"/>
          </p:cNvSpPr>
          <p:nvPr>
            <p:ph idx="1"/>
          </p:nvPr>
        </p:nvSpPr>
        <p:spPr>
          <a:xfrm>
            <a:off x="304800" y="1295400"/>
            <a:ext cx="7315200" cy="5334000"/>
          </a:xfrm>
        </p:spPr>
        <p:txBody>
          <a:bodyPr>
            <a:normAutofit fontScale="92500"/>
          </a:bodyPr>
          <a:lstStyle/>
          <a:p>
            <a:pPr lvl="1" algn="just">
              <a:lnSpc>
                <a:spcPct val="150000"/>
              </a:lnSpc>
              <a:buFont typeface="Wingdings" pitchFamily="2" charset="2"/>
              <a:buChar char="§"/>
            </a:pPr>
            <a:r>
              <a:rPr lang="en-US" dirty="0" smtClean="0">
                <a:solidFill>
                  <a:srgbClr val="002060"/>
                </a:solidFill>
              </a:rPr>
              <a:t>It inactivates trace metals whish may cause haze or deterioration of colour and flavour </a:t>
            </a:r>
          </a:p>
          <a:p>
            <a:pPr lvl="1" algn="just">
              <a:lnSpc>
                <a:spcPct val="150000"/>
              </a:lnSpc>
              <a:buFont typeface="Wingdings" pitchFamily="2" charset="2"/>
              <a:buChar char="§"/>
            </a:pPr>
            <a:r>
              <a:rPr lang="en-US" dirty="0" smtClean="0">
                <a:solidFill>
                  <a:srgbClr val="002060"/>
                </a:solidFill>
              </a:rPr>
              <a:t>Up to 40g/L can be used for preservation</a:t>
            </a:r>
          </a:p>
          <a:p>
            <a:pPr lvl="1" algn="just">
              <a:lnSpc>
                <a:spcPct val="150000"/>
              </a:lnSpc>
              <a:buFont typeface="Wingdings" pitchFamily="2" charset="2"/>
              <a:buChar char="§"/>
            </a:pPr>
            <a:r>
              <a:rPr lang="en-US" dirty="0" smtClean="0">
                <a:solidFill>
                  <a:srgbClr val="002060"/>
                </a:solidFill>
              </a:rPr>
              <a:t>High acidity tends to reverse the reaction by maintaining a redox potential specially </a:t>
            </a:r>
          </a:p>
          <a:p>
            <a:pPr marL="457200" lvl="1" indent="0" algn="just">
              <a:lnSpc>
                <a:spcPct val="150000"/>
              </a:lnSpc>
              <a:buFont typeface="Wingdings" pitchFamily="2" charset="2"/>
              <a:buChar char="§"/>
            </a:pPr>
            <a:r>
              <a:rPr lang="en-US" dirty="0" smtClean="0">
                <a:solidFill>
                  <a:srgbClr val="002060"/>
                </a:solidFill>
              </a:rPr>
              <a:t>   during the initial stages of oxidation</a:t>
            </a:r>
          </a:p>
          <a:p>
            <a:pPr marL="457200" lvl="1" indent="0" algn="just">
              <a:buFont typeface="Wingdings" pitchFamily="2" charset="2"/>
              <a:buChar char="§"/>
            </a:pPr>
            <a:endParaRPr lang="en-US" dirty="0" smtClean="0">
              <a:solidFill>
                <a:srgbClr val="002060"/>
              </a:solidFill>
            </a:endParaRPr>
          </a:p>
          <a:p>
            <a:pPr marL="457200" lvl="1" indent="0" algn="just">
              <a:buFont typeface="Wingdings" pitchFamily="2" charset="2"/>
              <a:buChar char="§"/>
            </a:pPr>
            <a:endParaRPr lang="en-US" dirty="0" smtClean="0">
              <a:solidFill>
                <a:srgbClr val="002060"/>
              </a:solidFill>
            </a:endParaRPr>
          </a:p>
          <a:p>
            <a:pPr marL="457200" lvl="1" indent="0" algn="just">
              <a:buFont typeface="Wingdings" pitchFamily="2" charset="2"/>
              <a:buChar char="§"/>
            </a:pPr>
            <a:endParaRPr lang="en-US" dirty="0" smtClean="0">
              <a:solidFill>
                <a:srgbClr val="002060"/>
              </a:solidFill>
            </a:endParaRPr>
          </a:p>
          <a:p>
            <a:pPr marL="457200" lvl="1" indent="0" algn="just">
              <a:buFont typeface="Wingdings" pitchFamily="2" charset="2"/>
              <a:buChar char="§"/>
            </a:pPr>
            <a:endParaRPr lang="en-US" dirty="0">
              <a:solidFill>
                <a:srgbClr val="002060"/>
              </a:solidFill>
            </a:endParaRPr>
          </a:p>
        </p:txBody>
      </p:sp>
    </p:spTree>
    <p:extLst>
      <p:ext uri="{BB962C8B-B14F-4D97-AF65-F5344CB8AC3E}">
        <p14:creationId xmlns:p14="http://schemas.microsoft.com/office/powerpoint/2010/main" val="2903673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6781800" cy="1143000"/>
          </a:xfrm>
          <a:noFill/>
        </p:spPr>
        <p:txBody>
          <a:bodyPr/>
          <a:lstStyle/>
          <a:p>
            <a:pPr lvl="1" algn="ctr"/>
            <a:r>
              <a:rPr lang="en-US" sz="3600" b="1" dirty="0" smtClean="0">
                <a:solidFill>
                  <a:srgbClr val="002060"/>
                </a:solidFill>
              </a:rPr>
              <a:t>SODIUM BENZOATE</a:t>
            </a:r>
            <a:r>
              <a:rPr lang="en-US" sz="3600" dirty="0" smtClean="0">
                <a:solidFill>
                  <a:srgbClr val="002060"/>
                </a:solidFill>
              </a:rPr>
              <a:t> </a:t>
            </a:r>
            <a:endParaRPr lang="en-US" sz="3600" b="1" dirty="0">
              <a:solidFill>
                <a:srgbClr val="002060"/>
              </a:solidFill>
              <a:latin typeface="+mj-lt"/>
            </a:endParaRPr>
          </a:p>
        </p:txBody>
      </p:sp>
      <p:sp>
        <p:nvSpPr>
          <p:cNvPr id="3" name="Content Placeholder 2"/>
          <p:cNvSpPr>
            <a:spLocks noGrp="1"/>
          </p:cNvSpPr>
          <p:nvPr>
            <p:ph idx="1"/>
          </p:nvPr>
        </p:nvSpPr>
        <p:spPr>
          <a:xfrm>
            <a:off x="381000" y="1295400"/>
            <a:ext cx="7239000" cy="4953000"/>
          </a:xfrm>
        </p:spPr>
        <p:txBody>
          <a:bodyPr/>
          <a:lstStyle/>
          <a:p>
            <a:pPr marL="685800" indent="-571500">
              <a:lnSpc>
                <a:spcPct val="150000"/>
              </a:lnSpc>
              <a:spcBef>
                <a:spcPts val="0"/>
              </a:spcBef>
            </a:pPr>
            <a:r>
              <a:rPr lang="en-US" sz="2800" dirty="0" smtClean="0">
                <a:solidFill>
                  <a:srgbClr val="002060"/>
                </a:solidFill>
              </a:rPr>
              <a:t>White granular or crystalline powder</a:t>
            </a:r>
          </a:p>
          <a:p>
            <a:pPr marL="685800" indent="-571500">
              <a:lnSpc>
                <a:spcPct val="150000"/>
              </a:lnSpc>
              <a:spcBef>
                <a:spcPts val="0"/>
              </a:spcBef>
            </a:pPr>
            <a:r>
              <a:rPr lang="en-US" sz="2800" dirty="0" smtClean="0">
                <a:solidFill>
                  <a:srgbClr val="002060"/>
                </a:solidFill>
              </a:rPr>
              <a:t>Odorless</a:t>
            </a:r>
          </a:p>
          <a:p>
            <a:pPr marL="685800" indent="-571500">
              <a:lnSpc>
                <a:spcPct val="150000"/>
              </a:lnSpc>
              <a:spcBef>
                <a:spcPts val="0"/>
              </a:spcBef>
            </a:pPr>
            <a:r>
              <a:rPr lang="en-US" sz="2800" dirty="0" smtClean="0">
                <a:solidFill>
                  <a:srgbClr val="002060"/>
                </a:solidFill>
              </a:rPr>
              <a:t> Inexpensive </a:t>
            </a:r>
          </a:p>
          <a:p>
            <a:pPr marL="685800" indent="-571500">
              <a:lnSpc>
                <a:spcPct val="150000"/>
              </a:lnSpc>
              <a:spcBef>
                <a:spcPts val="0"/>
              </a:spcBef>
            </a:pPr>
            <a:r>
              <a:rPr lang="en-US" sz="2800" dirty="0" smtClean="0">
                <a:solidFill>
                  <a:srgbClr val="002060"/>
                </a:solidFill>
              </a:rPr>
              <a:t> Stored in a cool, dry place in watertight containers</a:t>
            </a:r>
          </a:p>
          <a:p>
            <a:pPr marL="685800" indent="-571500">
              <a:lnSpc>
                <a:spcPct val="150000"/>
              </a:lnSpc>
              <a:spcBef>
                <a:spcPts val="0"/>
              </a:spcBef>
            </a:pPr>
            <a:r>
              <a:rPr lang="en-US" sz="2800" dirty="0" smtClean="0">
                <a:solidFill>
                  <a:srgbClr val="002060"/>
                </a:solidFill>
              </a:rPr>
              <a:t> Used at low levels to avoid possible off-flavors in some products </a:t>
            </a:r>
          </a:p>
          <a:p>
            <a:pPr marL="0" indent="0">
              <a:lnSpc>
                <a:spcPct val="150000"/>
              </a:lnSpc>
              <a:spcBef>
                <a:spcPts val="0"/>
              </a:spcBef>
              <a:buBlip>
                <a:blip r:embed="rId2"/>
              </a:buBlip>
            </a:pPr>
            <a:endParaRPr lang="en-US" sz="2800" dirty="0">
              <a:solidFill>
                <a:srgbClr val="00206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6781800" cy="868362"/>
          </a:xfrm>
          <a:noFill/>
        </p:spPr>
        <p:txBody>
          <a:bodyPr/>
          <a:lstStyle/>
          <a:p>
            <a:pPr lvl="1" algn="ctr"/>
            <a:r>
              <a:rPr lang="en-US" sz="3600" b="1" dirty="0" smtClean="0">
                <a:solidFill>
                  <a:srgbClr val="002060"/>
                </a:solidFill>
              </a:rPr>
              <a:t>SODIUM BENZOATE</a:t>
            </a:r>
            <a:r>
              <a:rPr lang="en-US" sz="3600" dirty="0" smtClean="0">
                <a:solidFill>
                  <a:srgbClr val="002060"/>
                </a:solidFill>
              </a:rPr>
              <a:t> </a:t>
            </a:r>
            <a:endParaRPr lang="en-US" sz="3600" b="1" dirty="0">
              <a:solidFill>
                <a:srgbClr val="002060"/>
              </a:solidFill>
              <a:latin typeface="+mj-lt"/>
            </a:endParaRPr>
          </a:p>
        </p:txBody>
      </p:sp>
      <p:sp>
        <p:nvSpPr>
          <p:cNvPr id="3" name="Content Placeholder 2"/>
          <p:cNvSpPr>
            <a:spLocks noGrp="1"/>
          </p:cNvSpPr>
          <p:nvPr>
            <p:ph idx="1"/>
          </p:nvPr>
        </p:nvSpPr>
        <p:spPr>
          <a:xfrm>
            <a:off x="381000" y="1447800"/>
            <a:ext cx="7239000" cy="5257800"/>
          </a:xfrm>
        </p:spPr>
        <p:txBody>
          <a:bodyPr/>
          <a:lstStyle/>
          <a:p>
            <a:pPr marL="639763" indent="-639763" algn="just">
              <a:lnSpc>
                <a:spcPct val="150000"/>
              </a:lnSpc>
              <a:spcBef>
                <a:spcPts val="0"/>
              </a:spcBef>
            </a:pPr>
            <a:r>
              <a:rPr lang="en-US" sz="2800" dirty="0" smtClean="0">
                <a:solidFill>
                  <a:srgbClr val="002060"/>
                </a:solidFill>
              </a:rPr>
              <a:t>Act as antimicrobial agent </a:t>
            </a:r>
          </a:p>
          <a:p>
            <a:pPr marL="639763" indent="-639763" algn="just">
              <a:lnSpc>
                <a:spcPct val="150000"/>
              </a:lnSpc>
              <a:spcBef>
                <a:spcPts val="0"/>
              </a:spcBef>
            </a:pPr>
            <a:r>
              <a:rPr lang="en-US" sz="2800" dirty="0" smtClean="0">
                <a:solidFill>
                  <a:srgbClr val="002060"/>
                </a:solidFill>
              </a:rPr>
              <a:t>The maximum permitted level by law is 0.1%. </a:t>
            </a:r>
          </a:p>
          <a:p>
            <a:pPr marL="639763" indent="-639763" algn="just">
              <a:lnSpc>
                <a:spcPct val="150000"/>
              </a:lnSpc>
              <a:spcBef>
                <a:spcPts val="0"/>
              </a:spcBef>
            </a:pPr>
            <a:r>
              <a:rPr lang="en-US" sz="2800" dirty="0" smtClean="0">
                <a:solidFill>
                  <a:srgbClr val="002060"/>
                </a:solidFill>
              </a:rPr>
              <a:t> Sodium salt of benzoic acid </a:t>
            </a:r>
          </a:p>
          <a:p>
            <a:pPr marL="639763" indent="-639763" algn="just">
              <a:lnSpc>
                <a:spcPct val="150000"/>
              </a:lnSpc>
              <a:spcBef>
                <a:spcPts val="0"/>
              </a:spcBef>
            </a:pPr>
            <a:r>
              <a:rPr lang="en-US" sz="2800" dirty="0" smtClean="0">
                <a:solidFill>
                  <a:srgbClr val="002060"/>
                </a:solidFill>
              </a:rPr>
              <a:t> 180 times more soluble in water as compare to benzoic acid </a:t>
            </a:r>
          </a:p>
          <a:p>
            <a:pPr marL="639763" indent="-639763" algn="just">
              <a:lnSpc>
                <a:spcPct val="150000"/>
              </a:lnSpc>
              <a:spcBef>
                <a:spcPts val="0"/>
              </a:spcBef>
            </a:pPr>
            <a:r>
              <a:rPr lang="en-US" sz="2800" dirty="0" smtClean="0">
                <a:solidFill>
                  <a:srgbClr val="002060"/>
                </a:solidFill>
              </a:rPr>
              <a:t> Works at Lower pH</a:t>
            </a:r>
          </a:p>
          <a:p>
            <a:pPr marL="639763" indent="-639763" algn="just">
              <a:lnSpc>
                <a:spcPct val="150000"/>
              </a:lnSpc>
              <a:spcBef>
                <a:spcPts val="0"/>
              </a:spcBef>
            </a:pPr>
            <a:r>
              <a:rPr lang="en-US" sz="2800" dirty="0" smtClean="0">
                <a:solidFill>
                  <a:srgbClr val="002060"/>
                </a:solidFill>
              </a:rPr>
              <a:t>more effective it is if pH is below 4.5 </a:t>
            </a:r>
          </a:p>
          <a:p>
            <a:pPr marL="0" indent="0" algn="just">
              <a:lnSpc>
                <a:spcPct val="150000"/>
              </a:lnSpc>
              <a:spcBef>
                <a:spcPts val="0"/>
              </a:spcBef>
              <a:buBlip>
                <a:blip r:embed="rId2"/>
              </a:buBlip>
            </a:pPr>
            <a:endParaRPr lang="en-US" sz="2800" dirty="0">
              <a:solidFill>
                <a:srgbClr val="00206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620000" cy="1143000"/>
          </a:xfrm>
          <a:noFill/>
        </p:spPr>
        <p:txBody>
          <a:bodyPr/>
          <a:lstStyle/>
          <a:p>
            <a:r>
              <a:rPr lang="en-AU" sz="3600" b="1" dirty="0" smtClean="0">
                <a:solidFill>
                  <a:srgbClr val="002060"/>
                </a:solidFill>
              </a:rPr>
              <a:t>ACETIC ACID </a:t>
            </a:r>
            <a:endParaRPr lang="en-AU" sz="3600" b="1" dirty="0">
              <a:solidFill>
                <a:srgbClr val="002060"/>
              </a:solidFill>
            </a:endParaRPr>
          </a:p>
        </p:txBody>
      </p:sp>
      <p:sp>
        <p:nvSpPr>
          <p:cNvPr id="3" name="Content Placeholder 2"/>
          <p:cNvSpPr>
            <a:spLocks noGrp="1"/>
          </p:cNvSpPr>
          <p:nvPr>
            <p:ph idx="1"/>
          </p:nvPr>
        </p:nvSpPr>
        <p:spPr>
          <a:xfrm>
            <a:off x="457200" y="1219200"/>
            <a:ext cx="7315200" cy="4525963"/>
          </a:xfrm>
        </p:spPr>
        <p:txBody>
          <a:bodyPr/>
          <a:lstStyle/>
          <a:p>
            <a:pPr algn="just">
              <a:spcBef>
                <a:spcPct val="50000"/>
              </a:spcBef>
            </a:pPr>
            <a:r>
              <a:rPr lang="en-US" sz="2800" dirty="0" smtClean="0">
                <a:solidFill>
                  <a:srgbClr val="002060"/>
                </a:solidFill>
              </a:rPr>
              <a:t>widely </a:t>
            </a:r>
            <a:r>
              <a:rPr lang="en-US" sz="2800" dirty="0">
                <a:solidFill>
                  <a:srgbClr val="002060"/>
                </a:solidFill>
              </a:rPr>
              <a:t>employed as food </a:t>
            </a:r>
            <a:r>
              <a:rPr lang="en-US" sz="2800" dirty="0" smtClean="0">
                <a:solidFill>
                  <a:srgbClr val="002060"/>
                </a:solidFill>
              </a:rPr>
              <a:t>preservative</a:t>
            </a:r>
          </a:p>
          <a:p>
            <a:pPr algn="just">
              <a:spcBef>
                <a:spcPct val="50000"/>
              </a:spcBef>
            </a:pPr>
            <a:r>
              <a:rPr lang="en-US" sz="2800" dirty="0" smtClean="0">
                <a:solidFill>
                  <a:srgbClr val="002060"/>
                </a:solidFill>
              </a:rPr>
              <a:t>&gt;0.3% of </a:t>
            </a:r>
            <a:r>
              <a:rPr lang="en-US" sz="2800" dirty="0">
                <a:solidFill>
                  <a:srgbClr val="002060"/>
                </a:solidFill>
              </a:rPr>
              <a:t>acid will </a:t>
            </a:r>
            <a:r>
              <a:rPr lang="en-US" sz="2800" dirty="0" smtClean="0">
                <a:solidFill>
                  <a:srgbClr val="002060"/>
                </a:solidFill>
              </a:rPr>
              <a:t>inhibit Yeasts, molds and bacteria growth</a:t>
            </a:r>
          </a:p>
          <a:p>
            <a:pPr algn="just">
              <a:spcBef>
                <a:spcPct val="50000"/>
              </a:spcBef>
            </a:pPr>
            <a:r>
              <a:rPr lang="en-US" sz="2800" dirty="0" smtClean="0">
                <a:solidFill>
                  <a:srgbClr val="002060"/>
                </a:solidFill>
              </a:rPr>
              <a:t>Antimicrobial </a:t>
            </a:r>
            <a:r>
              <a:rPr lang="en-US" sz="2800" dirty="0">
                <a:solidFill>
                  <a:srgbClr val="002060"/>
                </a:solidFill>
              </a:rPr>
              <a:t>effect is due to lowering the pH </a:t>
            </a:r>
            <a:endParaRPr lang="en-US" sz="2800" dirty="0" smtClean="0">
              <a:solidFill>
                <a:srgbClr val="002060"/>
              </a:solidFill>
            </a:endParaRPr>
          </a:p>
          <a:p>
            <a:pPr algn="just">
              <a:spcBef>
                <a:spcPct val="50000"/>
              </a:spcBef>
              <a:buBlip>
                <a:blip r:embed="rId2"/>
              </a:buBlip>
            </a:pPr>
            <a:endParaRPr lang="en-US" sz="2800" dirty="0" smtClean="0">
              <a:solidFill>
                <a:srgbClr val="002060"/>
              </a:solidFill>
            </a:endParaRPr>
          </a:p>
        </p:txBody>
      </p:sp>
      <p:pic>
        <p:nvPicPr>
          <p:cNvPr id="4" name="Picture 3" descr="DSC04732.JPG"/>
          <p:cNvPicPr>
            <a:picLocks noChangeAspect="1"/>
          </p:cNvPicPr>
          <p:nvPr/>
        </p:nvPicPr>
        <p:blipFill>
          <a:blip r:embed="rId3" cstate="print"/>
          <a:stretch>
            <a:fillRect/>
          </a:stretch>
        </p:blipFill>
        <p:spPr>
          <a:xfrm>
            <a:off x="2133600" y="3682851"/>
            <a:ext cx="4572000" cy="3043530"/>
          </a:xfrm>
          <a:prstGeom prst="rect">
            <a:avLst/>
          </a:prstGeom>
        </p:spPr>
      </p:pic>
    </p:spTree>
    <p:extLst>
      <p:ext uri="{BB962C8B-B14F-4D97-AF65-F5344CB8AC3E}">
        <p14:creationId xmlns:p14="http://schemas.microsoft.com/office/powerpoint/2010/main" val="11568190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162800" cy="868362"/>
          </a:xfrm>
          <a:noFill/>
        </p:spPr>
        <p:txBody>
          <a:bodyPr/>
          <a:lstStyle/>
          <a:p>
            <a:pPr lvl="1" algn="ctr"/>
            <a:r>
              <a:rPr lang="en-US" sz="3600" b="1" dirty="0" smtClean="0">
                <a:solidFill>
                  <a:srgbClr val="002060"/>
                </a:solidFill>
              </a:rPr>
              <a:t>SODIUM CHLORIDE</a:t>
            </a:r>
            <a:endParaRPr lang="en-US" sz="3600" b="1" dirty="0">
              <a:solidFill>
                <a:srgbClr val="002060"/>
              </a:solidFill>
              <a:latin typeface="+mj-lt"/>
            </a:endParaRPr>
          </a:p>
        </p:txBody>
      </p:sp>
      <p:sp>
        <p:nvSpPr>
          <p:cNvPr id="3" name="Content Placeholder 2"/>
          <p:cNvSpPr>
            <a:spLocks noGrp="1"/>
          </p:cNvSpPr>
          <p:nvPr>
            <p:ph idx="1"/>
          </p:nvPr>
        </p:nvSpPr>
        <p:spPr>
          <a:xfrm>
            <a:off x="381000" y="1219200"/>
            <a:ext cx="7239000" cy="5486400"/>
          </a:xfrm>
        </p:spPr>
        <p:txBody>
          <a:bodyPr/>
          <a:lstStyle/>
          <a:p>
            <a:pPr marL="639763" indent="-639763" algn="just">
              <a:lnSpc>
                <a:spcPct val="150000"/>
              </a:lnSpc>
              <a:spcBef>
                <a:spcPts val="0"/>
              </a:spcBef>
            </a:pPr>
            <a:r>
              <a:rPr lang="en-AU" sz="2800" dirty="0" smtClean="0">
                <a:solidFill>
                  <a:srgbClr val="002060"/>
                </a:solidFill>
              </a:rPr>
              <a:t>Prevent </a:t>
            </a:r>
            <a:r>
              <a:rPr lang="en-AU" sz="2800" dirty="0">
                <a:solidFill>
                  <a:srgbClr val="002060"/>
                </a:solidFill>
              </a:rPr>
              <a:t>spoilage of </a:t>
            </a:r>
            <a:r>
              <a:rPr lang="en-AU" sz="2800" dirty="0" smtClean="0">
                <a:solidFill>
                  <a:srgbClr val="002060"/>
                </a:solidFill>
              </a:rPr>
              <a:t>vegetables </a:t>
            </a:r>
          </a:p>
          <a:p>
            <a:pPr marL="639763" indent="-639763" algn="just">
              <a:lnSpc>
                <a:spcPct val="150000"/>
              </a:lnSpc>
              <a:spcBef>
                <a:spcPts val="0"/>
              </a:spcBef>
            </a:pPr>
            <a:r>
              <a:rPr lang="en-AU" sz="2800" dirty="0" smtClean="0">
                <a:solidFill>
                  <a:srgbClr val="002060"/>
                </a:solidFill>
              </a:rPr>
              <a:t>The </a:t>
            </a:r>
            <a:r>
              <a:rPr lang="en-AU" sz="2800" dirty="0">
                <a:solidFill>
                  <a:srgbClr val="002060"/>
                </a:solidFill>
              </a:rPr>
              <a:t>antimicrobial activity of salt is related to its ability to reduce the water activity </a:t>
            </a:r>
            <a:r>
              <a:rPr lang="en-AU" sz="2800" dirty="0" smtClean="0">
                <a:solidFill>
                  <a:srgbClr val="002060"/>
                </a:solidFill>
              </a:rPr>
              <a:t> </a:t>
            </a:r>
            <a:r>
              <a:rPr lang="en-AU" sz="2800" dirty="0">
                <a:solidFill>
                  <a:srgbClr val="002060"/>
                </a:solidFill>
              </a:rPr>
              <a:t>thereby influencing microbial </a:t>
            </a:r>
            <a:r>
              <a:rPr lang="en-AU" sz="2800" dirty="0" smtClean="0">
                <a:solidFill>
                  <a:srgbClr val="002060"/>
                </a:solidFill>
              </a:rPr>
              <a:t>growth</a:t>
            </a:r>
          </a:p>
          <a:p>
            <a:pPr marL="639763" indent="-639763" algn="just">
              <a:lnSpc>
                <a:spcPct val="150000"/>
              </a:lnSpc>
              <a:spcBef>
                <a:spcPts val="0"/>
              </a:spcBef>
            </a:pPr>
            <a:r>
              <a:rPr lang="en-AU" sz="2800" dirty="0" smtClean="0">
                <a:solidFill>
                  <a:srgbClr val="002060"/>
                </a:solidFill>
              </a:rPr>
              <a:t>Reduce the solubility of oxygen in water </a:t>
            </a:r>
          </a:p>
          <a:p>
            <a:pPr marL="639763" indent="-639763" algn="just">
              <a:lnSpc>
                <a:spcPct val="150000"/>
              </a:lnSpc>
              <a:spcBef>
                <a:spcPts val="0"/>
              </a:spcBef>
            </a:pPr>
            <a:r>
              <a:rPr lang="en-AU" sz="2800" dirty="0" smtClean="0">
                <a:solidFill>
                  <a:srgbClr val="002060"/>
                </a:solidFill>
              </a:rPr>
              <a:t>Salting vegetables increases the heat resistant of molds</a:t>
            </a:r>
            <a:endParaRPr lang="en-US" sz="2800" dirty="0">
              <a:solidFill>
                <a:srgbClr val="002060"/>
              </a:solidFill>
            </a:endParaRPr>
          </a:p>
        </p:txBody>
      </p:sp>
    </p:spTree>
    <p:extLst>
      <p:ext uri="{BB962C8B-B14F-4D97-AF65-F5344CB8AC3E}">
        <p14:creationId xmlns:p14="http://schemas.microsoft.com/office/powerpoint/2010/main" val="20432443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467600" cy="868362"/>
          </a:xfrm>
          <a:noFill/>
        </p:spPr>
        <p:txBody>
          <a:bodyPr/>
          <a:lstStyle/>
          <a:p>
            <a:pPr lvl="1" algn="ctr"/>
            <a:r>
              <a:rPr lang="en-AU" sz="3200" b="1" dirty="0" smtClean="0">
                <a:solidFill>
                  <a:srgbClr val="002060"/>
                </a:solidFill>
                <a:latin typeface="+mj-lt"/>
              </a:rPr>
              <a:t>SULPHUR DIOXIDE AND SULPHITES </a:t>
            </a:r>
            <a:r>
              <a:rPr lang="en-US" sz="3200" b="1" dirty="0" smtClean="0">
                <a:solidFill>
                  <a:srgbClr val="002060"/>
                </a:solidFill>
                <a:latin typeface="+mj-lt"/>
              </a:rPr>
              <a:t> </a:t>
            </a:r>
            <a:endParaRPr lang="en-US" sz="3200" b="1" dirty="0">
              <a:solidFill>
                <a:srgbClr val="002060"/>
              </a:solidFill>
              <a:latin typeface="+mj-lt"/>
            </a:endParaRPr>
          </a:p>
        </p:txBody>
      </p:sp>
      <p:sp>
        <p:nvSpPr>
          <p:cNvPr id="3" name="Content Placeholder 2"/>
          <p:cNvSpPr>
            <a:spLocks noGrp="1"/>
          </p:cNvSpPr>
          <p:nvPr>
            <p:ph idx="1"/>
          </p:nvPr>
        </p:nvSpPr>
        <p:spPr>
          <a:xfrm>
            <a:off x="381000" y="1447800"/>
            <a:ext cx="7239000" cy="5257800"/>
          </a:xfrm>
        </p:spPr>
        <p:txBody>
          <a:bodyPr>
            <a:normAutofit fontScale="92500" lnSpcReduction="20000"/>
          </a:bodyPr>
          <a:lstStyle/>
          <a:p>
            <a:pPr marL="457200" indent="-457200">
              <a:lnSpc>
                <a:spcPct val="150000"/>
              </a:lnSpc>
            </a:pPr>
            <a:r>
              <a:rPr lang="en-AU" sz="2800" dirty="0">
                <a:solidFill>
                  <a:srgbClr val="002060"/>
                </a:solidFill>
              </a:rPr>
              <a:t>A</a:t>
            </a:r>
            <a:r>
              <a:rPr lang="en-AU" sz="2800" dirty="0" smtClean="0">
                <a:solidFill>
                  <a:srgbClr val="002060"/>
                </a:solidFill>
              </a:rPr>
              <a:t>dded </a:t>
            </a:r>
            <a:r>
              <a:rPr lang="en-AU" sz="2800" dirty="0">
                <a:solidFill>
                  <a:srgbClr val="002060"/>
                </a:solidFill>
              </a:rPr>
              <a:t>to </a:t>
            </a:r>
            <a:r>
              <a:rPr lang="en-AU" sz="2800" dirty="0" smtClean="0">
                <a:solidFill>
                  <a:srgbClr val="002060"/>
                </a:solidFill>
              </a:rPr>
              <a:t>preserved fruit and vegetables</a:t>
            </a:r>
          </a:p>
          <a:p>
            <a:pPr marL="457200" indent="-457200">
              <a:lnSpc>
                <a:spcPct val="150000"/>
              </a:lnSpc>
            </a:pPr>
            <a:r>
              <a:rPr lang="en-AU" sz="2800" dirty="0">
                <a:solidFill>
                  <a:srgbClr val="002060"/>
                </a:solidFill>
              </a:rPr>
              <a:t>C</a:t>
            </a:r>
            <a:r>
              <a:rPr lang="en-AU" sz="2800" dirty="0" smtClean="0">
                <a:solidFill>
                  <a:srgbClr val="002060"/>
                </a:solidFill>
              </a:rPr>
              <a:t>onserve colour</a:t>
            </a:r>
          </a:p>
          <a:p>
            <a:pPr marL="457200" indent="-457200">
              <a:lnSpc>
                <a:spcPct val="150000"/>
              </a:lnSpc>
            </a:pPr>
            <a:r>
              <a:rPr lang="en-AU" sz="2800" dirty="0" smtClean="0">
                <a:solidFill>
                  <a:srgbClr val="002060"/>
                </a:solidFill>
              </a:rPr>
              <a:t>Act </a:t>
            </a:r>
            <a:r>
              <a:rPr lang="en-AU" sz="2800" dirty="0">
                <a:solidFill>
                  <a:srgbClr val="002060"/>
                </a:solidFill>
              </a:rPr>
              <a:t>as antioxidants and control microbial </a:t>
            </a:r>
            <a:r>
              <a:rPr lang="en-AU" sz="2800" dirty="0" smtClean="0">
                <a:solidFill>
                  <a:srgbClr val="002060"/>
                </a:solidFill>
              </a:rPr>
              <a:t>growth</a:t>
            </a:r>
            <a:endParaRPr lang="en-AU" sz="2800" dirty="0">
              <a:solidFill>
                <a:srgbClr val="002060"/>
              </a:solidFill>
            </a:endParaRPr>
          </a:p>
          <a:p>
            <a:pPr marL="457200" indent="-457200">
              <a:lnSpc>
                <a:spcPct val="150000"/>
              </a:lnSpc>
            </a:pPr>
            <a:r>
              <a:rPr lang="en-AU" sz="2800" dirty="0" smtClean="0">
                <a:solidFill>
                  <a:srgbClr val="002060"/>
                </a:solidFill>
              </a:rPr>
              <a:t>Sulphur </a:t>
            </a:r>
            <a:r>
              <a:rPr lang="en-AU" sz="2800" dirty="0">
                <a:solidFill>
                  <a:srgbClr val="002060"/>
                </a:solidFill>
              </a:rPr>
              <a:t>dioxide and its various sulphites dissolve in water, and at low pH levels yield sulphurous acid, bisulphite and sulphite </a:t>
            </a:r>
            <a:r>
              <a:rPr lang="en-AU" sz="2800" dirty="0" smtClean="0">
                <a:solidFill>
                  <a:srgbClr val="002060"/>
                </a:solidFill>
              </a:rPr>
              <a:t>ions</a:t>
            </a:r>
            <a:endParaRPr lang="en-AU" sz="2800" dirty="0">
              <a:solidFill>
                <a:srgbClr val="002060"/>
              </a:solidFill>
            </a:endParaRPr>
          </a:p>
          <a:p>
            <a:pPr marL="457200" indent="-457200">
              <a:lnSpc>
                <a:spcPct val="150000"/>
              </a:lnSpc>
            </a:pPr>
            <a:r>
              <a:rPr lang="en-AU" sz="2800" dirty="0" smtClean="0">
                <a:solidFill>
                  <a:srgbClr val="002060"/>
                </a:solidFill>
              </a:rPr>
              <a:t>The </a:t>
            </a:r>
            <a:r>
              <a:rPr lang="en-AU" sz="2800" dirty="0">
                <a:solidFill>
                  <a:srgbClr val="002060"/>
                </a:solidFill>
              </a:rPr>
              <a:t>various sulphite salts contain 50-68% active sulphur </a:t>
            </a:r>
            <a:r>
              <a:rPr lang="en-AU" sz="2800" dirty="0" smtClean="0">
                <a:solidFill>
                  <a:srgbClr val="002060"/>
                </a:solidFill>
              </a:rPr>
              <a:t>dioxide</a:t>
            </a:r>
          </a:p>
          <a:p>
            <a:pPr marL="0" indent="0">
              <a:lnSpc>
                <a:spcPct val="150000"/>
              </a:lnSpc>
              <a:spcBef>
                <a:spcPts val="0"/>
              </a:spcBef>
              <a:buNone/>
            </a:pPr>
            <a:endParaRPr lang="en-US" sz="2800" dirty="0">
              <a:solidFill>
                <a:srgbClr val="002060"/>
              </a:solidFill>
            </a:endParaRPr>
          </a:p>
        </p:txBody>
      </p:sp>
    </p:spTree>
    <p:extLst>
      <p:ext uri="{BB962C8B-B14F-4D97-AF65-F5344CB8AC3E}">
        <p14:creationId xmlns:p14="http://schemas.microsoft.com/office/powerpoint/2010/main" val="14895408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391400" cy="868362"/>
          </a:xfrm>
          <a:noFill/>
        </p:spPr>
        <p:txBody>
          <a:bodyPr/>
          <a:lstStyle/>
          <a:p>
            <a:pPr lvl="1" algn="ctr"/>
            <a:r>
              <a:rPr lang="en-AU" sz="3200" b="1" dirty="0" smtClean="0">
                <a:solidFill>
                  <a:srgbClr val="002060"/>
                </a:solidFill>
                <a:latin typeface="+mj-lt"/>
              </a:rPr>
              <a:t>SULPHUR DIOXIDE AND SULPHITES </a:t>
            </a:r>
            <a:r>
              <a:rPr lang="en-US" sz="3200" b="1" dirty="0" smtClean="0">
                <a:solidFill>
                  <a:srgbClr val="002060"/>
                </a:solidFill>
                <a:latin typeface="+mj-lt"/>
              </a:rPr>
              <a:t> </a:t>
            </a:r>
            <a:endParaRPr lang="en-US" sz="3200" b="1" dirty="0">
              <a:solidFill>
                <a:srgbClr val="002060"/>
              </a:solidFill>
              <a:latin typeface="+mj-lt"/>
            </a:endParaRPr>
          </a:p>
        </p:txBody>
      </p:sp>
      <p:sp>
        <p:nvSpPr>
          <p:cNvPr id="3" name="Content Placeholder 2"/>
          <p:cNvSpPr>
            <a:spLocks noGrp="1"/>
          </p:cNvSpPr>
          <p:nvPr>
            <p:ph idx="1"/>
          </p:nvPr>
        </p:nvSpPr>
        <p:spPr>
          <a:xfrm>
            <a:off x="304800" y="1524000"/>
            <a:ext cx="7543800" cy="5257800"/>
          </a:xfrm>
        </p:spPr>
        <p:txBody>
          <a:bodyPr/>
          <a:lstStyle/>
          <a:p>
            <a:pPr marL="457200" indent="-457200">
              <a:lnSpc>
                <a:spcPct val="150000"/>
              </a:lnSpc>
            </a:pPr>
            <a:r>
              <a:rPr lang="en-AU" sz="2800" dirty="0" smtClean="0">
                <a:solidFill>
                  <a:srgbClr val="002060"/>
                </a:solidFill>
              </a:rPr>
              <a:t>At </a:t>
            </a:r>
            <a:r>
              <a:rPr lang="en-AU" sz="2800" dirty="0">
                <a:solidFill>
                  <a:srgbClr val="002060"/>
                </a:solidFill>
              </a:rPr>
              <a:t>pH values less than 4.0 the antimicrobial activity reaches its </a:t>
            </a:r>
            <a:r>
              <a:rPr lang="en-AU" sz="2800" dirty="0" smtClean="0">
                <a:solidFill>
                  <a:srgbClr val="002060"/>
                </a:solidFill>
              </a:rPr>
              <a:t>maximum</a:t>
            </a:r>
          </a:p>
          <a:p>
            <a:pPr marL="457200" indent="-457200">
              <a:lnSpc>
                <a:spcPct val="150000"/>
              </a:lnSpc>
            </a:pPr>
            <a:r>
              <a:rPr lang="en-AU" sz="2800" dirty="0" smtClean="0">
                <a:solidFill>
                  <a:srgbClr val="002060"/>
                </a:solidFill>
              </a:rPr>
              <a:t>Sulphur </a:t>
            </a:r>
            <a:r>
              <a:rPr lang="en-AU" sz="2800" dirty="0">
                <a:solidFill>
                  <a:srgbClr val="002060"/>
                </a:solidFill>
              </a:rPr>
              <a:t>inhibits enzymatic browning </a:t>
            </a:r>
          </a:p>
          <a:p>
            <a:pPr marL="457200" indent="-457200">
              <a:lnSpc>
                <a:spcPct val="150000"/>
              </a:lnSpc>
            </a:pPr>
            <a:r>
              <a:rPr lang="en-AU" sz="2800" dirty="0" smtClean="0">
                <a:solidFill>
                  <a:srgbClr val="002060"/>
                </a:solidFill>
              </a:rPr>
              <a:t>In </a:t>
            </a:r>
            <a:r>
              <a:rPr lang="en-AU" sz="2800" dirty="0">
                <a:solidFill>
                  <a:srgbClr val="002060"/>
                </a:solidFill>
              </a:rPr>
              <a:t>the past cut fruits and vegetables in salads bars were sprayed or dipped in a solution of sulphites</a:t>
            </a:r>
          </a:p>
          <a:p>
            <a:endParaRPr lang="en-AU" sz="2800" dirty="0" smtClean="0">
              <a:solidFill>
                <a:srgbClr val="002060"/>
              </a:solidFill>
            </a:endParaRPr>
          </a:p>
          <a:p>
            <a:endParaRPr lang="en-AU" sz="2800" dirty="0" smtClean="0">
              <a:solidFill>
                <a:srgbClr val="002060"/>
              </a:solidFill>
            </a:endParaRPr>
          </a:p>
          <a:p>
            <a:pPr marL="0" indent="0">
              <a:lnSpc>
                <a:spcPct val="150000"/>
              </a:lnSpc>
              <a:spcBef>
                <a:spcPts val="0"/>
              </a:spcBef>
            </a:pPr>
            <a:endParaRPr lang="en-US" sz="2800" dirty="0">
              <a:solidFill>
                <a:srgbClr val="002060"/>
              </a:solidFill>
            </a:endParaRPr>
          </a:p>
        </p:txBody>
      </p:sp>
    </p:spTree>
    <p:extLst>
      <p:ext uri="{BB962C8B-B14F-4D97-AF65-F5344CB8AC3E}">
        <p14:creationId xmlns:p14="http://schemas.microsoft.com/office/powerpoint/2010/main" val="3166561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01000" cy="868362"/>
          </a:xfrm>
          <a:noFill/>
        </p:spPr>
        <p:txBody>
          <a:bodyPr/>
          <a:lstStyle/>
          <a:p>
            <a:r>
              <a:rPr lang="en-AU" sz="3600" b="1" dirty="0" smtClean="0">
                <a:solidFill>
                  <a:srgbClr val="002060"/>
                </a:solidFill>
              </a:rPr>
              <a:t>ADVANTAGES</a:t>
            </a:r>
            <a:endParaRPr lang="en-AU" sz="3600" b="1" dirty="0">
              <a:solidFill>
                <a:srgbClr val="002060"/>
              </a:solidFill>
            </a:endParaRPr>
          </a:p>
        </p:txBody>
      </p:sp>
      <p:sp>
        <p:nvSpPr>
          <p:cNvPr id="3" name="Content Placeholder 2"/>
          <p:cNvSpPr>
            <a:spLocks noGrp="1"/>
          </p:cNvSpPr>
          <p:nvPr>
            <p:ph idx="1"/>
          </p:nvPr>
        </p:nvSpPr>
        <p:spPr>
          <a:xfrm>
            <a:off x="228600" y="1447800"/>
            <a:ext cx="7239000" cy="5181600"/>
          </a:xfrm>
        </p:spPr>
        <p:txBody>
          <a:bodyPr>
            <a:normAutofit fontScale="92500" lnSpcReduction="20000"/>
          </a:bodyPr>
          <a:lstStyle/>
          <a:p>
            <a:pPr marL="457200" indent="-457200" algn="just"/>
            <a:r>
              <a:rPr lang="en-US" sz="2800" dirty="0" smtClean="0">
                <a:solidFill>
                  <a:srgbClr val="002060"/>
                </a:solidFill>
                <a:cs typeface="Times New Roman" pitchFamily="18" charset="0"/>
              </a:rPr>
              <a:t>Low cost  Method for Preservation of  Fresh cut vegetables</a:t>
            </a:r>
          </a:p>
          <a:p>
            <a:pPr marL="457200" indent="-457200" algn="just"/>
            <a:endParaRPr lang="en-US" sz="2800" dirty="0" smtClean="0">
              <a:solidFill>
                <a:srgbClr val="002060"/>
              </a:solidFill>
              <a:cs typeface="Times New Roman" pitchFamily="18" charset="0"/>
            </a:endParaRPr>
          </a:p>
          <a:p>
            <a:pPr marL="457200" indent="-457200" algn="just"/>
            <a:r>
              <a:rPr lang="en-US" sz="2800" dirty="0" smtClean="0">
                <a:solidFill>
                  <a:srgbClr val="002060"/>
                </a:solidFill>
                <a:cs typeface="Times New Roman" pitchFamily="18" charset="0"/>
              </a:rPr>
              <a:t>Product must be packed in air tight bags/ containers</a:t>
            </a:r>
          </a:p>
          <a:p>
            <a:pPr marL="457200" indent="-457200" algn="just"/>
            <a:endParaRPr lang="en-US" sz="2800" dirty="0" smtClean="0">
              <a:solidFill>
                <a:srgbClr val="002060"/>
              </a:solidFill>
              <a:cs typeface="Times New Roman" pitchFamily="18" charset="0"/>
            </a:endParaRPr>
          </a:p>
          <a:p>
            <a:pPr marL="457200" indent="-457200" algn="just"/>
            <a:r>
              <a:rPr lang="en-US" sz="2800" dirty="0" smtClean="0">
                <a:solidFill>
                  <a:srgbClr val="002060"/>
                </a:solidFill>
                <a:cs typeface="Times New Roman" pitchFamily="18" charset="0"/>
              </a:rPr>
              <a:t>Shelf life is approximately </a:t>
            </a:r>
            <a:r>
              <a:rPr lang="en-US" sz="2800" dirty="0" err="1" smtClean="0">
                <a:solidFill>
                  <a:srgbClr val="002060"/>
                </a:solidFill>
                <a:cs typeface="Times New Roman" pitchFamily="18" charset="0"/>
              </a:rPr>
              <a:t>upto</a:t>
            </a:r>
            <a:r>
              <a:rPr lang="en-US" sz="2800" dirty="0" smtClean="0">
                <a:solidFill>
                  <a:srgbClr val="002060"/>
                </a:solidFill>
                <a:cs typeface="Times New Roman" pitchFamily="18" charset="0"/>
              </a:rPr>
              <a:t> one year in air tight suitable container at room temperature</a:t>
            </a:r>
          </a:p>
          <a:p>
            <a:pPr marL="457200" indent="-457200" algn="just"/>
            <a:endParaRPr lang="en-US" sz="2800" dirty="0" smtClean="0">
              <a:solidFill>
                <a:srgbClr val="002060"/>
              </a:solidFill>
              <a:cs typeface="Times New Roman" pitchFamily="18" charset="0"/>
            </a:endParaRPr>
          </a:p>
          <a:p>
            <a:pPr marL="457200" indent="-457200" algn="just"/>
            <a:r>
              <a:rPr lang="en-US" sz="2800" dirty="0" smtClean="0">
                <a:solidFill>
                  <a:srgbClr val="002060"/>
                </a:solidFill>
                <a:cs typeface="Times New Roman" pitchFamily="18" charset="0"/>
              </a:rPr>
              <a:t>Initial trials of Carrots, Bitter gourd, </a:t>
            </a:r>
            <a:r>
              <a:rPr lang="en-US" sz="2800" dirty="0" err="1" smtClean="0">
                <a:solidFill>
                  <a:srgbClr val="002060"/>
                </a:solidFill>
                <a:cs typeface="Times New Roman" pitchFamily="18" charset="0"/>
              </a:rPr>
              <a:t>Kaddu</a:t>
            </a:r>
            <a:r>
              <a:rPr lang="en-US" sz="2800" dirty="0" smtClean="0">
                <a:solidFill>
                  <a:srgbClr val="002060"/>
                </a:solidFill>
                <a:cs typeface="Times New Roman" pitchFamily="18" charset="0"/>
              </a:rPr>
              <a:t>, </a:t>
            </a:r>
            <a:r>
              <a:rPr lang="en-US" sz="2800" dirty="0" err="1" smtClean="0">
                <a:solidFill>
                  <a:srgbClr val="002060"/>
                </a:solidFill>
                <a:cs typeface="Times New Roman" pitchFamily="18" charset="0"/>
              </a:rPr>
              <a:t>Brinjal</a:t>
            </a:r>
            <a:r>
              <a:rPr lang="en-US" sz="2800" dirty="0" smtClean="0">
                <a:solidFill>
                  <a:srgbClr val="002060"/>
                </a:solidFill>
                <a:cs typeface="Times New Roman" pitchFamily="18" charset="0"/>
              </a:rPr>
              <a:t>, Okra, </a:t>
            </a:r>
            <a:r>
              <a:rPr lang="en-US" sz="2800" dirty="0" err="1" smtClean="0">
                <a:solidFill>
                  <a:srgbClr val="002060"/>
                </a:solidFill>
                <a:cs typeface="Times New Roman" pitchFamily="18" charset="0"/>
              </a:rPr>
              <a:t>Chillies</a:t>
            </a:r>
            <a:r>
              <a:rPr lang="en-US" sz="2800" dirty="0" smtClean="0">
                <a:solidFill>
                  <a:srgbClr val="002060"/>
                </a:solidFill>
                <a:cs typeface="Times New Roman" pitchFamily="18" charset="0"/>
              </a:rPr>
              <a:t>, </a:t>
            </a:r>
            <a:r>
              <a:rPr lang="en-US" sz="2800" dirty="0" err="1" smtClean="0">
                <a:solidFill>
                  <a:srgbClr val="002060"/>
                </a:solidFill>
                <a:cs typeface="Times New Roman" pitchFamily="18" charset="0"/>
              </a:rPr>
              <a:t>Tinda</a:t>
            </a:r>
            <a:r>
              <a:rPr lang="en-US" sz="2800" dirty="0" smtClean="0">
                <a:solidFill>
                  <a:srgbClr val="002060"/>
                </a:solidFill>
                <a:cs typeface="Times New Roman" pitchFamily="18" charset="0"/>
              </a:rPr>
              <a:t>, Turnips, Cauliflower and cabbage were made</a:t>
            </a:r>
          </a:p>
          <a:p>
            <a:pPr lvl="0" algn="just">
              <a:buFont typeface="Wingdings" pitchFamily="2" charset="2"/>
              <a:buChar char="§"/>
            </a:pPr>
            <a:endParaRPr lang="en-US" sz="2800" dirty="0" smtClean="0">
              <a:solidFill>
                <a:srgbClr val="002060"/>
              </a:solidFill>
            </a:endParaRPr>
          </a:p>
          <a:p>
            <a:pPr lvl="0" algn="just">
              <a:buFont typeface="Wingdings" pitchFamily="2" charset="2"/>
              <a:buChar char="§"/>
            </a:pPr>
            <a:endParaRPr lang="en-US" sz="2800" dirty="0" smtClean="0">
              <a:solidFill>
                <a:srgbClr val="002060"/>
              </a:solidFill>
            </a:endParaRPr>
          </a:p>
          <a:p>
            <a:pPr algn="just">
              <a:buFont typeface="Wingdings" pitchFamily="2" charset="2"/>
              <a:buChar char="§"/>
            </a:pPr>
            <a:endParaRPr lang="en-AU" sz="2800" dirty="0">
              <a:solidFill>
                <a:srgbClr val="002060"/>
              </a:solidFill>
            </a:endParaRPr>
          </a:p>
        </p:txBody>
      </p:sp>
    </p:spTree>
    <p:extLst>
      <p:ext uri="{BB962C8B-B14F-4D97-AF65-F5344CB8AC3E}">
        <p14:creationId xmlns:p14="http://schemas.microsoft.com/office/powerpoint/2010/main" val="37125617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274638"/>
            <a:ext cx="7162800" cy="792162"/>
          </a:xfrm>
          <a:noFill/>
        </p:spPr>
        <p:txBody>
          <a:bodyPr/>
          <a:lstStyle/>
          <a:p>
            <a:r>
              <a:rPr lang="en-AU" sz="3600" b="1" dirty="0" smtClean="0">
                <a:solidFill>
                  <a:srgbClr val="002060"/>
                </a:solidFill>
              </a:rPr>
              <a:t>ADVANTAGES</a:t>
            </a:r>
            <a:endParaRPr lang="en-AU" sz="3600" b="1" dirty="0">
              <a:solidFill>
                <a:srgbClr val="002060"/>
              </a:solidFill>
            </a:endParaRPr>
          </a:p>
        </p:txBody>
      </p:sp>
      <p:sp>
        <p:nvSpPr>
          <p:cNvPr id="3" name="Content Placeholder 2"/>
          <p:cNvSpPr>
            <a:spLocks noGrp="1"/>
          </p:cNvSpPr>
          <p:nvPr>
            <p:ph idx="1"/>
          </p:nvPr>
        </p:nvSpPr>
        <p:spPr>
          <a:xfrm>
            <a:off x="304800" y="1219200"/>
            <a:ext cx="7315200" cy="5334000"/>
          </a:xfrm>
        </p:spPr>
        <p:txBody>
          <a:bodyPr/>
          <a:lstStyle/>
          <a:p>
            <a:pPr lvl="0">
              <a:buNone/>
            </a:pPr>
            <a:endParaRPr lang="en-AU" sz="2800" dirty="0" smtClean="0">
              <a:solidFill>
                <a:srgbClr val="002060"/>
              </a:solidFill>
            </a:endParaRPr>
          </a:p>
          <a:p>
            <a:pPr marL="457200" indent="-457200" algn="just">
              <a:lnSpc>
                <a:spcPct val="90000"/>
              </a:lnSpc>
            </a:pPr>
            <a:r>
              <a:rPr lang="en-US" sz="2800" dirty="0" smtClean="0">
                <a:solidFill>
                  <a:srgbClr val="002060"/>
                </a:solidFill>
                <a:cs typeface="Times New Roman" pitchFamily="18" charset="0"/>
              </a:rPr>
              <a:t>Remarkable reduction in Insecticides and Pesticides concentrations </a:t>
            </a:r>
          </a:p>
          <a:p>
            <a:pPr marL="457200" indent="-457200" algn="just">
              <a:lnSpc>
                <a:spcPct val="90000"/>
              </a:lnSpc>
            </a:pPr>
            <a:endParaRPr lang="en-US" sz="2800" dirty="0" smtClean="0">
              <a:solidFill>
                <a:srgbClr val="002060"/>
              </a:solidFill>
              <a:cs typeface="Times New Roman" pitchFamily="18" charset="0"/>
            </a:endParaRPr>
          </a:p>
          <a:p>
            <a:pPr marL="457200" indent="-457200" algn="just">
              <a:lnSpc>
                <a:spcPct val="90000"/>
              </a:lnSpc>
            </a:pPr>
            <a:r>
              <a:rPr lang="en-US" sz="2800" dirty="0" smtClean="0">
                <a:solidFill>
                  <a:srgbClr val="002060"/>
                </a:solidFill>
                <a:cs typeface="Times New Roman" pitchFamily="18" charset="0"/>
              </a:rPr>
              <a:t>Food Additives having “GRAS” Status are used in the formulations</a:t>
            </a:r>
          </a:p>
          <a:p>
            <a:pPr marL="457200" indent="-457200" algn="just">
              <a:lnSpc>
                <a:spcPct val="90000"/>
              </a:lnSpc>
            </a:pPr>
            <a:endParaRPr lang="en-US" sz="2800" dirty="0" smtClean="0">
              <a:solidFill>
                <a:srgbClr val="002060"/>
              </a:solidFill>
              <a:cs typeface="Times New Roman" pitchFamily="18" charset="0"/>
            </a:endParaRPr>
          </a:p>
          <a:p>
            <a:pPr marL="457200" indent="-457200" algn="just">
              <a:lnSpc>
                <a:spcPct val="90000"/>
              </a:lnSpc>
            </a:pPr>
            <a:r>
              <a:rPr lang="en-US" sz="2800" dirty="0" smtClean="0">
                <a:solidFill>
                  <a:srgbClr val="002060"/>
                </a:solidFill>
                <a:cs typeface="Times New Roman" pitchFamily="18" charset="0"/>
              </a:rPr>
              <a:t>Reduction of Infective Microorganisms by washing and peeling</a:t>
            </a:r>
          </a:p>
          <a:p>
            <a:pPr>
              <a:buFont typeface="Wingdings" pitchFamily="2" charset="2"/>
              <a:buChar char="Ø"/>
            </a:pPr>
            <a:endParaRPr lang="en-US" sz="2400" dirty="0" smtClean="0">
              <a:solidFill>
                <a:srgbClr val="002060"/>
              </a:solidFill>
              <a:latin typeface="Times New Roman" pitchFamily="18" charset="0"/>
              <a:cs typeface="Times New Roman" pitchFamily="18" charset="0"/>
            </a:endParaRPr>
          </a:p>
          <a:p>
            <a:pPr lvl="0">
              <a:buFont typeface="Wingdings" pitchFamily="2" charset="2"/>
              <a:buChar char="§"/>
            </a:pPr>
            <a:endParaRPr lang="en-US" sz="2800" dirty="0" smtClean="0">
              <a:solidFill>
                <a:srgbClr val="002060"/>
              </a:solidFill>
            </a:endParaRPr>
          </a:p>
          <a:p>
            <a:pPr lvl="0">
              <a:buFont typeface="Wingdings" pitchFamily="2" charset="2"/>
              <a:buChar char="§"/>
            </a:pPr>
            <a:endParaRPr lang="en-US" sz="2800" dirty="0" smtClean="0">
              <a:solidFill>
                <a:srgbClr val="002060"/>
              </a:solidFill>
            </a:endParaRPr>
          </a:p>
          <a:p>
            <a:pPr lvl="0"/>
            <a:endParaRPr lang="en-AU" sz="2800" dirty="0">
              <a:solidFill>
                <a:srgbClr val="002060"/>
              </a:solidFill>
            </a:endParaRPr>
          </a:p>
        </p:txBody>
      </p:sp>
    </p:spTree>
    <p:extLst>
      <p:ext uri="{BB962C8B-B14F-4D97-AF65-F5344CB8AC3E}">
        <p14:creationId xmlns:p14="http://schemas.microsoft.com/office/powerpoint/2010/main" val="27112581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274638"/>
            <a:ext cx="7620000" cy="944562"/>
          </a:xfrm>
          <a:noFill/>
        </p:spPr>
        <p:txBody>
          <a:bodyPr/>
          <a:lstStyle/>
          <a:p>
            <a:r>
              <a:rPr lang="en-AU" sz="3600" b="1" dirty="0" smtClean="0">
                <a:solidFill>
                  <a:srgbClr val="002060"/>
                </a:solidFill>
              </a:rPr>
              <a:t>ADVANTAGES</a:t>
            </a:r>
            <a:endParaRPr lang="en-AU" sz="3600" b="1" dirty="0">
              <a:solidFill>
                <a:srgbClr val="002060"/>
              </a:solidFill>
            </a:endParaRPr>
          </a:p>
        </p:txBody>
      </p:sp>
      <p:sp>
        <p:nvSpPr>
          <p:cNvPr id="3" name="Content Placeholder 2"/>
          <p:cNvSpPr>
            <a:spLocks noGrp="1"/>
          </p:cNvSpPr>
          <p:nvPr>
            <p:ph idx="1"/>
          </p:nvPr>
        </p:nvSpPr>
        <p:spPr>
          <a:xfrm>
            <a:off x="228600" y="1447800"/>
            <a:ext cx="7467600" cy="5105400"/>
          </a:xfrm>
        </p:spPr>
        <p:txBody>
          <a:bodyPr/>
          <a:lstStyle/>
          <a:p>
            <a:pPr marL="457200" indent="-457200" algn="just">
              <a:lnSpc>
                <a:spcPct val="150000"/>
              </a:lnSpc>
            </a:pPr>
            <a:r>
              <a:rPr lang="en-US" sz="2800" dirty="0" smtClean="0">
                <a:solidFill>
                  <a:srgbClr val="002060"/>
                </a:solidFill>
                <a:cs typeface="Times New Roman" pitchFamily="18" charset="0"/>
              </a:rPr>
              <a:t>Minimize losses  up to 40%</a:t>
            </a:r>
          </a:p>
          <a:p>
            <a:pPr marL="457200" indent="-457200" algn="just">
              <a:lnSpc>
                <a:spcPct val="150000"/>
              </a:lnSpc>
            </a:pPr>
            <a:r>
              <a:rPr lang="en-US" sz="2800" dirty="0" smtClean="0">
                <a:solidFill>
                  <a:srgbClr val="002060"/>
                </a:solidFill>
                <a:cs typeface="Times New Roman" pitchFamily="18" charset="0"/>
              </a:rPr>
              <a:t>Long term Preservation will naturally help to improve supplies of ready to cook vegetables for Pak Army</a:t>
            </a:r>
          </a:p>
          <a:p>
            <a:pPr marL="457200" indent="-457200" algn="just">
              <a:lnSpc>
                <a:spcPct val="150000"/>
              </a:lnSpc>
            </a:pPr>
            <a:r>
              <a:rPr lang="en-US" sz="2800" dirty="0" smtClean="0">
                <a:solidFill>
                  <a:srgbClr val="002060"/>
                </a:solidFill>
                <a:cs typeface="Times New Roman" pitchFamily="18" charset="0"/>
              </a:rPr>
              <a:t>Color, Flavor, Texture and other quality characteristics, are better preserved</a:t>
            </a:r>
          </a:p>
          <a:p>
            <a:pPr>
              <a:buNone/>
            </a:pPr>
            <a:endParaRPr lang="en-US" sz="2800" dirty="0" smtClean="0">
              <a:solidFill>
                <a:srgbClr val="002060"/>
              </a:solidFill>
            </a:endParaRPr>
          </a:p>
          <a:p>
            <a:endParaRPr lang="en-AU" sz="2800" dirty="0">
              <a:solidFill>
                <a:srgbClr val="002060"/>
              </a:solidFill>
            </a:endParaRPr>
          </a:p>
          <a:p>
            <a:endParaRPr lang="en-AU" sz="2800" dirty="0">
              <a:solidFill>
                <a:srgbClr val="002060"/>
              </a:solidFill>
            </a:endParaRPr>
          </a:p>
        </p:txBody>
      </p:sp>
    </p:spTree>
    <p:extLst>
      <p:ext uri="{BB962C8B-B14F-4D97-AF65-F5344CB8AC3E}">
        <p14:creationId xmlns:p14="http://schemas.microsoft.com/office/powerpoint/2010/main" val="858167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002060"/>
                </a:solidFill>
              </a:rPr>
              <a:t>Introduction to steeping technology</a:t>
            </a:r>
            <a:endParaRPr lang="en-GB" sz="3600" b="1" dirty="0">
              <a:solidFill>
                <a:srgbClr val="002060"/>
              </a:solidFill>
            </a:endParaRPr>
          </a:p>
        </p:txBody>
      </p:sp>
      <p:sp>
        <p:nvSpPr>
          <p:cNvPr id="3" name="Content Placeholder 2"/>
          <p:cNvSpPr>
            <a:spLocks noGrp="1"/>
          </p:cNvSpPr>
          <p:nvPr>
            <p:ph idx="1"/>
          </p:nvPr>
        </p:nvSpPr>
        <p:spPr/>
        <p:txBody>
          <a:bodyPr/>
          <a:lstStyle/>
          <a:p>
            <a:r>
              <a:rPr lang="en-US" dirty="0" smtClean="0">
                <a:solidFill>
                  <a:srgbClr val="002060"/>
                </a:solidFill>
              </a:rPr>
              <a:t>Definition: It is a method of food preservation in which permitted chemical additives having GRAS status are used in water solution just sufficient to prevent browning, mold growth and preserve quality characteristics during storage for at least one year or till next season. </a:t>
            </a:r>
            <a:endParaRPr lang="en-GB" dirty="0">
              <a:solidFill>
                <a:srgbClr val="002060"/>
              </a:solidFill>
            </a:endParaRPr>
          </a:p>
        </p:txBody>
      </p:sp>
    </p:spTree>
    <p:extLst>
      <p:ext uri="{BB962C8B-B14F-4D97-AF65-F5344CB8AC3E}">
        <p14:creationId xmlns:p14="http://schemas.microsoft.com/office/powerpoint/2010/main" val="760823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4400" y="274638"/>
            <a:ext cx="6629400" cy="868362"/>
          </a:xfrm>
          <a:noFill/>
        </p:spPr>
        <p:txBody>
          <a:bodyPr/>
          <a:lstStyle/>
          <a:p>
            <a:r>
              <a:rPr lang="en-AU" sz="3600" b="1" dirty="0" smtClean="0">
                <a:solidFill>
                  <a:srgbClr val="002060"/>
                </a:solidFill>
              </a:rPr>
              <a:t>ADVANTAGES</a:t>
            </a:r>
            <a:endParaRPr lang="en-AU" sz="3600" b="1" dirty="0">
              <a:solidFill>
                <a:srgbClr val="002060"/>
              </a:solidFill>
            </a:endParaRPr>
          </a:p>
        </p:txBody>
      </p:sp>
      <p:sp>
        <p:nvSpPr>
          <p:cNvPr id="3" name="Content Placeholder 2"/>
          <p:cNvSpPr>
            <a:spLocks noGrp="1"/>
          </p:cNvSpPr>
          <p:nvPr>
            <p:ph idx="1"/>
          </p:nvPr>
        </p:nvSpPr>
        <p:spPr>
          <a:xfrm>
            <a:off x="304800" y="1219200"/>
            <a:ext cx="7239000" cy="5562600"/>
          </a:xfrm>
        </p:spPr>
        <p:txBody>
          <a:bodyPr/>
          <a:lstStyle/>
          <a:p>
            <a:pPr marL="457200" indent="-457200" algn="just"/>
            <a:r>
              <a:rPr lang="en-US" sz="2800" dirty="0" smtClean="0">
                <a:solidFill>
                  <a:srgbClr val="002060"/>
                </a:solidFill>
                <a:cs typeface="Times New Roman" pitchFamily="18" charset="0"/>
              </a:rPr>
              <a:t>Preparation and cooking time of  vegetables is reduced</a:t>
            </a:r>
          </a:p>
          <a:p>
            <a:pPr marL="457200" indent="-457200" algn="just"/>
            <a:endParaRPr lang="en-US" sz="2800" dirty="0" smtClean="0">
              <a:solidFill>
                <a:srgbClr val="002060"/>
              </a:solidFill>
              <a:cs typeface="Times New Roman" pitchFamily="18" charset="0"/>
            </a:endParaRPr>
          </a:p>
          <a:p>
            <a:pPr marL="457200" indent="-457200" algn="just"/>
            <a:r>
              <a:rPr lang="en-US" sz="2800" dirty="0" smtClean="0">
                <a:solidFill>
                  <a:srgbClr val="002060"/>
                </a:solidFill>
                <a:cs typeface="Times New Roman" pitchFamily="18" charset="0"/>
              </a:rPr>
              <a:t>Applicable in areas where Electricity and Natural gas is not available</a:t>
            </a:r>
          </a:p>
          <a:p>
            <a:pPr marL="457200" indent="-457200" algn="just"/>
            <a:endParaRPr lang="en-US" sz="2800" dirty="0" smtClean="0">
              <a:solidFill>
                <a:srgbClr val="002060"/>
              </a:solidFill>
              <a:cs typeface="Times New Roman" pitchFamily="18" charset="0"/>
            </a:endParaRPr>
          </a:p>
          <a:p>
            <a:pPr marL="457200" indent="-457200" algn="just"/>
            <a:r>
              <a:rPr lang="en-US" sz="2800" dirty="0" smtClean="0">
                <a:solidFill>
                  <a:srgbClr val="002060"/>
                </a:solidFill>
                <a:cs typeface="Times New Roman" pitchFamily="18" charset="0"/>
              </a:rPr>
              <a:t>Vegetables preserved in this fashion can be used for military supplies </a:t>
            </a:r>
          </a:p>
          <a:p>
            <a:pPr marL="457200" indent="-457200" algn="just"/>
            <a:endParaRPr lang="en-US" sz="2800" dirty="0" smtClean="0">
              <a:solidFill>
                <a:srgbClr val="002060"/>
              </a:solidFill>
              <a:cs typeface="Times New Roman" pitchFamily="18" charset="0"/>
            </a:endParaRPr>
          </a:p>
          <a:p>
            <a:pPr marL="457200" indent="-457200" algn="just"/>
            <a:r>
              <a:rPr lang="en-US" sz="2800" dirty="0" smtClean="0">
                <a:solidFill>
                  <a:srgbClr val="002060"/>
                </a:solidFill>
                <a:cs typeface="Times New Roman" pitchFamily="18" charset="0"/>
              </a:rPr>
              <a:t>Steeping solution may be used for cooking purposes in case of  water shortage</a:t>
            </a:r>
          </a:p>
          <a:p>
            <a:pPr>
              <a:buNone/>
            </a:pPr>
            <a:endParaRPr lang="en-US" sz="2800" dirty="0" smtClean="0">
              <a:solidFill>
                <a:srgbClr val="002060"/>
              </a:solidFill>
            </a:endParaRPr>
          </a:p>
          <a:p>
            <a:pPr>
              <a:buFont typeface="Wingdings" pitchFamily="2" charset="2"/>
              <a:buChar char="§"/>
            </a:pPr>
            <a:endParaRPr lang="en-AU" sz="2800" dirty="0" smtClean="0">
              <a:solidFill>
                <a:srgbClr val="002060"/>
              </a:solidFill>
            </a:endParaRPr>
          </a:p>
          <a:p>
            <a:pPr lvl="0">
              <a:buFont typeface="Wingdings" pitchFamily="2" charset="2"/>
              <a:buChar char="§"/>
            </a:pPr>
            <a:endParaRPr lang="en-AU" sz="2800" dirty="0">
              <a:solidFill>
                <a:srgbClr val="002060"/>
              </a:solidFill>
            </a:endParaRPr>
          </a:p>
        </p:txBody>
      </p:sp>
    </p:spTree>
    <p:extLst>
      <p:ext uri="{BB962C8B-B14F-4D97-AF65-F5344CB8AC3E}">
        <p14:creationId xmlns:p14="http://schemas.microsoft.com/office/powerpoint/2010/main" val="12232859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50838"/>
            <a:ext cx="6553200" cy="868362"/>
          </a:xfrm>
          <a:noFill/>
        </p:spPr>
        <p:txBody>
          <a:bodyPr/>
          <a:lstStyle/>
          <a:p>
            <a:r>
              <a:rPr lang="en-AU" sz="3600" b="1" dirty="0" smtClean="0">
                <a:solidFill>
                  <a:srgbClr val="002060"/>
                </a:solidFill>
              </a:rPr>
              <a:t>ADVANTAGES</a:t>
            </a:r>
            <a:endParaRPr lang="en-AU" sz="3600" b="1" dirty="0">
              <a:solidFill>
                <a:srgbClr val="002060"/>
              </a:solidFill>
            </a:endParaRPr>
          </a:p>
        </p:txBody>
      </p:sp>
      <p:sp>
        <p:nvSpPr>
          <p:cNvPr id="3" name="Content Placeholder 2"/>
          <p:cNvSpPr>
            <a:spLocks noGrp="1"/>
          </p:cNvSpPr>
          <p:nvPr>
            <p:ph idx="1"/>
          </p:nvPr>
        </p:nvSpPr>
        <p:spPr>
          <a:xfrm>
            <a:off x="228600" y="1524000"/>
            <a:ext cx="7239000" cy="5181600"/>
          </a:xfrm>
        </p:spPr>
        <p:txBody>
          <a:bodyPr/>
          <a:lstStyle/>
          <a:p>
            <a:pPr marL="457200" indent="-457200" algn="just"/>
            <a:r>
              <a:rPr lang="en-US" sz="2800" dirty="0" smtClean="0">
                <a:solidFill>
                  <a:srgbClr val="002060"/>
                </a:solidFill>
                <a:cs typeface="Times New Roman" pitchFamily="18" charset="0"/>
              </a:rPr>
              <a:t>Proper marketing of  Fruits and Vegetables is possible in off season period</a:t>
            </a:r>
          </a:p>
          <a:p>
            <a:pPr marL="457200" indent="-457200" algn="just"/>
            <a:endParaRPr lang="en-US" sz="2800" dirty="0" smtClean="0">
              <a:solidFill>
                <a:srgbClr val="002060"/>
              </a:solidFill>
              <a:cs typeface="Times New Roman" pitchFamily="18" charset="0"/>
            </a:endParaRPr>
          </a:p>
          <a:p>
            <a:pPr marL="457200" indent="-457200" algn="just"/>
            <a:r>
              <a:rPr lang="en-US" sz="2800" dirty="0" smtClean="0">
                <a:solidFill>
                  <a:srgbClr val="002060"/>
                </a:solidFill>
                <a:cs typeface="Times New Roman" pitchFamily="18" charset="0"/>
              </a:rPr>
              <a:t>Cut Vegetables can be stored at ordinary temperature for further processing</a:t>
            </a:r>
          </a:p>
          <a:p>
            <a:pPr marL="457200" indent="-457200" algn="just"/>
            <a:endParaRPr lang="en-US" sz="2800" dirty="0" smtClean="0">
              <a:solidFill>
                <a:srgbClr val="002060"/>
              </a:solidFill>
              <a:cs typeface="Times New Roman" pitchFamily="18" charset="0"/>
            </a:endParaRPr>
          </a:p>
          <a:p>
            <a:pPr marL="457200" indent="-457200" algn="just"/>
            <a:r>
              <a:rPr lang="en-US" sz="2800" dirty="0" smtClean="0">
                <a:solidFill>
                  <a:srgbClr val="002060"/>
                </a:solidFill>
                <a:cs typeface="Times New Roman" pitchFamily="18" charset="0"/>
              </a:rPr>
              <a:t>Temporary storage of  Vegetables for long time to convert them in to product</a:t>
            </a:r>
          </a:p>
          <a:p>
            <a:pPr algn="just"/>
            <a:endParaRPr lang="en-AU" sz="2800" dirty="0">
              <a:solidFill>
                <a:srgbClr val="002060"/>
              </a:solidFill>
            </a:endParaRPr>
          </a:p>
        </p:txBody>
      </p:sp>
    </p:spTree>
    <p:extLst>
      <p:ext uri="{BB962C8B-B14F-4D97-AF65-F5344CB8AC3E}">
        <p14:creationId xmlns:p14="http://schemas.microsoft.com/office/powerpoint/2010/main" val="35475346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0" y="350838"/>
            <a:ext cx="7467600" cy="868362"/>
          </a:xfrm>
          <a:noFill/>
        </p:spPr>
        <p:txBody>
          <a:bodyPr/>
          <a:lstStyle/>
          <a:p>
            <a:r>
              <a:rPr lang="en-AU" sz="3600" b="1" dirty="0" smtClean="0">
                <a:solidFill>
                  <a:srgbClr val="002060"/>
                </a:solidFill>
              </a:rPr>
              <a:t>ADVANTAGES</a:t>
            </a:r>
            <a:endParaRPr lang="en-AU" sz="3600" b="1" dirty="0">
              <a:solidFill>
                <a:srgbClr val="002060"/>
              </a:solidFill>
            </a:endParaRPr>
          </a:p>
        </p:txBody>
      </p:sp>
      <p:sp>
        <p:nvSpPr>
          <p:cNvPr id="3" name="Content Placeholder 2"/>
          <p:cNvSpPr>
            <a:spLocks noGrp="1"/>
          </p:cNvSpPr>
          <p:nvPr>
            <p:ph idx="1"/>
          </p:nvPr>
        </p:nvSpPr>
        <p:spPr>
          <a:xfrm>
            <a:off x="381000" y="1447800"/>
            <a:ext cx="7162800" cy="5181600"/>
          </a:xfrm>
        </p:spPr>
        <p:txBody>
          <a:bodyPr/>
          <a:lstStyle/>
          <a:p>
            <a:pPr marL="457200" indent="-457200" algn="just"/>
            <a:r>
              <a:rPr lang="en-US" sz="2800" dirty="0" smtClean="0">
                <a:solidFill>
                  <a:srgbClr val="002060"/>
                </a:solidFill>
                <a:cs typeface="Times New Roman" pitchFamily="18" charset="0"/>
              </a:rPr>
              <a:t>Reduced the municipal wastes which enter into the cities</a:t>
            </a:r>
          </a:p>
          <a:p>
            <a:pPr marL="457200" indent="-457200" algn="just"/>
            <a:endParaRPr lang="en-US" sz="2800" dirty="0" smtClean="0">
              <a:solidFill>
                <a:srgbClr val="002060"/>
              </a:solidFill>
              <a:cs typeface="Times New Roman" pitchFamily="18" charset="0"/>
            </a:endParaRPr>
          </a:p>
          <a:p>
            <a:pPr marL="457200" indent="-457200" algn="just"/>
            <a:r>
              <a:rPr lang="en-US" sz="2800" dirty="0" smtClean="0">
                <a:solidFill>
                  <a:srgbClr val="002060"/>
                </a:solidFill>
                <a:cs typeface="Times New Roman" pitchFamily="18" charset="0"/>
              </a:rPr>
              <a:t>Shortage of storage facilities can be met with this technology. Vegetable dehydration Industries can keep their vegetables in good condition for many days and dehydrate them</a:t>
            </a:r>
          </a:p>
          <a:p>
            <a:pPr lvl="0" algn="just">
              <a:buFont typeface="Wingdings" pitchFamily="2" charset="2"/>
              <a:buChar char="§"/>
            </a:pPr>
            <a:endParaRPr lang="en-AU" sz="2800" dirty="0" smtClean="0">
              <a:solidFill>
                <a:srgbClr val="002060"/>
              </a:solidFill>
            </a:endParaRPr>
          </a:p>
        </p:txBody>
      </p:sp>
    </p:spTree>
    <p:extLst>
      <p:ext uri="{BB962C8B-B14F-4D97-AF65-F5344CB8AC3E}">
        <p14:creationId xmlns:p14="http://schemas.microsoft.com/office/powerpoint/2010/main" val="35475346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350838"/>
            <a:ext cx="7010400" cy="868362"/>
          </a:xfrm>
          <a:noFill/>
        </p:spPr>
        <p:txBody>
          <a:bodyPr/>
          <a:lstStyle/>
          <a:p>
            <a:r>
              <a:rPr lang="en-AU" sz="3600" b="1" dirty="0" smtClean="0">
                <a:solidFill>
                  <a:srgbClr val="002060"/>
                </a:solidFill>
              </a:rPr>
              <a:t>ADVANTAGES</a:t>
            </a:r>
            <a:endParaRPr lang="en-AU" sz="3600" b="1" dirty="0">
              <a:solidFill>
                <a:srgbClr val="002060"/>
              </a:solidFill>
            </a:endParaRPr>
          </a:p>
        </p:txBody>
      </p:sp>
      <p:sp>
        <p:nvSpPr>
          <p:cNvPr id="3" name="Content Placeholder 2"/>
          <p:cNvSpPr>
            <a:spLocks noGrp="1"/>
          </p:cNvSpPr>
          <p:nvPr>
            <p:ph idx="1"/>
          </p:nvPr>
        </p:nvSpPr>
        <p:spPr>
          <a:xfrm>
            <a:off x="304800" y="1371600"/>
            <a:ext cx="7391400" cy="5181600"/>
          </a:xfrm>
        </p:spPr>
        <p:txBody>
          <a:bodyPr/>
          <a:lstStyle/>
          <a:p>
            <a:pPr marL="457200" indent="-457200" algn="just"/>
            <a:r>
              <a:rPr lang="en-US" sz="2800" dirty="0" smtClean="0">
                <a:solidFill>
                  <a:srgbClr val="002060"/>
                </a:solidFill>
                <a:cs typeface="Times New Roman" pitchFamily="18" charset="0"/>
              </a:rPr>
              <a:t>Color bleaching is also one advantage in this technology required in some dehydrated products for better marketing and product requirement</a:t>
            </a:r>
          </a:p>
        </p:txBody>
      </p:sp>
      <p:pic>
        <p:nvPicPr>
          <p:cNvPr id="5" name="Picture 4" descr="DSC04730.JPG"/>
          <p:cNvPicPr>
            <a:picLocks noChangeAspect="1"/>
          </p:cNvPicPr>
          <p:nvPr/>
        </p:nvPicPr>
        <p:blipFill>
          <a:blip r:embed="rId2" cstate="print"/>
          <a:stretch>
            <a:fillRect/>
          </a:stretch>
        </p:blipFill>
        <p:spPr>
          <a:xfrm>
            <a:off x="1905000" y="3408218"/>
            <a:ext cx="4724400" cy="3144982"/>
          </a:xfrm>
          <a:prstGeom prst="rect">
            <a:avLst/>
          </a:prstGeom>
        </p:spPr>
      </p:pic>
    </p:spTree>
    <p:extLst>
      <p:ext uri="{BB962C8B-B14F-4D97-AF65-F5344CB8AC3E}">
        <p14:creationId xmlns:p14="http://schemas.microsoft.com/office/powerpoint/2010/main" val="35475346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350838"/>
            <a:ext cx="5334000" cy="868362"/>
          </a:xfrm>
          <a:noFill/>
        </p:spPr>
        <p:txBody>
          <a:bodyPr/>
          <a:lstStyle/>
          <a:p>
            <a:r>
              <a:rPr lang="en-AU" sz="3600" b="1" dirty="0" smtClean="0">
                <a:solidFill>
                  <a:srgbClr val="002060"/>
                </a:solidFill>
              </a:rPr>
              <a:t>ADVANTAGES</a:t>
            </a:r>
            <a:endParaRPr lang="en-AU" sz="3600" b="1" dirty="0">
              <a:solidFill>
                <a:srgbClr val="002060"/>
              </a:solidFill>
            </a:endParaRPr>
          </a:p>
        </p:txBody>
      </p:sp>
      <p:sp>
        <p:nvSpPr>
          <p:cNvPr id="3" name="Content Placeholder 2"/>
          <p:cNvSpPr>
            <a:spLocks noGrp="1"/>
          </p:cNvSpPr>
          <p:nvPr>
            <p:ph idx="1"/>
          </p:nvPr>
        </p:nvSpPr>
        <p:spPr>
          <a:xfrm>
            <a:off x="228600" y="1524000"/>
            <a:ext cx="7315200" cy="5181600"/>
          </a:xfrm>
        </p:spPr>
        <p:txBody>
          <a:bodyPr/>
          <a:lstStyle/>
          <a:p>
            <a:pPr>
              <a:buFontTx/>
              <a:buBlip>
                <a:blip r:embed="rId2"/>
              </a:buBlip>
            </a:pPr>
            <a:endParaRPr lang="en-US" sz="2800" dirty="0" smtClean="0">
              <a:solidFill>
                <a:srgbClr val="002060"/>
              </a:solidFill>
              <a:cs typeface="Times New Roman" pitchFamily="18" charset="0"/>
            </a:endParaRPr>
          </a:p>
          <a:p>
            <a:pPr marL="457200" indent="-457200" algn="just"/>
            <a:r>
              <a:rPr lang="en-US" sz="2800" dirty="0" smtClean="0">
                <a:solidFill>
                  <a:srgbClr val="002060"/>
                </a:solidFill>
                <a:cs typeface="Times New Roman" pitchFamily="18" charset="0"/>
              </a:rPr>
              <a:t>Initial investment on machinery is very minute</a:t>
            </a:r>
          </a:p>
          <a:p>
            <a:pPr marL="457200" indent="-457200" algn="just"/>
            <a:endParaRPr lang="en-US" sz="2800" dirty="0" smtClean="0">
              <a:solidFill>
                <a:srgbClr val="002060"/>
              </a:solidFill>
              <a:cs typeface="Times New Roman" pitchFamily="18" charset="0"/>
            </a:endParaRPr>
          </a:p>
          <a:p>
            <a:pPr marL="457200" indent="-457200" algn="just"/>
            <a:r>
              <a:rPr lang="en-US" sz="2800" dirty="0" smtClean="0">
                <a:solidFill>
                  <a:srgbClr val="002060"/>
                </a:solidFill>
                <a:cs typeface="Times New Roman" pitchFamily="18" charset="0"/>
              </a:rPr>
              <a:t>Small farmers can install such facilities on or near to the place of their farms</a:t>
            </a:r>
          </a:p>
          <a:p>
            <a:pPr marL="457200" indent="-457200" algn="just"/>
            <a:endParaRPr lang="en-US" sz="2800" dirty="0" smtClean="0">
              <a:solidFill>
                <a:srgbClr val="002060"/>
              </a:solidFill>
              <a:cs typeface="Times New Roman" pitchFamily="18" charset="0"/>
            </a:endParaRPr>
          </a:p>
          <a:p>
            <a:pPr marL="457200" indent="-457200" algn="just"/>
            <a:r>
              <a:rPr lang="en-US" sz="2800" dirty="0" smtClean="0">
                <a:solidFill>
                  <a:srgbClr val="002060"/>
                </a:solidFill>
                <a:cs typeface="Times New Roman" pitchFamily="18" charset="0"/>
              </a:rPr>
              <a:t>Suitable for Pakistan Army, in areas of earthquake, flood relief and other disasters</a:t>
            </a:r>
          </a:p>
          <a:p>
            <a:pPr>
              <a:buFontTx/>
              <a:buNone/>
            </a:pPr>
            <a:endParaRPr lang="en-US" sz="2800" dirty="0" smtClean="0">
              <a:solidFill>
                <a:srgbClr val="002060"/>
              </a:solidFill>
              <a:cs typeface="Times New Roman" pitchFamily="18" charset="0"/>
            </a:endParaRPr>
          </a:p>
          <a:p>
            <a:pPr lvl="0">
              <a:buFont typeface="Wingdings" pitchFamily="2" charset="2"/>
              <a:buChar char="§"/>
            </a:pPr>
            <a:endParaRPr lang="en-AU" sz="2800" dirty="0" smtClean="0">
              <a:solidFill>
                <a:srgbClr val="002060"/>
              </a:solidFill>
            </a:endParaRPr>
          </a:p>
        </p:txBody>
      </p:sp>
    </p:spTree>
    <p:extLst>
      <p:ext uri="{BB962C8B-B14F-4D97-AF65-F5344CB8AC3E}">
        <p14:creationId xmlns:p14="http://schemas.microsoft.com/office/powerpoint/2010/main" val="35475346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AU" sz="3600" b="1" dirty="0" smtClean="0">
                <a:solidFill>
                  <a:srgbClr val="002060"/>
                </a:solidFill>
              </a:rPr>
              <a:t>GREEN CHILIES</a:t>
            </a:r>
            <a:endParaRPr lang="en-AU" sz="3600" b="1" dirty="0">
              <a:solidFill>
                <a:srgbClr val="002060"/>
              </a:solidFill>
            </a:endParaRPr>
          </a:p>
        </p:txBody>
      </p:sp>
      <p:pic>
        <p:nvPicPr>
          <p:cNvPr id="3074" name="Picture 2" descr="C:\Users\Dr Sarfraz\Desktop\New folder (4)\DSC05201.JPG"/>
          <p:cNvPicPr>
            <a:picLocks noGrp="1" noChangeAspect="1" noChangeArrowheads="1"/>
          </p:cNvPicPr>
          <p:nvPr>
            <p:ph idx="1"/>
          </p:nvPr>
        </p:nvPicPr>
        <p:blipFill>
          <a:blip r:embed="rId2" cstate="print"/>
          <a:stretch>
            <a:fillRect/>
          </a:stretch>
        </p:blipFill>
        <p:spPr bwMode="auto">
          <a:xfrm>
            <a:off x="638933" y="1600200"/>
            <a:ext cx="6799334" cy="4525963"/>
          </a:xfrm>
          <a:prstGeom prst="rect">
            <a:avLst/>
          </a:prstGeom>
          <a:noFill/>
        </p:spPr>
      </p:pic>
    </p:spTree>
    <p:extLst>
      <p:ext uri="{BB962C8B-B14F-4D97-AF65-F5344CB8AC3E}">
        <p14:creationId xmlns:p14="http://schemas.microsoft.com/office/powerpoint/2010/main" val="1199566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z="3600" b="1" dirty="0" smtClean="0">
                <a:solidFill>
                  <a:srgbClr val="002060"/>
                </a:solidFill>
              </a:rPr>
              <a:t>CHOPPED GREEN CHILIES</a:t>
            </a:r>
          </a:p>
        </p:txBody>
      </p:sp>
      <p:pic>
        <p:nvPicPr>
          <p:cNvPr id="5122" name="Picture 2" descr="C:\Users\Dr Sarfraz\Desktop\New folder (4)\DSC05203.JPG"/>
          <p:cNvPicPr>
            <a:picLocks noChangeAspect="1" noChangeArrowheads="1"/>
          </p:cNvPicPr>
          <p:nvPr/>
        </p:nvPicPr>
        <p:blipFill>
          <a:blip r:embed="rId2" cstate="print"/>
          <a:srcRect/>
          <a:stretch>
            <a:fillRect/>
          </a:stretch>
        </p:blipFill>
        <p:spPr bwMode="auto">
          <a:xfrm>
            <a:off x="381000" y="1524000"/>
            <a:ext cx="7086601" cy="4953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6400800" cy="1143000"/>
          </a:xfrm>
          <a:noFill/>
        </p:spPr>
        <p:txBody>
          <a:bodyPr/>
          <a:lstStyle/>
          <a:p>
            <a:r>
              <a:rPr lang="en-US" sz="3600" b="1" dirty="0" smtClean="0">
                <a:solidFill>
                  <a:srgbClr val="002060"/>
                </a:solidFill>
              </a:rPr>
              <a:t>DRAINING &amp; RINSING OKRA </a:t>
            </a:r>
            <a:endParaRPr lang="en-US" sz="3600" b="1" dirty="0">
              <a:solidFill>
                <a:srgbClr val="002060"/>
              </a:solidFill>
            </a:endParaRPr>
          </a:p>
        </p:txBody>
      </p:sp>
      <p:pic>
        <p:nvPicPr>
          <p:cNvPr id="6146" name="Picture 2" descr="C:\Users\Dr Sarfraz\Desktop\New folder (4)\DSC05191.JPG"/>
          <p:cNvPicPr>
            <a:picLocks noGrp="1" noChangeAspect="1" noChangeArrowheads="1"/>
          </p:cNvPicPr>
          <p:nvPr>
            <p:ph idx="1"/>
          </p:nvPr>
        </p:nvPicPr>
        <p:blipFill>
          <a:blip r:embed="rId2" cstate="print"/>
          <a:srcRect/>
          <a:stretch>
            <a:fillRect/>
          </a:stretch>
        </p:blipFill>
        <p:spPr bwMode="auto">
          <a:xfrm>
            <a:off x="533400" y="1600200"/>
            <a:ext cx="6798914" cy="4525963"/>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010400" cy="1143000"/>
          </a:xfrm>
          <a:noFill/>
        </p:spPr>
        <p:txBody>
          <a:bodyPr>
            <a:normAutofit fontScale="90000"/>
          </a:bodyPr>
          <a:lstStyle/>
          <a:p>
            <a:r>
              <a:rPr lang="en-AU" sz="3600" b="1" dirty="0" smtClean="0">
                <a:solidFill>
                  <a:srgbClr val="002060"/>
                </a:solidFill>
              </a:rPr>
              <a:t>CLOSE VIEW OF OKRA IN A STRAINER </a:t>
            </a:r>
            <a:endParaRPr lang="en-US" sz="3600" b="1" dirty="0">
              <a:solidFill>
                <a:srgbClr val="002060"/>
              </a:solidFill>
            </a:endParaRPr>
          </a:p>
        </p:txBody>
      </p:sp>
      <p:pic>
        <p:nvPicPr>
          <p:cNvPr id="7170" name="Picture 2" descr="C:\Users\Dr Sarfraz\Desktop\New folder (4)\DSC05193.JPG"/>
          <p:cNvPicPr>
            <a:picLocks noGrp="1" noChangeAspect="1" noChangeArrowheads="1"/>
          </p:cNvPicPr>
          <p:nvPr>
            <p:ph idx="1"/>
          </p:nvPr>
        </p:nvPicPr>
        <p:blipFill>
          <a:blip r:embed="rId2" cstate="print"/>
          <a:srcRect/>
          <a:stretch>
            <a:fillRect/>
          </a:stretch>
        </p:blipFill>
        <p:spPr bwMode="auto">
          <a:xfrm>
            <a:off x="410543" y="1646237"/>
            <a:ext cx="7057057" cy="4525963"/>
          </a:xfrm>
          <a:prstGeom prst="rect">
            <a:avLst/>
          </a:prstGeom>
          <a:noFill/>
        </p:spPr>
      </p:pic>
    </p:spTree>
    <p:extLst>
      <p:ext uri="{BB962C8B-B14F-4D97-AF65-F5344CB8AC3E}">
        <p14:creationId xmlns:p14="http://schemas.microsoft.com/office/powerpoint/2010/main" val="92065620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smtClean="0">
                <a:solidFill>
                  <a:srgbClr val="002060"/>
                </a:solidFill>
              </a:rPr>
              <a:t>PRESERVED BRINJAL</a:t>
            </a:r>
            <a:endParaRPr lang="en-US" b="1" dirty="0">
              <a:solidFill>
                <a:srgbClr val="002060"/>
              </a:solidFill>
            </a:endParaRPr>
          </a:p>
        </p:txBody>
      </p:sp>
      <p:pic>
        <p:nvPicPr>
          <p:cNvPr id="11266" name="Picture 2" descr="C:\Users\Dr Sarfraz\Desktop\New folder (4)\DSC05208.JPG"/>
          <p:cNvPicPr>
            <a:picLocks noGrp="1" noChangeAspect="1" noChangeArrowheads="1"/>
          </p:cNvPicPr>
          <p:nvPr>
            <p:ph idx="1"/>
          </p:nvPr>
        </p:nvPicPr>
        <p:blipFill>
          <a:blip r:embed="rId2" cstate="print"/>
          <a:srcRect/>
          <a:stretch>
            <a:fillRect/>
          </a:stretch>
        </p:blipFill>
        <p:spPr bwMode="auto">
          <a:xfrm>
            <a:off x="533400" y="1646237"/>
            <a:ext cx="6798914" cy="4525963"/>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002060"/>
                </a:solidFill>
              </a:rPr>
              <a:t>Chemical additives used in steeping </a:t>
            </a:r>
            <a:endParaRPr lang="en-GB" sz="3600" b="1" dirty="0">
              <a:solidFill>
                <a:srgbClr val="002060"/>
              </a:solidFill>
            </a:endParaRPr>
          </a:p>
        </p:txBody>
      </p:sp>
      <p:sp>
        <p:nvSpPr>
          <p:cNvPr id="3" name="Content Placeholder 2"/>
          <p:cNvSpPr>
            <a:spLocks noGrp="1"/>
          </p:cNvSpPr>
          <p:nvPr>
            <p:ph idx="1"/>
          </p:nvPr>
        </p:nvSpPr>
        <p:spPr/>
        <p:txBody>
          <a:bodyPr>
            <a:noAutofit/>
          </a:bodyPr>
          <a:lstStyle/>
          <a:p>
            <a:r>
              <a:rPr lang="en-US" sz="3600" dirty="0" smtClean="0">
                <a:solidFill>
                  <a:srgbClr val="002060"/>
                </a:solidFill>
              </a:rPr>
              <a:t>These chemical additives include</a:t>
            </a:r>
          </a:p>
          <a:p>
            <a:r>
              <a:rPr lang="en-US" sz="3600" dirty="0" smtClean="0">
                <a:solidFill>
                  <a:srgbClr val="002060"/>
                </a:solidFill>
              </a:rPr>
              <a:t>Citric acid, potassium metabisulfite, sodium benzoate, ascorbic acid, calcium chloride, sodium chloride, acetic acid,</a:t>
            </a:r>
            <a:endParaRPr lang="en-GB" sz="3600" dirty="0">
              <a:solidFill>
                <a:srgbClr val="002060"/>
              </a:solidFill>
            </a:endParaRPr>
          </a:p>
        </p:txBody>
      </p:sp>
    </p:spTree>
    <p:extLst>
      <p:ext uri="{BB962C8B-B14F-4D97-AF65-F5344CB8AC3E}">
        <p14:creationId xmlns:p14="http://schemas.microsoft.com/office/powerpoint/2010/main" val="3548227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COOKING BRINJAL</a:t>
            </a:r>
            <a:endParaRPr lang="en-US" b="1" dirty="0">
              <a:solidFill>
                <a:srgbClr val="002060"/>
              </a:solidFill>
            </a:endParaRPr>
          </a:p>
        </p:txBody>
      </p:sp>
      <p:pic>
        <p:nvPicPr>
          <p:cNvPr id="12290" name="Picture 2" descr="C:\Users\Dr Sarfraz\Desktop\New folder (4)\DSC05210.JPG"/>
          <p:cNvPicPr>
            <a:picLocks noGrp="1" noChangeAspect="1" noChangeArrowheads="1"/>
          </p:cNvPicPr>
          <p:nvPr>
            <p:ph idx="1"/>
          </p:nvPr>
        </p:nvPicPr>
        <p:blipFill>
          <a:blip r:embed="rId2" cstate="print"/>
          <a:srcRect/>
          <a:stretch>
            <a:fillRect/>
          </a:stretch>
        </p:blipFill>
        <p:spPr bwMode="auto">
          <a:xfrm>
            <a:off x="639143" y="1600200"/>
            <a:ext cx="6798914" cy="4525963"/>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FINISHED BRINJAL</a:t>
            </a:r>
            <a:endParaRPr lang="en-US" b="1" dirty="0">
              <a:solidFill>
                <a:srgbClr val="002060"/>
              </a:solidFill>
            </a:endParaRPr>
          </a:p>
        </p:txBody>
      </p:sp>
      <p:pic>
        <p:nvPicPr>
          <p:cNvPr id="13314" name="Picture 2" descr="C:\Users\Dr Sarfraz\Desktop\New folder (4)\DSC05211.JPG"/>
          <p:cNvPicPr>
            <a:picLocks noGrp="1" noChangeAspect="1" noChangeArrowheads="1"/>
          </p:cNvPicPr>
          <p:nvPr>
            <p:ph idx="1"/>
          </p:nvPr>
        </p:nvPicPr>
        <p:blipFill>
          <a:blip r:embed="rId2" cstate="print"/>
          <a:srcRect/>
          <a:stretch>
            <a:fillRect/>
          </a:stretch>
        </p:blipFill>
        <p:spPr bwMode="auto">
          <a:xfrm>
            <a:off x="592486" y="1646237"/>
            <a:ext cx="6798914" cy="4525963"/>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smtClean="0">
                <a:solidFill>
                  <a:srgbClr val="002060"/>
                </a:solidFill>
              </a:rPr>
              <a:t>SERVING BRINJAL WITH RICE</a:t>
            </a:r>
            <a:endParaRPr lang="en-US" b="1" dirty="0">
              <a:solidFill>
                <a:srgbClr val="002060"/>
              </a:solidFill>
            </a:endParaRPr>
          </a:p>
        </p:txBody>
      </p:sp>
      <p:pic>
        <p:nvPicPr>
          <p:cNvPr id="15362" name="Picture 2" descr="C:\Users\Dr Sarfraz\Desktop\New folder (4)\DSC05215.JPG"/>
          <p:cNvPicPr>
            <a:picLocks noGrp="1" noChangeAspect="1" noChangeArrowheads="1"/>
          </p:cNvPicPr>
          <p:nvPr>
            <p:ph idx="1"/>
          </p:nvPr>
        </p:nvPicPr>
        <p:blipFill>
          <a:blip r:embed="rId2" cstate="print"/>
          <a:stretch>
            <a:fillRect/>
          </a:stretch>
        </p:blipFill>
        <p:spPr bwMode="auto">
          <a:xfrm>
            <a:off x="638933" y="1600200"/>
            <a:ext cx="6799334" cy="4525963"/>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DRAINING &amp; RINSING TURNIPS</a:t>
            </a:r>
            <a:endParaRPr lang="en-US" b="1" dirty="0">
              <a:solidFill>
                <a:srgbClr val="002060"/>
              </a:solidFill>
            </a:endParaRPr>
          </a:p>
        </p:txBody>
      </p:sp>
      <p:pic>
        <p:nvPicPr>
          <p:cNvPr id="14338" name="Picture 2" descr="C:\Users\Dr Sarfraz\Desktop\New folder (4)\DSC05212.JPG"/>
          <p:cNvPicPr>
            <a:picLocks noGrp="1" noChangeAspect="1" noChangeArrowheads="1"/>
          </p:cNvPicPr>
          <p:nvPr>
            <p:ph idx="1"/>
          </p:nvPr>
        </p:nvPicPr>
        <p:blipFill>
          <a:blip r:embed="rId2" cstate="print"/>
          <a:srcRect/>
          <a:stretch>
            <a:fillRect/>
          </a:stretch>
        </p:blipFill>
        <p:spPr bwMode="auto">
          <a:xfrm>
            <a:off x="533400" y="1798637"/>
            <a:ext cx="6798914" cy="4525963"/>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sz="3200" b="1" dirty="0" smtClean="0">
                <a:solidFill>
                  <a:srgbClr val="002060"/>
                </a:solidFill>
              </a:rPr>
              <a:t>CUT TURNIPS WITH RED TOMATOES &amp; GREEN CHILIES</a:t>
            </a:r>
            <a:endParaRPr lang="en-US" sz="3200" b="1" dirty="0">
              <a:solidFill>
                <a:srgbClr val="002060"/>
              </a:solidFill>
            </a:endParaRPr>
          </a:p>
        </p:txBody>
      </p:sp>
      <p:pic>
        <p:nvPicPr>
          <p:cNvPr id="16386" name="Picture 2" descr="C:\Users\Dr Sarfraz\Desktop\New folder (4)\DSC05218.JPG"/>
          <p:cNvPicPr>
            <a:picLocks noGrp="1" noChangeAspect="1" noChangeArrowheads="1"/>
          </p:cNvPicPr>
          <p:nvPr>
            <p:ph idx="1"/>
          </p:nvPr>
        </p:nvPicPr>
        <p:blipFill>
          <a:blip r:embed="rId2" cstate="print"/>
          <a:srcRect/>
          <a:stretch>
            <a:fillRect/>
          </a:stretch>
        </p:blipFill>
        <p:spPr bwMode="auto">
          <a:xfrm>
            <a:off x="639143" y="1600200"/>
            <a:ext cx="6798914" cy="4525963"/>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smtClean="0">
                <a:solidFill>
                  <a:srgbClr val="002060"/>
                </a:solidFill>
              </a:rPr>
              <a:t>COOKED TURNIPS</a:t>
            </a:r>
            <a:endParaRPr lang="en-US" b="1" dirty="0">
              <a:solidFill>
                <a:srgbClr val="002060"/>
              </a:solidFill>
            </a:endParaRPr>
          </a:p>
        </p:txBody>
      </p:sp>
      <p:pic>
        <p:nvPicPr>
          <p:cNvPr id="17410" name="Picture 2" descr="C:\Users\Dr Sarfraz\Desktop\New folder (4)\DSC05227.JPG"/>
          <p:cNvPicPr>
            <a:picLocks noGrp="1" noChangeAspect="1" noChangeArrowheads="1"/>
          </p:cNvPicPr>
          <p:nvPr>
            <p:ph idx="1"/>
          </p:nvPr>
        </p:nvPicPr>
        <p:blipFill>
          <a:blip r:embed="rId2" cstate="print"/>
          <a:stretch>
            <a:fillRect/>
          </a:stretch>
        </p:blipFill>
        <p:spPr bwMode="auto">
          <a:xfrm>
            <a:off x="638933" y="1600200"/>
            <a:ext cx="6799334" cy="4525963"/>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WASHED CABBAGE</a:t>
            </a:r>
            <a:endParaRPr lang="en-US" b="1" dirty="0">
              <a:solidFill>
                <a:srgbClr val="002060"/>
              </a:solidFill>
            </a:endParaRPr>
          </a:p>
        </p:txBody>
      </p:sp>
      <p:pic>
        <p:nvPicPr>
          <p:cNvPr id="18434" name="Picture 2" descr="C:\Users\Dr Sarfraz\Desktop\New folder (4)\DSC05225.JPG"/>
          <p:cNvPicPr>
            <a:picLocks noGrp="1" noChangeAspect="1" noChangeArrowheads="1"/>
          </p:cNvPicPr>
          <p:nvPr>
            <p:ph idx="1"/>
          </p:nvPr>
        </p:nvPicPr>
        <p:blipFill>
          <a:blip r:embed="rId2" cstate="print"/>
          <a:srcRect/>
          <a:stretch>
            <a:fillRect/>
          </a:stretch>
        </p:blipFill>
        <p:spPr bwMode="auto">
          <a:xfrm>
            <a:off x="685800" y="1447800"/>
            <a:ext cx="6798914" cy="4525963"/>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air tight Foil packing</a:t>
            </a:r>
            <a:endParaRPr lang="en-GB" dirty="0">
              <a:solidFill>
                <a:srgbClr val="002060"/>
              </a:solidFill>
            </a:endParaRPr>
          </a:p>
        </p:txBody>
      </p:sp>
      <p:sp>
        <p:nvSpPr>
          <p:cNvPr id="3" name="Content Placeholder 2"/>
          <p:cNvSpPr>
            <a:spLocks noGrp="1"/>
          </p:cNvSpPr>
          <p:nvPr>
            <p:ph idx="1"/>
          </p:nvPr>
        </p:nvSpPr>
        <p:spPr/>
        <p:txBody>
          <a:bodyPr/>
          <a:lstStyle/>
          <a:p>
            <a:endParaRPr lang="en-GB" dirty="0"/>
          </a:p>
        </p:txBody>
      </p:sp>
      <p:pic>
        <p:nvPicPr>
          <p:cNvPr id="2050" name="Picture 2" descr="D:\New Pics From Mobile\IMG_20150804_2039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47800"/>
            <a:ext cx="74676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08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002060"/>
                </a:solidFill>
              </a:rPr>
              <a:t>INTRODUCTION</a:t>
            </a:r>
            <a:endParaRPr lang="en-US" b="1" dirty="0">
              <a:solidFill>
                <a:srgbClr val="002060"/>
              </a:solidFill>
            </a:endParaRPr>
          </a:p>
        </p:txBody>
      </p:sp>
      <p:sp>
        <p:nvSpPr>
          <p:cNvPr id="5" name="Content Placeholder 4"/>
          <p:cNvSpPr>
            <a:spLocks noGrp="1"/>
          </p:cNvSpPr>
          <p:nvPr>
            <p:ph idx="1"/>
          </p:nvPr>
        </p:nvSpPr>
        <p:spPr>
          <a:xfrm>
            <a:off x="457200" y="1295400"/>
            <a:ext cx="7162800" cy="5562600"/>
          </a:xfrm>
        </p:spPr>
        <p:txBody>
          <a:bodyPr>
            <a:normAutofit/>
          </a:bodyPr>
          <a:lstStyle/>
          <a:p>
            <a:pPr marL="514350" indent="-514350" algn="just">
              <a:buAutoNum type="arabicPeriod"/>
            </a:pPr>
            <a:r>
              <a:rPr lang="en-US" dirty="0" smtClean="0">
                <a:solidFill>
                  <a:srgbClr val="002060"/>
                </a:solidFill>
              </a:rPr>
              <a:t>Through steeping method of preservation, all vegetables can be preserved for at least 1 year. </a:t>
            </a:r>
          </a:p>
          <a:p>
            <a:pPr marL="514350" indent="-514350" algn="just">
              <a:buAutoNum type="arabicPeriod"/>
            </a:pPr>
            <a:r>
              <a:rPr lang="en-US" dirty="0" smtClean="0">
                <a:solidFill>
                  <a:srgbClr val="002060"/>
                </a:solidFill>
              </a:rPr>
              <a:t>This type of vegetable is ready to cook. </a:t>
            </a:r>
          </a:p>
          <a:p>
            <a:pPr marL="514350" indent="-514350" algn="just">
              <a:buAutoNum type="arabicPeriod"/>
            </a:pPr>
            <a:r>
              <a:rPr lang="en-US" dirty="0" smtClean="0">
                <a:solidFill>
                  <a:srgbClr val="002060"/>
                </a:solidFill>
              </a:rPr>
              <a:t>In this form we can maintain reserve of vegetables.</a:t>
            </a:r>
          </a:p>
          <a:p>
            <a:pPr marL="0" indent="0" algn="just">
              <a:buNone/>
            </a:pPr>
            <a:r>
              <a:rPr lang="en-US" dirty="0" smtClean="0">
                <a:solidFill>
                  <a:srgbClr val="002060"/>
                </a:solidFill>
              </a:rPr>
              <a:t>4. All related machines are available.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1" dirty="0">
                <a:solidFill>
                  <a:srgbClr val="002060"/>
                </a:solidFill>
              </a:rPr>
              <a:t>Button mashrooms packed in HDPE in China and red carrots packed in Pakistan</a:t>
            </a:r>
            <a:endParaRPr lang="en-GB" sz="2000" b="1" dirty="0">
              <a:solidFill>
                <a:srgbClr val="00206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0" y="1963632"/>
            <a:ext cx="5674949" cy="4103562"/>
          </a:xfrm>
          <a:prstGeom prst="rect">
            <a:avLst/>
          </a:prstGeom>
        </p:spPr>
      </p:pic>
    </p:spTree>
    <p:extLst>
      <p:ext uri="{BB962C8B-B14F-4D97-AF65-F5344CB8AC3E}">
        <p14:creationId xmlns:p14="http://schemas.microsoft.com/office/powerpoint/2010/main" val="1219127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7010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2060"/>
                </a:solidFill>
              </a:rPr>
              <a:t>P</a:t>
            </a:r>
            <a:r>
              <a:rPr lang="en-US" sz="2800" b="1" dirty="0" smtClean="0">
                <a:solidFill>
                  <a:srgbClr val="002060"/>
                </a:solidFill>
              </a:rPr>
              <a:t>acking of fresh cut vegetables in PET bottles</a:t>
            </a:r>
            <a:endParaRPr lang="en-GB" sz="1800" b="1" dirty="0">
              <a:solidFill>
                <a:srgbClr val="002060"/>
              </a:solidFill>
            </a:endParaRPr>
          </a:p>
        </p:txBody>
      </p:sp>
      <p:pic>
        <p:nvPicPr>
          <p:cNvPr id="3" name="Picture 2" descr="D:\Army project vegetables\DSC051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477" y="1772672"/>
            <a:ext cx="7413523" cy="485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86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002060"/>
                </a:solidFill>
              </a:rPr>
              <a:t>Summary of advantages of steeping technology</a:t>
            </a:r>
            <a:endParaRPr lang="en-GB" sz="3200" b="1" dirty="0">
              <a:solidFill>
                <a:srgbClr val="002060"/>
              </a:solidFill>
            </a:endParaRPr>
          </a:p>
        </p:txBody>
      </p:sp>
      <p:sp>
        <p:nvSpPr>
          <p:cNvPr id="3" name="Content Placeholder 2"/>
          <p:cNvSpPr>
            <a:spLocks noGrp="1"/>
          </p:cNvSpPr>
          <p:nvPr>
            <p:ph idx="1"/>
          </p:nvPr>
        </p:nvSpPr>
        <p:spPr>
          <a:xfrm>
            <a:off x="457200" y="1371600"/>
            <a:ext cx="8305800" cy="4754563"/>
          </a:xfrm>
        </p:spPr>
        <p:txBody>
          <a:bodyPr/>
          <a:lstStyle/>
          <a:p>
            <a:r>
              <a:rPr lang="en-US" sz="2400" dirty="0">
                <a:solidFill>
                  <a:srgbClr val="002060"/>
                </a:solidFill>
              </a:rPr>
              <a:t>Very low cost </a:t>
            </a:r>
            <a:r>
              <a:rPr lang="en-US" sz="2400" dirty="0" smtClean="0">
                <a:solidFill>
                  <a:srgbClr val="002060"/>
                </a:solidFill>
              </a:rPr>
              <a:t>technology</a:t>
            </a:r>
            <a:endParaRPr lang="en-US" sz="2400" dirty="0">
              <a:solidFill>
                <a:srgbClr val="002060"/>
              </a:solidFill>
            </a:endParaRPr>
          </a:p>
          <a:p>
            <a:r>
              <a:rPr lang="en-US" sz="2400" dirty="0">
                <a:solidFill>
                  <a:srgbClr val="002060"/>
                </a:solidFill>
              </a:rPr>
              <a:t>Alternate to canning </a:t>
            </a:r>
            <a:r>
              <a:rPr lang="en-US" sz="2400" dirty="0" smtClean="0">
                <a:solidFill>
                  <a:srgbClr val="002060"/>
                </a:solidFill>
              </a:rPr>
              <a:t>technology</a:t>
            </a:r>
            <a:endParaRPr lang="en-US" sz="2400" dirty="0">
              <a:solidFill>
                <a:srgbClr val="002060"/>
              </a:solidFill>
            </a:endParaRPr>
          </a:p>
          <a:p>
            <a:r>
              <a:rPr lang="en-US" sz="2400" dirty="0">
                <a:solidFill>
                  <a:srgbClr val="002060"/>
                </a:solidFill>
              </a:rPr>
              <a:t>Light weight &amp; useful for </a:t>
            </a:r>
            <a:r>
              <a:rPr lang="en-US" sz="2400" dirty="0" smtClean="0">
                <a:solidFill>
                  <a:srgbClr val="002060"/>
                </a:solidFill>
              </a:rPr>
              <a:t>export</a:t>
            </a:r>
            <a:endParaRPr lang="en-US" sz="2400" dirty="0">
              <a:solidFill>
                <a:srgbClr val="002060"/>
              </a:solidFill>
            </a:endParaRPr>
          </a:p>
          <a:p>
            <a:r>
              <a:rPr lang="en-US" sz="2400" dirty="0">
                <a:solidFill>
                  <a:srgbClr val="002060"/>
                </a:solidFill>
              </a:rPr>
              <a:t>Visible and ISO certified </a:t>
            </a:r>
            <a:r>
              <a:rPr lang="en-US" sz="2400" dirty="0" smtClean="0">
                <a:solidFill>
                  <a:srgbClr val="002060"/>
                </a:solidFill>
              </a:rPr>
              <a:t>product</a:t>
            </a:r>
            <a:endParaRPr lang="en-US" sz="2400" dirty="0">
              <a:solidFill>
                <a:srgbClr val="002060"/>
              </a:solidFill>
            </a:endParaRPr>
          </a:p>
          <a:p>
            <a:r>
              <a:rPr lang="en-US" sz="2400" dirty="0">
                <a:solidFill>
                  <a:srgbClr val="002060"/>
                </a:solidFill>
              </a:rPr>
              <a:t>Near to original quality </a:t>
            </a:r>
            <a:r>
              <a:rPr lang="en-US" sz="2400" dirty="0" smtClean="0">
                <a:solidFill>
                  <a:srgbClr val="002060"/>
                </a:solidFill>
              </a:rPr>
              <a:t>characteristics</a:t>
            </a:r>
          </a:p>
          <a:p>
            <a:r>
              <a:rPr lang="en-US" sz="2400" dirty="0">
                <a:solidFill>
                  <a:srgbClr val="002060"/>
                </a:solidFill>
              </a:rPr>
              <a:t>Negligable initial cost on </a:t>
            </a:r>
            <a:r>
              <a:rPr lang="en-US" sz="2400" dirty="0" smtClean="0">
                <a:solidFill>
                  <a:srgbClr val="002060"/>
                </a:solidFill>
              </a:rPr>
              <a:t>machinery</a:t>
            </a:r>
            <a:endParaRPr lang="en-US" sz="2400" dirty="0">
              <a:solidFill>
                <a:srgbClr val="002060"/>
              </a:solidFill>
            </a:endParaRPr>
          </a:p>
          <a:p>
            <a:r>
              <a:rPr lang="en-US" sz="2400" dirty="0">
                <a:solidFill>
                  <a:srgbClr val="002060"/>
                </a:solidFill>
              </a:rPr>
              <a:t>Reduction in </a:t>
            </a:r>
            <a:r>
              <a:rPr lang="en-US" sz="2400" dirty="0" smtClean="0">
                <a:solidFill>
                  <a:srgbClr val="002060"/>
                </a:solidFill>
              </a:rPr>
              <a:t>municipal wastes</a:t>
            </a:r>
            <a:endParaRPr lang="en-US" sz="2400" dirty="0">
              <a:solidFill>
                <a:srgbClr val="002060"/>
              </a:solidFill>
            </a:endParaRPr>
          </a:p>
          <a:p>
            <a:r>
              <a:rPr lang="en-US" sz="2400" dirty="0">
                <a:solidFill>
                  <a:srgbClr val="002060"/>
                </a:solidFill>
              </a:rPr>
              <a:t>Time saving in preparation &amp; </a:t>
            </a:r>
            <a:r>
              <a:rPr lang="en-US" sz="2400" dirty="0" smtClean="0">
                <a:solidFill>
                  <a:srgbClr val="002060"/>
                </a:solidFill>
              </a:rPr>
              <a:t>cooking</a:t>
            </a:r>
            <a:endParaRPr lang="en-US" sz="2400" dirty="0">
              <a:solidFill>
                <a:srgbClr val="002060"/>
              </a:solidFill>
            </a:endParaRPr>
          </a:p>
          <a:p>
            <a:r>
              <a:rPr lang="en-US" sz="2400" dirty="0">
                <a:solidFill>
                  <a:srgbClr val="002060"/>
                </a:solidFill>
              </a:rPr>
              <a:t>Job oppertunities &amp; step towards self </a:t>
            </a:r>
            <a:r>
              <a:rPr lang="en-US" sz="2400" dirty="0" smtClean="0">
                <a:solidFill>
                  <a:srgbClr val="002060"/>
                </a:solidFill>
              </a:rPr>
              <a:t>sufficiency</a:t>
            </a:r>
            <a:endParaRPr lang="en-US" sz="2400" dirty="0">
              <a:solidFill>
                <a:srgbClr val="002060"/>
              </a:solidFill>
            </a:endParaRPr>
          </a:p>
          <a:p>
            <a:r>
              <a:rPr lang="en-US" sz="2400" dirty="0">
                <a:solidFill>
                  <a:srgbClr val="002060"/>
                </a:solidFill>
              </a:rPr>
              <a:t>Long time </a:t>
            </a:r>
            <a:r>
              <a:rPr lang="en-US" sz="2400" dirty="0" smtClean="0">
                <a:solidFill>
                  <a:srgbClr val="002060"/>
                </a:solidFill>
              </a:rPr>
              <a:t>storage</a:t>
            </a:r>
            <a:endParaRPr lang="en-US" sz="2400" dirty="0">
              <a:solidFill>
                <a:srgbClr val="002060"/>
              </a:solidFill>
            </a:endParaRPr>
          </a:p>
          <a:p>
            <a:endParaRPr lang="en-US" sz="2400" dirty="0">
              <a:solidFill>
                <a:srgbClr val="002060"/>
              </a:solidFill>
            </a:endParaRPr>
          </a:p>
          <a:p>
            <a:endParaRPr lang="en-GB" sz="2400" dirty="0">
              <a:solidFill>
                <a:srgbClr val="002060"/>
              </a:solidFill>
            </a:endParaRPr>
          </a:p>
        </p:txBody>
      </p:sp>
    </p:spTree>
    <p:extLst>
      <p:ext uri="{BB962C8B-B14F-4D97-AF65-F5344CB8AC3E}">
        <p14:creationId xmlns:p14="http://schemas.microsoft.com/office/powerpoint/2010/main" val="2572020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002060"/>
                </a:solidFill>
              </a:rPr>
              <a:t>Advantages of technology</a:t>
            </a:r>
            <a:endParaRPr lang="en-GB" sz="4000" b="1" dirty="0">
              <a:solidFill>
                <a:srgbClr val="002060"/>
              </a:solidFill>
            </a:endParaRPr>
          </a:p>
        </p:txBody>
      </p:sp>
      <p:sp>
        <p:nvSpPr>
          <p:cNvPr id="3" name="Content Placeholder 2"/>
          <p:cNvSpPr>
            <a:spLocks noGrp="1"/>
          </p:cNvSpPr>
          <p:nvPr>
            <p:ph idx="1"/>
          </p:nvPr>
        </p:nvSpPr>
        <p:spPr/>
        <p:txBody>
          <a:bodyPr/>
          <a:lstStyle/>
          <a:p>
            <a:pPr lvl="0"/>
            <a:r>
              <a:rPr lang="en-US" sz="2900" dirty="0" smtClean="0">
                <a:solidFill>
                  <a:srgbClr val="002060"/>
                </a:solidFill>
              </a:rPr>
              <a:t>Step towards self </a:t>
            </a:r>
            <a:r>
              <a:rPr lang="en-US" sz="2900" dirty="0" err="1" smtClean="0">
                <a:solidFill>
                  <a:srgbClr val="002060"/>
                </a:solidFill>
              </a:rPr>
              <a:t>sufficiuency</a:t>
            </a:r>
            <a:r>
              <a:rPr lang="en-US" sz="2900" dirty="0" smtClean="0">
                <a:solidFill>
                  <a:srgbClr val="002060"/>
                </a:solidFill>
              </a:rPr>
              <a:t> by minimize post harvest losses up to 40%.</a:t>
            </a:r>
            <a:endParaRPr lang="en-GB" sz="2900" dirty="0" smtClean="0">
              <a:solidFill>
                <a:srgbClr val="002060"/>
              </a:solidFill>
            </a:endParaRPr>
          </a:p>
          <a:p>
            <a:pPr lvl="0"/>
            <a:r>
              <a:rPr lang="en-US" sz="2900" dirty="0" smtClean="0">
                <a:solidFill>
                  <a:srgbClr val="002060"/>
                </a:solidFill>
              </a:rPr>
              <a:t>Reduction in insecticides and pesticides by washing, peeling up to 90%.</a:t>
            </a:r>
            <a:endParaRPr lang="en-GB" sz="2900" dirty="0" smtClean="0">
              <a:solidFill>
                <a:srgbClr val="002060"/>
              </a:solidFill>
            </a:endParaRPr>
          </a:p>
          <a:p>
            <a:pPr lvl="0"/>
            <a:r>
              <a:rPr lang="en-US" sz="2900" dirty="0" smtClean="0">
                <a:solidFill>
                  <a:srgbClr val="002060"/>
                </a:solidFill>
              </a:rPr>
              <a:t>Food additives used have “GRAS” status, </a:t>
            </a:r>
          </a:p>
          <a:p>
            <a:pPr lvl="0"/>
            <a:r>
              <a:rPr lang="en-US" sz="2900" dirty="0" smtClean="0">
                <a:solidFill>
                  <a:srgbClr val="002060"/>
                </a:solidFill>
              </a:rPr>
              <a:t>Exert synergistic effect, in 10 time reduced levels than recommended by certifying agencies (FDA-USA).</a:t>
            </a:r>
            <a:endParaRPr lang="en-GB" sz="2900" dirty="0" smtClean="0">
              <a:solidFill>
                <a:srgbClr val="002060"/>
              </a:solidFill>
            </a:endParaRPr>
          </a:p>
          <a:p>
            <a:endParaRPr lang="en-GB" sz="2900" dirty="0">
              <a:solidFill>
                <a:srgbClr val="002060"/>
              </a:solidFill>
            </a:endParaRPr>
          </a:p>
        </p:txBody>
      </p:sp>
    </p:spTree>
    <p:extLst>
      <p:ext uri="{BB962C8B-B14F-4D97-AF65-F5344CB8AC3E}">
        <p14:creationId xmlns:p14="http://schemas.microsoft.com/office/powerpoint/2010/main" val="2885441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931</TotalTime>
  <Words>1350</Words>
  <Application>Microsoft Office PowerPoint</Application>
  <PresentationFormat>On-screen Show (4:3)</PresentationFormat>
  <Paragraphs>189</Paragraphs>
  <Slides>47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Theme1</vt:lpstr>
      <vt:lpstr>CorelDRAW</vt:lpstr>
      <vt:lpstr>STEEPING TECHNOLOGY FOR PRESERVATION OF VEGETABLES IN PET BOTTLES</vt:lpstr>
      <vt:lpstr>NEW TECHNIQUES IN FRUIT AND VEGETABLES PRESEVATION</vt:lpstr>
      <vt:lpstr>Introduction to steeping technology</vt:lpstr>
      <vt:lpstr>Chemical additives used in steeping </vt:lpstr>
      <vt:lpstr>INTRODUCTION</vt:lpstr>
      <vt:lpstr>Button mashrooms packed in HDPE in China and red carrots packed in Pakistan</vt:lpstr>
      <vt:lpstr>PowerPoint Presentation</vt:lpstr>
      <vt:lpstr>Summary of advantages of steeping technology</vt:lpstr>
      <vt:lpstr>Advantages of technology</vt:lpstr>
      <vt:lpstr>Advantages of technolgy</vt:lpstr>
      <vt:lpstr>Advantages of technolgy</vt:lpstr>
      <vt:lpstr>Advantages of technolgy</vt:lpstr>
      <vt:lpstr>Storage facilities</vt:lpstr>
      <vt:lpstr>Storage facilities</vt:lpstr>
      <vt:lpstr>Storage facilities</vt:lpstr>
      <vt:lpstr>Raw Mango Rings preserved in steeping solution</vt:lpstr>
      <vt:lpstr>Uses of raw mango rings </vt:lpstr>
      <vt:lpstr>CHEMICAL PRESERVATION OF VEGETABLES </vt:lpstr>
      <vt:lpstr>PRESERVATION OF FRESH CUT VEGETABLES </vt:lpstr>
      <vt:lpstr> CITRIC ACID </vt:lpstr>
      <vt:lpstr>SODIUM BENZOATE </vt:lpstr>
      <vt:lpstr>SODIUM BENZOATE </vt:lpstr>
      <vt:lpstr>ACETIC ACID </vt:lpstr>
      <vt:lpstr>SODIUM CHLORIDE</vt:lpstr>
      <vt:lpstr>SULPHUR DIOXIDE AND SULPHITES  </vt:lpstr>
      <vt:lpstr>SULPHUR DIOXIDE AND SULPHITES  </vt:lpstr>
      <vt:lpstr>ADVANTAGES</vt:lpstr>
      <vt:lpstr>ADVANTAGES</vt:lpstr>
      <vt:lpstr>ADVANTAGES</vt:lpstr>
      <vt:lpstr>ADVANTAGES</vt:lpstr>
      <vt:lpstr>ADVANTAGES</vt:lpstr>
      <vt:lpstr>ADVANTAGES</vt:lpstr>
      <vt:lpstr>ADVANTAGES</vt:lpstr>
      <vt:lpstr>ADVANTAGES</vt:lpstr>
      <vt:lpstr>GREEN CHILIES</vt:lpstr>
      <vt:lpstr>CHOPPED GREEN CHILIES</vt:lpstr>
      <vt:lpstr>DRAINING &amp; RINSING OKRA </vt:lpstr>
      <vt:lpstr>CLOSE VIEW OF OKRA IN A STRAINER </vt:lpstr>
      <vt:lpstr>PRESERVED BRINJAL</vt:lpstr>
      <vt:lpstr>COOKING BRINJAL</vt:lpstr>
      <vt:lpstr>FINISHED BRINJAL</vt:lpstr>
      <vt:lpstr>SERVING BRINJAL WITH RICE</vt:lpstr>
      <vt:lpstr>DRAINING &amp; RINSING TURNIPS</vt:lpstr>
      <vt:lpstr>CUT TURNIPS WITH RED TOMATOES &amp; GREEN CHILIES</vt:lpstr>
      <vt:lpstr>COOKED TURNIPS</vt:lpstr>
      <vt:lpstr>WASHED CABBAGE</vt:lpstr>
      <vt:lpstr>air tight Foil packing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HD</dc:creator>
  <cp:lastModifiedBy>Dr Sarfaraz Hussain</cp:lastModifiedBy>
  <cp:revision>150</cp:revision>
  <dcterms:created xsi:type="dcterms:W3CDTF">2015-10-24T05:50:03Z</dcterms:created>
  <dcterms:modified xsi:type="dcterms:W3CDTF">2021-02-10T06:46:48Z</dcterms:modified>
</cp:coreProperties>
</file>