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15" autoAdjust="0"/>
    <p:restoredTop sz="94660"/>
  </p:normalViewPr>
  <p:slideViewPr>
    <p:cSldViewPr>
      <p:cViewPr>
        <p:scale>
          <a:sx n="94" d="100"/>
          <a:sy n="94" d="100"/>
        </p:scale>
        <p:origin x="-1356" y="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GB" smtClean="0"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VOICE </a:t>
            </a:r>
            <a:r>
              <a:rPr spc="-5" dirty="0"/>
              <a:t>OF</a:t>
            </a:r>
            <a:r>
              <a:rPr spc="-50" dirty="0"/>
              <a:t> </a:t>
            </a:r>
            <a:r>
              <a:rPr spc="-5" dirty="0"/>
              <a:t>GERMANY  </a:t>
            </a:r>
            <a:r>
              <a:rPr spc="-20" dirty="0"/>
              <a:t>(VOG)</a:t>
            </a:r>
          </a:p>
          <a:p>
            <a:pPr algn="ctr">
              <a:lnSpc>
                <a:spcPct val="100000"/>
              </a:lnSpc>
              <a:spcBef>
                <a:spcPts val="1235"/>
              </a:spcBef>
            </a:pPr>
            <a:r>
              <a:rPr sz="5400" b="1" spc="-5" dirty="0">
                <a:solidFill>
                  <a:srgbClr val="888888"/>
                </a:solidFill>
                <a:latin typeface="Carlito"/>
                <a:cs typeface="Carlito"/>
              </a:rPr>
              <a:t>DEUTSCHE</a:t>
            </a:r>
            <a:r>
              <a:rPr sz="5400" b="1" spc="-25" dirty="0">
                <a:solidFill>
                  <a:srgbClr val="888888"/>
                </a:solidFill>
                <a:latin typeface="Carlito"/>
                <a:cs typeface="Carlito"/>
              </a:rPr>
              <a:t> </a:t>
            </a:r>
            <a:r>
              <a:rPr sz="5400" b="1" spc="-5" dirty="0">
                <a:solidFill>
                  <a:srgbClr val="888888"/>
                </a:solidFill>
                <a:latin typeface="Carlito"/>
                <a:cs typeface="Carlito"/>
              </a:rPr>
              <a:t>WELLE</a:t>
            </a:r>
            <a:endParaRPr sz="5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12165"/>
            <a:ext cx="7885430" cy="5781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379095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5" dirty="0">
                <a:latin typeface="Carlito"/>
                <a:cs typeface="Carlito"/>
              </a:rPr>
              <a:t>We </a:t>
            </a:r>
            <a:r>
              <a:rPr sz="3200" spc="-5" dirty="0">
                <a:latin typeface="Carlito"/>
                <a:cs typeface="Carlito"/>
              </a:rPr>
              <a:t>report </a:t>
            </a:r>
            <a:r>
              <a:rPr sz="3200" spc="-20" dirty="0">
                <a:latin typeface="Carlito"/>
                <a:cs typeface="Carlito"/>
              </a:rPr>
              <a:t>independently, </a:t>
            </a:r>
            <a:r>
              <a:rPr sz="3200" spc="-10" dirty="0">
                <a:latin typeface="Carlito"/>
                <a:cs typeface="Carlito"/>
              </a:rPr>
              <a:t>comprehensively  </a:t>
            </a:r>
            <a:r>
              <a:rPr sz="3200" dirty="0">
                <a:latin typeface="Carlito"/>
                <a:cs typeface="Carlito"/>
              </a:rPr>
              <a:t>and</a:t>
            </a:r>
            <a:r>
              <a:rPr sz="3200" spc="15" dirty="0">
                <a:latin typeface="Carlito"/>
                <a:cs typeface="Carlito"/>
              </a:rPr>
              <a:t> </a:t>
            </a:r>
            <a:r>
              <a:rPr sz="3200" spc="-25" dirty="0">
                <a:latin typeface="Carlito"/>
                <a:cs typeface="Carlito"/>
              </a:rPr>
              <a:t>truthfully.</a:t>
            </a:r>
            <a:endParaRPr sz="320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5" dirty="0">
                <a:latin typeface="Carlito"/>
                <a:cs typeface="Carlito"/>
              </a:rPr>
              <a:t>We </a:t>
            </a:r>
            <a:r>
              <a:rPr sz="3200" spc="-10" dirty="0">
                <a:latin typeface="Carlito"/>
                <a:cs typeface="Carlito"/>
              </a:rPr>
              <a:t>provide comprehensive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5" dirty="0">
                <a:latin typeface="Carlito"/>
                <a:cs typeface="Carlito"/>
              </a:rPr>
              <a:t>uncensored  </a:t>
            </a:r>
            <a:r>
              <a:rPr sz="3200" spc="-15" dirty="0">
                <a:latin typeface="Carlito"/>
                <a:cs typeface="Carlito"/>
              </a:rPr>
              <a:t>information </a:t>
            </a:r>
            <a:r>
              <a:rPr sz="3200" spc="-20" dirty="0">
                <a:latin typeface="Carlito"/>
                <a:cs typeface="Carlito"/>
              </a:rPr>
              <a:t>to </a:t>
            </a:r>
            <a:r>
              <a:rPr sz="3200" spc="-5" dirty="0">
                <a:latin typeface="Carlito"/>
                <a:cs typeface="Carlito"/>
              </a:rPr>
              <a:t>countries that </a:t>
            </a:r>
            <a:r>
              <a:rPr sz="3200" dirty="0">
                <a:latin typeface="Carlito"/>
                <a:cs typeface="Carlito"/>
              </a:rPr>
              <a:t>lack </a:t>
            </a:r>
            <a:r>
              <a:rPr sz="3200" spc="-15" dirty="0">
                <a:latin typeface="Carlito"/>
                <a:cs typeface="Carlito"/>
              </a:rPr>
              <a:t>free </a:t>
            </a:r>
            <a:r>
              <a:rPr sz="3200" dirty="0">
                <a:latin typeface="Carlito"/>
                <a:cs typeface="Carlito"/>
              </a:rPr>
              <a:t>media,  </a:t>
            </a:r>
            <a:r>
              <a:rPr sz="3200" spc="-5" dirty="0">
                <a:latin typeface="Carlito"/>
                <a:cs typeface="Carlito"/>
              </a:rPr>
              <a:t>particularly </a:t>
            </a:r>
            <a:r>
              <a:rPr sz="3200" dirty="0">
                <a:latin typeface="Carlito"/>
                <a:cs typeface="Carlito"/>
              </a:rPr>
              <a:t>crisis </a:t>
            </a:r>
            <a:r>
              <a:rPr sz="3200" spc="-5" dirty="0">
                <a:latin typeface="Carlito"/>
                <a:cs typeface="Carlito"/>
              </a:rPr>
              <a:t>regions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0" dirty="0">
                <a:latin typeface="Carlito"/>
                <a:cs typeface="Carlito"/>
              </a:rPr>
              <a:t>war</a:t>
            </a:r>
            <a:r>
              <a:rPr sz="3200" spc="15" dirty="0">
                <a:latin typeface="Carlito"/>
                <a:cs typeface="Carlito"/>
              </a:rPr>
              <a:t> </a:t>
            </a:r>
            <a:r>
              <a:rPr sz="3200" spc="-20" dirty="0">
                <a:latin typeface="Carlito"/>
                <a:cs typeface="Carlito"/>
              </a:rPr>
              <a:t>zones.</a:t>
            </a:r>
            <a:endParaRPr sz="3200">
              <a:latin typeface="Carlito"/>
              <a:cs typeface="Carlito"/>
            </a:endParaRPr>
          </a:p>
          <a:p>
            <a:pPr marL="355600" marR="39243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5" dirty="0">
                <a:latin typeface="Carlito"/>
                <a:cs typeface="Carlito"/>
              </a:rPr>
              <a:t>We </a:t>
            </a:r>
            <a:r>
              <a:rPr sz="3200" spc="-20" dirty="0">
                <a:latin typeface="Carlito"/>
                <a:cs typeface="Carlito"/>
              </a:rPr>
              <a:t>have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10" dirty="0">
                <a:latin typeface="Carlito"/>
                <a:cs typeface="Carlito"/>
              </a:rPr>
              <a:t>cultural </a:t>
            </a:r>
            <a:r>
              <a:rPr sz="3200" spc="-5" dirty="0">
                <a:latin typeface="Carlito"/>
                <a:cs typeface="Carlito"/>
              </a:rPr>
              <a:t>mission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0" dirty="0">
                <a:latin typeface="Carlito"/>
                <a:cs typeface="Carlito"/>
              </a:rPr>
              <a:t>present </a:t>
            </a:r>
            <a:r>
              <a:rPr sz="3200" dirty="0">
                <a:latin typeface="Carlito"/>
                <a:cs typeface="Carlito"/>
              </a:rPr>
              <a:t>the  </a:t>
            </a:r>
            <a:r>
              <a:rPr sz="3200" spc="-5" dirty="0">
                <a:latin typeface="Carlito"/>
                <a:cs typeface="Carlito"/>
              </a:rPr>
              <a:t>culture </a:t>
            </a:r>
            <a:r>
              <a:rPr sz="3200" spc="-15" dirty="0">
                <a:latin typeface="Carlito"/>
                <a:cs typeface="Carlito"/>
              </a:rPr>
              <a:t>from </a:t>
            </a:r>
            <a:r>
              <a:rPr sz="3200" spc="-10" dirty="0">
                <a:latin typeface="Carlito"/>
                <a:cs typeface="Carlito"/>
              </a:rPr>
              <a:t>Germany </a:t>
            </a:r>
            <a:r>
              <a:rPr sz="3200" dirty="0">
                <a:latin typeface="Carlito"/>
                <a:cs typeface="Carlito"/>
              </a:rPr>
              <a:t>and</a:t>
            </a:r>
            <a:r>
              <a:rPr sz="3200" spc="4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Europe.</a:t>
            </a:r>
            <a:endParaRPr sz="3200">
              <a:latin typeface="Carlito"/>
              <a:cs typeface="Carlito"/>
            </a:endParaRPr>
          </a:p>
          <a:p>
            <a:pPr marL="355600" marR="121031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5" dirty="0">
                <a:latin typeface="Carlito"/>
                <a:cs typeface="Carlito"/>
              </a:rPr>
              <a:t>We </a:t>
            </a:r>
            <a:r>
              <a:rPr sz="3200" spc="-5" dirty="0">
                <a:latin typeface="Carlito"/>
                <a:cs typeface="Carlito"/>
              </a:rPr>
              <a:t>pass on our know-how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spc="-15" dirty="0">
                <a:latin typeface="Carlito"/>
                <a:cs typeface="Carlito"/>
              </a:rPr>
              <a:t>partners  </a:t>
            </a:r>
            <a:r>
              <a:rPr sz="3200" spc="-10" dirty="0">
                <a:latin typeface="Carlito"/>
                <a:cs typeface="Carlito"/>
              </a:rPr>
              <a:t>throughout </a:t>
            </a:r>
            <a:r>
              <a:rPr sz="3200" dirty="0">
                <a:latin typeface="Carlito"/>
                <a:cs typeface="Carlito"/>
              </a:rPr>
              <a:t>the</a:t>
            </a:r>
            <a:r>
              <a:rPr sz="3200" spc="3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world.</a:t>
            </a:r>
            <a:endParaRPr sz="3200">
              <a:latin typeface="Carlito"/>
              <a:cs typeface="Carlito"/>
            </a:endParaRPr>
          </a:p>
          <a:p>
            <a:pPr marL="355600" marR="92075" indent="-342900">
              <a:lnSpc>
                <a:spcPct val="100000"/>
              </a:lnSpc>
              <a:spcBef>
                <a:spcPts val="7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5" dirty="0">
                <a:latin typeface="Carlito"/>
                <a:cs typeface="Carlito"/>
              </a:rPr>
              <a:t>We </a:t>
            </a:r>
            <a:r>
              <a:rPr sz="3200" spc="-5" dirty="0">
                <a:latin typeface="Carlito"/>
                <a:cs typeface="Carlito"/>
              </a:rPr>
              <a:t>use </a:t>
            </a:r>
            <a:r>
              <a:rPr sz="3200" dirty="0">
                <a:latin typeface="Carlito"/>
                <a:cs typeface="Carlito"/>
              </a:rPr>
              <a:t>our </a:t>
            </a:r>
            <a:r>
              <a:rPr sz="3200" spc="-5" dirty="0">
                <a:latin typeface="Carlito"/>
                <a:cs typeface="Carlito"/>
              </a:rPr>
              <a:t>credibility </a:t>
            </a:r>
            <a:r>
              <a:rPr sz="3200" spc="-20" dirty="0">
                <a:latin typeface="Carlito"/>
                <a:cs typeface="Carlito"/>
              </a:rPr>
              <a:t>to </a:t>
            </a:r>
            <a:r>
              <a:rPr sz="3200" spc="-15" dirty="0">
                <a:latin typeface="Carlito"/>
                <a:cs typeface="Carlito"/>
              </a:rPr>
              <a:t>promote </a:t>
            </a:r>
            <a:r>
              <a:rPr sz="3200" spc="-20" dirty="0">
                <a:latin typeface="Carlito"/>
                <a:cs typeface="Carlito"/>
              </a:rPr>
              <a:t>Germany’s  </a:t>
            </a:r>
            <a:r>
              <a:rPr sz="3200" spc="-10" dirty="0">
                <a:latin typeface="Carlito"/>
                <a:cs typeface="Carlito"/>
              </a:rPr>
              <a:t>reputation</a:t>
            </a:r>
            <a:r>
              <a:rPr sz="3200" spc="-5" dirty="0">
                <a:latin typeface="Carlito"/>
                <a:cs typeface="Carlito"/>
              </a:rPr>
              <a:t> worldwide.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222249"/>
            <a:ext cx="749935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10" dirty="0">
                <a:latin typeface="Carlito"/>
                <a:cs typeface="Carlito"/>
              </a:rPr>
              <a:t>Deutsche </a:t>
            </a:r>
            <a:r>
              <a:rPr sz="4000" b="1" spc="-25" dirty="0">
                <a:latin typeface="Carlito"/>
                <a:cs typeface="Carlito"/>
              </a:rPr>
              <a:t>Welle's </a:t>
            </a:r>
            <a:r>
              <a:rPr sz="4000" b="1" spc="-15" dirty="0">
                <a:latin typeface="Carlito"/>
                <a:cs typeface="Carlito"/>
              </a:rPr>
              <a:t>governing</a:t>
            </a:r>
            <a:r>
              <a:rPr sz="4000" b="1" spc="100" dirty="0">
                <a:latin typeface="Carlito"/>
                <a:cs typeface="Carlito"/>
              </a:rPr>
              <a:t> </a:t>
            </a:r>
            <a:r>
              <a:rPr sz="4000" b="1" spc="-5" dirty="0">
                <a:latin typeface="Carlito"/>
                <a:cs typeface="Carlito"/>
              </a:rPr>
              <a:t>bodies:</a:t>
            </a:r>
            <a:endParaRPr sz="40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9740" y="997965"/>
            <a:ext cx="7799705" cy="50990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288925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The </a:t>
            </a:r>
            <a:r>
              <a:rPr sz="3200" spc="-15" dirty="0">
                <a:latin typeface="Carlito"/>
                <a:cs typeface="Carlito"/>
              </a:rPr>
              <a:t>Broadcasting </a:t>
            </a:r>
            <a:r>
              <a:rPr sz="3200" spc="-10" dirty="0">
                <a:latin typeface="Carlito"/>
                <a:cs typeface="Carlito"/>
              </a:rPr>
              <a:t>Board, </a:t>
            </a:r>
            <a:r>
              <a:rPr sz="3200" spc="-5" dirty="0">
                <a:latin typeface="Carlito"/>
                <a:cs typeface="Carlito"/>
              </a:rPr>
              <a:t>the </a:t>
            </a:r>
            <a:r>
              <a:rPr sz="3200" spc="-15" dirty="0">
                <a:latin typeface="Carlito"/>
                <a:cs typeface="Carlito"/>
              </a:rPr>
              <a:t>Administrative  </a:t>
            </a:r>
            <a:r>
              <a:rPr sz="3200" spc="-10" dirty="0">
                <a:latin typeface="Carlito"/>
                <a:cs typeface="Carlito"/>
              </a:rPr>
              <a:t>Board </a:t>
            </a:r>
            <a:r>
              <a:rPr sz="3200" dirty="0">
                <a:latin typeface="Carlito"/>
                <a:cs typeface="Carlito"/>
              </a:rPr>
              <a:t>and the </a:t>
            </a:r>
            <a:r>
              <a:rPr sz="3200" spc="-15" dirty="0">
                <a:latin typeface="Carlito"/>
                <a:cs typeface="Carlito"/>
              </a:rPr>
              <a:t>Director </a:t>
            </a:r>
            <a:r>
              <a:rPr sz="3200" spc="-10" dirty="0">
                <a:latin typeface="Carlito"/>
                <a:cs typeface="Carlito"/>
              </a:rPr>
              <a:t>General </a:t>
            </a:r>
            <a:r>
              <a:rPr sz="3200" spc="-15" dirty="0">
                <a:latin typeface="Carlito"/>
                <a:cs typeface="Carlito"/>
              </a:rPr>
              <a:t>are </a:t>
            </a:r>
            <a:r>
              <a:rPr sz="3200" dirty="0">
                <a:latin typeface="Carlito"/>
                <a:cs typeface="Carlito"/>
              </a:rPr>
              <a:t>the  </a:t>
            </a:r>
            <a:r>
              <a:rPr sz="3200" spc="-10" dirty="0">
                <a:latin typeface="Carlito"/>
                <a:cs typeface="Carlito"/>
              </a:rPr>
              <a:t>governing </a:t>
            </a:r>
            <a:r>
              <a:rPr sz="3200" spc="-5" dirty="0">
                <a:latin typeface="Carlito"/>
                <a:cs typeface="Carlito"/>
              </a:rPr>
              <a:t>bodies </a:t>
            </a:r>
            <a:r>
              <a:rPr sz="3200" spc="-30" dirty="0">
                <a:latin typeface="Carlito"/>
                <a:cs typeface="Carlito"/>
              </a:rPr>
              <a:t>for </a:t>
            </a:r>
            <a:r>
              <a:rPr sz="3200" spc="-10" dirty="0">
                <a:latin typeface="Carlito"/>
                <a:cs typeface="Carlito"/>
              </a:rPr>
              <a:t>DW according </a:t>
            </a:r>
            <a:r>
              <a:rPr sz="3200" spc="-20" dirty="0">
                <a:latin typeface="Carlito"/>
                <a:cs typeface="Carlito"/>
              </a:rPr>
              <a:t>to </a:t>
            </a:r>
            <a:r>
              <a:rPr sz="3200" dirty="0">
                <a:latin typeface="Carlito"/>
                <a:cs typeface="Carlito"/>
              </a:rPr>
              <a:t>the  </a:t>
            </a:r>
            <a:r>
              <a:rPr sz="3200" spc="-5" dirty="0">
                <a:latin typeface="Carlito"/>
                <a:cs typeface="Carlito"/>
              </a:rPr>
              <a:t>1997 "Deutsche </a:t>
            </a:r>
            <a:r>
              <a:rPr sz="3200" spc="-25" dirty="0">
                <a:latin typeface="Carlito"/>
                <a:cs typeface="Carlito"/>
              </a:rPr>
              <a:t>Welle</a:t>
            </a:r>
            <a:r>
              <a:rPr sz="3200" spc="5" dirty="0">
                <a:latin typeface="Carlito"/>
                <a:cs typeface="Carlito"/>
              </a:rPr>
              <a:t> </a:t>
            </a:r>
            <a:r>
              <a:rPr sz="3200" spc="-50" dirty="0">
                <a:latin typeface="Carlito"/>
                <a:cs typeface="Carlito"/>
              </a:rPr>
              <a:t>law."</a:t>
            </a:r>
            <a:endParaRPr sz="3200">
              <a:latin typeface="Carlito"/>
              <a:cs typeface="Carlito"/>
            </a:endParaRPr>
          </a:p>
          <a:p>
            <a:pPr marL="2394585">
              <a:lnSpc>
                <a:spcPct val="100000"/>
              </a:lnSpc>
              <a:spcBef>
                <a:spcPts val="770"/>
              </a:spcBef>
            </a:pPr>
            <a:r>
              <a:rPr sz="3200" b="1" spc="-10" dirty="0">
                <a:latin typeface="Carlito"/>
                <a:cs typeface="Carlito"/>
              </a:rPr>
              <a:t>Broadcasting</a:t>
            </a:r>
            <a:r>
              <a:rPr sz="3200" b="1" spc="-55" dirty="0">
                <a:latin typeface="Carlito"/>
                <a:cs typeface="Carlito"/>
              </a:rPr>
              <a:t> </a:t>
            </a:r>
            <a:r>
              <a:rPr sz="3200" b="1" spc="-5" dirty="0">
                <a:latin typeface="Carlito"/>
                <a:cs typeface="Carlito"/>
              </a:rPr>
              <a:t>Board</a:t>
            </a:r>
            <a:endParaRPr sz="320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shall </a:t>
            </a:r>
            <a:r>
              <a:rPr sz="3200" spc="-15" dirty="0">
                <a:latin typeface="Carlito"/>
                <a:cs typeface="Carlito"/>
              </a:rPr>
              <a:t>represent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20" dirty="0">
                <a:latin typeface="Carlito"/>
                <a:cs typeface="Carlito"/>
              </a:rPr>
              <a:t>interests </a:t>
            </a:r>
            <a:r>
              <a:rPr sz="3200" dirty="0">
                <a:latin typeface="Carlito"/>
                <a:cs typeface="Carlito"/>
              </a:rPr>
              <a:t>of </a:t>
            </a:r>
            <a:r>
              <a:rPr sz="3200" spc="-10" dirty="0">
                <a:latin typeface="Carlito"/>
                <a:cs typeface="Carlito"/>
              </a:rPr>
              <a:t>the </a:t>
            </a:r>
            <a:r>
              <a:rPr sz="3200" spc="-15" dirty="0">
                <a:latin typeface="Carlito"/>
                <a:cs typeface="Carlito"/>
              </a:rPr>
              <a:t>general  </a:t>
            </a:r>
            <a:r>
              <a:rPr sz="3200" spc="-5" dirty="0">
                <a:latin typeface="Carlito"/>
                <a:cs typeface="Carlito"/>
              </a:rPr>
              <a:t>public, </a:t>
            </a:r>
            <a:r>
              <a:rPr sz="3200" dirty="0">
                <a:latin typeface="Carlito"/>
                <a:cs typeface="Carlito"/>
              </a:rPr>
              <a:t>advise the </a:t>
            </a:r>
            <a:r>
              <a:rPr sz="3200" spc="-15" dirty="0">
                <a:latin typeface="Carlito"/>
                <a:cs typeface="Carlito"/>
              </a:rPr>
              <a:t>Director </a:t>
            </a:r>
            <a:r>
              <a:rPr sz="3200" spc="-10" dirty="0">
                <a:latin typeface="Carlito"/>
                <a:cs typeface="Carlito"/>
              </a:rPr>
              <a:t>General in </a:t>
            </a:r>
            <a:r>
              <a:rPr sz="3200" spc="-15" dirty="0">
                <a:latin typeface="Carlito"/>
                <a:cs typeface="Carlito"/>
              </a:rPr>
              <a:t>general  programming </a:t>
            </a:r>
            <a:r>
              <a:rPr sz="3200" spc="-25" dirty="0">
                <a:latin typeface="Carlito"/>
                <a:cs typeface="Carlito"/>
              </a:rPr>
              <a:t>matters </a:t>
            </a:r>
            <a:r>
              <a:rPr sz="3200" dirty="0">
                <a:latin typeface="Carlito"/>
                <a:cs typeface="Carlito"/>
              </a:rPr>
              <a:t>and supervise  </a:t>
            </a:r>
            <a:r>
              <a:rPr sz="3200" spc="-5" dirty="0">
                <a:latin typeface="Carlito"/>
                <a:cs typeface="Carlito"/>
              </a:rPr>
              <a:t>compliance </a:t>
            </a:r>
            <a:r>
              <a:rPr sz="3200" dirty="0">
                <a:latin typeface="Carlito"/>
                <a:cs typeface="Carlito"/>
              </a:rPr>
              <a:t>with the </a:t>
            </a:r>
            <a:r>
              <a:rPr sz="3200" spc="-5" dirty="0">
                <a:latin typeface="Carlito"/>
                <a:cs typeface="Carlito"/>
              </a:rPr>
              <a:t>basic principles of  </a:t>
            </a:r>
            <a:r>
              <a:rPr sz="3200" spc="-15" dirty="0">
                <a:latin typeface="Carlito"/>
                <a:cs typeface="Carlito"/>
              </a:rPr>
              <a:t>programs.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86639"/>
            <a:ext cx="7912734" cy="583120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662305" indent="-342900">
              <a:lnSpc>
                <a:spcPts val="3460"/>
              </a:lnSpc>
              <a:spcBef>
                <a:spcPts val="5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The </a:t>
            </a:r>
            <a:r>
              <a:rPr sz="3200" dirty="0">
                <a:latin typeface="Carlito"/>
                <a:cs typeface="Carlito"/>
              </a:rPr>
              <a:t>17 </a:t>
            </a:r>
            <a:r>
              <a:rPr sz="3200" spc="-10" dirty="0">
                <a:latin typeface="Carlito"/>
                <a:cs typeface="Carlito"/>
              </a:rPr>
              <a:t>members are </a:t>
            </a:r>
            <a:r>
              <a:rPr sz="3200" spc="-5" dirty="0">
                <a:latin typeface="Carlito"/>
                <a:cs typeface="Carlito"/>
              </a:rPr>
              <a:t>elected, respectively  </a:t>
            </a:r>
            <a:r>
              <a:rPr sz="3200" spc="-10" dirty="0">
                <a:latin typeface="Carlito"/>
                <a:cs typeface="Carlito"/>
              </a:rPr>
              <a:t>appointed by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20" dirty="0">
                <a:latin typeface="Carlito"/>
                <a:cs typeface="Carlito"/>
              </a:rPr>
              <a:t>federal</a:t>
            </a:r>
            <a:r>
              <a:rPr sz="3200" spc="-5" dirty="0">
                <a:latin typeface="Carlito"/>
                <a:cs typeface="Carlito"/>
              </a:rPr>
              <a:t> parliament.</a:t>
            </a:r>
            <a:endParaRPr sz="3200">
              <a:latin typeface="Carlito"/>
              <a:cs typeface="Carlito"/>
            </a:endParaRPr>
          </a:p>
          <a:p>
            <a:pPr marL="2246630">
              <a:lnSpc>
                <a:spcPct val="100000"/>
              </a:lnSpc>
              <a:spcBef>
                <a:spcPts val="330"/>
              </a:spcBef>
            </a:pPr>
            <a:r>
              <a:rPr sz="3200" b="1" spc="-15" dirty="0">
                <a:latin typeface="Carlito"/>
                <a:cs typeface="Carlito"/>
              </a:rPr>
              <a:t>Administrative</a:t>
            </a:r>
            <a:r>
              <a:rPr sz="3200" b="1" spc="-35" dirty="0">
                <a:latin typeface="Carlito"/>
                <a:cs typeface="Carlito"/>
              </a:rPr>
              <a:t> </a:t>
            </a:r>
            <a:r>
              <a:rPr sz="3200" b="1" spc="-5" dirty="0">
                <a:latin typeface="Carlito"/>
                <a:cs typeface="Carlito"/>
              </a:rPr>
              <a:t>Board</a:t>
            </a:r>
            <a:endParaRPr sz="3200">
              <a:latin typeface="Carlito"/>
              <a:cs typeface="Carlito"/>
            </a:endParaRPr>
          </a:p>
          <a:p>
            <a:pPr marL="355600" marR="5080" indent="-342900">
              <a:lnSpc>
                <a:spcPct val="9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shall </a:t>
            </a:r>
            <a:r>
              <a:rPr sz="3200" dirty="0">
                <a:latin typeface="Carlito"/>
                <a:cs typeface="Carlito"/>
              </a:rPr>
              <a:t>supervise the </a:t>
            </a:r>
            <a:r>
              <a:rPr sz="3200" spc="-5" dirty="0">
                <a:latin typeface="Carlito"/>
                <a:cs typeface="Carlito"/>
              </a:rPr>
              <a:t>management duties </a:t>
            </a:r>
            <a:r>
              <a:rPr sz="3200" dirty="0">
                <a:latin typeface="Carlito"/>
                <a:cs typeface="Carlito"/>
              </a:rPr>
              <a:t>of </a:t>
            </a:r>
            <a:r>
              <a:rPr sz="3200" spc="-5" dirty="0">
                <a:latin typeface="Carlito"/>
                <a:cs typeface="Carlito"/>
              </a:rPr>
              <a:t>the  </a:t>
            </a:r>
            <a:r>
              <a:rPr sz="3200" spc="-15" dirty="0">
                <a:latin typeface="Carlito"/>
                <a:cs typeface="Carlito"/>
              </a:rPr>
              <a:t>Director </a:t>
            </a:r>
            <a:r>
              <a:rPr sz="3200" spc="-10" dirty="0">
                <a:latin typeface="Carlito"/>
                <a:cs typeface="Carlito"/>
              </a:rPr>
              <a:t>General, </a:t>
            </a:r>
            <a:r>
              <a:rPr sz="3200" spc="-15" dirty="0">
                <a:latin typeface="Carlito"/>
                <a:cs typeface="Carlito"/>
              </a:rPr>
              <a:t>excluding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10" dirty="0">
                <a:latin typeface="Carlito"/>
                <a:cs typeface="Carlito"/>
              </a:rPr>
              <a:t>preparation 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5" dirty="0">
                <a:latin typeface="Carlito"/>
                <a:cs typeface="Carlito"/>
              </a:rPr>
              <a:t>planning of</a:t>
            </a:r>
            <a:r>
              <a:rPr sz="3200" spc="50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programs.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The Board comprises </a:t>
            </a:r>
            <a:r>
              <a:rPr sz="3200" spc="-10" dirty="0">
                <a:latin typeface="Carlito"/>
                <a:cs typeface="Carlito"/>
              </a:rPr>
              <a:t>seven</a:t>
            </a:r>
            <a:r>
              <a:rPr sz="3200" spc="-5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members</a:t>
            </a:r>
            <a:endParaRPr sz="3200">
              <a:latin typeface="Carlito"/>
              <a:cs typeface="Carlito"/>
            </a:endParaRPr>
          </a:p>
          <a:p>
            <a:pPr marL="2625090">
              <a:lnSpc>
                <a:spcPct val="100000"/>
              </a:lnSpc>
              <a:spcBef>
                <a:spcPts val="385"/>
              </a:spcBef>
            </a:pPr>
            <a:r>
              <a:rPr sz="3200" b="1" spc="-10" dirty="0">
                <a:latin typeface="Carlito"/>
                <a:cs typeface="Carlito"/>
              </a:rPr>
              <a:t>Director-General</a:t>
            </a:r>
            <a:endParaRPr sz="3200">
              <a:latin typeface="Carlito"/>
              <a:cs typeface="Carlito"/>
            </a:endParaRPr>
          </a:p>
          <a:p>
            <a:pPr marL="355600" marR="158750" indent="-342900">
              <a:lnSpc>
                <a:spcPct val="9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rlito"/>
                <a:cs typeface="Carlito"/>
              </a:rPr>
              <a:t>managing </a:t>
            </a:r>
            <a:r>
              <a:rPr sz="3200" spc="-15" dirty="0">
                <a:latin typeface="Carlito"/>
                <a:cs typeface="Carlito"/>
              </a:rPr>
              <a:t>DW </a:t>
            </a:r>
            <a:r>
              <a:rPr sz="3200" spc="-20" dirty="0">
                <a:latin typeface="Carlito"/>
                <a:cs typeface="Carlito"/>
              </a:rPr>
              <a:t>independently, </a:t>
            </a:r>
            <a:r>
              <a:rPr sz="3200" dirty="0">
                <a:latin typeface="Carlito"/>
                <a:cs typeface="Carlito"/>
              </a:rPr>
              <a:t>is </a:t>
            </a:r>
            <a:r>
              <a:rPr sz="3200" spc="-5" dirty="0">
                <a:latin typeface="Carlito"/>
                <a:cs typeface="Carlito"/>
              </a:rPr>
              <a:t>solely  responsible </a:t>
            </a:r>
            <a:r>
              <a:rPr sz="3200" spc="-25" dirty="0">
                <a:latin typeface="Carlito"/>
                <a:cs typeface="Carlito"/>
              </a:rPr>
              <a:t>for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10" dirty="0">
                <a:latin typeface="Carlito"/>
                <a:cs typeface="Carlito"/>
              </a:rPr>
              <a:t>preparation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5" dirty="0">
                <a:latin typeface="Carlito"/>
                <a:cs typeface="Carlito"/>
              </a:rPr>
              <a:t>planning  of </a:t>
            </a:r>
            <a:r>
              <a:rPr sz="3200" spc="-15" dirty="0">
                <a:latin typeface="Carlito"/>
                <a:cs typeface="Carlito"/>
              </a:rPr>
              <a:t>programs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25" dirty="0">
                <a:latin typeface="Carlito"/>
                <a:cs typeface="Carlito"/>
              </a:rPr>
              <a:t>for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10" dirty="0">
                <a:latin typeface="Carlito"/>
                <a:cs typeface="Carlito"/>
              </a:rPr>
              <a:t>operating </a:t>
            </a:r>
            <a:r>
              <a:rPr sz="3200" spc="-5" dirty="0">
                <a:latin typeface="Carlito"/>
                <a:cs typeface="Carlito"/>
              </a:rPr>
              <a:t>of </a:t>
            </a:r>
            <a:r>
              <a:rPr sz="3200" dirty="0">
                <a:latin typeface="Carlito"/>
                <a:cs typeface="Carlito"/>
              </a:rPr>
              <a:t>the  </a:t>
            </a:r>
            <a:r>
              <a:rPr sz="3200" spc="-10" dirty="0">
                <a:latin typeface="Carlito"/>
                <a:cs typeface="Carlito"/>
              </a:rPr>
              <a:t>corporation </a:t>
            </a:r>
            <a:r>
              <a:rPr sz="3200" dirty="0">
                <a:latin typeface="Carlito"/>
                <a:cs typeface="Carlito"/>
              </a:rPr>
              <a:t>as a</a:t>
            </a:r>
            <a:r>
              <a:rPr sz="3200" spc="5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whole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12165"/>
            <a:ext cx="7334884" cy="10013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The </a:t>
            </a:r>
            <a:r>
              <a:rPr sz="3200" spc="-10" dirty="0">
                <a:latin typeface="Carlito"/>
                <a:cs typeface="Carlito"/>
              </a:rPr>
              <a:t>Director-General </a:t>
            </a:r>
            <a:r>
              <a:rPr sz="3200" dirty="0">
                <a:latin typeface="Carlito"/>
                <a:cs typeface="Carlito"/>
              </a:rPr>
              <a:t>is </a:t>
            </a:r>
            <a:r>
              <a:rPr sz="3200" spc="-5" dirty="0">
                <a:latin typeface="Carlito"/>
                <a:cs typeface="Carlito"/>
              </a:rPr>
              <a:t>elected </a:t>
            </a:r>
            <a:r>
              <a:rPr sz="3200" spc="-15" dirty="0">
                <a:latin typeface="Carlito"/>
                <a:cs typeface="Carlito"/>
              </a:rPr>
              <a:t>by </a:t>
            </a:r>
            <a:r>
              <a:rPr sz="3200" dirty="0">
                <a:latin typeface="Carlito"/>
                <a:cs typeface="Carlito"/>
              </a:rPr>
              <a:t>the  </a:t>
            </a:r>
            <a:r>
              <a:rPr sz="3200" spc="-10" dirty="0">
                <a:latin typeface="Carlito"/>
                <a:cs typeface="Carlito"/>
              </a:rPr>
              <a:t>Broadcasting Board </a:t>
            </a:r>
            <a:r>
              <a:rPr sz="3200" spc="-30" dirty="0">
                <a:latin typeface="Carlito"/>
                <a:cs typeface="Carlito"/>
              </a:rPr>
              <a:t>for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10" dirty="0">
                <a:latin typeface="Carlito"/>
                <a:cs typeface="Carlito"/>
              </a:rPr>
              <a:t>term </a:t>
            </a:r>
            <a:r>
              <a:rPr sz="3200" spc="5" dirty="0">
                <a:latin typeface="Carlito"/>
                <a:cs typeface="Carlito"/>
              </a:rPr>
              <a:t>of </a:t>
            </a:r>
            <a:r>
              <a:rPr sz="3200" spc="-5" dirty="0">
                <a:latin typeface="Carlito"/>
                <a:cs typeface="Carlito"/>
              </a:rPr>
              <a:t>six</a:t>
            </a:r>
            <a:r>
              <a:rPr sz="3200" spc="50" dirty="0">
                <a:latin typeface="Carlito"/>
                <a:cs typeface="Carlito"/>
              </a:rPr>
              <a:t> </a:t>
            </a:r>
            <a:r>
              <a:rPr sz="3200" spc="-25" dirty="0">
                <a:latin typeface="Carlito"/>
                <a:cs typeface="Carlito"/>
              </a:rPr>
              <a:t>years.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48583" y="1403045"/>
            <a:ext cx="184658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MISSION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535940" y="2116963"/>
            <a:ext cx="7943215" cy="2465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Deutsche </a:t>
            </a:r>
            <a:r>
              <a:rPr sz="3200" spc="-25" dirty="0">
                <a:latin typeface="Carlito"/>
                <a:cs typeface="Carlito"/>
              </a:rPr>
              <a:t>Welle </a:t>
            </a:r>
            <a:r>
              <a:rPr sz="3200" spc="-5" dirty="0">
                <a:latin typeface="Carlito"/>
                <a:cs typeface="Carlito"/>
              </a:rPr>
              <a:t>will </a:t>
            </a:r>
            <a:r>
              <a:rPr sz="3200" spc="-10" dirty="0">
                <a:latin typeface="Carlito"/>
                <a:cs typeface="Carlito"/>
              </a:rPr>
              <a:t>“promote </a:t>
            </a:r>
            <a:r>
              <a:rPr sz="3200" spc="-15" dirty="0">
                <a:latin typeface="Carlito"/>
                <a:cs typeface="Carlito"/>
              </a:rPr>
              <a:t>understanding  </a:t>
            </a:r>
            <a:r>
              <a:rPr sz="3200" spc="-5" dirty="0">
                <a:latin typeface="Carlito"/>
                <a:cs typeface="Carlito"/>
              </a:rPr>
              <a:t>of </a:t>
            </a:r>
            <a:r>
              <a:rPr sz="3200" spc="-10" dirty="0">
                <a:latin typeface="Carlito"/>
                <a:cs typeface="Carlito"/>
              </a:rPr>
              <a:t>Germany </a:t>
            </a:r>
            <a:r>
              <a:rPr sz="3200" dirty="0">
                <a:latin typeface="Carlito"/>
                <a:cs typeface="Carlito"/>
              </a:rPr>
              <a:t>as an independent </a:t>
            </a:r>
            <a:r>
              <a:rPr sz="3200" spc="-5" dirty="0">
                <a:latin typeface="Carlito"/>
                <a:cs typeface="Carlito"/>
              </a:rPr>
              <a:t>nation </a:t>
            </a:r>
            <a:r>
              <a:rPr sz="3200" dirty="0">
                <a:latin typeface="Carlito"/>
                <a:cs typeface="Carlito"/>
              </a:rPr>
              <a:t>with its  </a:t>
            </a:r>
            <a:r>
              <a:rPr sz="3200" spc="-15" dirty="0">
                <a:latin typeface="Carlito"/>
                <a:cs typeface="Carlito"/>
              </a:rPr>
              <a:t>roots </a:t>
            </a:r>
            <a:r>
              <a:rPr sz="3200" dirty="0">
                <a:latin typeface="Carlito"/>
                <a:cs typeface="Carlito"/>
              </a:rPr>
              <a:t>in </a:t>
            </a:r>
            <a:r>
              <a:rPr sz="3200" spc="-10" dirty="0">
                <a:latin typeface="Carlito"/>
                <a:cs typeface="Carlito"/>
              </a:rPr>
              <a:t>European </a:t>
            </a:r>
            <a:r>
              <a:rPr sz="3200" spc="-5" dirty="0">
                <a:latin typeface="Carlito"/>
                <a:cs typeface="Carlito"/>
              </a:rPr>
              <a:t>culture </a:t>
            </a:r>
            <a:r>
              <a:rPr sz="3200" dirty="0">
                <a:latin typeface="Carlito"/>
                <a:cs typeface="Carlito"/>
              </a:rPr>
              <a:t>and as a </a:t>
            </a:r>
            <a:r>
              <a:rPr sz="3200" spc="-10" dirty="0">
                <a:latin typeface="Carlito"/>
                <a:cs typeface="Carlito"/>
              </a:rPr>
              <a:t>liberal,  democratic, constitutional </a:t>
            </a:r>
            <a:r>
              <a:rPr sz="3200" spc="-30" dirty="0">
                <a:latin typeface="Carlito"/>
                <a:cs typeface="Carlito"/>
              </a:rPr>
              <a:t>state </a:t>
            </a:r>
            <a:r>
              <a:rPr sz="3200" spc="-5" dirty="0">
                <a:latin typeface="Carlito"/>
                <a:cs typeface="Carlito"/>
              </a:rPr>
              <a:t>based on </a:t>
            </a:r>
            <a:r>
              <a:rPr sz="3200" dirty="0">
                <a:latin typeface="Carlito"/>
                <a:cs typeface="Carlito"/>
              </a:rPr>
              <a:t>the  rule </a:t>
            </a:r>
            <a:r>
              <a:rPr sz="3200" spc="-5" dirty="0">
                <a:latin typeface="Carlito"/>
                <a:cs typeface="Carlito"/>
              </a:rPr>
              <a:t>of</a:t>
            </a:r>
            <a:r>
              <a:rPr sz="3200" spc="-15" dirty="0">
                <a:latin typeface="Carlito"/>
                <a:cs typeface="Carlito"/>
              </a:rPr>
              <a:t> </a:t>
            </a:r>
            <a:r>
              <a:rPr sz="3200" spc="-95" dirty="0">
                <a:latin typeface="Carlito"/>
                <a:cs typeface="Carlito"/>
              </a:rPr>
              <a:t>law.”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15797"/>
            <a:ext cx="8044815" cy="5537835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5600" marR="5080" indent="-342900">
              <a:lnSpc>
                <a:spcPct val="90000"/>
              </a:lnSpc>
              <a:spcBef>
                <a:spcPts val="48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“It </a:t>
            </a:r>
            <a:r>
              <a:rPr sz="3200" dirty="0">
                <a:latin typeface="Carlito"/>
                <a:cs typeface="Carlito"/>
              </a:rPr>
              <a:t>is also </a:t>
            </a:r>
            <a:r>
              <a:rPr sz="3200" spc="-5" dirty="0">
                <a:latin typeface="Carlito"/>
                <a:cs typeface="Carlito"/>
              </a:rPr>
              <a:t>meant </a:t>
            </a:r>
            <a:r>
              <a:rPr sz="3200" spc="-20" dirty="0">
                <a:latin typeface="Carlito"/>
                <a:cs typeface="Carlito"/>
              </a:rPr>
              <a:t>to </a:t>
            </a:r>
            <a:r>
              <a:rPr sz="3200" spc="-10" dirty="0">
                <a:latin typeface="Carlito"/>
                <a:cs typeface="Carlito"/>
              </a:rPr>
              <a:t>"provide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20" dirty="0">
                <a:latin typeface="Carlito"/>
                <a:cs typeface="Carlito"/>
              </a:rPr>
              <a:t>forum </a:t>
            </a:r>
            <a:r>
              <a:rPr sz="3200" dirty="0">
                <a:latin typeface="Carlito"/>
                <a:cs typeface="Carlito"/>
              </a:rPr>
              <a:t>in </a:t>
            </a:r>
            <a:r>
              <a:rPr sz="3200" spc="-15" dirty="0">
                <a:latin typeface="Carlito"/>
                <a:cs typeface="Carlito"/>
              </a:rPr>
              <a:t>Europe 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5" dirty="0">
                <a:latin typeface="Carlito"/>
                <a:cs typeface="Carlito"/>
              </a:rPr>
              <a:t>on other </a:t>
            </a:r>
            <a:r>
              <a:rPr sz="3200" spc="-10" dirty="0">
                <a:latin typeface="Carlito"/>
                <a:cs typeface="Carlito"/>
              </a:rPr>
              <a:t>continents </a:t>
            </a:r>
            <a:r>
              <a:rPr sz="3200" spc="-20" dirty="0">
                <a:latin typeface="Carlito"/>
                <a:cs typeface="Carlito"/>
              </a:rPr>
              <a:t>to </a:t>
            </a:r>
            <a:r>
              <a:rPr sz="3200" dirty="0">
                <a:latin typeface="Carlito"/>
                <a:cs typeface="Carlito"/>
              </a:rPr>
              <a:t>German and </a:t>
            </a:r>
            <a:r>
              <a:rPr sz="3200" spc="-5" dirty="0">
                <a:latin typeface="Carlito"/>
                <a:cs typeface="Carlito"/>
              </a:rPr>
              <a:t>other  points of view on important issues, </a:t>
            </a:r>
            <a:r>
              <a:rPr sz="3200" dirty="0">
                <a:latin typeface="Carlito"/>
                <a:cs typeface="Carlito"/>
              </a:rPr>
              <a:t>with the  aim of </a:t>
            </a:r>
            <a:r>
              <a:rPr sz="3200" spc="-20" dirty="0">
                <a:latin typeface="Carlito"/>
                <a:cs typeface="Carlito"/>
              </a:rPr>
              <a:t>fostering </a:t>
            </a:r>
            <a:r>
              <a:rPr sz="3200" spc="-10" dirty="0">
                <a:latin typeface="Carlito"/>
                <a:cs typeface="Carlito"/>
              </a:rPr>
              <a:t>understanding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5" dirty="0">
                <a:latin typeface="Carlito"/>
                <a:cs typeface="Carlito"/>
              </a:rPr>
              <a:t>exchange  </a:t>
            </a:r>
            <a:r>
              <a:rPr sz="3200" spc="-5" dirty="0">
                <a:latin typeface="Carlito"/>
                <a:cs typeface="Carlito"/>
              </a:rPr>
              <a:t>between cultures </a:t>
            </a:r>
            <a:r>
              <a:rPr sz="3200" dirty="0">
                <a:latin typeface="Carlito"/>
                <a:cs typeface="Carlito"/>
              </a:rPr>
              <a:t>and</a:t>
            </a:r>
            <a:r>
              <a:rPr sz="3200" spc="5" dirty="0">
                <a:latin typeface="Carlito"/>
                <a:cs typeface="Carlito"/>
              </a:rPr>
              <a:t> </a:t>
            </a:r>
            <a:r>
              <a:rPr sz="3200" spc="-35" dirty="0">
                <a:latin typeface="Carlito"/>
                <a:cs typeface="Carlito"/>
              </a:rPr>
              <a:t>people.”</a:t>
            </a:r>
            <a:endParaRPr sz="3200">
              <a:latin typeface="Carlito"/>
              <a:cs typeface="Carlito"/>
            </a:endParaRPr>
          </a:p>
          <a:p>
            <a:pPr marL="355600" marR="68580" indent="-342900">
              <a:lnSpc>
                <a:spcPts val="3460"/>
              </a:lnSpc>
              <a:spcBef>
                <a:spcPts val="8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rlito"/>
                <a:cs typeface="Carlito"/>
              </a:rPr>
              <a:t>In addition, it will </a:t>
            </a:r>
            <a:r>
              <a:rPr sz="3200" spc="-10" dirty="0">
                <a:latin typeface="Carlito"/>
                <a:cs typeface="Carlito"/>
              </a:rPr>
              <a:t>contribute </a:t>
            </a:r>
            <a:r>
              <a:rPr sz="3200" spc="-20" dirty="0">
                <a:latin typeface="Carlito"/>
                <a:cs typeface="Carlito"/>
              </a:rPr>
              <a:t>to </a:t>
            </a:r>
            <a:r>
              <a:rPr sz="3200" spc="-5" dirty="0">
                <a:latin typeface="Carlito"/>
                <a:cs typeface="Carlito"/>
              </a:rPr>
              <a:t>promoting </a:t>
            </a:r>
            <a:r>
              <a:rPr sz="3200" dirty="0">
                <a:latin typeface="Carlito"/>
                <a:cs typeface="Carlito"/>
              </a:rPr>
              <a:t>the  German</a:t>
            </a:r>
            <a:r>
              <a:rPr sz="3200" spc="-5" dirty="0">
                <a:latin typeface="Carlito"/>
                <a:cs typeface="Carlito"/>
              </a:rPr>
              <a:t> language.</a:t>
            </a:r>
            <a:endParaRPr sz="3200">
              <a:latin typeface="Carlito"/>
              <a:cs typeface="Carlito"/>
            </a:endParaRPr>
          </a:p>
          <a:p>
            <a:pPr marL="355600" marR="19685" indent="-342900">
              <a:lnSpc>
                <a:spcPct val="90000"/>
              </a:lnSpc>
              <a:spcBef>
                <a:spcPts val="71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Deutsche </a:t>
            </a:r>
            <a:r>
              <a:rPr sz="3200" spc="-25" dirty="0">
                <a:latin typeface="Carlito"/>
                <a:cs typeface="Carlito"/>
              </a:rPr>
              <a:t>Welle </a:t>
            </a:r>
            <a:r>
              <a:rPr sz="3200" spc="-5" dirty="0">
                <a:latin typeface="Carlito"/>
                <a:cs typeface="Carlito"/>
              </a:rPr>
              <a:t>fulfills </a:t>
            </a:r>
            <a:r>
              <a:rPr sz="3200" dirty="0">
                <a:latin typeface="Carlito"/>
                <a:cs typeface="Carlito"/>
              </a:rPr>
              <a:t>this </a:t>
            </a:r>
            <a:r>
              <a:rPr sz="3200" spc="-5" dirty="0">
                <a:latin typeface="Carlito"/>
                <a:cs typeface="Carlito"/>
              </a:rPr>
              <a:t>mission </a:t>
            </a:r>
            <a:r>
              <a:rPr sz="3200" dirty="0">
                <a:latin typeface="Carlito"/>
                <a:cs typeface="Carlito"/>
              </a:rPr>
              <a:t>with a  </a:t>
            </a:r>
            <a:r>
              <a:rPr sz="3200" spc="-5" dirty="0">
                <a:latin typeface="Carlito"/>
                <a:cs typeface="Carlito"/>
              </a:rPr>
              <a:t>journalistic </a:t>
            </a:r>
            <a:r>
              <a:rPr sz="3200" spc="-15" dirty="0">
                <a:latin typeface="Carlito"/>
                <a:cs typeface="Carlito"/>
              </a:rPr>
              <a:t>portfolio </a:t>
            </a:r>
            <a:r>
              <a:rPr sz="3200" spc="-5" dirty="0">
                <a:latin typeface="Carlito"/>
                <a:cs typeface="Carlito"/>
              </a:rPr>
              <a:t>that </a:t>
            </a:r>
            <a:r>
              <a:rPr sz="3200" dirty="0">
                <a:latin typeface="Carlito"/>
                <a:cs typeface="Carlito"/>
              </a:rPr>
              <a:t>includes </a:t>
            </a:r>
            <a:r>
              <a:rPr sz="3200" spc="-10" dirty="0">
                <a:latin typeface="Carlito"/>
                <a:cs typeface="Carlito"/>
              </a:rPr>
              <a:t>DW-RADIO  </a:t>
            </a:r>
            <a:r>
              <a:rPr sz="3200" dirty="0">
                <a:latin typeface="Carlito"/>
                <a:cs typeface="Carlito"/>
              </a:rPr>
              <a:t>and the multimedia </a:t>
            </a:r>
            <a:r>
              <a:rPr sz="3200" spc="-10" dirty="0">
                <a:latin typeface="Carlito"/>
                <a:cs typeface="Carlito"/>
              </a:rPr>
              <a:t>Internet portal </a:t>
            </a:r>
            <a:r>
              <a:rPr sz="3200" spc="-30" dirty="0">
                <a:latin typeface="Carlito"/>
                <a:cs typeface="Carlito"/>
              </a:rPr>
              <a:t>DW-  </a:t>
            </a:r>
            <a:r>
              <a:rPr sz="3200" spc="-15" dirty="0">
                <a:latin typeface="Carlito"/>
                <a:cs typeface="Carlito"/>
              </a:rPr>
              <a:t>WORLD.DE </a:t>
            </a:r>
            <a:r>
              <a:rPr sz="3200" dirty="0">
                <a:latin typeface="Carlito"/>
                <a:cs typeface="Carlito"/>
              </a:rPr>
              <a:t>in 30 languages and with </a:t>
            </a:r>
            <a:r>
              <a:rPr sz="3200" spc="-15" dirty="0">
                <a:latin typeface="Carlito"/>
                <a:cs typeface="Carlito"/>
              </a:rPr>
              <a:t>DW-TV </a:t>
            </a:r>
            <a:r>
              <a:rPr sz="3200" spc="-10" dirty="0">
                <a:latin typeface="Carlito"/>
                <a:cs typeface="Carlito"/>
              </a:rPr>
              <a:t>in  </a:t>
            </a:r>
            <a:r>
              <a:rPr sz="3200" dirty="0">
                <a:latin typeface="Carlito"/>
                <a:cs typeface="Carlito"/>
              </a:rPr>
              <a:t>German, </a:t>
            </a:r>
            <a:r>
              <a:rPr sz="3200" spc="-5" dirty="0">
                <a:latin typeface="Carlito"/>
                <a:cs typeface="Carlito"/>
              </a:rPr>
              <a:t>English, </a:t>
            </a:r>
            <a:r>
              <a:rPr sz="3200" spc="-10" dirty="0">
                <a:latin typeface="Carlito"/>
                <a:cs typeface="Carlito"/>
              </a:rPr>
              <a:t>Arabic </a:t>
            </a:r>
            <a:r>
              <a:rPr sz="3200" dirty="0">
                <a:latin typeface="Carlito"/>
                <a:cs typeface="Carlito"/>
              </a:rPr>
              <a:t>and</a:t>
            </a:r>
            <a:r>
              <a:rPr sz="3200" spc="5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Spanish.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64565"/>
            <a:ext cx="7848600" cy="558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12395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rlito"/>
                <a:cs typeface="Carlito"/>
              </a:rPr>
              <a:t>It also runs the </a:t>
            </a:r>
            <a:r>
              <a:rPr sz="3200" spc="-10" dirty="0">
                <a:latin typeface="Carlito"/>
                <a:cs typeface="Carlito"/>
              </a:rPr>
              <a:t>DW-AKADEMIE, </a:t>
            </a:r>
            <a:r>
              <a:rPr sz="3200" spc="-5" dirty="0">
                <a:latin typeface="Carlito"/>
                <a:cs typeface="Carlito"/>
              </a:rPr>
              <a:t>where </a:t>
            </a:r>
            <a:r>
              <a:rPr sz="3200" spc="-15" dirty="0">
                <a:latin typeface="Carlito"/>
                <a:cs typeface="Carlito"/>
              </a:rPr>
              <a:t>radio  </a:t>
            </a:r>
            <a:r>
              <a:rPr sz="3200" spc="-10" dirty="0">
                <a:latin typeface="Carlito"/>
                <a:cs typeface="Carlito"/>
              </a:rPr>
              <a:t>professionals </a:t>
            </a:r>
            <a:r>
              <a:rPr sz="3200" spc="-15" dirty="0">
                <a:latin typeface="Carlito"/>
                <a:cs typeface="Carlito"/>
              </a:rPr>
              <a:t>from </a:t>
            </a:r>
            <a:r>
              <a:rPr sz="3200" spc="-5" dirty="0">
                <a:latin typeface="Carlito"/>
                <a:cs typeface="Carlito"/>
              </a:rPr>
              <a:t>developing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0" dirty="0">
                <a:latin typeface="Carlito"/>
                <a:cs typeface="Carlito"/>
              </a:rPr>
              <a:t>transition  </a:t>
            </a:r>
            <a:r>
              <a:rPr sz="3200" spc="-5" dirty="0">
                <a:latin typeface="Carlito"/>
                <a:cs typeface="Carlito"/>
              </a:rPr>
              <a:t>countries </a:t>
            </a:r>
            <a:r>
              <a:rPr sz="3200" spc="-10" dirty="0">
                <a:latin typeface="Carlito"/>
                <a:cs typeface="Carlito"/>
              </a:rPr>
              <a:t>receive </a:t>
            </a:r>
            <a:r>
              <a:rPr sz="3200" spc="-5" dirty="0">
                <a:latin typeface="Carlito"/>
                <a:cs typeface="Carlito"/>
              </a:rPr>
              <a:t>further</a:t>
            </a:r>
            <a:r>
              <a:rPr sz="3200" spc="-3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training.</a:t>
            </a:r>
            <a:endParaRPr sz="3200">
              <a:latin typeface="Carlito"/>
              <a:cs typeface="Carlito"/>
            </a:endParaRPr>
          </a:p>
          <a:p>
            <a:pPr marL="355600" marR="1828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The DW-AKADEMIE </a:t>
            </a:r>
            <a:r>
              <a:rPr sz="3200" dirty="0">
                <a:latin typeface="Carlito"/>
                <a:cs typeface="Carlito"/>
              </a:rPr>
              <a:t>also </a:t>
            </a:r>
            <a:r>
              <a:rPr sz="3200" spc="-35" dirty="0">
                <a:latin typeface="Carlito"/>
                <a:cs typeface="Carlito"/>
              </a:rPr>
              <a:t>offers </a:t>
            </a:r>
            <a:r>
              <a:rPr sz="3200" spc="-15" dirty="0">
                <a:latin typeface="Carlito"/>
                <a:cs typeface="Carlito"/>
              </a:rPr>
              <a:t>“Intercultural  </a:t>
            </a:r>
            <a:r>
              <a:rPr sz="3200" dirty="0">
                <a:latin typeface="Carlito"/>
                <a:cs typeface="Carlito"/>
              </a:rPr>
              <a:t>Media </a:t>
            </a:r>
            <a:r>
              <a:rPr sz="3200" spc="-15" dirty="0">
                <a:latin typeface="Carlito"/>
                <a:cs typeface="Carlito"/>
              </a:rPr>
              <a:t>Training” </a:t>
            </a:r>
            <a:r>
              <a:rPr sz="3200" spc="-30" dirty="0">
                <a:latin typeface="Carlito"/>
                <a:cs typeface="Carlito"/>
              </a:rPr>
              <a:t>for </a:t>
            </a:r>
            <a:r>
              <a:rPr sz="3200" dirty="0">
                <a:latin typeface="Carlito"/>
                <a:cs typeface="Carlito"/>
              </a:rPr>
              <a:t>German </a:t>
            </a:r>
            <a:r>
              <a:rPr sz="3200" spc="-15" dirty="0">
                <a:latin typeface="Carlito"/>
                <a:cs typeface="Carlito"/>
              </a:rPr>
              <a:t>executives </a:t>
            </a:r>
            <a:r>
              <a:rPr sz="3200" dirty="0">
                <a:latin typeface="Carlito"/>
                <a:cs typeface="Carlito"/>
              </a:rPr>
              <a:t>and  </a:t>
            </a:r>
            <a:r>
              <a:rPr sz="3200" spc="-5" dirty="0">
                <a:latin typeface="Carlito"/>
                <a:cs typeface="Carlito"/>
              </a:rPr>
              <a:t>institutions </a:t>
            </a:r>
            <a:r>
              <a:rPr sz="3200" dirty="0">
                <a:latin typeface="Carlito"/>
                <a:cs typeface="Carlito"/>
              </a:rPr>
              <a:t>looking </a:t>
            </a:r>
            <a:r>
              <a:rPr sz="3200" spc="-20" dirty="0">
                <a:latin typeface="Carlito"/>
                <a:cs typeface="Carlito"/>
              </a:rPr>
              <a:t>to </a:t>
            </a:r>
            <a:r>
              <a:rPr sz="3200" spc="-10" dirty="0">
                <a:latin typeface="Carlito"/>
                <a:cs typeface="Carlito"/>
              </a:rPr>
              <a:t>go</a:t>
            </a:r>
            <a:r>
              <a:rPr sz="3200" spc="8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abroad.</a:t>
            </a:r>
            <a:endParaRPr sz="320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The international </a:t>
            </a:r>
            <a:r>
              <a:rPr sz="3200" spc="-15" dirty="0">
                <a:latin typeface="Carlito"/>
                <a:cs typeface="Carlito"/>
              </a:rPr>
              <a:t>broadcaster’s </a:t>
            </a:r>
            <a:r>
              <a:rPr sz="3200" dirty="0">
                <a:latin typeface="Carlito"/>
                <a:cs typeface="Carlito"/>
              </a:rPr>
              <a:t>services </a:t>
            </a:r>
            <a:r>
              <a:rPr sz="3200" spc="-10" dirty="0">
                <a:latin typeface="Carlito"/>
                <a:cs typeface="Carlito"/>
              </a:rPr>
              <a:t>are  </a:t>
            </a:r>
            <a:r>
              <a:rPr sz="3200" spc="-20" dirty="0">
                <a:latin typeface="Carlito"/>
                <a:cs typeface="Carlito"/>
              </a:rPr>
              <a:t>targeted to </a:t>
            </a:r>
            <a:r>
              <a:rPr sz="3200" spc="-5" dirty="0">
                <a:latin typeface="Carlito"/>
                <a:cs typeface="Carlito"/>
              </a:rPr>
              <a:t>people </a:t>
            </a:r>
            <a:r>
              <a:rPr sz="3200" spc="-10" dirty="0">
                <a:latin typeface="Carlito"/>
                <a:cs typeface="Carlito"/>
              </a:rPr>
              <a:t>around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5" dirty="0">
                <a:latin typeface="Carlito"/>
                <a:cs typeface="Carlito"/>
              </a:rPr>
              <a:t>world </a:t>
            </a:r>
            <a:r>
              <a:rPr sz="3200" dirty="0">
                <a:latin typeface="Carlito"/>
                <a:cs typeface="Carlito"/>
              </a:rPr>
              <a:t>who </a:t>
            </a:r>
            <a:r>
              <a:rPr sz="3200" spc="-10" dirty="0">
                <a:latin typeface="Carlito"/>
                <a:cs typeface="Carlito"/>
              </a:rPr>
              <a:t>are  </a:t>
            </a:r>
            <a:r>
              <a:rPr sz="3200" spc="-20" dirty="0">
                <a:latin typeface="Carlito"/>
                <a:cs typeface="Carlito"/>
              </a:rPr>
              <a:t>interested </a:t>
            </a:r>
            <a:r>
              <a:rPr sz="3200" dirty="0">
                <a:latin typeface="Carlito"/>
                <a:cs typeface="Carlito"/>
              </a:rPr>
              <a:t>in </a:t>
            </a:r>
            <a:r>
              <a:rPr sz="3200" spc="-10" dirty="0">
                <a:latin typeface="Carlito"/>
                <a:cs typeface="Carlito"/>
              </a:rPr>
              <a:t>Germany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0" dirty="0">
                <a:latin typeface="Carlito"/>
                <a:cs typeface="Carlito"/>
              </a:rPr>
              <a:t>Europe,  </a:t>
            </a:r>
            <a:r>
              <a:rPr sz="3200" spc="-5" dirty="0">
                <a:latin typeface="Carlito"/>
                <a:cs typeface="Carlito"/>
              </a:rPr>
              <a:t>particularly </a:t>
            </a:r>
            <a:r>
              <a:rPr sz="3200" spc="-20" dirty="0">
                <a:latin typeface="Carlito"/>
                <a:cs typeface="Carlito"/>
              </a:rPr>
              <a:t>to </a:t>
            </a:r>
            <a:r>
              <a:rPr sz="3200" spc="-10" dirty="0">
                <a:latin typeface="Carlito"/>
                <a:cs typeface="Carlito"/>
              </a:rPr>
              <a:t>current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0" dirty="0">
                <a:latin typeface="Carlito"/>
                <a:cs typeface="Carlito"/>
              </a:rPr>
              <a:t>future </a:t>
            </a:r>
            <a:r>
              <a:rPr sz="3200" spc="-5" dirty="0">
                <a:latin typeface="Carlito"/>
                <a:cs typeface="Carlito"/>
              </a:rPr>
              <a:t>opinion  </a:t>
            </a:r>
            <a:r>
              <a:rPr sz="3200" spc="-10" dirty="0">
                <a:latin typeface="Carlito"/>
                <a:cs typeface="Carlito"/>
              </a:rPr>
              <a:t>leaders </a:t>
            </a:r>
            <a:r>
              <a:rPr sz="3200" dirty="0">
                <a:latin typeface="Carlito"/>
                <a:cs typeface="Carlito"/>
              </a:rPr>
              <a:t>and decision</a:t>
            </a:r>
            <a:r>
              <a:rPr sz="3200" spc="20" dirty="0">
                <a:latin typeface="Carlito"/>
                <a:cs typeface="Carlito"/>
              </a:rPr>
              <a:t> </a:t>
            </a:r>
            <a:r>
              <a:rPr sz="3200" spc="-25" dirty="0">
                <a:latin typeface="Carlito"/>
                <a:cs typeface="Carlito"/>
              </a:rPr>
              <a:t>makers.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88365"/>
            <a:ext cx="7931784" cy="61722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rlito"/>
                <a:cs typeface="Carlito"/>
              </a:rPr>
              <a:t>DW produces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5" dirty="0">
                <a:latin typeface="Carlito"/>
                <a:cs typeface="Carlito"/>
              </a:rPr>
              <a:t>provides</a:t>
            </a:r>
            <a:r>
              <a:rPr sz="3200" dirty="0">
                <a:latin typeface="Carlito"/>
                <a:cs typeface="Carlito"/>
              </a:rPr>
              <a:t> media</a:t>
            </a:r>
            <a:endParaRPr sz="3200">
              <a:latin typeface="Carlito"/>
              <a:cs typeface="Carlito"/>
            </a:endParaRPr>
          </a:p>
          <a:p>
            <a:pPr marL="355600" marR="436880">
              <a:lnSpc>
                <a:spcPct val="100000"/>
              </a:lnSpc>
            </a:pPr>
            <a:r>
              <a:rPr sz="3200" dirty="0">
                <a:latin typeface="Carlito"/>
                <a:cs typeface="Carlito"/>
              </a:rPr>
              <a:t>services </a:t>
            </a:r>
            <a:r>
              <a:rPr sz="3200" spc="-10" dirty="0">
                <a:latin typeface="Carlito"/>
                <a:cs typeface="Carlito"/>
              </a:rPr>
              <a:t>throughout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10" dirty="0">
                <a:latin typeface="Carlito"/>
                <a:cs typeface="Carlito"/>
              </a:rPr>
              <a:t>world </a:t>
            </a:r>
            <a:r>
              <a:rPr sz="3200" dirty="0">
                <a:latin typeface="Carlito"/>
                <a:cs typeface="Carlito"/>
              </a:rPr>
              <a:t>with </a:t>
            </a:r>
            <a:r>
              <a:rPr sz="3200" spc="-45" dirty="0">
                <a:latin typeface="Carlito"/>
                <a:cs typeface="Carlito"/>
              </a:rPr>
              <a:t>DW-TV,  </a:t>
            </a:r>
            <a:r>
              <a:rPr sz="3200" spc="-15" dirty="0">
                <a:latin typeface="Carlito"/>
                <a:cs typeface="Carlito"/>
              </a:rPr>
              <a:t>DW-RADIO, DW-WORLD.DE </a:t>
            </a:r>
            <a:r>
              <a:rPr sz="3200" dirty="0">
                <a:latin typeface="Carlito"/>
                <a:cs typeface="Carlito"/>
              </a:rPr>
              <a:t>and the </a:t>
            </a:r>
            <a:r>
              <a:rPr sz="3200" spc="-5" dirty="0">
                <a:latin typeface="Carlito"/>
                <a:cs typeface="Carlito"/>
              </a:rPr>
              <a:t>DW-  AKADEMIE.</a:t>
            </a:r>
            <a:endParaRPr sz="3200">
              <a:latin typeface="Carlito"/>
              <a:cs typeface="Carlito"/>
            </a:endParaRPr>
          </a:p>
          <a:p>
            <a:pPr marL="355600" marR="1651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rlito"/>
                <a:cs typeface="Carlito"/>
              </a:rPr>
              <a:t>It </a:t>
            </a:r>
            <a:r>
              <a:rPr sz="3200" spc="-5" dirty="0">
                <a:latin typeface="Carlito"/>
                <a:cs typeface="Carlito"/>
              </a:rPr>
              <a:t>carries out </a:t>
            </a:r>
            <a:r>
              <a:rPr sz="3200" dirty="0">
                <a:latin typeface="Carlito"/>
                <a:cs typeface="Carlito"/>
              </a:rPr>
              <a:t>its </a:t>
            </a:r>
            <a:r>
              <a:rPr sz="3200" spc="-10" dirty="0">
                <a:latin typeface="Carlito"/>
                <a:cs typeface="Carlito"/>
              </a:rPr>
              <a:t>legally defined </a:t>
            </a:r>
            <a:r>
              <a:rPr sz="3200" spc="-5" dirty="0">
                <a:latin typeface="Carlito"/>
                <a:cs typeface="Carlito"/>
              </a:rPr>
              <a:t>mission </a:t>
            </a:r>
            <a:r>
              <a:rPr sz="3200" dirty="0">
                <a:latin typeface="Carlito"/>
                <a:cs typeface="Carlito"/>
              </a:rPr>
              <a:t>while  </a:t>
            </a:r>
            <a:r>
              <a:rPr sz="3200" spc="-5" dirty="0">
                <a:latin typeface="Carlito"/>
                <a:cs typeface="Carlito"/>
              </a:rPr>
              <a:t>remaining journalistically</a:t>
            </a:r>
            <a:r>
              <a:rPr sz="3200" spc="4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independent.</a:t>
            </a:r>
            <a:endParaRPr sz="320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rlito"/>
                <a:cs typeface="Carlito"/>
              </a:rPr>
              <a:t>It </a:t>
            </a:r>
            <a:r>
              <a:rPr sz="3200" spc="-5" dirty="0">
                <a:latin typeface="Carlito"/>
                <a:cs typeface="Carlito"/>
              </a:rPr>
              <a:t>reaches </a:t>
            </a:r>
            <a:r>
              <a:rPr sz="3200" spc="-10" dirty="0">
                <a:latin typeface="Carlito"/>
                <a:cs typeface="Carlito"/>
              </a:rPr>
              <a:t>more </a:t>
            </a:r>
            <a:r>
              <a:rPr sz="3200" dirty="0">
                <a:latin typeface="Carlito"/>
                <a:cs typeface="Carlito"/>
              </a:rPr>
              <a:t>than 100 </a:t>
            </a:r>
            <a:r>
              <a:rPr sz="3200" spc="-5" dirty="0">
                <a:latin typeface="Carlito"/>
                <a:cs typeface="Carlito"/>
              </a:rPr>
              <a:t>million </a:t>
            </a:r>
            <a:r>
              <a:rPr sz="3200" spc="-15" dirty="0">
                <a:latin typeface="Carlito"/>
                <a:cs typeface="Carlito"/>
              </a:rPr>
              <a:t>listeners </a:t>
            </a:r>
            <a:r>
              <a:rPr sz="3200" dirty="0">
                <a:latin typeface="Carlito"/>
                <a:cs typeface="Carlito"/>
              </a:rPr>
              <a:t>and  </a:t>
            </a:r>
            <a:r>
              <a:rPr sz="3200" spc="-15" dirty="0">
                <a:latin typeface="Carlito"/>
                <a:cs typeface="Carlito"/>
              </a:rPr>
              <a:t>viewers </a:t>
            </a:r>
            <a:r>
              <a:rPr sz="3200" spc="-5" dirty="0">
                <a:latin typeface="Carlito"/>
                <a:cs typeface="Carlito"/>
              </a:rPr>
              <a:t>worldwide every</a:t>
            </a:r>
            <a:r>
              <a:rPr sz="3200" spc="-3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week.</a:t>
            </a:r>
            <a:endParaRPr sz="3200">
              <a:latin typeface="Carlito"/>
              <a:cs typeface="Carlito"/>
            </a:endParaRPr>
          </a:p>
          <a:p>
            <a:pPr marL="355600" marR="16383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rlito"/>
                <a:cs typeface="Carlito"/>
              </a:rPr>
              <a:t>It </a:t>
            </a:r>
            <a:r>
              <a:rPr sz="3200" spc="-10" dirty="0">
                <a:latin typeface="Carlito"/>
                <a:cs typeface="Carlito"/>
              </a:rPr>
              <a:t>receives </a:t>
            </a:r>
            <a:r>
              <a:rPr sz="3200" spc="-15" dirty="0">
                <a:latin typeface="Carlito"/>
                <a:cs typeface="Carlito"/>
              </a:rPr>
              <a:t>over </a:t>
            </a:r>
            <a:r>
              <a:rPr sz="3200" spc="-5" dirty="0">
                <a:latin typeface="Carlito"/>
                <a:cs typeface="Carlito"/>
              </a:rPr>
              <a:t>half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5" dirty="0">
                <a:latin typeface="Carlito"/>
                <a:cs typeface="Carlito"/>
              </a:rPr>
              <a:t>million responses </a:t>
            </a:r>
            <a:r>
              <a:rPr sz="3200" spc="-30" dirty="0">
                <a:latin typeface="Carlito"/>
                <a:cs typeface="Carlito"/>
              </a:rPr>
              <a:t>to </a:t>
            </a:r>
            <a:r>
              <a:rPr sz="3200" spc="-5" dirty="0">
                <a:latin typeface="Carlito"/>
                <a:cs typeface="Carlito"/>
              </a:rPr>
              <a:t>its  </a:t>
            </a:r>
            <a:r>
              <a:rPr sz="3200" spc="-10" dirty="0">
                <a:latin typeface="Carlito"/>
                <a:cs typeface="Carlito"/>
              </a:rPr>
              <a:t>programming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5" dirty="0">
                <a:latin typeface="Carlito"/>
                <a:cs typeface="Carlito"/>
              </a:rPr>
              <a:t>online </a:t>
            </a:r>
            <a:r>
              <a:rPr sz="3200" dirty="0">
                <a:latin typeface="Carlito"/>
                <a:cs typeface="Carlito"/>
              </a:rPr>
              <a:t>services </a:t>
            </a:r>
            <a:r>
              <a:rPr sz="3200" spc="-5" dirty="0">
                <a:latin typeface="Carlito"/>
                <a:cs typeface="Carlito"/>
              </a:rPr>
              <a:t>every </a:t>
            </a:r>
            <a:r>
              <a:rPr sz="3200" spc="-10" dirty="0">
                <a:latin typeface="Carlito"/>
                <a:cs typeface="Carlito"/>
              </a:rPr>
              <a:t>year  </a:t>
            </a:r>
            <a:r>
              <a:rPr sz="3200" dirty="0">
                <a:latin typeface="Carlito"/>
                <a:cs typeface="Carlito"/>
              </a:rPr>
              <a:t>and is </a:t>
            </a:r>
            <a:r>
              <a:rPr sz="3200" spc="-10" dirty="0">
                <a:latin typeface="Carlito"/>
                <a:cs typeface="Carlito"/>
              </a:rPr>
              <a:t>respected </a:t>
            </a:r>
            <a:r>
              <a:rPr sz="3200" dirty="0">
                <a:latin typeface="Carlito"/>
                <a:cs typeface="Carlito"/>
              </a:rPr>
              <a:t>as a </a:t>
            </a:r>
            <a:r>
              <a:rPr sz="3200" spc="-5" dirty="0">
                <a:latin typeface="Carlito"/>
                <a:cs typeface="Carlito"/>
              </a:rPr>
              <a:t>credible </a:t>
            </a:r>
            <a:r>
              <a:rPr sz="3200" spc="-10" dirty="0">
                <a:latin typeface="Carlito"/>
                <a:cs typeface="Carlito"/>
              </a:rPr>
              <a:t>source </a:t>
            </a:r>
            <a:r>
              <a:rPr sz="3200" spc="-5" dirty="0">
                <a:latin typeface="Carlito"/>
                <a:cs typeface="Carlito"/>
              </a:rPr>
              <a:t>of  </a:t>
            </a:r>
            <a:r>
              <a:rPr sz="3200" spc="-15" dirty="0">
                <a:latin typeface="Carlito"/>
                <a:cs typeface="Carlito"/>
              </a:rPr>
              <a:t>information.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3999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87197"/>
            <a:ext cx="438340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45" dirty="0"/>
              <a:t>Training </a:t>
            </a:r>
            <a:r>
              <a:rPr sz="4400" dirty="0"/>
              <a:t>and</a:t>
            </a:r>
            <a:r>
              <a:rPr sz="4400" spc="-15" dirty="0"/>
              <a:t> </a:t>
            </a:r>
            <a:r>
              <a:rPr sz="4400" spc="-35" dirty="0"/>
              <a:t>offers: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101597"/>
            <a:ext cx="7822565" cy="509905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5600" marR="64769" indent="-342900" algn="just">
              <a:lnSpc>
                <a:spcPct val="90000"/>
              </a:lnSpc>
              <a:spcBef>
                <a:spcPts val="484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latin typeface="Carlito"/>
                <a:cs typeface="Carlito"/>
              </a:rPr>
              <a:t>It </a:t>
            </a:r>
            <a:r>
              <a:rPr sz="3200" spc="-5" dirty="0">
                <a:latin typeface="Carlito"/>
                <a:cs typeface="Carlito"/>
              </a:rPr>
              <a:t>has </a:t>
            </a:r>
            <a:r>
              <a:rPr sz="3200" dirty="0">
                <a:latin typeface="Carlito"/>
                <a:cs typeface="Carlito"/>
              </a:rPr>
              <a:t>been </a:t>
            </a:r>
            <a:r>
              <a:rPr sz="3200" spc="-10" dirty="0">
                <a:latin typeface="Carlito"/>
                <a:cs typeface="Carlito"/>
              </a:rPr>
              <a:t>training </a:t>
            </a:r>
            <a:r>
              <a:rPr sz="3200" spc="-15" dirty="0">
                <a:latin typeface="Carlito"/>
                <a:cs typeface="Carlito"/>
              </a:rPr>
              <a:t>radio </a:t>
            </a:r>
            <a:r>
              <a:rPr sz="3200" spc="-10" dirty="0">
                <a:latin typeface="Carlito"/>
                <a:cs typeface="Carlito"/>
              </a:rPr>
              <a:t>professionals </a:t>
            </a:r>
            <a:r>
              <a:rPr sz="3200" spc="-20" dirty="0">
                <a:latin typeface="Carlito"/>
                <a:cs typeface="Carlito"/>
              </a:rPr>
              <a:t>from  </a:t>
            </a:r>
            <a:r>
              <a:rPr sz="3200" spc="-5" dirty="0">
                <a:latin typeface="Carlito"/>
                <a:cs typeface="Carlito"/>
              </a:rPr>
              <a:t>developing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5" dirty="0">
                <a:latin typeface="Carlito"/>
                <a:cs typeface="Carlito"/>
              </a:rPr>
              <a:t>transition </a:t>
            </a:r>
            <a:r>
              <a:rPr sz="3200" spc="-10" dirty="0">
                <a:latin typeface="Carlito"/>
                <a:cs typeface="Carlito"/>
              </a:rPr>
              <a:t>countries </a:t>
            </a:r>
            <a:r>
              <a:rPr sz="3200" spc="-30" dirty="0">
                <a:latin typeface="Carlito"/>
                <a:cs typeface="Carlito"/>
              </a:rPr>
              <a:t>for </a:t>
            </a:r>
            <a:r>
              <a:rPr sz="3200" spc="-10" dirty="0">
                <a:latin typeface="Carlito"/>
                <a:cs typeface="Carlito"/>
              </a:rPr>
              <a:t>more  </a:t>
            </a:r>
            <a:r>
              <a:rPr sz="3200" dirty="0">
                <a:latin typeface="Carlito"/>
                <a:cs typeface="Carlito"/>
              </a:rPr>
              <a:t>than 40</a:t>
            </a:r>
            <a:r>
              <a:rPr sz="3200" spc="10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years.</a:t>
            </a:r>
            <a:endParaRPr sz="3200">
              <a:latin typeface="Carlito"/>
              <a:cs typeface="Carlito"/>
            </a:endParaRPr>
          </a:p>
          <a:p>
            <a:pPr marL="355600" marR="824865" indent="-342900">
              <a:lnSpc>
                <a:spcPts val="3460"/>
              </a:lnSpc>
              <a:spcBef>
                <a:spcPts val="8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rlito"/>
                <a:cs typeface="Carlito"/>
              </a:rPr>
              <a:t>It </a:t>
            </a:r>
            <a:r>
              <a:rPr sz="3200" spc="-35" dirty="0">
                <a:latin typeface="Carlito"/>
                <a:cs typeface="Carlito"/>
              </a:rPr>
              <a:t>offers </a:t>
            </a:r>
            <a:r>
              <a:rPr sz="3200" spc="-15" dirty="0">
                <a:latin typeface="Carlito"/>
                <a:cs typeface="Carlito"/>
              </a:rPr>
              <a:t>intercultural </a:t>
            </a:r>
            <a:r>
              <a:rPr sz="3200" dirty="0">
                <a:latin typeface="Carlito"/>
                <a:cs typeface="Carlito"/>
              </a:rPr>
              <a:t>media </a:t>
            </a:r>
            <a:r>
              <a:rPr sz="3200" spc="-10" dirty="0">
                <a:latin typeface="Carlito"/>
                <a:cs typeface="Carlito"/>
              </a:rPr>
              <a:t>training </a:t>
            </a:r>
            <a:r>
              <a:rPr sz="3200" spc="-30" dirty="0">
                <a:latin typeface="Carlito"/>
                <a:cs typeface="Carlito"/>
              </a:rPr>
              <a:t>for  </a:t>
            </a:r>
            <a:r>
              <a:rPr sz="3200" spc="-15" dirty="0">
                <a:latin typeface="Carlito"/>
                <a:cs typeface="Carlito"/>
              </a:rPr>
              <a:t>executives from </a:t>
            </a:r>
            <a:r>
              <a:rPr sz="3200" dirty="0">
                <a:latin typeface="Carlito"/>
                <a:cs typeface="Carlito"/>
              </a:rPr>
              <a:t>German </a:t>
            </a:r>
            <a:r>
              <a:rPr sz="3200" spc="-5" dirty="0">
                <a:latin typeface="Carlito"/>
                <a:cs typeface="Carlito"/>
              </a:rPr>
              <a:t>companies </a:t>
            </a:r>
            <a:r>
              <a:rPr sz="3200" dirty="0">
                <a:latin typeface="Carlito"/>
                <a:cs typeface="Carlito"/>
              </a:rPr>
              <a:t>and  </a:t>
            </a:r>
            <a:r>
              <a:rPr sz="3200" spc="-10" dirty="0">
                <a:latin typeface="Carlito"/>
                <a:cs typeface="Carlito"/>
              </a:rPr>
              <a:t>institutions </a:t>
            </a:r>
            <a:r>
              <a:rPr sz="3200" dirty="0">
                <a:latin typeface="Carlito"/>
                <a:cs typeface="Carlito"/>
              </a:rPr>
              <a:t>looking </a:t>
            </a:r>
            <a:r>
              <a:rPr sz="3200" spc="-20" dirty="0">
                <a:latin typeface="Carlito"/>
                <a:cs typeface="Carlito"/>
              </a:rPr>
              <a:t>to </a:t>
            </a:r>
            <a:r>
              <a:rPr sz="3200" spc="-10" dirty="0">
                <a:latin typeface="Carlito"/>
                <a:cs typeface="Carlito"/>
              </a:rPr>
              <a:t>go</a:t>
            </a:r>
            <a:r>
              <a:rPr sz="3200" spc="9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abroad.</a:t>
            </a:r>
            <a:endParaRPr sz="3200">
              <a:latin typeface="Carlito"/>
              <a:cs typeface="Carlito"/>
            </a:endParaRPr>
          </a:p>
          <a:p>
            <a:pPr marL="355600" marR="5080" indent="-342900">
              <a:lnSpc>
                <a:spcPct val="90000"/>
              </a:lnSpc>
              <a:spcBef>
                <a:spcPts val="710"/>
              </a:spcBef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dirty="0"/>
              <a:t>	</a:t>
            </a:r>
            <a:r>
              <a:rPr sz="3200" dirty="0">
                <a:latin typeface="Carlito"/>
                <a:cs typeface="Carlito"/>
              </a:rPr>
              <a:t>It </a:t>
            </a:r>
            <a:r>
              <a:rPr sz="3200" spc="-35" dirty="0">
                <a:latin typeface="Carlito"/>
                <a:cs typeface="Carlito"/>
              </a:rPr>
              <a:t>offers </a:t>
            </a:r>
            <a:r>
              <a:rPr sz="3200" spc="-10" dirty="0">
                <a:latin typeface="Carlito"/>
                <a:cs typeface="Carlito"/>
              </a:rPr>
              <a:t>young journalists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5" dirty="0">
                <a:latin typeface="Carlito"/>
                <a:cs typeface="Carlito"/>
              </a:rPr>
              <a:t>opportunity </a:t>
            </a:r>
            <a:r>
              <a:rPr sz="3200" spc="-25" dirty="0">
                <a:latin typeface="Carlito"/>
                <a:cs typeface="Carlito"/>
              </a:rPr>
              <a:t>to  </a:t>
            </a:r>
            <a:r>
              <a:rPr sz="3200" spc="-40" dirty="0">
                <a:latin typeface="Carlito"/>
                <a:cs typeface="Carlito"/>
              </a:rPr>
              <a:t>take </a:t>
            </a:r>
            <a:r>
              <a:rPr sz="3200" spc="-5" dirty="0">
                <a:latin typeface="Carlito"/>
                <a:cs typeface="Carlito"/>
              </a:rPr>
              <a:t>part </a:t>
            </a:r>
            <a:r>
              <a:rPr sz="3200" dirty="0">
                <a:latin typeface="Carlito"/>
                <a:cs typeface="Carlito"/>
              </a:rPr>
              <a:t>in a </a:t>
            </a:r>
            <a:r>
              <a:rPr sz="3200" spc="-10" dirty="0">
                <a:latin typeface="Carlito"/>
                <a:cs typeface="Carlito"/>
              </a:rPr>
              <a:t>journalist training </a:t>
            </a:r>
            <a:r>
              <a:rPr sz="3200" spc="-15" dirty="0">
                <a:latin typeface="Carlito"/>
                <a:cs typeface="Carlito"/>
              </a:rPr>
              <a:t>program </a:t>
            </a:r>
            <a:r>
              <a:rPr sz="3200" spc="-10" dirty="0">
                <a:latin typeface="Carlito"/>
                <a:cs typeface="Carlito"/>
              </a:rPr>
              <a:t>that  </a:t>
            </a:r>
            <a:r>
              <a:rPr sz="3200" spc="-15" dirty="0">
                <a:latin typeface="Carlito"/>
                <a:cs typeface="Carlito"/>
              </a:rPr>
              <a:t>focuses </a:t>
            </a:r>
            <a:r>
              <a:rPr sz="3200" dirty="0">
                <a:latin typeface="Carlito"/>
                <a:cs typeface="Carlito"/>
              </a:rPr>
              <a:t>on multimedia </a:t>
            </a:r>
            <a:r>
              <a:rPr sz="3200" spc="-5" dirty="0">
                <a:latin typeface="Carlito"/>
                <a:cs typeface="Carlito"/>
              </a:rPr>
              <a:t>applications </a:t>
            </a:r>
            <a:r>
              <a:rPr sz="3200" dirty="0">
                <a:latin typeface="Carlito"/>
                <a:cs typeface="Carlito"/>
              </a:rPr>
              <a:t>and  </a:t>
            </a:r>
            <a:r>
              <a:rPr sz="3200" spc="-10" dirty="0">
                <a:latin typeface="Carlito"/>
                <a:cs typeface="Carlito"/>
              </a:rPr>
              <a:t>prepares trainees </a:t>
            </a:r>
            <a:r>
              <a:rPr sz="3200" spc="-30" dirty="0">
                <a:latin typeface="Carlito"/>
                <a:cs typeface="Carlito"/>
              </a:rPr>
              <a:t>for </a:t>
            </a:r>
            <a:r>
              <a:rPr sz="3200" spc="-10" dirty="0">
                <a:latin typeface="Carlito"/>
                <a:cs typeface="Carlito"/>
              </a:rPr>
              <a:t>work </a:t>
            </a:r>
            <a:r>
              <a:rPr sz="3200" dirty="0">
                <a:latin typeface="Carlito"/>
                <a:cs typeface="Carlito"/>
              </a:rPr>
              <a:t>in a </a:t>
            </a:r>
            <a:r>
              <a:rPr sz="3200" spc="-20" dirty="0">
                <a:latin typeface="Carlito"/>
                <a:cs typeface="Carlito"/>
              </a:rPr>
              <a:t>foreign-  </a:t>
            </a:r>
            <a:r>
              <a:rPr sz="3200" dirty="0">
                <a:latin typeface="Carlito"/>
                <a:cs typeface="Carlito"/>
              </a:rPr>
              <a:t>language </a:t>
            </a:r>
            <a:r>
              <a:rPr sz="3200" spc="-10" dirty="0">
                <a:latin typeface="Carlito"/>
                <a:cs typeface="Carlito"/>
              </a:rPr>
              <a:t>editorial</a:t>
            </a:r>
            <a:r>
              <a:rPr sz="3200" spc="2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department.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88365"/>
            <a:ext cx="7982584" cy="50012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rlito"/>
                <a:cs typeface="Carlito"/>
              </a:rPr>
              <a:t>. </a:t>
            </a:r>
            <a:r>
              <a:rPr sz="3200" spc="-5" dirty="0">
                <a:latin typeface="Carlito"/>
                <a:cs typeface="Carlito"/>
              </a:rPr>
              <a:t>Starting </a:t>
            </a:r>
            <a:r>
              <a:rPr sz="3200" spc="-10" dirty="0">
                <a:latin typeface="Carlito"/>
                <a:cs typeface="Carlito"/>
              </a:rPr>
              <a:t>winter </a:t>
            </a:r>
            <a:r>
              <a:rPr sz="3200" spc="-15" dirty="0">
                <a:latin typeface="Carlito"/>
                <a:cs typeface="Carlito"/>
              </a:rPr>
              <a:t>semester </a:t>
            </a:r>
            <a:r>
              <a:rPr sz="3200" dirty="0">
                <a:latin typeface="Carlito"/>
                <a:cs typeface="Carlito"/>
              </a:rPr>
              <a:t>2009/2010, </a:t>
            </a:r>
            <a:r>
              <a:rPr sz="3200" spc="-10" dirty="0">
                <a:latin typeface="Carlito"/>
                <a:cs typeface="Carlito"/>
              </a:rPr>
              <a:t>there  </a:t>
            </a:r>
            <a:r>
              <a:rPr sz="3200" dirty="0">
                <a:latin typeface="Carlito"/>
                <a:cs typeface="Carlito"/>
              </a:rPr>
              <a:t>will </a:t>
            </a:r>
            <a:r>
              <a:rPr sz="3200" spc="-5" dirty="0">
                <a:latin typeface="Carlito"/>
                <a:cs typeface="Carlito"/>
              </a:rPr>
              <a:t>be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15" dirty="0">
                <a:latin typeface="Carlito"/>
                <a:cs typeface="Carlito"/>
              </a:rPr>
              <a:t>master’s program </a:t>
            </a:r>
            <a:r>
              <a:rPr sz="3200" spc="-25" dirty="0">
                <a:latin typeface="Carlito"/>
                <a:cs typeface="Carlito"/>
              </a:rPr>
              <a:t>offered </a:t>
            </a:r>
            <a:r>
              <a:rPr sz="3200" spc="-5" dirty="0">
                <a:latin typeface="Carlito"/>
                <a:cs typeface="Carlito"/>
              </a:rPr>
              <a:t>entitled  “International </a:t>
            </a:r>
            <a:r>
              <a:rPr sz="3200" dirty="0">
                <a:latin typeface="Carlito"/>
                <a:cs typeface="Carlito"/>
              </a:rPr>
              <a:t>Media Studies” – a </a:t>
            </a:r>
            <a:r>
              <a:rPr sz="3200" spc="-10" dirty="0">
                <a:latin typeface="Carlito"/>
                <a:cs typeface="Carlito"/>
              </a:rPr>
              <a:t>joint </a:t>
            </a:r>
            <a:r>
              <a:rPr sz="3200" spc="-15" dirty="0">
                <a:latin typeface="Carlito"/>
                <a:cs typeface="Carlito"/>
              </a:rPr>
              <a:t>project  </a:t>
            </a:r>
            <a:r>
              <a:rPr sz="3200" dirty="0">
                <a:latin typeface="Carlito"/>
                <a:cs typeface="Carlito"/>
              </a:rPr>
              <a:t>with the </a:t>
            </a:r>
            <a:r>
              <a:rPr sz="3200" spc="-10" dirty="0">
                <a:latin typeface="Carlito"/>
                <a:cs typeface="Carlito"/>
              </a:rPr>
              <a:t>University </a:t>
            </a:r>
            <a:r>
              <a:rPr sz="3200" dirty="0">
                <a:latin typeface="Carlito"/>
                <a:cs typeface="Carlito"/>
              </a:rPr>
              <a:t>of Bonn, </a:t>
            </a:r>
            <a:r>
              <a:rPr sz="3200" spc="-5" dirty="0">
                <a:latin typeface="Carlito"/>
                <a:cs typeface="Carlito"/>
              </a:rPr>
              <a:t>Bonn-Rhein-Sieg  </a:t>
            </a:r>
            <a:r>
              <a:rPr sz="3200" spc="-15" dirty="0">
                <a:latin typeface="Carlito"/>
                <a:cs typeface="Carlito"/>
              </a:rPr>
              <a:t>University </a:t>
            </a:r>
            <a:r>
              <a:rPr sz="3200" spc="-5" dirty="0">
                <a:latin typeface="Carlito"/>
                <a:cs typeface="Carlito"/>
              </a:rPr>
              <a:t>of Applied </a:t>
            </a:r>
            <a:r>
              <a:rPr sz="3200" dirty="0">
                <a:latin typeface="Carlito"/>
                <a:cs typeface="Carlito"/>
              </a:rPr>
              <a:t>Sciences and </a:t>
            </a:r>
            <a:r>
              <a:rPr sz="3200" spc="-5" dirty="0">
                <a:latin typeface="Carlito"/>
                <a:cs typeface="Carlito"/>
              </a:rPr>
              <a:t>Deutsche  </a:t>
            </a:r>
            <a:r>
              <a:rPr sz="3200" spc="-20" dirty="0">
                <a:latin typeface="Carlito"/>
                <a:cs typeface="Carlito"/>
              </a:rPr>
              <a:t>Welle.</a:t>
            </a:r>
            <a:endParaRPr sz="3200">
              <a:latin typeface="Carlito"/>
              <a:cs typeface="Carlito"/>
            </a:endParaRPr>
          </a:p>
          <a:p>
            <a:pPr marL="355600" marR="225425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It </a:t>
            </a:r>
            <a:r>
              <a:rPr sz="3200" spc="-35" dirty="0">
                <a:latin typeface="Carlito"/>
                <a:cs typeface="Carlito"/>
              </a:rPr>
              <a:t>offers </a:t>
            </a:r>
            <a:r>
              <a:rPr sz="3200" spc="-20" dirty="0">
                <a:latin typeface="Carlito"/>
                <a:cs typeface="Carlito"/>
              </a:rPr>
              <a:t>to </a:t>
            </a:r>
            <a:r>
              <a:rPr sz="3200" dirty="0">
                <a:latin typeface="Carlito"/>
                <a:cs typeface="Carlito"/>
              </a:rPr>
              <a:t>meet </a:t>
            </a:r>
            <a:r>
              <a:rPr sz="3200" spc="-5" dirty="0">
                <a:latin typeface="Carlito"/>
                <a:cs typeface="Carlito"/>
              </a:rPr>
              <a:t>its </a:t>
            </a:r>
            <a:r>
              <a:rPr sz="3200" spc="-20" dirty="0">
                <a:latin typeface="Carlito"/>
                <a:cs typeface="Carlito"/>
              </a:rPr>
              <a:t>audience’s </a:t>
            </a:r>
            <a:r>
              <a:rPr sz="3200" spc="-5" dirty="0">
                <a:latin typeface="Carlito"/>
                <a:cs typeface="Carlito"/>
              </a:rPr>
              <a:t>needs. </a:t>
            </a:r>
            <a:r>
              <a:rPr sz="3200" spc="-10" dirty="0">
                <a:latin typeface="Carlito"/>
                <a:cs typeface="Carlito"/>
              </a:rPr>
              <a:t>People  around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5" dirty="0">
                <a:latin typeface="Carlito"/>
                <a:cs typeface="Carlito"/>
              </a:rPr>
              <a:t>world </a:t>
            </a:r>
            <a:r>
              <a:rPr sz="3200" spc="-10" dirty="0">
                <a:latin typeface="Carlito"/>
                <a:cs typeface="Carlito"/>
              </a:rPr>
              <a:t>can </a:t>
            </a:r>
            <a:r>
              <a:rPr sz="3200" dirty="0">
                <a:latin typeface="Carlito"/>
                <a:cs typeface="Carlito"/>
              </a:rPr>
              <a:t>access its services </a:t>
            </a:r>
            <a:r>
              <a:rPr sz="3200" spc="-5" dirty="0">
                <a:latin typeface="Carlito"/>
                <a:cs typeface="Carlito"/>
              </a:rPr>
              <a:t>that  </a:t>
            </a:r>
            <a:r>
              <a:rPr sz="3200" spc="-10" dirty="0">
                <a:latin typeface="Carlito"/>
                <a:cs typeface="Carlito"/>
              </a:rPr>
              <a:t>are </a:t>
            </a:r>
            <a:r>
              <a:rPr sz="3200" dirty="0">
                <a:latin typeface="Carlito"/>
                <a:cs typeface="Carlito"/>
              </a:rPr>
              <a:t>either </a:t>
            </a:r>
            <a:r>
              <a:rPr sz="3200" spc="-25" dirty="0">
                <a:latin typeface="Carlito"/>
                <a:cs typeface="Carlito"/>
              </a:rPr>
              <a:t>offered </a:t>
            </a:r>
            <a:r>
              <a:rPr sz="3200" dirty="0">
                <a:latin typeface="Carlito"/>
                <a:cs typeface="Carlito"/>
              </a:rPr>
              <a:t>in the </a:t>
            </a:r>
            <a:r>
              <a:rPr sz="3200" spc="-15" dirty="0">
                <a:latin typeface="Carlito"/>
                <a:cs typeface="Carlito"/>
              </a:rPr>
              <a:t>country’s native  </a:t>
            </a:r>
            <a:r>
              <a:rPr sz="3200" dirty="0">
                <a:latin typeface="Carlito"/>
                <a:cs typeface="Carlito"/>
              </a:rPr>
              <a:t>language or in</a:t>
            </a:r>
            <a:r>
              <a:rPr sz="3200" spc="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English.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9740" y="464565"/>
            <a:ext cx="7743825" cy="30505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  <a:tab pos="3119755" algn="l"/>
              </a:tabLst>
            </a:pPr>
            <a:r>
              <a:rPr sz="3200" spc="-5" dirty="0">
                <a:latin typeface="Carlito"/>
                <a:cs typeface="Carlito"/>
              </a:rPr>
              <a:t>Deutsche</a:t>
            </a:r>
            <a:r>
              <a:rPr sz="3200" spc="5" dirty="0">
                <a:latin typeface="Carlito"/>
                <a:cs typeface="Carlito"/>
              </a:rPr>
              <a:t> </a:t>
            </a:r>
            <a:r>
              <a:rPr sz="3200" spc="-20" dirty="0">
                <a:latin typeface="Carlito"/>
                <a:cs typeface="Carlito"/>
              </a:rPr>
              <a:t>Welle	</a:t>
            </a:r>
            <a:r>
              <a:rPr sz="3200" spc="-30" dirty="0">
                <a:latin typeface="Carlito"/>
                <a:cs typeface="Carlito"/>
              </a:rPr>
              <a:t>(Voice </a:t>
            </a:r>
            <a:r>
              <a:rPr sz="3200" spc="-5" dirty="0">
                <a:latin typeface="Carlito"/>
                <a:cs typeface="Carlito"/>
              </a:rPr>
              <a:t>of </a:t>
            </a:r>
            <a:r>
              <a:rPr sz="3200" spc="-10" dirty="0">
                <a:latin typeface="Carlito"/>
                <a:cs typeface="Carlito"/>
              </a:rPr>
              <a:t>Germany)</a:t>
            </a:r>
            <a:r>
              <a:rPr sz="3200" spc="15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is</a:t>
            </a:r>
            <a:endParaRPr sz="3200">
              <a:latin typeface="Carlito"/>
              <a:cs typeface="Carlito"/>
            </a:endParaRPr>
          </a:p>
          <a:p>
            <a:pPr marL="355600" marR="5080">
              <a:lnSpc>
                <a:spcPct val="100000"/>
              </a:lnSpc>
            </a:pPr>
            <a:r>
              <a:rPr sz="3200" spc="-20" dirty="0">
                <a:latin typeface="Carlito"/>
                <a:cs typeface="Carlito"/>
              </a:rPr>
              <a:t>Germany’s </a:t>
            </a:r>
            <a:r>
              <a:rPr sz="3200" spc="-10" dirty="0">
                <a:latin typeface="Carlito"/>
                <a:cs typeface="Carlito"/>
              </a:rPr>
              <a:t>international </a:t>
            </a:r>
            <a:r>
              <a:rPr sz="3200" spc="-15" dirty="0">
                <a:latin typeface="Carlito"/>
                <a:cs typeface="Carlito"/>
              </a:rPr>
              <a:t>broadcaster: </a:t>
            </a:r>
            <a:r>
              <a:rPr sz="3200" spc="-5" dirty="0">
                <a:latin typeface="Carlito"/>
                <a:cs typeface="Carlito"/>
              </a:rPr>
              <a:t>online, 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5" dirty="0">
                <a:latin typeface="Carlito"/>
                <a:cs typeface="Carlito"/>
              </a:rPr>
              <a:t>over </a:t>
            </a:r>
            <a:r>
              <a:rPr sz="3200" dirty="0">
                <a:latin typeface="Carlito"/>
                <a:cs typeface="Carlito"/>
              </a:rPr>
              <a:t>the</a:t>
            </a:r>
            <a:r>
              <a:rPr sz="3200" spc="5" dirty="0">
                <a:latin typeface="Carlito"/>
                <a:cs typeface="Carlito"/>
              </a:rPr>
              <a:t> </a:t>
            </a:r>
            <a:r>
              <a:rPr sz="3200" spc="-85" dirty="0">
                <a:latin typeface="Carlito"/>
                <a:cs typeface="Carlito"/>
              </a:rPr>
              <a:t>air.</a:t>
            </a:r>
            <a:endParaRPr sz="3200">
              <a:latin typeface="Carlito"/>
              <a:cs typeface="Carlito"/>
            </a:endParaRPr>
          </a:p>
          <a:p>
            <a:pPr marL="355600" marR="346075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rlito"/>
                <a:cs typeface="Carlito"/>
              </a:rPr>
              <a:t>It </a:t>
            </a:r>
            <a:r>
              <a:rPr sz="3200" spc="-15" dirty="0">
                <a:latin typeface="Carlito"/>
                <a:cs typeface="Carlito"/>
              </a:rPr>
              <a:t>provides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10" dirty="0">
                <a:latin typeface="Carlito"/>
                <a:cs typeface="Carlito"/>
              </a:rPr>
              <a:t>European </a:t>
            </a:r>
            <a:r>
              <a:rPr sz="3200" spc="-15" dirty="0">
                <a:latin typeface="Carlito"/>
                <a:cs typeface="Carlito"/>
              </a:rPr>
              <a:t>perspective </a:t>
            </a:r>
            <a:r>
              <a:rPr sz="3200" spc="-25" dirty="0">
                <a:latin typeface="Carlito"/>
                <a:cs typeface="Carlito"/>
              </a:rPr>
              <a:t>to  </a:t>
            </a:r>
            <a:r>
              <a:rPr sz="3200" dirty="0">
                <a:latin typeface="Carlito"/>
                <a:cs typeface="Carlito"/>
              </a:rPr>
              <a:t>audiences </a:t>
            </a:r>
            <a:r>
              <a:rPr sz="3200" spc="-10" dirty="0">
                <a:latin typeface="Carlito"/>
                <a:cs typeface="Carlito"/>
              </a:rPr>
              <a:t>around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10" dirty="0">
                <a:latin typeface="Carlito"/>
                <a:cs typeface="Carlito"/>
              </a:rPr>
              <a:t>world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5" dirty="0">
                <a:latin typeface="Carlito"/>
                <a:cs typeface="Carlito"/>
              </a:rPr>
              <a:t>promotes  </a:t>
            </a:r>
            <a:r>
              <a:rPr sz="3200" spc="-20" dirty="0">
                <a:latin typeface="Carlito"/>
                <a:cs typeface="Carlito"/>
              </a:rPr>
              <a:t>intercultural</a:t>
            </a:r>
            <a:r>
              <a:rPr sz="3200" spc="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dialogue.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1899"/>
            <a:ext cx="2072639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HI</a:t>
            </a:r>
            <a:r>
              <a:rPr sz="4400" spc="-20" dirty="0"/>
              <a:t>S</a:t>
            </a:r>
            <a:r>
              <a:rPr sz="4400" spc="-125" dirty="0"/>
              <a:t>T</a:t>
            </a:r>
            <a:r>
              <a:rPr sz="4400" spc="-5" dirty="0"/>
              <a:t>O</a:t>
            </a:r>
            <a:r>
              <a:rPr sz="4400" spc="-65" dirty="0"/>
              <a:t>R</a:t>
            </a:r>
            <a:r>
              <a:rPr sz="4400" spc="-340" dirty="0"/>
              <a:t>Y</a:t>
            </a:r>
            <a:r>
              <a:rPr sz="4400" dirty="0"/>
              <a:t>: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09941"/>
            <a:ext cx="7438390" cy="3830954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4965" algn="l"/>
                <a:tab pos="355600" algn="l"/>
                <a:tab pos="1841500" algn="l"/>
              </a:tabLst>
            </a:pPr>
            <a:r>
              <a:rPr sz="3200" spc="-5" dirty="0">
                <a:latin typeface="Carlito"/>
                <a:cs typeface="Carlito"/>
              </a:rPr>
              <a:t>1950s	</a:t>
            </a:r>
            <a:r>
              <a:rPr sz="3200" b="1" spc="-5" dirty="0">
                <a:latin typeface="Carlito"/>
                <a:cs typeface="Carlito"/>
              </a:rPr>
              <a:t>The</a:t>
            </a:r>
            <a:r>
              <a:rPr sz="3200" b="1" spc="-20" dirty="0">
                <a:latin typeface="Carlito"/>
                <a:cs typeface="Carlito"/>
              </a:rPr>
              <a:t> </a:t>
            </a:r>
            <a:r>
              <a:rPr sz="3200" b="1" dirty="0">
                <a:latin typeface="Carlito"/>
                <a:cs typeface="Carlito"/>
              </a:rPr>
              <a:t>Beginning</a:t>
            </a:r>
            <a:endParaRPr sz="3200">
              <a:latin typeface="Carlito"/>
              <a:cs typeface="Carlito"/>
            </a:endParaRPr>
          </a:p>
          <a:p>
            <a:pPr marL="355600" marR="570865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The new </a:t>
            </a:r>
            <a:r>
              <a:rPr sz="3200" spc="-15" dirty="0">
                <a:latin typeface="Carlito"/>
                <a:cs typeface="Carlito"/>
              </a:rPr>
              <a:t>Federal </a:t>
            </a:r>
            <a:r>
              <a:rPr sz="3200" spc="-10" dirty="0">
                <a:latin typeface="Carlito"/>
                <a:cs typeface="Carlito"/>
              </a:rPr>
              <a:t>Republic </a:t>
            </a:r>
            <a:r>
              <a:rPr sz="3200" spc="-5" dirty="0">
                <a:latin typeface="Carlito"/>
                <a:cs typeface="Carlito"/>
              </a:rPr>
              <a:t>discusses </a:t>
            </a:r>
            <a:r>
              <a:rPr sz="3200" dirty="0">
                <a:latin typeface="Carlito"/>
                <a:cs typeface="Carlito"/>
              </a:rPr>
              <a:t>the  </a:t>
            </a:r>
            <a:r>
              <a:rPr sz="3200" spc="-10" dirty="0">
                <a:latin typeface="Carlito"/>
                <a:cs typeface="Carlito"/>
              </a:rPr>
              <a:t>establishment </a:t>
            </a:r>
            <a:r>
              <a:rPr sz="3200" spc="-5" dirty="0">
                <a:latin typeface="Carlito"/>
                <a:cs typeface="Carlito"/>
              </a:rPr>
              <a:t>of </a:t>
            </a:r>
            <a:r>
              <a:rPr sz="3200" dirty="0">
                <a:latin typeface="Carlito"/>
                <a:cs typeface="Carlito"/>
              </a:rPr>
              <a:t>an </a:t>
            </a:r>
            <a:r>
              <a:rPr sz="3200" spc="-5" dirty="0">
                <a:latin typeface="Carlito"/>
                <a:cs typeface="Carlito"/>
              </a:rPr>
              <a:t>international  </a:t>
            </a:r>
            <a:r>
              <a:rPr sz="3200" spc="-10" dirty="0">
                <a:latin typeface="Carlito"/>
                <a:cs typeface="Carlito"/>
              </a:rPr>
              <a:t>broadcasting</a:t>
            </a:r>
            <a:r>
              <a:rPr sz="3200" spc="15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service.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  <a:tab pos="1841500" algn="l"/>
              </a:tabLst>
            </a:pPr>
            <a:r>
              <a:rPr sz="3200" spc="-5" dirty="0">
                <a:latin typeface="Carlito"/>
                <a:cs typeface="Carlito"/>
              </a:rPr>
              <a:t>1960s	</a:t>
            </a:r>
            <a:r>
              <a:rPr sz="3200" b="1" dirty="0">
                <a:latin typeface="Carlito"/>
                <a:cs typeface="Carlito"/>
              </a:rPr>
              <a:t>Radio</a:t>
            </a:r>
            <a:r>
              <a:rPr sz="3200" b="1" spc="-15" dirty="0">
                <a:latin typeface="Carlito"/>
                <a:cs typeface="Carlito"/>
              </a:rPr>
              <a:t> </a:t>
            </a:r>
            <a:r>
              <a:rPr sz="3200" b="1" dirty="0">
                <a:latin typeface="Carlito"/>
                <a:cs typeface="Carlito"/>
              </a:rPr>
              <a:t>Service</a:t>
            </a:r>
            <a:endParaRPr sz="320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rlito"/>
                <a:cs typeface="Carlito"/>
              </a:rPr>
              <a:t>Broadcasting radio programming </a:t>
            </a:r>
            <a:r>
              <a:rPr sz="3200" dirty="0">
                <a:latin typeface="Carlito"/>
                <a:cs typeface="Carlito"/>
              </a:rPr>
              <a:t>in </a:t>
            </a:r>
            <a:r>
              <a:rPr sz="3200" spc="-15" dirty="0">
                <a:latin typeface="Carlito"/>
                <a:cs typeface="Carlito"/>
              </a:rPr>
              <a:t>foreign  </a:t>
            </a:r>
            <a:r>
              <a:rPr sz="3200" dirty="0">
                <a:latin typeface="Carlito"/>
                <a:cs typeface="Carlito"/>
              </a:rPr>
              <a:t>languages is</a:t>
            </a:r>
            <a:r>
              <a:rPr sz="3200" spc="15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approved.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15239"/>
            <a:ext cx="7925434" cy="500062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4965" algn="l"/>
                <a:tab pos="355600" algn="l"/>
                <a:tab pos="1841500" algn="l"/>
              </a:tabLst>
            </a:pPr>
            <a:r>
              <a:rPr sz="3200" spc="-5" dirty="0">
                <a:latin typeface="Carlito"/>
                <a:cs typeface="Carlito"/>
              </a:rPr>
              <a:t>1970s	</a:t>
            </a:r>
            <a:r>
              <a:rPr sz="3200" b="1" dirty="0">
                <a:latin typeface="Carlito"/>
                <a:cs typeface="Carlito"/>
              </a:rPr>
              <a:t>Service</a:t>
            </a:r>
            <a:r>
              <a:rPr sz="3200" b="1" spc="-10" dirty="0">
                <a:latin typeface="Carlito"/>
                <a:cs typeface="Carlito"/>
              </a:rPr>
              <a:t> </a:t>
            </a:r>
            <a:r>
              <a:rPr sz="3200" b="1" spc="-5" dirty="0">
                <a:latin typeface="Carlito"/>
                <a:cs typeface="Carlito"/>
              </a:rPr>
              <a:t>Expands</a:t>
            </a:r>
            <a:endParaRPr sz="320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rlito"/>
                <a:cs typeface="Carlito"/>
              </a:rPr>
              <a:t>After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5" dirty="0">
                <a:latin typeface="Carlito"/>
                <a:cs typeface="Carlito"/>
              </a:rPr>
              <a:t>decade of </a:t>
            </a:r>
            <a:r>
              <a:rPr sz="3200" spc="-15" dirty="0">
                <a:latin typeface="Carlito"/>
                <a:cs typeface="Carlito"/>
              </a:rPr>
              <a:t>rapid </a:t>
            </a:r>
            <a:r>
              <a:rPr sz="3200" spc="-10" dirty="0">
                <a:latin typeface="Carlito"/>
                <a:cs typeface="Carlito"/>
              </a:rPr>
              <a:t>expansion, DW-RADIO  </a:t>
            </a:r>
            <a:r>
              <a:rPr sz="3200" spc="-15" dirty="0">
                <a:latin typeface="Carlito"/>
                <a:cs typeface="Carlito"/>
              </a:rPr>
              <a:t>broadcasts </a:t>
            </a:r>
            <a:r>
              <a:rPr sz="3200" dirty="0">
                <a:latin typeface="Carlito"/>
                <a:cs typeface="Carlito"/>
              </a:rPr>
              <a:t>in 29 languages in</a:t>
            </a:r>
            <a:r>
              <a:rPr sz="3200" spc="35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1970.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  <a:tab pos="1841500" algn="l"/>
              </a:tabLst>
            </a:pPr>
            <a:r>
              <a:rPr sz="3200" spc="-5" dirty="0">
                <a:latin typeface="Carlito"/>
                <a:cs typeface="Carlito"/>
              </a:rPr>
              <a:t>1980s	</a:t>
            </a:r>
            <a:r>
              <a:rPr sz="3200" b="1" spc="-10" dirty="0">
                <a:latin typeface="Carlito"/>
                <a:cs typeface="Carlito"/>
              </a:rPr>
              <a:t>Popular</a:t>
            </a:r>
            <a:r>
              <a:rPr sz="3200" b="1" spc="-30" dirty="0">
                <a:latin typeface="Carlito"/>
                <a:cs typeface="Carlito"/>
              </a:rPr>
              <a:t> </a:t>
            </a:r>
            <a:r>
              <a:rPr sz="3200" b="1" spc="-10" dirty="0">
                <a:latin typeface="Carlito"/>
                <a:cs typeface="Carlito"/>
              </a:rPr>
              <a:t>Internationally</a:t>
            </a:r>
            <a:endParaRPr sz="3200">
              <a:latin typeface="Carlito"/>
              <a:cs typeface="Carlito"/>
            </a:endParaRPr>
          </a:p>
          <a:p>
            <a:pPr marL="355600" marR="1106805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rlito"/>
                <a:cs typeface="Carlito"/>
              </a:rPr>
              <a:t>Hundreds </a:t>
            </a:r>
            <a:r>
              <a:rPr sz="3200" spc="-5" dirty="0">
                <a:latin typeface="Carlito"/>
                <a:cs typeface="Carlito"/>
              </a:rPr>
              <a:t>of </a:t>
            </a:r>
            <a:r>
              <a:rPr sz="3200" spc="-15" dirty="0">
                <a:latin typeface="Carlito"/>
                <a:cs typeface="Carlito"/>
              </a:rPr>
              <a:t>hours </a:t>
            </a:r>
            <a:r>
              <a:rPr sz="3200" dirty="0">
                <a:latin typeface="Carlito"/>
                <a:cs typeface="Carlito"/>
              </a:rPr>
              <a:t>of </a:t>
            </a:r>
            <a:r>
              <a:rPr sz="3200" spc="-10" dirty="0">
                <a:latin typeface="Carlito"/>
                <a:cs typeface="Carlito"/>
              </a:rPr>
              <a:t>programming are  </a:t>
            </a:r>
            <a:r>
              <a:rPr sz="3200" spc="-15" dirty="0">
                <a:latin typeface="Carlito"/>
                <a:cs typeface="Carlito"/>
              </a:rPr>
              <a:t>broadcast </a:t>
            </a:r>
            <a:r>
              <a:rPr sz="3200" dirty="0">
                <a:latin typeface="Carlito"/>
                <a:cs typeface="Carlito"/>
              </a:rPr>
              <a:t>each</a:t>
            </a:r>
            <a:r>
              <a:rPr sz="3200" spc="5" dirty="0">
                <a:latin typeface="Carlito"/>
                <a:cs typeface="Carlito"/>
              </a:rPr>
              <a:t> </a:t>
            </a:r>
            <a:r>
              <a:rPr sz="3200" spc="-80" dirty="0">
                <a:latin typeface="Carlito"/>
                <a:cs typeface="Carlito"/>
              </a:rPr>
              <a:t>year.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  <a:tab pos="1841500" algn="l"/>
              </a:tabLst>
            </a:pPr>
            <a:r>
              <a:rPr sz="3200" spc="-5" dirty="0">
                <a:latin typeface="Carlito"/>
                <a:cs typeface="Carlito"/>
              </a:rPr>
              <a:t>1990s	</a:t>
            </a:r>
            <a:r>
              <a:rPr sz="3200" b="1" spc="-10" dirty="0">
                <a:latin typeface="Carlito"/>
                <a:cs typeface="Carlito"/>
              </a:rPr>
              <a:t>Focus </a:t>
            </a:r>
            <a:r>
              <a:rPr sz="3200" b="1" dirty="0">
                <a:latin typeface="Carlito"/>
                <a:cs typeface="Carlito"/>
              </a:rPr>
              <a:t>on</a:t>
            </a:r>
            <a:r>
              <a:rPr sz="3200" b="1" spc="-20" dirty="0">
                <a:latin typeface="Carlito"/>
                <a:cs typeface="Carlito"/>
              </a:rPr>
              <a:t> </a:t>
            </a:r>
            <a:r>
              <a:rPr sz="3200" b="1" spc="-10" dirty="0">
                <a:latin typeface="Carlito"/>
                <a:cs typeface="Carlito"/>
              </a:rPr>
              <a:t>Information</a:t>
            </a:r>
            <a:endParaRPr sz="3200">
              <a:latin typeface="Carlito"/>
              <a:cs typeface="Carlito"/>
            </a:endParaRPr>
          </a:p>
          <a:p>
            <a:pPr marL="355600" marR="72644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DW-RADIO </a:t>
            </a:r>
            <a:r>
              <a:rPr sz="3200" spc="-15" dirty="0">
                <a:latin typeface="Carlito"/>
                <a:cs typeface="Carlito"/>
              </a:rPr>
              <a:t>broadcast </a:t>
            </a:r>
            <a:r>
              <a:rPr sz="3200" dirty="0">
                <a:latin typeface="Carlito"/>
                <a:cs typeface="Carlito"/>
              </a:rPr>
              <a:t>in </a:t>
            </a:r>
            <a:r>
              <a:rPr sz="3200" spc="-10" dirty="0">
                <a:latin typeface="Carlito"/>
                <a:cs typeface="Carlito"/>
              </a:rPr>
              <a:t>areas around </a:t>
            </a:r>
            <a:r>
              <a:rPr sz="3200" dirty="0">
                <a:latin typeface="Carlito"/>
                <a:cs typeface="Carlito"/>
              </a:rPr>
              <a:t>the  </a:t>
            </a:r>
            <a:r>
              <a:rPr sz="3200" spc="-5" dirty="0">
                <a:latin typeface="Carlito"/>
                <a:cs typeface="Carlito"/>
              </a:rPr>
              <a:t>world </a:t>
            </a:r>
            <a:r>
              <a:rPr sz="3200" spc="-15" dirty="0">
                <a:latin typeface="Carlito"/>
                <a:cs typeface="Carlito"/>
              </a:rPr>
              <a:t>at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10" dirty="0">
                <a:latin typeface="Carlito"/>
                <a:cs typeface="Carlito"/>
              </a:rPr>
              <a:t>best </a:t>
            </a:r>
            <a:r>
              <a:rPr sz="3200" spc="-5" dirty="0">
                <a:latin typeface="Carlito"/>
                <a:cs typeface="Carlito"/>
              </a:rPr>
              <a:t>possible</a:t>
            </a:r>
            <a:r>
              <a:rPr sz="3200" spc="3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time.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1899"/>
            <a:ext cx="203835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0" dirty="0"/>
              <a:t>PROFILE: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09978"/>
            <a:ext cx="7865109" cy="446532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rlito"/>
                <a:cs typeface="Carlito"/>
              </a:rPr>
              <a:t>It </a:t>
            </a:r>
            <a:r>
              <a:rPr sz="3200" spc="-25" dirty="0">
                <a:latin typeface="Carlito"/>
                <a:cs typeface="Carlito"/>
              </a:rPr>
              <a:t>first </a:t>
            </a:r>
            <a:r>
              <a:rPr sz="3200" spc="-10" dirty="0">
                <a:latin typeface="Carlito"/>
                <a:cs typeface="Carlito"/>
              </a:rPr>
              <a:t>went </a:t>
            </a:r>
            <a:r>
              <a:rPr sz="3200" dirty="0">
                <a:latin typeface="Carlito"/>
                <a:cs typeface="Carlito"/>
              </a:rPr>
              <a:t>on </a:t>
            </a:r>
            <a:r>
              <a:rPr sz="3200" spc="-5" dirty="0">
                <a:latin typeface="Carlito"/>
                <a:cs typeface="Carlito"/>
              </a:rPr>
              <a:t>the </a:t>
            </a:r>
            <a:r>
              <a:rPr sz="3200" dirty="0">
                <a:latin typeface="Carlito"/>
                <a:cs typeface="Carlito"/>
              </a:rPr>
              <a:t>air on </a:t>
            </a:r>
            <a:r>
              <a:rPr sz="3200" spc="-20" dirty="0">
                <a:latin typeface="Carlito"/>
                <a:cs typeface="Carlito"/>
              </a:rPr>
              <a:t>May </a:t>
            </a:r>
            <a:r>
              <a:rPr sz="3200" dirty="0">
                <a:latin typeface="Carlito"/>
                <a:cs typeface="Carlito"/>
              </a:rPr>
              <a:t>3,</a:t>
            </a:r>
            <a:r>
              <a:rPr sz="3200" spc="6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1953.</a:t>
            </a:r>
            <a:endParaRPr sz="3200">
              <a:latin typeface="Carlito"/>
              <a:cs typeface="Carlito"/>
            </a:endParaRPr>
          </a:p>
          <a:p>
            <a:pPr marL="355600" marR="5080" indent="-342900">
              <a:lnSpc>
                <a:spcPts val="3460"/>
              </a:lnSpc>
              <a:spcBef>
                <a:spcPts val="81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rlito"/>
                <a:cs typeface="Carlito"/>
              </a:rPr>
              <a:t>It is a </a:t>
            </a:r>
            <a:r>
              <a:rPr sz="3200" spc="-5" dirty="0">
                <a:latin typeface="Carlito"/>
                <a:cs typeface="Carlito"/>
              </a:rPr>
              <a:t>public </a:t>
            </a:r>
            <a:r>
              <a:rPr sz="3200" spc="-15" dirty="0">
                <a:latin typeface="Carlito"/>
                <a:cs typeface="Carlito"/>
              </a:rPr>
              <a:t>broadcaster </a:t>
            </a:r>
            <a:r>
              <a:rPr sz="3200" dirty="0">
                <a:latin typeface="Carlito"/>
                <a:cs typeface="Carlito"/>
              </a:rPr>
              <a:t>and is </a:t>
            </a:r>
            <a:r>
              <a:rPr sz="3200" spc="-5" dirty="0">
                <a:latin typeface="Carlito"/>
                <a:cs typeface="Carlito"/>
              </a:rPr>
              <a:t>funded </a:t>
            </a:r>
            <a:r>
              <a:rPr sz="3200" spc="-10" dirty="0">
                <a:latin typeface="Carlito"/>
                <a:cs typeface="Carlito"/>
              </a:rPr>
              <a:t>by </a:t>
            </a:r>
            <a:r>
              <a:rPr sz="3200" dirty="0">
                <a:latin typeface="Carlito"/>
                <a:cs typeface="Carlito"/>
              </a:rPr>
              <a:t>the  </a:t>
            </a:r>
            <a:r>
              <a:rPr sz="3200" spc="-10" dirty="0">
                <a:latin typeface="Carlito"/>
                <a:cs typeface="Carlito"/>
              </a:rPr>
              <a:t>government </a:t>
            </a:r>
            <a:r>
              <a:rPr sz="3200" spc="-15" dirty="0">
                <a:latin typeface="Carlito"/>
                <a:cs typeface="Carlito"/>
              </a:rPr>
              <a:t>from </a:t>
            </a:r>
            <a:r>
              <a:rPr sz="3200" spc="-20" dirty="0">
                <a:latin typeface="Carlito"/>
                <a:cs typeface="Carlito"/>
              </a:rPr>
              <a:t>tax</a:t>
            </a:r>
            <a:r>
              <a:rPr sz="3200" spc="1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revenue.</a:t>
            </a:r>
            <a:endParaRPr sz="3200">
              <a:latin typeface="Carlito"/>
              <a:cs typeface="Carlito"/>
            </a:endParaRPr>
          </a:p>
          <a:p>
            <a:pPr marL="355600" marR="891540" indent="-342900">
              <a:lnSpc>
                <a:spcPts val="3460"/>
              </a:lnSpc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The </a:t>
            </a:r>
            <a:r>
              <a:rPr sz="3200" dirty="0">
                <a:latin typeface="Carlito"/>
                <a:cs typeface="Carlito"/>
              </a:rPr>
              <a:t>annual </a:t>
            </a:r>
            <a:r>
              <a:rPr sz="3200" spc="-10" dirty="0">
                <a:latin typeface="Carlito"/>
                <a:cs typeface="Carlito"/>
              </a:rPr>
              <a:t>budget </a:t>
            </a:r>
            <a:r>
              <a:rPr sz="3200" dirty="0">
                <a:latin typeface="Carlito"/>
                <a:cs typeface="Carlito"/>
              </a:rPr>
              <a:t>is </a:t>
            </a:r>
            <a:r>
              <a:rPr sz="3200" spc="-15" dirty="0">
                <a:latin typeface="Carlito"/>
                <a:cs typeface="Carlito"/>
              </a:rPr>
              <a:t>approximately </a:t>
            </a:r>
            <a:r>
              <a:rPr sz="3200" dirty="0">
                <a:latin typeface="Carlito"/>
                <a:cs typeface="Carlito"/>
              </a:rPr>
              <a:t>275  </a:t>
            </a:r>
            <a:r>
              <a:rPr sz="3200" spc="-5" dirty="0">
                <a:latin typeface="Carlito"/>
                <a:cs typeface="Carlito"/>
              </a:rPr>
              <a:t>million</a:t>
            </a:r>
            <a:r>
              <a:rPr sz="3200" spc="30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Euros.</a:t>
            </a:r>
            <a:endParaRPr sz="3200">
              <a:latin typeface="Carlito"/>
              <a:cs typeface="Carlito"/>
            </a:endParaRPr>
          </a:p>
          <a:p>
            <a:pPr marL="355600" marR="318135" indent="-342900">
              <a:lnSpc>
                <a:spcPts val="3460"/>
              </a:lnSpc>
              <a:spcBef>
                <a:spcPts val="765"/>
              </a:spcBef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dirty="0"/>
              <a:t>	</a:t>
            </a:r>
            <a:r>
              <a:rPr sz="3200" spc="-5" dirty="0">
                <a:latin typeface="Carlito"/>
                <a:cs typeface="Carlito"/>
              </a:rPr>
              <a:t>Erik </a:t>
            </a:r>
            <a:r>
              <a:rPr sz="3200" spc="-10" dirty="0">
                <a:latin typeface="Carlito"/>
                <a:cs typeface="Carlito"/>
              </a:rPr>
              <a:t>Bettermann </a:t>
            </a:r>
            <a:r>
              <a:rPr sz="3200" spc="-5" dirty="0">
                <a:latin typeface="Carlito"/>
                <a:cs typeface="Carlito"/>
              </a:rPr>
              <a:t>has been </a:t>
            </a:r>
            <a:r>
              <a:rPr sz="3200" spc="-15" dirty="0">
                <a:latin typeface="Carlito"/>
                <a:cs typeface="Carlito"/>
              </a:rPr>
              <a:t>Director </a:t>
            </a:r>
            <a:r>
              <a:rPr sz="3200" spc="-10" dirty="0">
                <a:latin typeface="Carlito"/>
                <a:cs typeface="Carlito"/>
              </a:rPr>
              <a:t>General  </a:t>
            </a:r>
            <a:r>
              <a:rPr sz="3200" spc="-5" dirty="0">
                <a:latin typeface="Carlito"/>
                <a:cs typeface="Carlito"/>
              </a:rPr>
              <a:t>since 2001.</a:t>
            </a:r>
            <a:endParaRPr sz="3200">
              <a:latin typeface="Carlito"/>
              <a:cs typeface="Carlito"/>
            </a:endParaRPr>
          </a:p>
          <a:p>
            <a:pPr marL="355600" marR="520065" indent="-342900">
              <a:lnSpc>
                <a:spcPts val="3460"/>
              </a:lnSpc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The </a:t>
            </a:r>
            <a:r>
              <a:rPr sz="3200" dirty="0">
                <a:latin typeface="Carlito"/>
                <a:cs typeface="Carlito"/>
              </a:rPr>
              <a:t>chairman </a:t>
            </a:r>
            <a:r>
              <a:rPr sz="3200" spc="-5" dirty="0">
                <a:latin typeface="Carlito"/>
                <a:cs typeface="Carlito"/>
              </a:rPr>
              <a:t>of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10" dirty="0">
                <a:latin typeface="Carlito"/>
                <a:cs typeface="Carlito"/>
              </a:rPr>
              <a:t>Broadcasting Board </a:t>
            </a:r>
            <a:r>
              <a:rPr sz="3200" dirty="0">
                <a:latin typeface="Carlito"/>
                <a:cs typeface="Carlito"/>
              </a:rPr>
              <a:t>is  </a:t>
            </a:r>
            <a:r>
              <a:rPr sz="3200" spc="-25" dirty="0">
                <a:latin typeface="Carlito"/>
                <a:cs typeface="Carlito"/>
              </a:rPr>
              <a:t>Valentin</a:t>
            </a:r>
            <a:r>
              <a:rPr sz="3200" spc="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Schmidt.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64565"/>
            <a:ext cx="8069580" cy="51968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rlito"/>
                <a:cs typeface="Carlito"/>
              </a:rPr>
              <a:t>It is </a:t>
            </a:r>
            <a:r>
              <a:rPr sz="3200" spc="-10" dirty="0">
                <a:latin typeface="Carlito"/>
                <a:cs typeface="Carlito"/>
              </a:rPr>
              <a:t>headquartered </a:t>
            </a:r>
            <a:r>
              <a:rPr sz="3200" dirty="0">
                <a:latin typeface="Carlito"/>
                <a:cs typeface="Carlito"/>
              </a:rPr>
              <a:t>in Bonn, </a:t>
            </a:r>
            <a:r>
              <a:rPr sz="3200" spc="-5" dirty="0">
                <a:latin typeface="Carlito"/>
                <a:cs typeface="Carlito"/>
              </a:rPr>
              <a:t>where </a:t>
            </a:r>
            <a:r>
              <a:rPr sz="3200" spc="-15" dirty="0">
                <a:latin typeface="Carlito"/>
                <a:cs typeface="Carlito"/>
              </a:rPr>
              <a:t>radio </a:t>
            </a:r>
            <a:r>
              <a:rPr sz="3200" dirty="0">
                <a:latin typeface="Carlito"/>
                <a:cs typeface="Carlito"/>
              </a:rPr>
              <a:t>and  </a:t>
            </a:r>
            <a:r>
              <a:rPr sz="3200" spc="-5" dirty="0">
                <a:latin typeface="Carlito"/>
                <a:cs typeface="Carlito"/>
              </a:rPr>
              <a:t>online </a:t>
            </a:r>
            <a:r>
              <a:rPr sz="3200" spc="-15" dirty="0">
                <a:latin typeface="Carlito"/>
                <a:cs typeface="Carlito"/>
              </a:rPr>
              <a:t>content </a:t>
            </a:r>
            <a:r>
              <a:rPr sz="3200" dirty="0">
                <a:latin typeface="Carlito"/>
                <a:cs typeface="Carlito"/>
              </a:rPr>
              <a:t>is </a:t>
            </a:r>
            <a:r>
              <a:rPr sz="3200" spc="-10" dirty="0">
                <a:latin typeface="Carlito"/>
                <a:cs typeface="Carlito"/>
              </a:rPr>
              <a:t>produced at </a:t>
            </a:r>
            <a:r>
              <a:rPr sz="3200" spc="-5" dirty="0">
                <a:latin typeface="Carlito"/>
                <a:cs typeface="Carlito"/>
              </a:rPr>
              <a:t>the </a:t>
            </a:r>
            <a:r>
              <a:rPr sz="3200" spc="-10" dirty="0">
                <a:latin typeface="Carlito"/>
                <a:cs typeface="Carlito"/>
              </a:rPr>
              <a:t>broadcasting  center </a:t>
            </a:r>
            <a:r>
              <a:rPr sz="3200" dirty="0">
                <a:latin typeface="Carlito"/>
                <a:cs typeface="Carlito"/>
              </a:rPr>
              <a:t>in the </a:t>
            </a:r>
            <a:r>
              <a:rPr sz="3200" spc="-15" dirty="0">
                <a:latin typeface="Carlito"/>
                <a:cs typeface="Carlito"/>
              </a:rPr>
              <a:t>former </a:t>
            </a:r>
            <a:r>
              <a:rPr sz="3200" spc="-10" dirty="0">
                <a:latin typeface="Carlito"/>
                <a:cs typeface="Carlito"/>
              </a:rPr>
              <a:t>government</a:t>
            </a:r>
            <a:r>
              <a:rPr sz="3200" spc="1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district.</a:t>
            </a:r>
            <a:endParaRPr sz="3200">
              <a:latin typeface="Carlito"/>
              <a:cs typeface="Carlito"/>
            </a:endParaRPr>
          </a:p>
          <a:p>
            <a:pPr marL="355600" marR="106045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Deutsche </a:t>
            </a:r>
            <a:r>
              <a:rPr sz="3200" spc="-45" dirty="0">
                <a:latin typeface="Carlito"/>
                <a:cs typeface="Carlito"/>
              </a:rPr>
              <a:t>Welle’s </a:t>
            </a:r>
            <a:r>
              <a:rPr sz="3200" spc="-10" dirty="0">
                <a:latin typeface="Carlito"/>
                <a:cs typeface="Carlito"/>
              </a:rPr>
              <a:t>television </a:t>
            </a:r>
            <a:r>
              <a:rPr sz="3200" dirty="0">
                <a:latin typeface="Carlito"/>
                <a:cs typeface="Carlito"/>
              </a:rPr>
              <a:t>services </a:t>
            </a:r>
            <a:r>
              <a:rPr sz="3200" spc="-15" dirty="0">
                <a:latin typeface="Carlito"/>
                <a:cs typeface="Carlito"/>
              </a:rPr>
              <a:t>are </a:t>
            </a:r>
            <a:r>
              <a:rPr sz="3200" spc="-5" dirty="0">
                <a:latin typeface="Carlito"/>
                <a:cs typeface="Carlito"/>
              </a:rPr>
              <a:t>based  </a:t>
            </a:r>
            <a:r>
              <a:rPr sz="3200" dirty="0">
                <a:latin typeface="Carlito"/>
                <a:cs typeface="Carlito"/>
              </a:rPr>
              <a:t>in</a:t>
            </a:r>
            <a:r>
              <a:rPr sz="3200" spc="-5" dirty="0">
                <a:latin typeface="Carlito"/>
                <a:cs typeface="Carlito"/>
              </a:rPr>
              <a:t> Berlin.</a:t>
            </a:r>
            <a:endParaRPr sz="3200">
              <a:latin typeface="Carlito"/>
              <a:cs typeface="Carlito"/>
            </a:endParaRPr>
          </a:p>
          <a:p>
            <a:pPr marL="355600" marR="28702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rlito"/>
                <a:cs typeface="Carlito"/>
              </a:rPr>
              <a:t>It is </a:t>
            </a:r>
            <a:r>
              <a:rPr sz="3200" spc="-5" dirty="0">
                <a:latin typeface="Carlito"/>
                <a:cs typeface="Carlito"/>
              </a:rPr>
              <a:t>comprised </a:t>
            </a:r>
            <a:r>
              <a:rPr sz="3200" dirty="0">
                <a:latin typeface="Carlito"/>
                <a:cs typeface="Carlito"/>
              </a:rPr>
              <a:t>of a </a:t>
            </a:r>
            <a:r>
              <a:rPr sz="3200" spc="-10" dirty="0">
                <a:latin typeface="Carlito"/>
                <a:cs typeface="Carlito"/>
              </a:rPr>
              <a:t>team </a:t>
            </a:r>
            <a:r>
              <a:rPr sz="3200" spc="5" dirty="0">
                <a:latin typeface="Carlito"/>
                <a:cs typeface="Carlito"/>
              </a:rPr>
              <a:t>of </a:t>
            </a:r>
            <a:r>
              <a:rPr sz="3200" spc="-10" dirty="0">
                <a:latin typeface="Carlito"/>
                <a:cs typeface="Carlito"/>
              </a:rPr>
              <a:t>around </a:t>
            </a:r>
            <a:r>
              <a:rPr sz="3200" dirty="0">
                <a:latin typeface="Carlito"/>
                <a:cs typeface="Carlito"/>
              </a:rPr>
              <a:t>1,500  </a:t>
            </a:r>
            <a:r>
              <a:rPr sz="3200" spc="-5" dirty="0">
                <a:latin typeface="Carlito"/>
                <a:cs typeface="Carlito"/>
              </a:rPr>
              <a:t>employees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0" dirty="0">
                <a:latin typeface="Carlito"/>
                <a:cs typeface="Carlito"/>
              </a:rPr>
              <a:t>hundreds </a:t>
            </a:r>
            <a:r>
              <a:rPr sz="3200" spc="-5" dirty="0">
                <a:latin typeface="Carlito"/>
                <a:cs typeface="Carlito"/>
              </a:rPr>
              <a:t>of </a:t>
            </a:r>
            <a:r>
              <a:rPr sz="3200" spc="-10" dirty="0">
                <a:latin typeface="Carlito"/>
                <a:cs typeface="Carlito"/>
              </a:rPr>
              <a:t>freelancers </a:t>
            </a:r>
            <a:r>
              <a:rPr sz="3200" spc="-20" dirty="0">
                <a:latin typeface="Carlito"/>
                <a:cs typeface="Carlito"/>
              </a:rPr>
              <a:t>from  </a:t>
            </a:r>
            <a:r>
              <a:rPr sz="3200" spc="-10" dirty="0">
                <a:latin typeface="Carlito"/>
                <a:cs typeface="Carlito"/>
              </a:rPr>
              <a:t>more </a:t>
            </a:r>
            <a:r>
              <a:rPr sz="3200" dirty="0">
                <a:latin typeface="Carlito"/>
                <a:cs typeface="Carlito"/>
              </a:rPr>
              <a:t>than 60</a:t>
            </a:r>
            <a:r>
              <a:rPr sz="3200" spc="2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countries.</a:t>
            </a:r>
            <a:endParaRPr sz="3200">
              <a:latin typeface="Carlito"/>
              <a:cs typeface="Carlito"/>
            </a:endParaRPr>
          </a:p>
          <a:p>
            <a:pPr marL="355600" marR="559435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rlito"/>
                <a:cs typeface="Carlito"/>
              </a:rPr>
              <a:t>Its services </a:t>
            </a:r>
            <a:r>
              <a:rPr sz="3200" spc="-5" dirty="0">
                <a:latin typeface="Carlito"/>
                <a:cs typeface="Carlito"/>
              </a:rPr>
              <a:t>reach </a:t>
            </a:r>
            <a:r>
              <a:rPr sz="3200" spc="-10" dirty="0">
                <a:latin typeface="Carlito"/>
                <a:cs typeface="Carlito"/>
              </a:rPr>
              <a:t>more </a:t>
            </a:r>
            <a:r>
              <a:rPr sz="3200" dirty="0">
                <a:latin typeface="Carlito"/>
                <a:cs typeface="Carlito"/>
              </a:rPr>
              <a:t>than 86 </a:t>
            </a:r>
            <a:r>
              <a:rPr sz="3200" spc="-5" dirty="0">
                <a:latin typeface="Carlito"/>
                <a:cs typeface="Carlito"/>
              </a:rPr>
              <a:t>million  </a:t>
            </a:r>
            <a:r>
              <a:rPr sz="3200" spc="-15" dirty="0">
                <a:latin typeface="Carlito"/>
                <a:cs typeface="Carlito"/>
              </a:rPr>
              <a:t>listeners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5" dirty="0">
                <a:latin typeface="Carlito"/>
                <a:cs typeface="Carlito"/>
              </a:rPr>
              <a:t>viewers </a:t>
            </a:r>
            <a:r>
              <a:rPr sz="3200" spc="-5" dirty="0">
                <a:latin typeface="Carlito"/>
                <a:cs typeface="Carlito"/>
              </a:rPr>
              <a:t>worldwide </a:t>
            </a:r>
            <a:r>
              <a:rPr sz="3200" dirty="0">
                <a:latin typeface="Carlito"/>
                <a:cs typeface="Carlito"/>
              </a:rPr>
              <a:t>each</a:t>
            </a:r>
            <a:r>
              <a:rPr sz="3200" spc="-1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week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1899"/>
            <a:ext cx="413321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25" dirty="0">
                <a:latin typeface="Carlito"/>
                <a:cs typeface="Carlito"/>
              </a:rPr>
              <a:t>Facts </a:t>
            </a:r>
            <a:r>
              <a:rPr sz="4400" b="1" dirty="0">
                <a:latin typeface="Carlito"/>
                <a:cs typeface="Carlito"/>
              </a:rPr>
              <a:t>and</a:t>
            </a:r>
            <a:r>
              <a:rPr sz="4400" b="1" spc="-50" dirty="0">
                <a:latin typeface="Carlito"/>
                <a:cs typeface="Carlito"/>
              </a:rPr>
              <a:t> </a:t>
            </a:r>
            <a:r>
              <a:rPr sz="4400" b="1" spc="-10" dirty="0">
                <a:latin typeface="Carlito"/>
                <a:cs typeface="Carlito"/>
              </a:rPr>
              <a:t>Figures: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7772400" cy="41243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459105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Deutsche </a:t>
            </a:r>
            <a:r>
              <a:rPr sz="3200" spc="-20" dirty="0">
                <a:latin typeface="Carlito"/>
                <a:cs typeface="Carlito"/>
              </a:rPr>
              <a:t>Welle </a:t>
            </a:r>
            <a:r>
              <a:rPr sz="3200" spc="-5" dirty="0">
                <a:latin typeface="Carlito"/>
                <a:cs typeface="Carlito"/>
              </a:rPr>
              <a:t>has been </a:t>
            </a:r>
            <a:r>
              <a:rPr sz="3200" spc="-10" dirty="0">
                <a:latin typeface="Carlito"/>
                <a:cs typeface="Carlito"/>
              </a:rPr>
              <a:t>broadcasting </a:t>
            </a:r>
            <a:r>
              <a:rPr sz="3200" spc="-30" dirty="0">
                <a:latin typeface="Carlito"/>
                <a:cs typeface="Carlito"/>
              </a:rPr>
              <a:t>for  </a:t>
            </a:r>
            <a:r>
              <a:rPr sz="3200" spc="-10" dirty="0">
                <a:latin typeface="Carlito"/>
                <a:cs typeface="Carlito"/>
              </a:rPr>
              <a:t>more </a:t>
            </a:r>
            <a:r>
              <a:rPr sz="3200" dirty="0">
                <a:latin typeface="Carlito"/>
                <a:cs typeface="Carlito"/>
              </a:rPr>
              <a:t>than 55 </a:t>
            </a:r>
            <a:r>
              <a:rPr sz="3200" spc="-20" dirty="0">
                <a:latin typeface="Carlito"/>
                <a:cs typeface="Carlito"/>
              </a:rPr>
              <a:t>years</a:t>
            </a:r>
            <a:r>
              <a:rPr sz="3200" dirty="0">
                <a:latin typeface="Carlito"/>
                <a:cs typeface="Carlito"/>
              </a:rPr>
              <a:t> </a:t>
            </a:r>
            <a:r>
              <a:rPr sz="3200" spc="-55" dirty="0">
                <a:latin typeface="Carlito"/>
                <a:cs typeface="Carlito"/>
              </a:rPr>
              <a:t>now.</a:t>
            </a:r>
            <a:endParaRPr sz="3200">
              <a:latin typeface="Carlito"/>
              <a:cs typeface="Carlito"/>
            </a:endParaRPr>
          </a:p>
          <a:p>
            <a:pPr marL="355600" marR="1193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rlito"/>
                <a:cs typeface="Carlito"/>
              </a:rPr>
              <a:t>It is an </a:t>
            </a:r>
            <a:r>
              <a:rPr sz="3200" spc="-10" dirty="0">
                <a:latin typeface="Carlito"/>
                <a:cs typeface="Carlito"/>
              </a:rPr>
              <a:t>innovative </a:t>
            </a:r>
            <a:r>
              <a:rPr sz="3200" dirty="0">
                <a:latin typeface="Carlito"/>
                <a:cs typeface="Carlito"/>
              </a:rPr>
              <a:t>media </a:t>
            </a:r>
            <a:r>
              <a:rPr sz="3200" spc="-15" dirty="0">
                <a:latin typeface="Carlito"/>
                <a:cs typeface="Carlito"/>
              </a:rPr>
              <a:t>company </a:t>
            </a:r>
            <a:r>
              <a:rPr sz="3200" spc="-20" dirty="0">
                <a:latin typeface="Carlito"/>
                <a:cs typeface="Carlito"/>
              </a:rPr>
              <a:t>offering  </a:t>
            </a:r>
            <a:r>
              <a:rPr sz="3200" dirty="0">
                <a:latin typeface="Carlito"/>
                <a:cs typeface="Carlito"/>
              </a:rPr>
              <a:t>multimedia, </a:t>
            </a:r>
            <a:r>
              <a:rPr sz="3200" spc="-5" dirty="0">
                <a:latin typeface="Carlito"/>
                <a:cs typeface="Carlito"/>
              </a:rPr>
              <a:t>worldwide-accessible </a:t>
            </a:r>
            <a:r>
              <a:rPr sz="3200" spc="-15" dirty="0">
                <a:latin typeface="Carlito"/>
                <a:cs typeface="Carlito"/>
              </a:rPr>
              <a:t>news </a:t>
            </a:r>
            <a:r>
              <a:rPr sz="3200" dirty="0">
                <a:latin typeface="Carlito"/>
                <a:cs typeface="Carlito"/>
              </a:rPr>
              <a:t>and  </a:t>
            </a:r>
            <a:r>
              <a:rPr sz="3200" spc="-15" dirty="0">
                <a:latin typeface="Carlito"/>
                <a:cs typeface="Carlito"/>
              </a:rPr>
              <a:t>information </a:t>
            </a:r>
            <a:r>
              <a:rPr sz="3200" dirty="0">
                <a:latin typeface="Carlito"/>
                <a:cs typeface="Carlito"/>
              </a:rPr>
              <a:t>in 30 </a:t>
            </a:r>
            <a:r>
              <a:rPr sz="3200" spc="-25" dirty="0">
                <a:latin typeface="Carlito"/>
                <a:cs typeface="Carlito"/>
              </a:rPr>
              <a:t>different</a:t>
            </a:r>
            <a:r>
              <a:rPr sz="3200" spc="45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languages.</a:t>
            </a:r>
            <a:endParaRPr sz="320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Deutsche </a:t>
            </a:r>
            <a:r>
              <a:rPr sz="3200" spc="-25" dirty="0">
                <a:latin typeface="Carlito"/>
                <a:cs typeface="Carlito"/>
              </a:rPr>
              <a:t>Welle </a:t>
            </a:r>
            <a:r>
              <a:rPr sz="3200" spc="-15" dirty="0">
                <a:latin typeface="Carlito"/>
                <a:cs typeface="Carlito"/>
              </a:rPr>
              <a:t>focuses </a:t>
            </a:r>
            <a:r>
              <a:rPr sz="3200" spc="-5" dirty="0">
                <a:latin typeface="Carlito"/>
                <a:cs typeface="Carlito"/>
              </a:rPr>
              <a:t>on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10" dirty="0">
                <a:latin typeface="Carlito"/>
                <a:cs typeface="Carlito"/>
              </a:rPr>
              <a:t>most </a:t>
            </a:r>
            <a:r>
              <a:rPr sz="3200" dirty="0">
                <a:latin typeface="Carlito"/>
                <a:cs typeface="Carlito"/>
              </a:rPr>
              <a:t>modern  </a:t>
            </a:r>
            <a:r>
              <a:rPr sz="3200" spc="-10" dirty="0">
                <a:latin typeface="Carlito"/>
                <a:cs typeface="Carlito"/>
              </a:rPr>
              <a:t>digital </a:t>
            </a:r>
            <a:r>
              <a:rPr sz="3200" spc="-5" dirty="0">
                <a:latin typeface="Carlito"/>
                <a:cs typeface="Carlito"/>
              </a:rPr>
              <a:t>technology </a:t>
            </a:r>
            <a:r>
              <a:rPr sz="3200" spc="-25" dirty="0">
                <a:latin typeface="Carlito"/>
                <a:cs typeface="Carlito"/>
              </a:rPr>
              <a:t>for </a:t>
            </a:r>
            <a:r>
              <a:rPr sz="3200" spc="-10" dirty="0">
                <a:latin typeface="Carlito"/>
                <a:cs typeface="Carlito"/>
              </a:rPr>
              <a:t>production </a:t>
            </a:r>
            <a:r>
              <a:rPr sz="3200" dirty="0">
                <a:latin typeface="Carlito"/>
                <a:cs typeface="Carlito"/>
              </a:rPr>
              <a:t>and  </a:t>
            </a:r>
            <a:r>
              <a:rPr sz="3200" spc="-15" dirty="0">
                <a:latin typeface="Carlito"/>
                <a:cs typeface="Carlito"/>
              </a:rPr>
              <a:t>broadcast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607261"/>
            <a:ext cx="7586345" cy="14903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Deutsche </a:t>
            </a:r>
            <a:r>
              <a:rPr sz="3200" spc="-20" dirty="0">
                <a:latin typeface="Carlito"/>
                <a:cs typeface="Carlito"/>
              </a:rPr>
              <a:t>Welle </a:t>
            </a:r>
            <a:r>
              <a:rPr sz="3200" spc="-15" dirty="0">
                <a:latin typeface="Carlito"/>
                <a:cs typeface="Carlito"/>
              </a:rPr>
              <a:t>broadcasts </a:t>
            </a:r>
            <a:r>
              <a:rPr sz="3200" dirty="0">
                <a:latin typeface="Carlito"/>
                <a:cs typeface="Carlito"/>
              </a:rPr>
              <a:t>multimedia and  </a:t>
            </a:r>
            <a:r>
              <a:rPr sz="3200" spc="-5" dirty="0">
                <a:latin typeface="Carlito"/>
                <a:cs typeface="Carlito"/>
              </a:rPr>
              <a:t>multilingual </a:t>
            </a:r>
            <a:r>
              <a:rPr sz="3200" spc="-15" dirty="0">
                <a:latin typeface="Carlito"/>
                <a:cs typeface="Carlito"/>
              </a:rPr>
              <a:t>information from </a:t>
            </a:r>
            <a:r>
              <a:rPr sz="3200" spc="-10" dirty="0">
                <a:latin typeface="Carlito"/>
                <a:cs typeface="Carlito"/>
              </a:rPr>
              <a:t>Germany </a:t>
            </a:r>
            <a:r>
              <a:rPr sz="3200" dirty="0">
                <a:latin typeface="Carlito"/>
                <a:cs typeface="Carlito"/>
              </a:rPr>
              <a:t>and  </a:t>
            </a:r>
            <a:r>
              <a:rPr sz="3200" spc="-10" dirty="0">
                <a:latin typeface="Carlito"/>
                <a:cs typeface="Carlito"/>
              </a:rPr>
              <a:t>Europe.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9740" y="187197"/>
            <a:ext cx="446976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dirty="0"/>
              <a:t>10 </a:t>
            </a:r>
            <a:r>
              <a:rPr sz="4400" spc="-5" dirty="0"/>
              <a:t>POINTS OF</a:t>
            </a:r>
            <a:r>
              <a:rPr sz="4400" spc="-65" dirty="0"/>
              <a:t> </a:t>
            </a:r>
            <a:r>
              <a:rPr sz="4400" spc="-20" dirty="0"/>
              <a:t>VOG: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025397"/>
            <a:ext cx="7991475" cy="529399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180340" indent="-342900">
              <a:lnSpc>
                <a:spcPts val="3460"/>
              </a:lnSpc>
              <a:spcBef>
                <a:spcPts val="5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5" dirty="0">
                <a:latin typeface="Carlito"/>
                <a:cs typeface="Carlito"/>
              </a:rPr>
              <a:t>We </a:t>
            </a:r>
            <a:r>
              <a:rPr sz="3200" spc="-10" dirty="0">
                <a:latin typeface="Carlito"/>
                <a:cs typeface="Carlito"/>
              </a:rPr>
              <a:t>produce </a:t>
            </a:r>
            <a:r>
              <a:rPr sz="3200" dirty="0">
                <a:latin typeface="Carlito"/>
                <a:cs typeface="Carlito"/>
              </a:rPr>
              <a:t>multilingual media services </a:t>
            </a:r>
            <a:r>
              <a:rPr sz="3200" spc="-30" dirty="0">
                <a:latin typeface="Carlito"/>
                <a:cs typeface="Carlito"/>
              </a:rPr>
              <a:t>for </a:t>
            </a:r>
            <a:r>
              <a:rPr sz="3200" dirty="0">
                <a:latin typeface="Carlito"/>
                <a:cs typeface="Carlito"/>
              </a:rPr>
              <a:t>a  global</a:t>
            </a:r>
            <a:r>
              <a:rPr sz="3200" spc="1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audience.</a:t>
            </a:r>
            <a:endParaRPr sz="3200">
              <a:latin typeface="Carlito"/>
              <a:cs typeface="Carlito"/>
            </a:endParaRPr>
          </a:p>
          <a:p>
            <a:pPr marL="355600" marR="178435" indent="-342900">
              <a:lnSpc>
                <a:spcPts val="3460"/>
              </a:lnSpc>
              <a:spcBef>
                <a:spcPts val="7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5" dirty="0">
                <a:latin typeface="Carlito"/>
                <a:cs typeface="Carlito"/>
              </a:rPr>
              <a:t>We </a:t>
            </a:r>
            <a:r>
              <a:rPr sz="3200" spc="-15" dirty="0">
                <a:latin typeface="Carlito"/>
                <a:cs typeface="Carlito"/>
              </a:rPr>
              <a:t>communicate </a:t>
            </a:r>
            <a:r>
              <a:rPr sz="3200" dirty="0">
                <a:latin typeface="Carlito"/>
                <a:cs typeface="Carlito"/>
              </a:rPr>
              <a:t>German </a:t>
            </a:r>
            <a:r>
              <a:rPr sz="3200" spc="-5" dirty="0">
                <a:latin typeface="Carlito"/>
                <a:cs typeface="Carlito"/>
              </a:rPr>
              <a:t>points of view </a:t>
            </a:r>
            <a:r>
              <a:rPr sz="3200" dirty="0">
                <a:latin typeface="Carlito"/>
                <a:cs typeface="Carlito"/>
              </a:rPr>
              <a:t>and  global</a:t>
            </a:r>
            <a:r>
              <a:rPr sz="3200" spc="1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perspectives.</a:t>
            </a:r>
            <a:endParaRPr sz="3200">
              <a:latin typeface="Carlito"/>
              <a:cs typeface="Carlito"/>
            </a:endParaRPr>
          </a:p>
          <a:p>
            <a:pPr marL="355600" marR="259715" indent="-342900">
              <a:lnSpc>
                <a:spcPct val="90000"/>
              </a:lnSpc>
              <a:spcBef>
                <a:spcPts val="7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5" dirty="0">
                <a:latin typeface="Carlito"/>
                <a:cs typeface="Carlito"/>
              </a:rPr>
              <a:t>We </a:t>
            </a:r>
            <a:r>
              <a:rPr sz="3200" spc="-15" dirty="0">
                <a:latin typeface="Carlito"/>
                <a:cs typeface="Carlito"/>
              </a:rPr>
              <a:t>promote intercultural </a:t>
            </a:r>
            <a:r>
              <a:rPr sz="3200" spc="-5" dirty="0">
                <a:latin typeface="Carlito"/>
                <a:cs typeface="Carlito"/>
              </a:rPr>
              <a:t>dialog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0" dirty="0">
                <a:latin typeface="Carlito"/>
                <a:cs typeface="Carlito"/>
              </a:rPr>
              <a:t>work </a:t>
            </a:r>
            <a:r>
              <a:rPr sz="3200" spc="-20" dirty="0">
                <a:latin typeface="Carlito"/>
                <a:cs typeface="Carlito"/>
              </a:rPr>
              <a:t>to  </a:t>
            </a:r>
            <a:r>
              <a:rPr sz="3200" spc="-5" dirty="0">
                <a:latin typeface="Carlito"/>
                <a:cs typeface="Carlito"/>
              </a:rPr>
              <a:t>further international </a:t>
            </a:r>
            <a:r>
              <a:rPr sz="3200" spc="-10" dirty="0">
                <a:latin typeface="Carlito"/>
                <a:cs typeface="Carlito"/>
              </a:rPr>
              <a:t>understanding </a:t>
            </a:r>
            <a:r>
              <a:rPr sz="3200" dirty="0">
                <a:latin typeface="Carlito"/>
                <a:cs typeface="Carlito"/>
              </a:rPr>
              <a:t>and  </a:t>
            </a:r>
            <a:r>
              <a:rPr sz="3200" spc="-10" dirty="0">
                <a:latin typeface="Carlito"/>
                <a:cs typeface="Carlito"/>
              </a:rPr>
              <a:t>tolerance.</a:t>
            </a:r>
            <a:endParaRPr sz="3200">
              <a:latin typeface="Carlito"/>
              <a:cs typeface="Carlito"/>
            </a:endParaRPr>
          </a:p>
          <a:p>
            <a:pPr marL="355600" marR="617855" indent="-342900">
              <a:lnSpc>
                <a:spcPts val="3460"/>
              </a:lnSpc>
              <a:spcBef>
                <a:spcPts val="8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5" dirty="0">
                <a:latin typeface="Carlito"/>
                <a:cs typeface="Carlito"/>
              </a:rPr>
              <a:t>We </a:t>
            </a:r>
            <a:r>
              <a:rPr sz="3200" spc="-15" dirty="0">
                <a:latin typeface="Carlito"/>
                <a:cs typeface="Carlito"/>
              </a:rPr>
              <a:t>communicate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10" dirty="0">
                <a:latin typeface="Carlito"/>
                <a:cs typeface="Carlito"/>
              </a:rPr>
              <a:t>values </a:t>
            </a:r>
            <a:r>
              <a:rPr sz="3200" dirty="0">
                <a:latin typeface="Carlito"/>
                <a:cs typeface="Carlito"/>
              </a:rPr>
              <a:t>of </a:t>
            </a:r>
            <a:r>
              <a:rPr sz="3200" spc="-10" dirty="0">
                <a:latin typeface="Carlito"/>
                <a:cs typeface="Carlito"/>
              </a:rPr>
              <a:t>democracy 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5" dirty="0">
                <a:latin typeface="Carlito"/>
                <a:cs typeface="Carlito"/>
              </a:rPr>
              <a:t>support human</a:t>
            </a:r>
            <a:r>
              <a:rPr sz="3200" spc="4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rights.</a:t>
            </a:r>
            <a:endParaRPr sz="3200">
              <a:latin typeface="Carlito"/>
              <a:cs typeface="Carlito"/>
            </a:endParaRPr>
          </a:p>
          <a:p>
            <a:pPr marL="355600" marR="5080" indent="-342900">
              <a:lnSpc>
                <a:spcPts val="346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5" dirty="0">
                <a:latin typeface="Carlito"/>
                <a:cs typeface="Carlito"/>
              </a:rPr>
              <a:t>We </a:t>
            </a:r>
            <a:r>
              <a:rPr sz="3200" spc="-10" dirty="0">
                <a:latin typeface="Carlito"/>
                <a:cs typeface="Carlito"/>
              </a:rPr>
              <a:t>participate </a:t>
            </a:r>
            <a:r>
              <a:rPr sz="3200" spc="-5" dirty="0">
                <a:latin typeface="Carlito"/>
                <a:cs typeface="Carlito"/>
              </a:rPr>
              <a:t>actively </a:t>
            </a:r>
            <a:r>
              <a:rPr sz="3200" dirty="0">
                <a:latin typeface="Carlito"/>
                <a:cs typeface="Carlito"/>
              </a:rPr>
              <a:t>in the </a:t>
            </a:r>
            <a:r>
              <a:rPr sz="3200" spc="-5" dirty="0">
                <a:latin typeface="Carlito"/>
                <a:cs typeface="Carlito"/>
              </a:rPr>
              <a:t>social discussion  </a:t>
            </a:r>
            <a:r>
              <a:rPr sz="3200" dirty="0">
                <a:latin typeface="Carlito"/>
                <a:cs typeface="Carlito"/>
              </a:rPr>
              <a:t>in</a:t>
            </a:r>
            <a:r>
              <a:rPr sz="3200" spc="-5" dirty="0">
                <a:latin typeface="Carlito"/>
                <a:cs typeface="Carlito"/>
              </a:rPr>
              <a:t> </a:t>
            </a:r>
            <a:r>
              <a:rPr sz="3200" spc="-35" dirty="0">
                <a:latin typeface="Carlito"/>
                <a:cs typeface="Carlito"/>
              </a:rPr>
              <a:t>Germany.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0</TotalTime>
  <Words>799</Words>
  <Application>Microsoft Office PowerPoint</Application>
  <PresentationFormat>On-screen Show (4:3)</PresentationFormat>
  <Paragraphs>72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Perspective</vt:lpstr>
      <vt:lpstr>VOICE OF GERMANY  (VOG) DEUTSCHE WELLE</vt:lpstr>
      <vt:lpstr>PowerPoint Presentation</vt:lpstr>
      <vt:lpstr>HISTORY:</vt:lpstr>
      <vt:lpstr>PowerPoint Presentation</vt:lpstr>
      <vt:lpstr>PROFILE:</vt:lpstr>
      <vt:lpstr>PowerPoint Presentation</vt:lpstr>
      <vt:lpstr>Facts and Figures:</vt:lpstr>
      <vt:lpstr>PowerPoint Presentation</vt:lpstr>
      <vt:lpstr>10 POINTS OF VOG:</vt:lpstr>
      <vt:lpstr>PowerPoint Presentation</vt:lpstr>
      <vt:lpstr>Deutsche Welle's governing bodies:</vt:lpstr>
      <vt:lpstr>PowerPoint Presentation</vt:lpstr>
      <vt:lpstr>MISSION</vt:lpstr>
      <vt:lpstr>PowerPoint Presentation</vt:lpstr>
      <vt:lpstr>PowerPoint Presentation</vt:lpstr>
      <vt:lpstr>PowerPoint Presentation</vt:lpstr>
      <vt:lpstr>PowerPoint Presentation</vt:lpstr>
      <vt:lpstr>Training and offers: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VOICE OF GERMANY  (VOG) DEUTSCHE WELLE</dc:title>
  <cp:lastModifiedBy>Khawaja Rizwan</cp:lastModifiedBy>
  <cp:revision>1</cp:revision>
  <dcterms:created xsi:type="dcterms:W3CDTF">2020-05-12T08:01:42Z</dcterms:created>
  <dcterms:modified xsi:type="dcterms:W3CDTF">2020-05-12T08:11:28Z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2017-08-08T00:00:00Z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2020-05-12T00:00:00Z</vt:filetime>
  </property>
</Properties>
</file>