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4660"/>
  </p:normalViewPr>
  <p:slideViewPr>
    <p:cSldViewPr>
      <p:cViewPr>
        <p:scale>
          <a:sx n="94" d="100"/>
          <a:sy n="94" d="100"/>
        </p:scale>
        <p:origin x="-1356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VOICE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spc="-5" dirty="0"/>
              <a:t>GERMANY  </a:t>
            </a:r>
            <a:r>
              <a:rPr spc="-20" dirty="0"/>
              <a:t>(VOG)</a:t>
            </a:r>
          </a:p>
          <a:p>
            <a:pPr algn="ctr">
              <a:lnSpc>
                <a:spcPct val="100000"/>
              </a:lnSpc>
              <a:spcBef>
                <a:spcPts val="1235"/>
              </a:spcBef>
            </a:pPr>
            <a:r>
              <a:rPr sz="5400" b="1" spc="-5" dirty="0">
                <a:solidFill>
                  <a:srgbClr val="888888"/>
                </a:solidFill>
                <a:latin typeface="Carlito"/>
                <a:cs typeface="Carlito"/>
              </a:rPr>
              <a:t>DEUTSCHE</a:t>
            </a:r>
            <a:r>
              <a:rPr sz="5400" b="1" spc="-25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sz="5400" b="1" spc="-5" dirty="0">
                <a:solidFill>
                  <a:srgbClr val="888888"/>
                </a:solidFill>
                <a:latin typeface="Carlito"/>
                <a:cs typeface="Carlito"/>
              </a:rPr>
              <a:t>WELLE</a:t>
            </a:r>
            <a:endParaRPr sz="5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2165"/>
            <a:ext cx="7885430" cy="5781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7909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5" dirty="0">
                <a:latin typeface="Carlito"/>
                <a:cs typeface="Carlito"/>
              </a:rPr>
              <a:t>report </a:t>
            </a:r>
            <a:r>
              <a:rPr sz="3200" spc="-20" dirty="0">
                <a:latin typeface="Carlito"/>
                <a:cs typeface="Carlito"/>
              </a:rPr>
              <a:t>independently, </a:t>
            </a:r>
            <a:r>
              <a:rPr sz="3200" spc="-10" dirty="0">
                <a:latin typeface="Carlito"/>
                <a:cs typeface="Carlito"/>
              </a:rPr>
              <a:t>comprehensively 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truthfully.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0" dirty="0">
                <a:latin typeface="Carlito"/>
                <a:cs typeface="Carlito"/>
              </a:rPr>
              <a:t>provide comprehensive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uncensored  </a:t>
            </a:r>
            <a:r>
              <a:rPr sz="3200" spc="-15" dirty="0">
                <a:latin typeface="Carlito"/>
                <a:cs typeface="Carlito"/>
              </a:rPr>
              <a:t>information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countries that </a:t>
            </a:r>
            <a:r>
              <a:rPr sz="3200" dirty="0">
                <a:latin typeface="Carlito"/>
                <a:cs typeface="Carlito"/>
              </a:rPr>
              <a:t>lack </a:t>
            </a:r>
            <a:r>
              <a:rPr sz="3200" spc="-15" dirty="0">
                <a:latin typeface="Carlito"/>
                <a:cs typeface="Carlito"/>
              </a:rPr>
              <a:t>free </a:t>
            </a:r>
            <a:r>
              <a:rPr sz="3200" dirty="0">
                <a:latin typeface="Carlito"/>
                <a:cs typeface="Carlito"/>
              </a:rPr>
              <a:t>media,  </a:t>
            </a:r>
            <a:r>
              <a:rPr sz="3200" spc="-5" dirty="0">
                <a:latin typeface="Carlito"/>
                <a:cs typeface="Carlito"/>
              </a:rPr>
              <a:t>particularly </a:t>
            </a:r>
            <a:r>
              <a:rPr sz="3200" dirty="0">
                <a:latin typeface="Carlito"/>
                <a:cs typeface="Carlito"/>
              </a:rPr>
              <a:t>crisis </a:t>
            </a:r>
            <a:r>
              <a:rPr sz="3200" spc="-5" dirty="0">
                <a:latin typeface="Carlito"/>
                <a:cs typeface="Carlito"/>
              </a:rPr>
              <a:t>regions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war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zones.</a:t>
            </a:r>
            <a:endParaRPr sz="3200">
              <a:latin typeface="Carlito"/>
              <a:cs typeface="Carlito"/>
            </a:endParaRPr>
          </a:p>
          <a:p>
            <a:pPr marL="355600" marR="3924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cultural </a:t>
            </a:r>
            <a:r>
              <a:rPr sz="3200" spc="-5" dirty="0">
                <a:latin typeface="Carlito"/>
                <a:cs typeface="Carlito"/>
              </a:rPr>
              <a:t>mission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present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culture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0" dirty="0">
                <a:latin typeface="Carlito"/>
                <a:cs typeface="Carlito"/>
              </a:rPr>
              <a:t>Germany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Europe.</a:t>
            </a:r>
            <a:endParaRPr sz="3200">
              <a:latin typeface="Carlito"/>
              <a:cs typeface="Carlito"/>
            </a:endParaRPr>
          </a:p>
          <a:p>
            <a:pPr marL="355600" marR="12103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5" dirty="0">
                <a:latin typeface="Carlito"/>
                <a:cs typeface="Carlito"/>
              </a:rPr>
              <a:t>pass on our know-how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partners  </a:t>
            </a:r>
            <a:r>
              <a:rPr sz="3200" spc="-10" dirty="0">
                <a:latin typeface="Carlito"/>
                <a:cs typeface="Carlito"/>
              </a:rPr>
              <a:t>throughout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world.</a:t>
            </a:r>
            <a:endParaRPr sz="3200">
              <a:latin typeface="Carlito"/>
              <a:cs typeface="Carlito"/>
            </a:endParaRPr>
          </a:p>
          <a:p>
            <a:pPr marL="355600" marR="92075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5" dirty="0">
                <a:latin typeface="Carlito"/>
                <a:cs typeface="Carlito"/>
              </a:rPr>
              <a:t>use </a:t>
            </a:r>
            <a:r>
              <a:rPr sz="3200" dirty="0">
                <a:latin typeface="Carlito"/>
                <a:cs typeface="Carlito"/>
              </a:rPr>
              <a:t>our </a:t>
            </a:r>
            <a:r>
              <a:rPr sz="3200" spc="-5" dirty="0">
                <a:latin typeface="Carlito"/>
                <a:cs typeface="Carlito"/>
              </a:rPr>
              <a:t>credibility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promote </a:t>
            </a:r>
            <a:r>
              <a:rPr sz="3200" spc="-20" dirty="0">
                <a:latin typeface="Carlito"/>
                <a:cs typeface="Carlito"/>
              </a:rPr>
              <a:t>Germany’s  </a:t>
            </a:r>
            <a:r>
              <a:rPr sz="3200" spc="-10" dirty="0">
                <a:latin typeface="Carlito"/>
                <a:cs typeface="Carlito"/>
              </a:rPr>
              <a:t>reputation</a:t>
            </a:r>
            <a:r>
              <a:rPr sz="3200" spc="-5" dirty="0">
                <a:latin typeface="Carlito"/>
                <a:cs typeface="Carlito"/>
              </a:rPr>
              <a:t> worldwide.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22249"/>
            <a:ext cx="7499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rlito"/>
                <a:cs typeface="Carlito"/>
              </a:rPr>
              <a:t>Deutsche </a:t>
            </a:r>
            <a:r>
              <a:rPr sz="4000" b="1" spc="-25" dirty="0">
                <a:latin typeface="Carlito"/>
                <a:cs typeface="Carlito"/>
              </a:rPr>
              <a:t>Welle's </a:t>
            </a:r>
            <a:r>
              <a:rPr sz="4000" b="1" spc="-15" dirty="0">
                <a:latin typeface="Carlito"/>
                <a:cs typeface="Carlito"/>
              </a:rPr>
              <a:t>governing</a:t>
            </a:r>
            <a:r>
              <a:rPr sz="4000" b="1" spc="100" dirty="0">
                <a:latin typeface="Carlito"/>
                <a:cs typeface="Carlito"/>
              </a:rPr>
              <a:t> </a:t>
            </a:r>
            <a:r>
              <a:rPr sz="4000" b="1" spc="-5" dirty="0">
                <a:latin typeface="Carlito"/>
                <a:cs typeface="Carlito"/>
              </a:rPr>
              <a:t>bodies: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997965"/>
            <a:ext cx="7799705" cy="5099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892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Broadcasting </a:t>
            </a:r>
            <a:r>
              <a:rPr sz="3200" spc="-10" dirty="0">
                <a:latin typeface="Carlito"/>
                <a:cs typeface="Carlito"/>
              </a:rPr>
              <a:t>Board,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Administrative  </a:t>
            </a:r>
            <a:r>
              <a:rPr sz="3200" spc="-10" dirty="0">
                <a:latin typeface="Carlito"/>
                <a:cs typeface="Carlito"/>
              </a:rPr>
              <a:t>Board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15" dirty="0">
                <a:latin typeface="Carlito"/>
                <a:cs typeface="Carlito"/>
              </a:rPr>
              <a:t>Director </a:t>
            </a:r>
            <a:r>
              <a:rPr sz="3200" spc="-10" dirty="0">
                <a:latin typeface="Carlito"/>
                <a:cs typeface="Carlito"/>
              </a:rPr>
              <a:t>General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governing </a:t>
            </a:r>
            <a:r>
              <a:rPr sz="3200" spc="-5" dirty="0">
                <a:latin typeface="Carlito"/>
                <a:cs typeface="Carlito"/>
              </a:rPr>
              <a:t>bodies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DW according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1997 "Deutsche </a:t>
            </a:r>
            <a:r>
              <a:rPr sz="3200" spc="-25" dirty="0">
                <a:latin typeface="Carlito"/>
                <a:cs typeface="Carlito"/>
              </a:rPr>
              <a:t>Welle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law."</a:t>
            </a:r>
            <a:endParaRPr sz="3200">
              <a:latin typeface="Carlito"/>
              <a:cs typeface="Carlito"/>
            </a:endParaRPr>
          </a:p>
          <a:p>
            <a:pPr marL="2394585">
              <a:lnSpc>
                <a:spcPct val="100000"/>
              </a:lnSpc>
              <a:spcBef>
                <a:spcPts val="770"/>
              </a:spcBef>
            </a:pPr>
            <a:r>
              <a:rPr sz="3200" b="1" spc="-10" dirty="0">
                <a:latin typeface="Carlito"/>
                <a:cs typeface="Carlito"/>
              </a:rPr>
              <a:t>Broadcasting</a:t>
            </a:r>
            <a:r>
              <a:rPr sz="3200" b="1" spc="-5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Board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shall </a:t>
            </a:r>
            <a:r>
              <a:rPr sz="3200" spc="-15" dirty="0">
                <a:latin typeface="Carlito"/>
                <a:cs typeface="Carlito"/>
              </a:rPr>
              <a:t>represent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interests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general  </a:t>
            </a:r>
            <a:r>
              <a:rPr sz="3200" spc="-5" dirty="0">
                <a:latin typeface="Carlito"/>
                <a:cs typeface="Carlito"/>
              </a:rPr>
              <a:t>public, </a:t>
            </a:r>
            <a:r>
              <a:rPr sz="3200" dirty="0">
                <a:latin typeface="Carlito"/>
                <a:cs typeface="Carlito"/>
              </a:rPr>
              <a:t>advise the </a:t>
            </a:r>
            <a:r>
              <a:rPr sz="3200" spc="-15" dirty="0">
                <a:latin typeface="Carlito"/>
                <a:cs typeface="Carlito"/>
              </a:rPr>
              <a:t>Director </a:t>
            </a:r>
            <a:r>
              <a:rPr sz="3200" spc="-10" dirty="0">
                <a:latin typeface="Carlito"/>
                <a:cs typeface="Carlito"/>
              </a:rPr>
              <a:t>General in </a:t>
            </a:r>
            <a:r>
              <a:rPr sz="3200" spc="-15" dirty="0">
                <a:latin typeface="Carlito"/>
                <a:cs typeface="Carlito"/>
              </a:rPr>
              <a:t>general  programming </a:t>
            </a:r>
            <a:r>
              <a:rPr sz="3200" spc="-25" dirty="0">
                <a:latin typeface="Carlito"/>
                <a:cs typeface="Carlito"/>
              </a:rPr>
              <a:t>matters </a:t>
            </a:r>
            <a:r>
              <a:rPr sz="3200" dirty="0">
                <a:latin typeface="Carlito"/>
                <a:cs typeface="Carlito"/>
              </a:rPr>
              <a:t>and supervise  </a:t>
            </a:r>
            <a:r>
              <a:rPr sz="3200" spc="-5" dirty="0">
                <a:latin typeface="Carlito"/>
                <a:cs typeface="Carlito"/>
              </a:rPr>
              <a:t>compliance </a:t>
            </a:r>
            <a:r>
              <a:rPr sz="3200" dirty="0">
                <a:latin typeface="Carlito"/>
                <a:cs typeface="Carlito"/>
              </a:rPr>
              <a:t>with the </a:t>
            </a:r>
            <a:r>
              <a:rPr sz="3200" spc="-5" dirty="0">
                <a:latin typeface="Carlito"/>
                <a:cs typeface="Carlito"/>
              </a:rPr>
              <a:t>basic principles of  </a:t>
            </a:r>
            <a:r>
              <a:rPr sz="3200" spc="-15" dirty="0">
                <a:latin typeface="Carlito"/>
                <a:cs typeface="Carlito"/>
              </a:rPr>
              <a:t>programs.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6639"/>
            <a:ext cx="7912734" cy="58312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66230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17 </a:t>
            </a:r>
            <a:r>
              <a:rPr sz="3200" spc="-10" dirty="0">
                <a:latin typeface="Carlito"/>
                <a:cs typeface="Carlito"/>
              </a:rPr>
              <a:t>members are </a:t>
            </a:r>
            <a:r>
              <a:rPr sz="3200" spc="-5" dirty="0">
                <a:latin typeface="Carlito"/>
                <a:cs typeface="Carlito"/>
              </a:rPr>
              <a:t>elected, respectively  </a:t>
            </a:r>
            <a:r>
              <a:rPr sz="3200" spc="-10" dirty="0">
                <a:latin typeface="Carlito"/>
                <a:cs typeface="Carlito"/>
              </a:rPr>
              <a:t>appointed by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federal</a:t>
            </a:r>
            <a:r>
              <a:rPr sz="3200" spc="-5" dirty="0">
                <a:latin typeface="Carlito"/>
                <a:cs typeface="Carlito"/>
              </a:rPr>
              <a:t> parliament.</a:t>
            </a:r>
            <a:endParaRPr sz="3200">
              <a:latin typeface="Carlito"/>
              <a:cs typeface="Carlito"/>
            </a:endParaRPr>
          </a:p>
          <a:p>
            <a:pPr marL="2246630">
              <a:lnSpc>
                <a:spcPct val="100000"/>
              </a:lnSpc>
              <a:spcBef>
                <a:spcPts val="330"/>
              </a:spcBef>
            </a:pPr>
            <a:r>
              <a:rPr sz="3200" b="1" spc="-15" dirty="0">
                <a:latin typeface="Carlito"/>
                <a:cs typeface="Carlito"/>
              </a:rPr>
              <a:t>Administrative</a:t>
            </a:r>
            <a:r>
              <a:rPr sz="3200" b="1" spc="-3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Board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shall </a:t>
            </a:r>
            <a:r>
              <a:rPr sz="3200" dirty="0">
                <a:latin typeface="Carlito"/>
                <a:cs typeface="Carlito"/>
              </a:rPr>
              <a:t>supervise the </a:t>
            </a:r>
            <a:r>
              <a:rPr sz="3200" spc="-5" dirty="0">
                <a:latin typeface="Carlito"/>
                <a:cs typeface="Carlito"/>
              </a:rPr>
              <a:t>management duties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the  </a:t>
            </a:r>
            <a:r>
              <a:rPr sz="3200" spc="-15" dirty="0">
                <a:latin typeface="Carlito"/>
                <a:cs typeface="Carlito"/>
              </a:rPr>
              <a:t>Director </a:t>
            </a:r>
            <a:r>
              <a:rPr sz="3200" spc="-10" dirty="0">
                <a:latin typeface="Carlito"/>
                <a:cs typeface="Carlito"/>
              </a:rPr>
              <a:t>General, </a:t>
            </a:r>
            <a:r>
              <a:rPr sz="3200" spc="-15" dirty="0">
                <a:latin typeface="Carlito"/>
                <a:cs typeface="Carlito"/>
              </a:rPr>
              <a:t>excluding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preparation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planning of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programs.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Board comprises </a:t>
            </a:r>
            <a:r>
              <a:rPr sz="3200" spc="-10" dirty="0">
                <a:latin typeface="Carlito"/>
                <a:cs typeface="Carlito"/>
              </a:rPr>
              <a:t>seven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members</a:t>
            </a:r>
            <a:endParaRPr sz="3200">
              <a:latin typeface="Carlito"/>
              <a:cs typeface="Carlito"/>
            </a:endParaRPr>
          </a:p>
          <a:p>
            <a:pPr marL="2625090">
              <a:lnSpc>
                <a:spcPct val="100000"/>
              </a:lnSpc>
              <a:spcBef>
                <a:spcPts val="385"/>
              </a:spcBef>
            </a:pPr>
            <a:r>
              <a:rPr sz="3200" b="1" spc="-10" dirty="0">
                <a:latin typeface="Carlito"/>
                <a:cs typeface="Carlito"/>
              </a:rPr>
              <a:t>Director-General</a:t>
            </a:r>
            <a:endParaRPr sz="3200">
              <a:latin typeface="Carlito"/>
              <a:cs typeface="Carlito"/>
            </a:endParaRPr>
          </a:p>
          <a:p>
            <a:pPr marL="355600" marR="15875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managing </a:t>
            </a:r>
            <a:r>
              <a:rPr sz="3200" spc="-15" dirty="0">
                <a:latin typeface="Carlito"/>
                <a:cs typeface="Carlito"/>
              </a:rPr>
              <a:t>DW </a:t>
            </a:r>
            <a:r>
              <a:rPr sz="3200" spc="-20" dirty="0">
                <a:latin typeface="Carlito"/>
                <a:cs typeface="Carlito"/>
              </a:rPr>
              <a:t>independently,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solely  responsible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preparation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planning  of </a:t>
            </a:r>
            <a:r>
              <a:rPr sz="3200" spc="-15" dirty="0">
                <a:latin typeface="Carlito"/>
                <a:cs typeface="Carlito"/>
              </a:rPr>
              <a:t>programs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operating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corporation </a:t>
            </a:r>
            <a:r>
              <a:rPr sz="3200" dirty="0">
                <a:latin typeface="Carlito"/>
                <a:cs typeface="Carlito"/>
              </a:rPr>
              <a:t>as a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whole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2165"/>
            <a:ext cx="733488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Director-General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elected </a:t>
            </a:r>
            <a:r>
              <a:rPr sz="3200" spc="-15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Broadcasting Board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term </a:t>
            </a:r>
            <a:r>
              <a:rPr sz="3200" spc="5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six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years.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8583" y="1403045"/>
            <a:ext cx="1846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MISSION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35940" y="2116963"/>
            <a:ext cx="794321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25" dirty="0">
                <a:latin typeface="Carlito"/>
                <a:cs typeface="Carlito"/>
              </a:rPr>
              <a:t>Welle </a:t>
            </a:r>
            <a:r>
              <a:rPr sz="3200" spc="-5" dirty="0">
                <a:latin typeface="Carlito"/>
                <a:cs typeface="Carlito"/>
              </a:rPr>
              <a:t>will </a:t>
            </a:r>
            <a:r>
              <a:rPr sz="3200" spc="-10" dirty="0">
                <a:latin typeface="Carlito"/>
                <a:cs typeface="Carlito"/>
              </a:rPr>
              <a:t>“promote </a:t>
            </a:r>
            <a:r>
              <a:rPr sz="3200" spc="-15" dirty="0">
                <a:latin typeface="Carlito"/>
                <a:cs typeface="Carlito"/>
              </a:rPr>
              <a:t>understanding 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Germany </a:t>
            </a:r>
            <a:r>
              <a:rPr sz="3200" dirty="0">
                <a:latin typeface="Carlito"/>
                <a:cs typeface="Carlito"/>
              </a:rPr>
              <a:t>as an independent </a:t>
            </a:r>
            <a:r>
              <a:rPr sz="3200" spc="-5" dirty="0">
                <a:latin typeface="Carlito"/>
                <a:cs typeface="Carlito"/>
              </a:rPr>
              <a:t>nation </a:t>
            </a:r>
            <a:r>
              <a:rPr sz="3200" dirty="0">
                <a:latin typeface="Carlito"/>
                <a:cs typeface="Carlito"/>
              </a:rPr>
              <a:t>with its  </a:t>
            </a:r>
            <a:r>
              <a:rPr sz="3200" spc="-15" dirty="0">
                <a:latin typeface="Carlito"/>
                <a:cs typeface="Carlito"/>
              </a:rPr>
              <a:t>roots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European </a:t>
            </a:r>
            <a:r>
              <a:rPr sz="3200" spc="-5" dirty="0">
                <a:latin typeface="Carlito"/>
                <a:cs typeface="Carlito"/>
              </a:rPr>
              <a:t>culture </a:t>
            </a:r>
            <a:r>
              <a:rPr sz="3200" dirty="0">
                <a:latin typeface="Carlito"/>
                <a:cs typeface="Carlito"/>
              </a:rPr>
              <a:t>and as a </a:t>
            </a:r>
            <a:r>
              <a:rPr sz="3200" spc="-10" dirty="0">
                <a:latin typeface="Carlito"/>
                <a:cs typeface="Carlito"/>
              </a:rPr>
              <a:t>liberal,  democratic, constitutional </a:t>
            </a:r>
            <a:r>
              <a:rPr sz="3200" spc="-30" dirty="0">
                <a:latin typeface="Carlito"/>
                <a:cs typeface="Carlito"/>
              </a:rPr>
              <a:t>state </a:t>
            </a:r>
            <a:r>
              <a:rPr sz="3200" spc="-5" dirty="0">
                <a:latin typeface="Carlito"/>
                <a:cs typeface="Carlito"/>
              </a:rPr>
              <a:t>based on </a:t>
            </a:r>
            <a:r>
              <a:rPr sz="3200" dirty="0">
                <a:latin typeface="Carlito"/>
                <a:cs typeface="Carlito"/>
              </a:rPr>
              <a:t>the  rule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95" dirty="0">
                <a:latin typeface="Carlito"/>
                <a:cs typeface="Carlito"/>
              </a:rPr>
              <a:t>law.”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15797"/>
            <a:ext cx="8044815" cy="55378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“It </a:t>
            </a:r>
            <a:r>
              <a:rPr sz="3200" dirty="0">
                <a:latin typeface="Carlito"/>
                <a:cs typeface="Carlito"/>
              </a:rPr>
              <a:t>is also </a:t>
            </a:r>
            <a:r>
              <a:rPr sz="3200" spc="-5" dirty="0">
                <a:latin typeface="Carlito"/>
                <a:cs typeface="Carlito"/>
              </a:rPr>
              <a:t>meant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"provide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forum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Europe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on other </a:t>
            </a:r>
            <a:r>
              <a:rPr sz="3200" spc="-10" dirty="0">
                <a:latin typeface="Carlito"/>
                <a:cs typeface="Carlito"/>
              </a:rPr>
              <a:t>continents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German and </a:t>
            </a:r>
            <a:r>
              <a:rPr sz="3200" spc="-5" dirty="0">
                <a:latin typeface="Carlito"/>
                <a:cs typeface="Carlito"/>
              </a:rPr>
              <a:t>other  points of view on important issues, </a:t>
            </a:r>
            <a:r>
              <a:rPr sz="3200" dirty="0">
                <a:latin typeface="Carlito"/>
                <a:cs typeface="Carlito"/>
              </a:rPr>
              <a:t>with the  aim of </a:t>
            </a:r>
            <a:r>
              <a:rPr sz="3200" spc="-20" dirty="0">
                <a:latin typeface="Carlito"/>
                <a:cs typeface="Carlito"/>
              </a:rPr>
              <a:t>fostering </a:t>
            </a:r>
            <a:r>
              <a:rPr sz="3200" spc="-10" dirty="0">
                <a:latin typeface="Carlito"/>
                <a:cs typeface="Carlito"/>
              </a:rPr>
              <a:t>understanding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exchange  </a:t>
            </a:r>
            <a:r>
              <a:rPr sz="3200" spc="-5" dirty="0">
                <a:latin typeface="Carlito"/>
                <a:cs typeface="Carlito"/>
              </a:rPr>
              <a:t>between cultures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people.”</a:t>
            </a:r>
            <a:endParaRPr sz="3200">
              <a:latin typeface="Carlito"/>
              <a:cs typeface="Carlito"/>
            </a:endParaRPr>
          </a:p>
          <a:p>
            <a:pPr marL="355600" marR="6858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addition, it will </a:t>
            </a:r>
            <a:r>
              <a:rPr sz="3200" spc="-10" dirty="0">
                <a:latin typeface="Carlito"/>
                <a:cs typeface="Carlito"/>
              </a:rPr>
              <a:t>contribute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promoting </a:t>
            </a:r>
            <a:r>
              <a:rPr sz="3200" dirty="0">
                <a:latin typeface="Carlito"/>
                <a:cs typeface="Carlito"/>
              </a:rPr>
              <a:t>the  German</a:t>
            </a:r>
            <a:r>
              <a:rPr sz="3200" spc="-5" dirty="0">
                <a:latin typeface="Carlito"/>
                <a:cs typeface="Carlito"/>
              </a:rPr>
              <a:t> language.</a:t>
            </a:r>
            <a:endParaRPr sz="3200">
              <a:latin typeface="Carlito"/>
              <a:cs typeface="Carlito"/>
            </a:endParaRPr>
          </a:p>
          <a:p>
            <a:pPr marL="355600" marR="19685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25" dirty="0">
                <a:latin typeface="Carlito"/>
                <a:cs typeface="Carlito"/>
              </a:rPr>
              <a:t>Welle </a:t>
            </a:r>
            <a:r>
              <a:rPr sz="3200" spc="-5" dirty="0">
                <a:latin typeface="Carlito"/>
                <a:cs typeface="Carlito"/>
              </a:rPr>
              <a:t>fulfills </a:t>
            </a:r>
            <a:r>
              <a:rPr sz="3200" dirty="0">
                <a:latin typeface="Carlito"/>
                <a:cs typeface="Carlito"/>
              </a:rPr>
              <a:t>this </a:t>
            </a:r>
            <a:r>
              <a:rPr sz="3200" spc="-5" dirty="0">
                <a:latin typeface="Carlito"/>
                <a:cs typeface="Carlito"/>
              </a:rPr>
              <a:t>mission </a:t>
            </a:r>
            <a:r>
              <a:rPr sz="3200" dirty="0">
                <a:latin typeface="Carlito"/>
                <a:cs typeface="Carlito"/>
              </a:rPr>
              <a:t>with a  </a:t>
            </a:r>
            <a:r>
              <a:rPr sz="3200" spc="-5" dirty="0">
                <a:latin typeface="Carlito"/>
                <a:cs typeface="Carlito"/>
              </a:rPr>
              <a:t>journalistic </a:t>
            </a:r>
            <a:r>
              <a:rPr sz="3200" spc="-15" dirty="0">
                <a:latin typeface="Carlito"/>
                <a:cs typeface="Carlito"/>
              </a:rPr>
              <a:t>portfolio </a:t>
            </a:r>
            <a:r>
              <a:rPr sz="3200" spc="-5" dirty="0">
                <a:latin typeface="Carlito"/>
                <a:cs typeface="Carlito"/>
              </a:rPr>
              <a:t>that </a:t>
            </a:r>
            <a:r>
              <a:rPr sz="3200" dirty="0">
                <a:latin typeface="Carlito"/>
                <a:cs typeface="Carlito"/>
              </a:rPr>
              <a:t>includes </a:t>
            </a:r>
            <a:r>
              <a:rPr sz="3200" spc="-10" dirty="0">
                <a:latin typeface="Carlito"/>
                <a:cs typeface="Carlito"/>
              </a:rPr>
              <a:t>DW-RADIO  </a:t>
            </a:r>
            <a:r>
              <a:rPr sz="3200" dirty="0">
                <a:latin typeface="Carlito"/>
                <a:cs typeface="Carlito"/>
              </a:rPr>
              <a:t>and the multimedia </a:t>
            </a:r>
            <a:r>
              <a:rPr sz="3200" spc="-10" dirty="0">
                <a:latin typeface="Carlito"/>
                <a:cs typeface="Carlito"/>
              </a:rPr>
              <a:t>Internet portal </a:t>
            </a:r>
            <a:r>
              <a:rPr sz="3200" spc="-30" dirty="0">
                <a:latin typeface="Carlito"/>
                <a:cs typeface="Carlito"/>
              </a:rPr>
              <a:t>DW-  </a:t>
            </a:r>
            <a:r>
              <a:rPr sz="3200" spc="-15" dirty="0">
                <a:latin typeface="Carlito"/>
                <a:cs typeface="Carlito"/>
              </a:rPr>
              <a:t>WORLD.DE </a:t>
            </a:r>
            <a:r>
              <a:rPr sz="3200" dirty="0">
                <a:latin typeface="Carlito"/>
                <a:cs typeface="Carlito"/>
              </a:rPr>
              <a:t>in 30 languages and with </a:t>
            </a:r>
            <a:r>
              <a:rPr sz="3200" spc="-15" dirty="0">
                <a:latin typeface="Carlito"/>
                <a:cs typeface="Carlito"/>
              </a:rPr>
              <a:t>DW-TV </a:t>
            </a:r>
            <a:r>
              <a:rPr sz="3200" spc="-10" dirty="0">
                <a:latin typeface="Carlito"/>
                <a:cs typeface="Carlito"/>
              </a:rPr>
              <a:t>in  </a:t>
            </a:r>
            <a:r>
              <a:rPr sz="3200" dirty="0">
                <a:latin typeface="Carlito"/>
                <a:cs typeface="Carlito"/>
              </a:rPr>
              <a:t>German, </a:t>
            </a:r>
            <a:r>
              <a:rPr sz="3200" spc="-5" dirty="0">
                <a:latin typeface="Carlito"/>
                <a:cs typeface="Carlito"/>
              </a:rPr>
              <a:t>English, </a:t>
            </a:r>
            <a:r>
              <a:rPr sz="3200" spc="-10" dirty="0">
                <a:latin typeface="Carlito"/>
                <a:cs typeface="Carlito"/>
              </a:rPr>
              <a:t>Arabic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Spanish.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4565"/>
            <a:ext cx="7848600" cy="558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23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also runs the </a:t>
            </a:r>
            <a:r>
              <a:rPr sz="3200" spc="-10" dirty="0">
                <a:latin typeface="Carlito"/>
                <a:cs typeface="Carlito"/>
              </a:rPr>
              <a:t>DW-AKADEMIE, </a:t>
            </a:r>
            <a:r>
              <a:rPr sz="3200" spc="-5" dirty="0">
                <a:latin typeface="Carlito"/>
                <a:cs typeface="Carlito"/>
              </a:rPr>
              <a:t>where </a:t>
            </a:r>
            <a:r>
              <a:rPr sz="3200" spc="-15" dirty="0">
                <a:latin typeface="Carlito"/>
                <a:cs typeface="Carlito"/>
              </a:rPr>
              <a:t>radio  </a:t>
            </a:r>
            <a:r>
              <a:rPr sz="3200" spc="-10" dirty="0">
                <a:latin typeface="Carlito"/>
                <a:cs typeface="Carlito"/>
              </a:rPr>
              <a:t>professionals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developing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transition  </a:t>
            </a:r>
            <a:r>
              <a:rPr sz="3200" spc="-5" dirty="0">
                <a:latin typeface="Carlito"/>
                <a:cs typeface="Carlito"/>
              </a:rPr>
              <a:t>countries </a:t>
            </a:r>
            <a:r>
              <a:rPr sz="3200" spc="-10" dirty="0">
                <a:latin typeface="Carlito"/>
                <a:cs typeface="Carlito"/>
              </a:rPr>
              <a:t>receive </a:t>
            </a:r>
            <a:r>
              <a:rPr sz="3200" spc="-5" dirty="0">
                <a:latin typeface="Carlito"/>
                <a:cs typeface="Carlito"/>
              </a:rPr>
              <a:t>further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training.</a:t>
            </a:r>
            <a:endParaRPr sz="3200">
              <a:latin typeface="Carlito"/>
              <a:cs typeface="Carlito"/>
            </a:endParaRPr>
          </a:p>
          <a:p>
            <a:pPr marL="355600" marR="1828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DW-AKADEMIE </a:t>
            </a:r>
            <a:r>
              <a:rPr sz="3200" dirty="0">
                <a:latin typeface="Carlito"/>
                <a:cs typeface="Carlito"/>
              </a:rPr>
              <a:t>also </a:t>
            </a:r>
            <a:r>
              <a:rPr sz="3200" spc="-35" dirty="0">
                <a:latin typeface="Carlito"/>
                <a:cs typeface="Carlito"/>
              </a:rPr>
              <a:t>offers </a:t>
            </a:r>
            <a:r>
              <a:rPr sz="3200" spc="-15" dirty="0">
                <a:latin typeface="Carlito"/>
                <a:cs typeface="Carlito"/>
              </a:rPr>
              <a:t>“Intercultural  </a:t>
            </a:r>
            <a:r>
              <a:rPr sz="3200" dirty="0">
                <a:latin typeface="Carlito"/>
                <a:cs typeface="Carlito"/>
              </a:rPr>
              <a:t>Media </a:t>
            </a:r>
            <a:r>
              <a:rPr sz="3200" spc="-15" dirty="0">
                <a:latin typeface="Carlito"/>
                <a:cs typeface="Carlito"/>
              </a:rPr>
              <a:t>Training”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German </a:t>
            </a:r>
            <a:r>
              <a:rPr sz="3200" spc="-15" dirty="0">
                <a:latin typeface="Carlito"/>
                <a:cs typeface="Carlito"/>
              </a:rPr>
              <a:t>executives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institutions </a:t>
            </a:r>
            <a:r>
              <a:rPr sz="3200" dirty="0">
                <a:latin typeface="Carlito"/>
                <a:cs typeface="Carlito"/>
              </a:rPr>
              <a:t>looking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go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abroad.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international </a:t>
            </a:r>
            <a:r>
              <a:rPr sz="3200" spc="-15" dirty="0">
                <a:latin typeface="Carlito"/>
                <a:cs typeface="Carlito"/>
              </a:rPr>
              <a:t>broadcaster’s </a:t>
            </a:r>
            <a:r>
              <a:rPr sz="3200" dirty="0">
                <a:latin typeface="Carlito"/>
                <a:cs typeface="Carlito"/>
              </a:rPr>
              <a:t>services </a:t>
            </a:r>
            <a:r>
              <a:rPr sz="3200" spc="-10" dirty="0">
                <a:latin typeface="Carlito"/>
                <a:cs typeface="Carlito"/>
              </a:rPr>
              <a:t>are  </a:t>
            </a:r>
            <a:r>
              <a:rPr sz="3200" spc="-20" dirty="0">
                <a:latin typeface="Carlito"/>
                <a:cs typeface="Carlito"/>
              </a:rPr>
              <a:t>targeted to </a:t>
            </a:r>
            <a:r>
              <a:rPr sz="3200" spc="-5" dirty="0">
                <a:latin typeface="Carlito"/>
                <a:cs typeface="Carlito"/>
              </a:rPr>
              <a:t>people </a:t>
            </a:r>
            <a:r>
              <a:rPr sz="3200" spc="-10" dirty="0">
                <a:latin typeface="Carlito"/>
                <a:cs typeface="Carlito"/>
              </a:rPr>
              <a:t>around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world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10" dirty="0">
                <a:latin typeface="Carlito"/>
                <a:cs typeface="Carlito"/>
              </a:rPr>
              <a:t>are  </a:t>
            </a:r>
            <a:r>
              <a:rPr sz="3200" spc="-20" dirty="0">
                <a:latin typeface="Carlito"/>
                <a:cs typeface="Carlito"/>
              </a:rPr>
              <a:t>interested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Germany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Europe,  </a:t>
            </a:r>
            <a:r>
              <a:rPr sz="3200" spc="-5" dirty="0">
                <a:latin typeface="Carlito"/>
                <a:cs typeface="Carlito"/>
              </a:rPr>
              <a:t>particularly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current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future </a:t>
            </a:r>
            <a:r>
              <a:rPr sz="3200" spc="-5" dirty="0">
                <a:latin typeface="Carlito"/>
                <a:cs typeface="Carlito"/>
              </a:rPr>
              <a:t>opinion  </a:t>
            </a:r>
            <a:r>
              <a:rPr sz="3200" spc="-10" dirty="0">
                <a:latin typeface="Carlito"/>
                <a:cs typeface="Carlito"/>
              </a:rPr>
              <a:t>leaders </a:t>
            </a:r>
            <a:r>
              <a:rPr sz="3200" dirty="0">
                <a:latin typeface="Carlito"/>
                <a:cs typeface="Carlito"/>
              </a:rPr>
              <a:t>and decision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makers.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8365"/>
            <a:ext cx="7931784" cy="6172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DW produces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provides</a:t>
            </a:r>
            <a:r>
              <a:rPr sz="3200" dirty="0">
                <a:latin typeface="Carlito"/>
                <a:cs typeface="Carlito"/>
              </a:rPr>
              <a:t> media</a:t>
            </a:r>
            <a:endParaRPr sz="3200">
              <a:latin typeface="Carlito"/>
              <a:cs typeface="Carlito"/>
            </a:endParaRPr>
          </a:p>
          <a:p>
            <a:pPr marL="355600" marR="436880">
              <a:lnSpc>
                <a:spcPct val="100000"/>
              </a:lnSpc>
            </a:pPr>
            <a:r>
              <a:rPr sz="3200" dirty="0">
                <a:latin typeface="Carlito"/>
                <a:cs typeface="Carlito"/>
              </a:rPr>
              <a:t>services </a:t>
            </a:r>
            <a:r>
              <a:rPr sz="3200" spc="-10" dirty="0">
                <a:latin typeface="Carlito"/>
                <a:cs typeface="Carlito"/>
              </a:rPr>
              <a:t>throughout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world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45" dirty="0">
                <a:latin typeface="Carlito"/>
                <a:cs typeface="Carlito"/>
              </a:rPr>
              <a:t>DW-TV,  </a:t>
            </a:r>
            <a:r>
              <a:rPr sz="3200" spc="-15" dirty="0">
                <a:latin typeface="Carlito"/>
                <a:cs typeface="Carlito"/>
              </a:rPr>
              <a:t>DW-RADIO, DW-WORLD.DE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5" dirty="0">
                <a:latin typeface="Carlito"/>
                <a:cs typeface="Carlito"/>
              </a:rPr>
              <a:t>DW-  AKADEMIE.</a:t>
            </a:r>
            <a:endParaRPr sz="3200">
              <a:latin typeface="Carlito"/>
              <a:cs typeface="Carlito"/>
            </a:endParaRPr>
          </a:p>
          <a:p>
            <a:pPr marL="355600" marR="1651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carries out </a:t>
            </a:r>
            <a:r>
              <a:rPr sz="3200" dirty="0">
                <a:latin typeface="Carlito"/>
                <a:cs typeface="Carlito"/>
              </a:rPr>
              <a:t>its </a:t>
            </a:r>
            <a:r>
              <a:rPr sz="3200" spc="-10" dirty="0">
                <a:latin typeface="Carlito"/>
                <a:cs typeface="Carlito"/>
              </a:rPr>
              <a:t>legally defined </a:t>
            </a:r>
            <a:r>
              <a:rPr sz="3200" spc="-5" dirty="0">
                <a:latin typeface="Carlito"/>
                <a:cs typeface="Carlito"/>
              </a:rPr>
              <a:t>mission </a:t>
            </a:r>
            <a:r>
              <a:rPr sz="3200" dirty="0">
                <a:latin typeface="Carlito"/>
                <a:cs typeface="Carlito"/>
              </a:rPr>
              <a:t>while  </a:t>
            </a:r>
            <a:r>
              <a:rPr sz="3200" spc="-5" dirty="0">
                <a:latin typeface="Carlito"/>
                <a:cs typeface="Carlito"/>
              </a:rPr>
              <a:t>remaining journalistically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independent.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reaches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dirty="0">
                <a:latin typeface="Carlito"/>
                <a:cs typeface="Carlito"/>
              </a:rPr>
              <a:t>than 100 </a:t>
            </a:r>
            <a:r>
              <a:rPr sz="3200" spc="-5" dirty="0">
                <a:latin typeface="Carlito"/>
                <a:cs typeface="Carlito"/>
              </a:rPr>
              <a:t>million </a:t>
            </a:r>
            <a:r>
              <a:rPr sz="3200" spc="-15" dirty="0">
                <a:latin typeface="Carlito"/>
                <a:cs typeface="Carlito"/>
              </a:rPr>
              <a:t>listeners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viewers </a:t>
            </a:r>
            <a:r>
              <a:rPr sz="3200" spc="-5" dirty="0">
                <a:latin typeface="Carlito"/>
                <a:cs typeface="Carlito"/>
              </a:rPr>
              <a:t>worldwide every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week.</a:t>
            </a:r>
            <a:endParaRPr sz="3200">
              <a:latin typeface="Carlito"/>
              <a:cs typeface="Carlito"/>
            </a:endParaRPr>
          </a:p>
          <a:p>
            <a:pPr marL="355600" marR="16383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receives </a:t>
            </a:r>
            <a:r>
              <a:rPr sz="3200" spc="-15" dirty="0">
                <a:latin typeface="Carlito"/>
                <a:cs typeface="Carlito"/>
              </a:rPr>
              <a:t>over </a:t>
            </a:r>
            <a:r>
              <a:rPr sz="3200" spc="-5" dirty="0">
                <a:latin typeface="Carlito"/>
                <a:cs typeface="Carlito"/>
              </a:rPr>
              <a:t>half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million responses </a:t>
            </a:r>
            <a:r>
              <a:rPr sz="3200" spc="-3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its  </a:t>
            </a:r>
            <a:r>
              <a:rPr sz="3200" spc="-10" dirty="0">
                <a:latin typeface="Carlito"/>
                <a:cs typeface="Carlito"/>
              </a:rPr>
              <a:t>programming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online </a:t>
            </a:r>
            <a:r>
              <a:rPr sz="3200" dirty="0">
                <a:latin typeface="Carlito"/>
                <a:cs typeface="Carlito"/>
              </a:rPr>
              <a:t>services </a:t>
            </a:r>
            <a:r>
              <a:rPr sz="3200" spc="-5" dirty="0">
                <a:latin typeface="Carlito"/>
                <a:cs typeface="Carlito"/>
              </a:rPr>
              <a:t>every </a:t>
            </a:r>
            <a:r>
              <a:rPr sz="3200" spc="-10" dirty="0">
                <a:latin typeface="Carlito"/>
                <a:cs typeface="Carlito"/>
              </a:rPr>
              <a:t>year  </a:t>
            </a:r>
            <a:r>
              <a:rPr sz="3200" dirty="0">
                <a:latin typeface="Carlito"/>
                <a:cs typeface="Carlito"/>
              </a:rPr>
              <a:t>and is </a:t>
            </a:r>
            <a:r>
              <a:rPr sz="3200" spc="-10" dirty="0">
                <a:latin typeface="Carlito"/>
                <a:cs typeface="Carlito"/>
              </a:rPr>
              <a:t>respected </a:t>
            </a:r>
            <a:r>
              <a:rPr sz="3200" dirty="0">
                <a:latin typeface="Carlito"/>
                <a:cs typeface="Carlito"/>
              </a:rPr>
              <a:t>as a </a:t>
            </a:r>
            <a:r>
              <a:rPr sz="3200" spc="-5" dirty="0">
                <a:latin typeface="Carlito"/>
                <a:cs typeface="Carlito"/>
              </a:rPr>
              <a:t>credible </a:t>
            </a:r>
            <a:r>
              <a:rPr sz="3200" spc="-10" dirty="0">
                <a:latin typeface="Carlito"/>
                <a:cs typeface="Carlito"/>
              </a:rPr>
              <a:t>source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5" dirty="0">
                <a:latin typeface="Carlito"/>
                <a:cs typeface="Carlito"/>
              </a:rPr>
              <a:t>information.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87197"/>
            <a:ext cx="43834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Training </a:t>
            </a:r>
            <a:r>
              <a:rPr sz="4400" dirty="0"/>
              <a:t>and</a:t>
            </a:r>
            <a:r>
              <a:rPr sz="4400" spc="-15" dirty="0"/>
              <a:t> </a:t>
            </a:r>
            <a:r>
              <a:rPr sz="4400" spc="-35" dirty="0"/>
              <a:t>offers: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101597"/>
            <a:ext cx="7822565" cy="509905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64769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been </a:t>
            </a:r>
            <a:r>
              <a:rPr sz="3200" spc="-10" dirty="0">
                <a:latin typeface="Carlito"/>
                <a:cs typeface="Carlito"/>
              </a:rPr>
              <a:t>training </a:t>
            </a:r>
            <a:r>
              <a:rPr sz="3200" spc="-15" dirty="0">
                <a:latin typeface="Carlito"/>
                <a:cs typeface="Carlito"/>
              </a:rPr>
              <a:t>radio </a:t>
            </a:r>
            <a:r>
              <a:rPr sz="3200" spc="-10" dirty="0">
                <a:latin typeface="Carlito"/>
                <a:cs typeface="Carlito"/>
              </a:rPr>
              <a:t>professionals </a:t>
            </a:r>
            <a:r>
              <a:rPr sz="3200" spc="-20" dirty="0">
                <a:latin typeface="Carlito"/>
                <a:cs typeface="Carlito"/>
              </a:rPr>
              <a:t>from  </a:t>
            </a:r>
            <a:r>
              <a:rPr sz="3200" spc="-5" dirty="0">
                <a:latin typeface="Carlito"/>
                <a:cs typeface="Carlito"/>
              </a:rPr>
              <a:t>developing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transition </a:t>
            </a:r>
            <a:r>
              <a:rPr sz="3200" spc="-10" dirty="0">
                <a:latin typeface="Carlito"/>
                <a:cs typeface="Carlito"/>
              </a:rPr>
              <a:t>countries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more  </a:t>
            </a:r>
            <a:r>
              <a:rPr sz="3200" dirty="0">
                <a:latin typeface="Carlito"/>
                <a:cs typeface="Carlito"/>
              </a:rPr>
              <a:t>than 40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years.</a:t>
            </a:r>
            <a:endParaRPr sz="3200">
              <a:latin typeface="Carlito"/>
              <a:cs typeface="Carlito"/>
            </a:endParaRPr>
          </a:p>
          <a:p>
            <a:pPr marL="355600" marR="824865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35" dirty="0">
                <a:latin typeface="Carlito"/>
                <a:cs typeface="Carlito"/>
              </a:rPr>
              <a:t>offers </a:t>
            </a:r>
            <a:r>
              <a:rPr sz="3200" spc="-15" dirty="0">
                <a:latin typeface="Carlito"/>
                <a:cs typeface="Carlito"/>
              </a:rPr>
              <a:t>intercultural </a:t>
            </a:r>
            <a:r>
              <a:rPr sz="3200" dirty="0">
                <a:latin typeface="Carlito"/>
                <a:cs typeface="Carlito"/>
              </a:rPr>
              <a:t>media </a:t>
            </a:r>
            <a:r>
              <a:rPr sz="3200" spc="-10" dirty="0">
                <a:latin typeface="Carlito"/>
                <a:cs typeface="Carlito"/>
              </a:rPr>
              <a:t>training </a:t>
            </a:r>
            <a:r>
              <a:rPr sz="3200" spc="-30" dirty="0">
                <a:latin typeface="Carlito"/>
                <a:cs typeface="Carlito"/>
              </a:rPr>
              <a:t>for  </a:t>
            </a:r>
            <a:r>
              <a:rPr sz="3200" spc="-15" dirty="0">
                <a:latin typeface="Carlito"/>
                <a:cs typeface="Carlito"/>
              </a:rPr>
              <a:t>executives from </a:t>
            </a:r>
            <a:r>
              <a:rPr sz="3200" dirty="0">
                <a:latin typeface="Carlito"/>
                <a:cs typeface="Carlito"/>
              </a:rPr>
              <a:t>German </a:t>
            </a:r>
            <a:r>
              <a:rPr sz="3200" spc="-5" dirty="0">
                <a:latin typeface="Carlito"/>
                <a:cs typeface="Carlito"/>
              </a:rPr>
              <a:t>companies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institutions </a:t>
            </a:r>
            <a:r>
              <a:rPr sz="3200" dirty="0">
                <a:latin typeface="Carlito"/>
                <a:cs typeface="Carlito"/>
              </a:rPr>
              <a:t>looking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go</a:t>
            </a:r>
            <a:r>
              <a:rPr sz="3200" spc="9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abroad.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35" dirty="0">
                <a:latin typeface="Carlito"/>
                <a:cs typeface="Carlito"/>
              </a:rPr>
              <a:t>offers </a:t>
            </a:r>
            <a:r>
              <a:rPr sz="3200" spc="-10" dirty="0">
                <a:latin typeface="Carlito"/>
                <a:cs typeface="Carlito"/>
              </a:rPr>
              <a:t>young journalists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opportunity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40" dirty="0">
                <a:latin typeface="Carlito"/>
                <a:cs typeface="Carlito"/>
              </a:rPr>
              <a:t>take </a:t>
            </a:r>
            <a:r>
              <a:rPr sz="3200" spc="-5" dirty="0">
                <a:latin typeface="Carlito"/>
                <a:cs typeface="Carlito"/>
              </a:rPr>
              <a:t>part </a:t>
            </a:r>
            <a:r>
              <a:rPr sz="3200" dirty="0">
                <a:latin typeface="Carlito"/>
                <a:cs typeface="Carlito"/>
              </a:rPr>
              <a:t>in a </a:t>
            </a:r>
            <a:r>
              <a:rPr sz="3200" spc="-10" dirty="0">
                <a:latin typeface="Carlito"/>
                <a:cs typeface="Carlito"/>
              </a:rPr>
              <a:t>journalist training </a:t>
            </a:r>
            <a:r>
              <a:rPr sz="3200" spc="-15" dirty="0">
                <a:latin typeface="Carlito"/>
                <a:cs typeface="Carlito"/>
              </a:rPr>
              <a:t>program </a:t>
            </a:r>
            <a:r>
              <a:rPr sz="3200" spc="-10" dirty="0">
                <a:latin typeface="Carlito"/>
                <a:cs typeface="Carlito"/>
              </a:rPr>
              <a:t>that  </a:t>
            </a:r>
            <a:r>
              <a:rPr sz="3200" spc="-15" dirty="0">
                <a:latin typeface="Carlito"/>
                <a:cs typeface="Carlito"/>
              </a:rPr>
              <a:t>focuses </a:t>
            </a:r>
            <a:r>
              <a:rPr sz="3200" dirty="0">
                <a:latin typeface="Carlito"/>
                <a:cs typeface="Carlito"/>
              </a:rPr>
              <a:t>on multimedia </a:t>
            </a:r>
            <a:r>
              <a:rPr sz="3200" spc="-5" dirty="0">
                <a:latin typeface="Carlito"/>
                <a:cs typeface="Carlito"/>
              </a:rPr>
              <a:t>applications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prepares trainees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work </a:t>
            </a:r>
            <a:r>
              <a:rPr sz="3200" dirty="0">
                <a:latin typeface="Carlito"/>
                <a:cs typeface="Carlito"/>
              </a:rPr>
              <a:t>in a </a:t>
            </a:r>
            <a:r>
              <a:rPr sz="3200" spc="-20" dirty="0">
                <a:latin typeface="Carlito"/>
                <a:cs typeface="Carlito"/>
              </a:rPr>
              <a:t>foreign-  </a:t>
            </a:r>
            <a:r>
              <a:rPr sz="3200" dirty="0">
                <a:latin typeface="Carlito"/>
                <a:cs typeface="Carlito"/>
              </a:rPr>
              <a:t>language </a:t>
            </a:r>
            <a:r>
              <a:rPr sz="3200" spc="-10" dirty="0">
                <a:latin typeface="Carlito"/>
                <a:cs typeface="Carlito"/>
              </a:rPr>
              <a:t>editorial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department.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8365"/>
            <a:ext cx="7982584" cy="5001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. </a:t>
            </a:r>
            <a:r>
              <a:rPr sz="3200" spc="-5" dirty="0">
                <a:latin typeface="Carlito"/>
                <a:cs typeface="Carlito"/>
              </a:rPr>
              <a:t>Starting </a:t>
            </a:r>
            <a:r>
              <a:rPr sz="3200" spc="-10" dirty="0">
                <a:latin typeface="Carlito"/>
                <a:cs typeface="Carlito"/>
              </a:rPr>
              <a:t>winter </a:t>
            </a:r>
            <a:r>
              <a:rPr sz="3200" spc="-15" dirty="0">
                <a:latin typeface="Carlito"/>
                <a:cs typeface="Carlito"/>
              </a:rPr>
              <a:t>semester </a:t>
            </a:r>
            <a:r>
              <a:rPr sz="3200" dirty="0">
                <a:latin typeface="Carlito"/>
                <a:cs typeface="Carlito"/>
              </a:rPr>
              <a:t>2009/2010, </a:t>
            </a:r>
            <a:r>
              <a:rPr sz="3200" spc="-10" dirty="0">
                <a:latin typeface="Carlito"/>
                <a:cs typeface="Carlito"/>
              </a:rPr>
              <a:t>there  </a:t>
            </a:r>
            <a:r>
              <a:rPr sz="3200" dirty="0">
                <a:latin typeface="Carlito"/>
                <a:cs typeface="Carlito"/>
              </a:rPr>
              <a:t>will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master’s program </a:t>
            </a:r>
            <a:r>
              <a:rPr sz="3200" spc="-25" dirty="0">
                <a:latin typeface="Carlito"/>
                <a:cs typeface="Carlito"/>
              </a:rPr>
              <a:t>offered </a:t>
            </a:r>
            <a:r>
              <a:rPr sz="3200" spc="-5" dirty="0">
                <a:latin typeface="Carlito"/>
                <a:cs typeface="Carlito"/>
              </a:rPr>
              <a:t>entitled  “International </a:t>
            </a:r>
            <a:r>
              <a:rPr sz="3200" dirty="0">
                <a:latin typeface="Carlito"/>
                <a:cs typeface="Carlito"/>
              </a:rPr>
              <a:t>Media Studies” – a </a:t>
            </a:r>
            <a:r>
              <a:rPr sz="3200" spc="-10" dirty="0">
                <a:latin typeface="Carlito"/>
                <a:cs typeface="Carlito"/>
              </a:rPr>
              <a:t>joint </a:t>
            </a:r>
            <a:r>
              <a:rPr sz="3200" spc="-15" dirty="0">
                <a:latin typeface="Carlito"/>
                <a:cs typeface="Carlito"/>
              </a:rPr>
              <a:t>project  </a:t>
            </a:r>
            <a:r>
              <a:rPr sz="3200" dirty="0">
                <a:latin typeface="Carlito"/>
                <a:cs typeface="Carlito"/>
              </a:rPr>
              <a:t>with the </a:t>
            </a:r>
            <a:r>
              <a:rPr sz="3200" spc="-10" dirty="0">
                <a:latin typeface="Carlito"/>
                <a:cs typeface="Carlito"/>
              </a:rPr>
              <a:t>University </a:t>
            </a:r>
            <a:r>
              <a:rPr sz="3200" dirty="0">
                <a:latin typeface="Carlito"/>
                <a:cs typeface="Carlito"/>
              </a:rPr>
              <a:t>of Bonn, </a:t>
            </a:r>
            <a:r>
              <a:rPr sz="3200" spc="-5" dirty="0">
                <a:latin typeface="Carlito"/>
                <a:cs typeface="Carlito"/>
              </a:rPr>
              <a:t>Bonn-Rhein-Sieg  </a:t>
            </a:r>
            <a:r>
              <a:rPr sz="3200" spc="-15" dirty="0">
                <a:latin typeface="Carlito"/>
                <a:cs typeface="Carlito"/>
              </a:rPr>
              <a:t>University </a:t>
            </a:r>
            <a:r>
              <a:rPr sz="3200" spc="-5" dirty="0">
                <a:latin typeface="Carlito"/>
                <a:cs typeface="Carlito"/>
              </a:rPr>
              <a:t>of Applied </a:t>
            </a:r>
            <a:r>
              <a:rPr sz="3200" dirty="0">
                <a:latin typeface="Carlito"/>
                <a:cs typeface="Carlito"/>
              </a:rPr>
              <a:t>Sciences and </a:t>
            </a:r>
            <a:r>
              <a:rPr sz="3200" spc="-5" dirty="0">
                <a:latin typeface="Carlito"/>
                <a:cs typeface="Carlito"/>
              </a:rPr>
              <a:t>Deutsche  </a:t>
            </a:r>
            <a:r>
              <a:rPr sz="3200" spc="-20" dirty="0">
                <a:latin typeface="Carlito"/>
                <a:cs typeface="Carlito"/>
              </a:rPr>
              <a:t>Welle.</a:t>
            </a:r>
            <a:endParaRPr sz="3200">
              <a:latin typeface="Carlito"/>
              <a:cs typeface="Carlito"/>
            </a:endParaRPr>
          </a:p>
          <a:p>
            <a:pPr marL="355600" marR="22542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It </a:t>
            </a:r>
            <a:r>
              <a:rPr sz="3200" spc="-35" dirty="0">
                <a:latin typeface="Carlito"/>
                <a:cs typeface="Carlito"/>
              </a:rPr>
              <a:t>offers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meet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20" dirty="0">
                <a:latin typeface="Carlito"/>
                <a:cs typeface="Carlito"/>
              </a:rPr>
              <a:t>audience’s </a:t>
            </a:r>
            <a:r>
              <a:rPr sz="3200" spc="-5" dirty="0">
                <a:latin typeface="Carlito"/>
                <a:cs typeface="Carlito"/>
              </a:rPr>
              <a:t>needs. </a:t>
            </a:r>
            <a:r>
              <a:rPr sz="3200" spc="-10" dirty="0">
                <a:latin typeface="Carlito"/>
                <a:cs typeface="Carlito"/>
              </a:rPr>
              <a:t>People  around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world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dirty="0">
                <a:latin typeface="Carlito"/>
                <a:cs typeface="Carlito"/>
              </a:rPr>
              <a:t>access its services </a:t>
            </a:r>
            <a:r>
              <a:rPr sz="3200" spc="-5" dirty="0">
                <a:latin typeface="Carlito"/>
                <a:cs typeface="Carlito"/>
              </a:rPr>
              <a:t>that 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either </a:t>
            </a:r>
            <a:r>
              <a:rPr sz="3200" spc="-25" dirty="0">
                <a:latin typeface="Carlito"/>
                <a:cs typeface="Carlito"/>
              </a:rPr>
              <a:t>offered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country’s native  </a:t>
            </a:r>
            <a:r>
              <a:rPr sz="3200" dirty="0">
                <a:latin typeface="Carlito"/>
                <a:cs typeface="Carlito"/>
              </a:rPr>
              <a:t>language or in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English.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64565"/>
            <a:ext cx="774382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119755" algn="l"/>
              </a:tabLst>
            </a:pPr>
            <a:r>
              <a:rPr sz="3200" spc="-5" dirty="0">
                <a:latin typeface="Carlito"/>
                <a:cs typeface="Carlito"/>
              </a:rPr>
              <a:t>Deutsche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Welle	</a:t>
            </a:r>
            <a:r>
              <a:rPr sz="3200" spc="-30" dirty="0">
                <a:latin typeface="Carlito"/>
                <a:cs typeface="Carlito"/>
              </a:rPr>
              <a:t>(Voice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Germany)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is</a:t>
            </a:r>
            <a:endParaRPr sz="32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</a:pPr>
            <a:r>
              <a:rPr sz="3200" spc="-20" dirty="0">
                <a:latin typeface="Carlito"/>
                <a:cs typeface="Carlito"/>
              </a:rPr>
              <a:t>Germany’s </a:t>
            </a:r>
            <a:r>
              <a:rPr sz="3200" spc="-10" dirty="0">
                <a:latin typeface="Carlito"/>
                <a:cs typeface="Carlito"/>
              </a:rPr>
              <a:t>international </a:t>
            </a:r>
            <a:r>
              <a:rPr sz="3200" spc="-15" dirty="0">
                <a:latin typeface="Carlito"/>
                <a:cs typeface="Carlito"/>
              </a:rPr>
              <a:t>broadcaster: </a:t>
            </a:r>
            <a:r>
              <a:rPr sz="3200" spc="-5" dirty="0">
                <a:latin typeface="Carlito"/>
                <a:cs typeface="Carlito"/>
              </a:rPr>
              <a:t>online,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over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85" dirty="0">
                <a:latin typeface="Carlito"/>
                <a:cs typeface="Carlito"/>
              </a:rPr>
              <a:t>air.</a:t>
            </a:r>
            <a:endParaRPr sz="3200">
              <a:latin typeface="Carlito"/>
              <a:cs typeface="Carlito"/>
            </a:endParaRPr>
          </a:p>
          <a:p>
            <a:pPr marL="355600" marR="3460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5" dirty="0">
                <a:latin typeface="Carlito"/>
                <a:cs typeface="Carlito"/>
              </a:rPr>
              <a:t>provides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European </a:t>
            </a:r>
            <a:r>
              <a:rPr sz="3200" spc="-15" dirty="0">
                <a:latin typeface="Carlito"/>
                <a:cs typeface="Carlito"/>
              </a:rPr>
              <a:t>perspective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dirty="0">
                <a:latin typeface="Carlito"/>
                <a:cs typeface="Carlito"/>
              </a:rPr>
              <a:t>audiences </a:t>
            </a:r>
            <a:r>
              <a:rPr sz="3200" spc="-10" dirty="0">
                <a:latin typeface="Carlito"/>
                <a:cs typeface="Carlito"/>
              </a:rPr>
              <a:t>around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world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promotes  </a:t>
            </a:r>
            <a:r>
              <a:rPr sz="3200" spc="-20" dirty="0">
                <a:latin typeface="Carlito"/>
                <a:cs typeface="Carlito"/>
              </a:rPr>
              <a:t>intercultural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dialogue.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20726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HI</a:t>
            </a:r>
            <a:r>
              <a:rPr sz="4400" spc="-20" dirty="0"/>
              <a:t>S</a:t>
            </a:r>
            <a:r>
              <a:rPr sz="4400" spc="-125" dirty="0"/>
              <a:t>T</a:t>
            </a:r>
            <a:r>
              <a:rPr sz="4400" spc="-5" dirty="0"/>
              <a:t>O</a:t>
            </a:r>
            <a:r>
              <a:rPr sz="4400" spc="-65" dirty="0"/>
              <a:t>R</a:t>
            </a:r>
            <a:r>
              <a:rPr sz="4400" spc="-340" dirty="0"/>
              <a:t>Y</a:t>
            </a:r>
            <a:r>
              <a:rPr sz="4400" dirty="0"/>
              <a:t>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438390" cy="383095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sz="3200" spc="-5" dirty="0">
                <a:latin typeface="Carlito"/>
                <a:cs typeface="Carlito"/>
              </a:rPr>
              <a:t>1950s	</a:t>
            </a:r>
            <a:r>
              <a:rPr sz="3200" b="1" spc="-5" dirty="0">
                <a:latin typeface="Carlito"/>
                <a:cs typeface="Carlito"/>
              </a:rPr>
              <a:t>The</a:t>
            </a:r>
            <a:r>
              <a:rPr sz="3200" b="1" spc="-2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Beginning</a:t>
            </a:r>
            <a:endParaRPr sz="3200">
              <a:latin typeface="Carlito"/>
              <a:cs typeface="Carlito"/>
            </a:endParaRPr>
          </a:p>
          <a:p>
            <a:pPr marL="355600" marR="57086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new </a:t>
            </a:r>
            <a:r>
              <a:rPr sz="3200" spc="-15" dirty="0">
                <a:latin typeface="Carlito"/>
                <a:cs typeface="Carlito"/>
              </a:rPr>
              <a:t>Federal </a:t>
            </a:r>
            <a:r>
              <a:rPr sz="3200" spc="-10" dirty="0">
                <a:latin typeface="Carlito"/>
                <a:cs typeface="Carlito"/>
              </a:rPr>
              <a:t>Republic </a:t>
            </a:r>
            <a:r>
              <a:rPr sz="3200" spc="-5" dirty="0">
                <a:latin typeface="Carlito"/>
                <a:cs typeface="Carlito"/>
              </a:rPr>
              <a:t>discusses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establishment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an </a:t>
            </a:r>
            <a:r>
              <a:rPr sz="3200" spc="-5" dirty="0">
                <a:latin typeface="Carlito"/>
                <a:cs typeface="Carlito"/>
              </a:rPr>
              <a:t>international  </a:t>
            </a:r>
            <a:r>
              <a:rPr sz="3200" spc="-10" dirty="0">
                <a:latin typeface="Carlito"/>
                <a:cs typeface="Carlito"/>
              </a:rPr>
              <a:t>broadcasting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service.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sz="3200" spc="-5" dirty="0">
                <a:latin typeface="Carlito"/>
                <a:cs typeface="Carlito"/>
              </a:rPr>
              <a:t>1960s	</a:t>
            </a:r>
            <a:r>
              <a:rPr sz="3200" b="1" dirty="0">
                <a:latin typeface="Carlito"/>
                <a:cs typeface="Carlito"/>
              </a:rPr>
              <a:t>Radio</a:t>
            </a:r>
            <a:r>
              <a:rPr sz="3200" b="1" spc="-1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Service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Broadcasting radio programming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foreign  </a:t>
            </a:r>
            <a:r>
              <a:rPr sz="3200" dirty="0">
                <a:latin typeface="Carlito"/>
                <a:cs typeface="Carlito"/>
              </a:rPr>
              <a:t>languages is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approved.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239"/>
            <a:ext cx="7925434" cy="50006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sz="3200" spc="-5" dirty="0">
                <a:latin typeface="Carlito"/>
                <a:cs typeface="Carlito"/>
              </a:rPr>
              <a:t>1970s	</a:t>
            </a:r>
            <a:r>
              <a:rPr sz="3200" b="1" dirty="0">
                <a:latin typeface="Carlito"/>
                <a:cs typeface="Carlito"/>
              </a:rPr>
              <a:t>Service</a:t>
            </a:r>
            <a:r>
              <a:rPr sz="3200" b="1" spc="-1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Expands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After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decade of </a:t>
            </a:r>
            <a:r>
              <a:rPr sz="3200" spc="-15" dirty="0">
                <a:latin typeface="Carlito"/>
                <a:cs typeface="Carlito"/>
              </a:rPr>
              <a:t>rapid </a:t>
            </a:r>
            <a:r>
              <a:rPr sz="3200" spc="-10" dirty="0">
                <a:latin typeface="Carlito"/>
                <a:cs typeface="Carlito"/>
              </a:rPr>
              <a:t>expansion, DW-RADIO  </a:t>
            </a:r>
            <a:r>
              <a:rPr sz="3200" spc="-15" dirty="0">
                <a:latin typeface="Carlito"/>
                <a:cs typeface="Carlito"/>
              </a:rPr>
              <a:t>broadcasts </a:t>
            </a:r>
            <a:r>
              <a:rPr sz="3200" dirty="0">
                <a:latin typeface="Carlito"/>
                <a:cs typeface="Carlito"/>
              </a:rPr>
              <a:t>in 29 languages in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1970.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sz="3200" spc="-5" dirty="0">
                <a:latin typeface="Carlito"/>
                <a:cs typeface="Carlito"/>
              </a:rPr>
              <a:t>1980s	</a:t>
            </a:r>
            <a:r>
              <a:rPr sz="3200" b="1" spc="-10" dirty="0">
                <a:latin typeface="Carlito"/>
                <a:cs typeface="Carlito"/>
              </a:rPr>
              <a:t>Popular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Internationally</a:t>
            </a:r>
            <a:endParaRPr sz="3200">
              <a:latin typeface="Carlito"/>
              <a:cs typeface="Carlito"/>
            </a:endParaRPr>
          </a:p>
          <a:p>
            <a:pPr marL="355600" marR="11068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Hundreds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hours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programming are  </a:t>
            </a:r>
            <a:r>
              <a:rPr sz="3200" spc="-15" dirty="0">
                <a:latin typeface="Carlito"/>
                <a:cs typeface="Carlito"/>
              </a:rPr>
              <a:t>broadcast </a:t>
            </a:r>
            <a:r>
              <a:rPr sz="3200" dirty="0">
                <a:latin typeface="Carlito"/>
                <a:cs typeface="Carlito"/>
              </a:rPr>
              <a:t>each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80" dirty="0">
                <a:latin typeface="Carlito"/>
                <a:cs typeface="Carlito"/>
              </a:rPr>
              <a:t>year.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sz="3200" spc="-5" dirty="0">
                <a:latin typeface="Carlito"/>
                <a:cs typeface="Carlito"/>
              </a:rPr>
              <a:t>1990s	</a:t>
            </a:r>
            <a:r>
              <a:rPr sz="3200" b="1" spc="-10" dirty="0">
                <a:latin typeface="Carlito"/>
                <a:cs typeface="Carlito"/>
              </a:rPr>
              <a:t>Focus </a:t>
            </a:r>
            <a:r>
              <a:rPr sz="3200" b="1" dirty="0">
                <a:latin typeface="Carlito"/>
                <a:cs typeface="Carlito"/>
              </a:rPr>
              <a:t>on</a:t>
            </a:r>
            <a:r>
              <a:rPr sz="3200" b="1" spc="-2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Information</a:t>
            </a:r>
            <a:endParaRPr sz="3200">
              <a:latin typeface="Carlito"/>
              <a:cs typeface="Carlito"/>
            </a:endParaRPr>
          </a:p>
          <a:p>
            <a:pPr marL="355600" marR="72644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DW-RADIO </a:t>
            </a:r>
            <a:r>
              <a:rPr sz="3200" spc="-15" dirty="0">
                <a:latin typeface="Carlito"/>
                <a:cs typeface="Carlito"/>
              </a:rPr>
              <a:t>broadcast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areas around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world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best </a:t>
            </a:r>
            <a:r>
              <a:rPr sz="3200" spc="-5" dirty="0">
                <a:latin typeface="Carlito"/>
                <a:cs typeface="Carlito"/>
              </a:rPr>
              <a:t>possible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time.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2038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PROFILE: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865109" cy="4465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25" dirty="0">
                <a:latin typeface="Carlito"/>
                <a:cs typeface="Carlito"/>
              </a:rPr>
              <a:t>first </a:t>
            </a:r>
            <a:r>
              <a:rPr sz="3200" spc="-10" dirty="0">
                <a:latin typeface="Carlito"/>
                <a:cs typeface="Carlito"/>
              </a:rPr>
              <a:t>went </a:t>
            </a:r>
            <a:r>
              <a:rPr sz="3200" dirty="0">
                <a:latin typeface="Carlito"/>
                <a:cs typeface="Carlito"/>
              </a:rPr>
              <a:t>on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air on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dirty="0">
                <a:latin typeface="Carlito"/>
                <a:cs typeface="Carlito"/>
              </a:rPr>
              <a:t>3,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1953.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a </a:t>
            </a:r>
            <a:r>
              <a:rPr sz="3200" spc="-5" dirty="0">
                <a:latin typeface="Carlito"/>
                <a:cs typeface="Carlito"/>
              </a:rPr>
              <a:t>public </a:t>
            </a:r>
            <a:r>
              <a:rPr sz="3200" spc="-15" dirty="0">
                <a:latin typeface="Carlito"/>
                <a:cs typeface="Carlito"/>
              </a:rPr>
              <a:t>broadcaster </a:t>
            </a:r>
            <a:r>
              <a:rPr sz="3200" dirty="0">
                <a:latin typeface="Carlito"/>
                <a:cs typeface="Carlito"/>
              </a:rPr>
              <a:t>and is </a:t>
            </a:r>
            <a:r>
              <a:rPr sz="3200" spc="-5" dirty="0">
                <a:latin typeface="Carlito"/>
                <a:cs typeface="Carlito"/>
              </a:rPr>
              <a:t>funded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0" dirty="0">
                <a:latin typeface="Carlito"/>
                <a:cs typeface="Carlito"/>
              </a:rPr>
              <a:t>government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20" dirty="0">
                <a:latin typeface="Carlito"/>
                <a:cs typeface="Carlito"/>
              </a:rPr>
              <a:t>tax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revenue.</a:t>
            </a:r>
            <a:endParaRPr sz="3200">
              <a:latin typeface="Carlito"/>
              <a:cs typeface="Carlito"/>
            </a:endParaRPr>
          </a:p>
          <a:p>
            <a:pPr marL="355600" marR="89154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annual </a:t>
            </a:r>
            <a:r>
              <a:rPr sz="3200" spc="-10" dirty="0">
                <a:latin typeface="Carlito"/>
                <a:cs typeface="Carlito"/>
              </a:rPr>
              <a:t>budget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approximately </a:t>
            </a:r>
            <a:r>
              <a:rPr sz="3200" dirty="0">
                <a:latin typeface="Carlito"/>
                <a:cs typeface="Carlito"/>
              </a:rPr>
              <a:t>275  </a:t>
            </a:r>
            <a:r>
              <a:rPr sz="3200" spc="-5" dirty="0">
                <a:latin typeface="Carlito"/>
                <a:cs typeface="Carlito"/>
              </a:rPr>
              <a:t>million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Euros.</a:t>
            </a:r>
            <a:endParaRPr sz="3200">
              <a:latin typeface="Carlito"/>
              <a:cs typeface="Carlito"/>
            </a:endParaRPr>
          </a:p>
          <a:p>
            <a:pPr marL="355600" marR="318135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5" dirty="0">
                <a:latin typeface="Carlito"/>
                <a:cs typeface="Carlito"/>
              </a:rPr>
              <a:t>Erik </a:t>
            </a:r>
            <a:r>
              <a:rPr sz="3200" spc="-10" dirty="0">
                <a:latin typeface="Carlito"/>
                <a:cs typeface="Carlito"/>
              </a:rPr>
              <a:t>Bettermann </a:t>
            </a:r>
            <a:r>
              <a:rPr sz="3200" spc="-5" dirty="0">
                <a:latin typeface="Carlito"/>
                <a:cs typeface="Carlito"/>
              </a:rPr>
              <a:t>has been </a:t>
            </a:r>
            <a:r>
              <a:rPr sz="3200" spc="-15" dirty="0">
                <a:latin typeface="Carlito"/>
                <a:cs typeface="Carlito"/>
              </a:rPr>
              <a:t>Director </a:t>
            </a:r>
            <a:r>
              <a:rPr sz="3200" spc="-10" dirty="0">
                <a:latin typeface="Carlito"/>
                <a:cs typeface="Carlito"/>
              </a:rPr>
              <a:t>General  </a:t>
            </a:r>
            <a:r>
              <a:rPr sz="3200" spc="-5" dirty="0">
                <a:latin typeface="Carlito"/>
                <a:cs typeface="Carlito"/>
              </a:rPr>
              <a:t>since 2001.</a:t>
            </a:r>
            <a:endParaRPr sz="3200">
              <a:latin typeface="Carlito"/>
              <a:cs typeface="Carlito"/>
            </a:endParaRPr>
          </a:p>
          <a:p>
            <a:pPr marL="355600" marR="52006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chairman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Broadcasting Board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25" dirty="0">
                <a:latin typeface="Carlito"/>
                <a:cs typeface="Carlito"/>
              </a:rPr>
              <a:t>Valentin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Schmidt.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4565"/>
            <a:ext cx="8069580" cy="519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10" dirty="0">
                <a:latin typeface="Carlito"/>
                <a:cs typeface="Carlito"/>
              </a:rPr>
              <a:t>headquartered </a:t>
            </a:r>
            <a:r>
              <a:rPr sz="3200" dirty="0">
                <a:latin typeface="Carlito"/>
                <a:cs typeface="Carlito"/>
              </a:rPr>
              <a:t>in Bonn, </a:t>
            </a:r>
            <a:r>
              <a:rPr sz="3200" spc="-5" dirty="0">
                <a:latin typeface="Carlito"/>
                <a:cs typeface="Carlito"/>
              </a:rPr>
              <a:t>where </a:t>
            </a:r>
            <a:r>
              <a:rPr sz="3200" spc="-15" dirty="0">
                <a:latin typeface="Carlito"/>
                <a:cs typeface="Carlito"/>
              </a:rPr>
              <a:t>radio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online </a:t>
            </a:r>
            <a:r>
              <a:rPr sz="3200" spc="-15" dirty="0">
                <a:latin typeface="Carlito"/>
                <a:cs typeface="Carlito"/>
              </a:rPr>
              <a:t>content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produced at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broadcasting  center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former </a:t>
            </a:r>
            <a:r>
              <a:rPr sz="3200" spc="-10" dirty="0">
                <a:latin typeface="Carlito"/>
                <a:cs typeface="Carlito"/>
              </a:rPr>
              <a:t>government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district.</a:t>
            </a:r>
            <a:endParaRPr sz="3200">
              <a:latin typeface="Carlito"/>
              <a:cs typeface="Carlito"/>
            </a:endParaRPr>
          </a:p>
          <a:p>
            <a:pPr marL="355600" marR="1060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45" dirty="0">
                <a:latin typeface="Carlito"/>
                <a:cs typeface="Carlito"/>
              </a:rPr>
              <a:t>Welle’s </a:t>
            </a:r>
            <a:r>
              <a:rPr sz="3200" spc="-10" dirty="0">
                <a:latin typeface="Carlito"/>
                <a:cs typeface="Carlito"/>
              </a:rPr>
              <a:t>television </a:t>
            </a:r>
            <a:r>
              <a:rPr sz="3200" dirty="0">
                <a:latin typeface="Carlito"/>
                <a:cs typeface="Carlito"/>
              </a:rPr>
              <a:t>services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based  </a:t>
            </a:r>
            <a:r>
              <a:rPr sz="3200" dirty="0">
                <a:latin typeface="Carlito"/>
                <a:cs typeface="Carlito"/>
              </a:rPr>
              <a:t>in</a:t>
            </a:r>
            <a:r>
              <a:rPr sz="3200" spc="-5" dirty="0">
                <a:latin typeface="Carlito"/>
                <a:cs typeface="Carlito"/>
              </a:rPr>
              <a:t> Berlin.</a:t>
            </a:r>
            <a:endParaRPr sz="3200">
              <a:latin typeface="Carlito"/>
              <a:cs typeface="Carlito"/>
            </a:endParaRPr>
          </a:p>
          <a:p>
            <a:pPr marL="355600" marR="28702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comprised </a:t>
            </a:r>
            <a:r>
              <a:rPr sz="3200" dirty="0">
                <a:latin typeface="Carlito"/>
                <a:cs typeface="Carlito"/>
              </a:rPr>
              <a:t>of a </a:t>
            </a:r>
            <a:r>
              <a:rPr sz="3200" spc="-10" dirty="0">
                <a:latin typeface="Carlito"/>
                <a:cs typeface="Carlito"/>
              </a:rPr>
              <a:t>team </a:t>
            </a:r>
            <a:r>
              <a:rPr sz="3200" spc="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around </a:t>
            </a:r>
            <a:r>
              <a:rPr sz="3200" dirty="0">
                <a:latin typeface="Carlito"/>
                <a:cs typeface="Carlito"/>
              </a:rPr>
              <a:t>1,500  </a:t>
            </a:r>
            <a:r>
              <a:rPr sz="3200" spc="-5" dirty="0">
                <a:latin typeface="Carlito"/>
                <a:cs typeface="Carlito"/>
              </a:rPr>
              <a:t>employees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hundreds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freelancers </a:t>
            </a:r>
            <a:r>
              <a:rPr sz="3200" spc="-20" dirty="0">
                <a:latin typeface="Carlito"/>
                <a:cs typeface="Carlito"/>
              </a:rPr>
              <a:t>from 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dirty="0">
                <a:latin typeface="Carlito"/>
                <a:cs typeface="Carlito"/>
              </a:rPr>
              <a:t>than 60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countries.</a:t>
            </a:r>
            <a:endParaRPr sz="3200">
              <a:latin typeface="Carlito"/>
              <a:cs typeface="Carlito"/>
            </a:endParaRPr>
          </a:p>
          <a:p>
            <a:pPr marL="355600" marR="5594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Its services </a:t>
            </a:r>
            <a:r>
              <a:rPr sz="3200" spc="-5" dirty="0">
                <a:latin typeface="Carlito"/>
                <a:cs typeface="Carlito"/>
              </a:rPr>
              <a:t>reach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dirty="0">
                <a:latin typeface="Carlito"/>
                <a:cs typeface="Carlito"/>
              </a:rPr>
              <a:t>than 86 </a:t>
            </a:r>
            <a:r>
              <a:rPr sz="3200" spc="-5" dirty="0">
                <a:latin typeface="Carlito"/>
                <a:cs typeface="Carlito"/>
              </a:rPr>
              <a:t>million  </a:t>
            </a:r>
            <a:r>
              <a:rPr sz="3200" spc="-15" dirty="0">
                <a:latin typeface="Carlito"/>
                <a:cs typeface="Carlito"/>
              </a:rPr>
              <a:t>listeners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viewers </a:t>
            </a:r>
            <a:r>
              <a:rPr sz="3200" spc="-5" dirty="0">
                <a:latin typeface="Carlito"/>
                <a:cs typeface="Carlito"/>
              </a:rPr>
              <a:t>worldwide </a:t>
            </a:r>
            <a:r>
              <a:rPr sz="3200" dirty="0">
                <a:latin typeface="Carlito"/>
                <a:cs typeface="Carlito"/>
              </a:rPr>
              <a:t>each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week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4133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5" dirty="0">
                <a:latin typeface="Carlito"/>
                <a:cs typeface="Carlito"/>
              </a:rPr>
              <a:t>Facts </a:t>
            </a:r>
            <a:r>
              <a:rPr sz="4400" b="1" dirty="0">
                <a:latin typeface="Carlito"/>
                <a:cs typeface="Carlito"/>
              </a:rPr>
              <a:t>and</a:t>
            </a:r>
            <a:r>
              <a:rPr sz="4400" b="1" spc="-50" dirty="0">
                <a:latin typeface="Carlito"/>
                <a:cs typeface="Carlito"/>
              </a:rPr>
              <a:t> </a:t>
            </a:r>
            <a:r>
              <a:rPr sz="4400" b="1" spc="-10" dirty="0">
                <a:latin typeface="Carlito"/>
                <a:cs typeface="Carlito"/>
              </a:rPr>
              <a:t>Figures: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72400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5910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20" dirty="0">
                <a:latin typeface="Carlito"/>
                <a:cs typeface="Carlito"/>
              </a:rPr>
              <a:t>Welle </a:t>
            </a:r>
            <a:r>
              <a:rPr sz="3200" spc="-5" dirty="0">
                <a:latin typeface="Carlito"/>
                <a:cs typeface="Carlito"/>
              </a:rPr>
              <a:t>has been </a:t>
            </a:r>
            <a:r>
              <a:rPr sz="3200" spc="-10" dirty="0">
                <a:latin typeface="Carlito"/>
                <a:cs typeface="Carlito"/>
              </a:rPr>
              <a:t>broadcasting </a:t>
            </a:r>
            <a:r>
              <a:rPr sz="3200" spc="-30" dirty="0">
                <a:latin typeface="Carlito"/>
                <a:cs typeface="Carlito"/>
              </a:rPr>
              <a:t>for 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dirty="0">
                <a:latin typeface="Carlito"/>
                <a:cs typeface="Carlito"/>
              </a:rPr>
              <a:t>than 55 </a:t>
            </a:r>
            <a:r>
              <a:rPr sz="3200" spc="-20" dirty="0">
                <a:latin typeface="Carlito"/>
                <a:cs typeface="Carlito"/>
              </a:rPr>
              <a:t>years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5" dirty="0">
                <a:latin typeface="Carlito"/>
                <a:cs typeface="Carlito"/>
              </a:rPr>
              <a:t>now.</a:t>
            </a:r>
            <a:endParaRPr sz="3200">
              <a:latin typeface="Carlito"/>
              <a:cs typeface="Carlito"/>
            </a:endParaRPr>
          </a:p>
          <a:p>
            <a:pPr marL="355600" marR="1193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an </a:t>
            </a:r>
            <a:r>
              <a:rPr sz="3200" spc="-10" dirty="0">
                <a:latin typeface="Carlito"/>
                <a:cs typeface="Carlito"/>
              </a:rPr>
              <a:t>innovative </a:t>
            </a:r>
            <a:r>
              <a:rPr sz="3200" dirty="0">
                <a:latin typeface="Carlito"/>
                <a:cs typeface="Carlito"/>
              </a:rPr>
              <a:t>media </a:t>
            </a:r>
            <a:r>
              <a:rPr sz="3200" spc="-15" dirty="0">
                <a:latin typeface="Carlito"/>
                <a:cs typeface="Carlito"/>
              </a:rPr>
              <a:t>company </a:t>
            </a:r>
            <a:r>
              <a:rPr sz="3200" spc="-20" dirty="0">
                <a:latin typeface="Carlito"/>
                <a:cs typeface="Carlito"/>
              </a:rPr>
              <a:t>offering  </a:t>
            </a:r>
            <a:r>
              <a:rPr sz="3200" dirty="0">
                <a:latin typeface="Carlito"/>
                <a:cs typeface="Carlito"/>
              </a:rPr>
              <a:t>multimedia, </a:t>
            </a:r>
            <a:r>
              <a:rPr sz="3200" spc="-5" dirty="0">
                <a:latin typeface="Carlito"/>
                <a:cs typeface="Carlito"/>
              </a:rPr>
              <a:t>worldwide-accessible </a:t>
            </a:r>
            <a:r>
              <a:rPr sz="3200" spc="-15" dirty="0">
                <a:latin typeface="Carlito"/>
                <a:cs typeface="Carlito"/>
              </a:rPr>
              <a:t>news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information </a:t>
            </a:r>
            <a:r>
              <a:rPr sz="3200" dirty="0">
                <a:latin typeface="Carlito"/>
                <a:cs typeface="Carlito"/>
              </a:rPr>
              <a:t>in 30 </a:t>
            </a:r>
            <a:r>
              <a:rPr sz="3200" spc="-25" dirty="0">
                <a:latin typeface="Carlito"/>
                <a:cs typeface="Carlito"/>
              </a:rPr>
              <a:t>different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languages.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25" dirty="0">
                <a:latin typeface="Carlito"/>
                <a:cs typeface="Carlito"/>
              </a:rPr>
              <a:t>Welle </a:t>
            </a:r>
            <a:r>
              <a:rPr sz="3200" spc="-15" dirty="0">
                <a:latin typeface="Carlito"/>
                <a:cs typeface="Carlito"/>
              </a:rPr>
              <a:t>focuses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dirty="0">
                <a:latin typeface="Carlito"/>
                <a:cs typeface="Carlito"/>
              </a:rPr>
              <a:t>modern  </a:t>
            </a:r>
            <a:r>
              <a:rPr sz="3200" spc="-10" dirty="0">
                <a:latin typeface="Carlito"/>
                <a:cs typeface="Carlito"/>
              </a:rPr>
              <a:t>digital </a:t>
            </a:r>
            <a:r>
              <a:rPr sz="3200" spc="-5" dirty="0">
                <a:latin typeface="Carlito"/>
                <a:cs typeface="Carlito"/>
              </a:rPr>
              <a:t>technology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production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broadcast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58634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Deutsche </a:t>
            </a:r>
            <a:r>
              <a:rPr sz="3200" spc="-20" dirty="0">
                <a:latin typeface="Carlito"/>
                <a:cs typeface="Carlito"/>
              </a:rPr>
              <a:t>Welle </a:t>
            </a:r>
            <a:r>
              <a:rPr sz="3200" spc="-15" dirty="0">
                <a:latin typeface="Carlito"/>
                <a:cs typeface="Carlito"/>
              </a:rPr>
              <a:t>broadcasts </a:t>
            </a:r>
            <a:r>
              <a:rPr sz="3200" dirty="0">
                <a:latin typeface="Carlito"/>
                <a:cs typeface="Carlito"/>
              </a:rPr>
              <a:t>multimedia and  </a:t>
            </a:r>
            <a:r>
              <a:rPr sz="3200" spc="-5" dirty="0">
                <a:latin typeface="Carlito"/>
                <a:cs typeface="Carlito"/>
              </a:rPr>
              <a:t>multilingual </a:t>
            </a:r>
            <a:r>
              <a:rPr sz="3200" spc="-15" dirty="0">
                <a:latin typeface="Carlito"/>
                <a:cs typeface="Carlito"/>
              </a:rPr>
              <a:t>information from </a:t>
            </a:r>
            <a:r>
              <a:rPr sz="3200" spc="-10" dirty="0">
                <a:latin typeface="Carlito"/>
                <a:cs typeface="Carlito"/>
              </a:rPr>
              <a:t>Germany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Europe.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87197"/>
            <a:ext cx="44697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10 </a:t>
            </a:r>
            <a:r>
              <a:rPr sz="4400" spc="-5" dirty="0"/>
              <a:t>POINTS OF</a:t>
            </a:r>
            <a:r>
              <a:rPr sz="4400" spc="-65" dirty="0"/>
              <a:t> </a:t>
            </a:r>
            <a:r>
              <a:rPr sz="4400" spc="-20" dirty="0"/>
              <a:t>VOG: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025397"/>
            <a:ext cx="7991475" cy="52939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8034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0" dirty="0">
                <a:latin typeface="Carlito"/>
                <a:cs typeface="Carlito"/>
              </a:rPr>
              <a:t>produce </a:t>
            </a:r>
            <a:r>
              <a:rPr sz="3200" dirty="0">
                <a:latin typeface="Carlito"/>
                <a:cs typeface="Carlito"/>
              </a:rPr>
              <a:t>multilingual media services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a  global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audience.</a:t>
            </a:r>
            <a:endParaRPr sz="3200">
              <a:latin typeface="Carlito"/>
              <a:cs typeface="Carlito"/>
            </a:endParaRPr>
          </a:p>
          <a:p>
            <a:pPr marL="355600" marR="17843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5" dirty="0">
                <a:latin typeface="Carlito"/>
                <a:cs typeface="Carlito"/>
              </a:rPr>
              <a:t>communicate </a:t>
            </a:r>
            <a:r>
              <a:rPr sz="3200" dirty="0">
                <a:latin typeface="Carlito"/>
                <a:cs typeface="Carlito"/>
              </a:rPr>
              <a:t>German </a:t>
            </a:r>
            <a:r>
              <a:rPr sz="3200" spc="-5" dirty="0">
                <a:latin typeface="Carlito"/>
                <a:cs typeface="Carlito"/>
              </a:rPr>
              <a:t>points of view </a:t>
            </a:r>
            <a:r>
              <a:rPr sz="3200" dirty="0">
                <a:latin typeface="Carlito"/>
                <a:cs typeface="Carlito"/>
              </a:rPr>
              <a:t>and  global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perspectives.</a:t>
            </a:r>
            <a:endParaRPr sz="3200">
              <a:latin typeface="Carlito"/>
              <a:cs typeface="Carlito"/>
            </a:endParaRPr>
          </a:p>
          <a:p>
            <a:pPr marL="355600" marR="259715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5" dirty="0">
                <a:latin typeface="Carlito"/>
                <a:cs typeface="Carlito"/>
              </a:rPr>
              <a:t>promote intercultural </a:t>
            </a:r>
            <a:r>
              <a:rPr sz="3200" spc="-5" dirty="0">
                <a:latin typeface="Carlito"/>
                <a:cs typeface="Carlito"/>
              </a:rPr>
              <a:t>dialog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work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further international </a:t>
            </a:r>
            <a:r>
              <a:rPr sz="3200" spc="-10" dirty="0">
                <a:latin typeface="Carlito"/>
                <a:cs typeface="Carlito"/>
              </a:rPr>
              <a:t>understanding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tolerance.</a:t>
            </a:r>
            <a:endParaRPr sz="3200">
              <a:latin typeface="Carlito"/>
              <a:cs typeface="Carlito"/>
            </a:endParaRPr>
          </a:p>
          <a:p>
            <a:pPr marL="355600" marR="61785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5" dirty="0">
                <a:latin typeface="Carlito"/>
                <a:cs typeface="Carlito"/>
              </a:rPr>
              <a:t>communicate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values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democracy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support human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rights.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We </a:t>
            </a:r>
            <a:r>
              <a:rPr sz="3200" spc="-10" dirty="0">
                <a:latin typeface="Carlito"/>
                <a:cs typeface="Carlito"/>
              </a:rPr>
              <a:t>participate </a:t>
            </a:r>
            <a:r>
              <a:rPr sz="3200" spc="-5" dirty="0">
                <a:latin typeface="Carlito"/>
                <a:cs typeface="Carlito"/>
              </a:rPr>
              <a:t>actively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social discussion  </a:t>
            </a:r>
            <a:r>
              <a:rPr sz="3200" dirty="0">
                <a:latin typeface="Carlito"/>
                <a:cs typeface="Carlito"/>
              </a:rPr>
              <a:t>in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Germany.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799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VOICE OF GERMANY  (VOG) DEUTSCHE WELLE</vt:lpstr>
      <vt:lpstr>PowerPoint Presentation</vt:lpstr>
      <vt:lpstr>HISTORY:</vt:lpstr>
      <vt:lpstr>PowerPoint Presentation</vt:lpstr>
      <vt:lpstr>PROFILE:</vt:lpstr>
      <vt:lpstr>PowerPoint Presentation</vt:lpstr>
      <vt:lpstr>Facts and Figures:</vt:lpstr>
      <vt:lpstr>PowerPoint Presentation</vt:lpstr>
      <vt:lpstr>10 POINTS OF VOG:</vt:lpstr>
      <vt:lpstr>PowerPoint Presentation</vt:lpstr>
      <vt:lpstr>Deutsche Welle's governing bodies:</vt:lpstr>
      <vt:lpstr>PowerPoint Presentation</vt:lpstr>
      <vt:lpstr>MISSION</vt:lpstr>
      <vt:lpstr>PowerPoint Presentation</vt:lpstr>
      <vt:lpstr>PowerPoint Presentation</vt:lpstr>
      <vt:lpstr>PowerPoint Presentation</vt:lpstr>
      <vt:lpstr>PowerPoint Presentation</vt:lpstr>
      <vt:lpstr>Training and offers: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OF GERMANY  (VOG) DEUTSCHE WELLE</dc:title>
  <cp:lastModifiedBy>Khawaja Rizwan</cp:lastModifiedBy>
  <cp:revision>1</cp:revision>
  <dcterms:created xsi:type="dcterms:W3CDTF">2020-05-12T08:01:42Z</dcterms:created>
  <dcterms:modified xsi:type="dcterms:W3CDTF">2020-05-12T08:11:28Z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2020-05-12T00:00:00Z</vt:filetime>
  </property>
</Properties>
</file>