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1/9/2018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1/9/2018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 1</a:t>
            </a:r>
            <a:br>
              <a:rPr lang="en-US" dirty="0" smtClean="0"/>
            </a:br>
            <a:r>
              <a:rPr lang="en-US" sz="4400" dirty="0" smtClean="0"/>
              <a:t>Introduction to Community Nutrition</a:t>
            </a:r>
            <a:endParaRPr lang="en-US" sz="4400" dirty="0"/>
          </a:p>
        </p:txBody>
      </p:sp>
      <p:sp>
        <p:nvSpPr>
          <p:cNvPr id="3" name="Subtitle 2"/>
          <p:cNvSpPr>
            <a:spLocks noGrp="1"/>
          </p:cNvSpPr>
          <p:nvPr>
            <p:ph type="subTitle" idx="1"/>
          </p:nvPr>
        </p:nvSpPr>
        <p:spPr/>
        <p:txBody>
          <a:bodyPr/>
          <a:lstStyle/>
          <a:p>
            <a:endParaRPr lang="en-US" dirty="0" smtClean="0"/>
          </a:p>
          <a:p>
            <a:r>
              <a:rPr lang="en-US" dirty="0" smtClean="0"/>
              <a:t>By dr. </a:t>
            </a:r>
            <a:r>
              <a:rPr lang="en-US" dirty="0" err="1" smtClean="0"/>
              <a:t>umer</a:t>
            </a:r>
            <a:r>
              <a:rPr lang="en-US" dirty="0" smtClean="0"/>
              <a:t> farooq</a:t>
            </a:r>
            <a:endParaRPr lang="en-US" dirty="0"/>
          </a:p>
        </p:txBody>
      </p:sp>
    </p:spTree>
    <p:extLst>
      <p:ext uri="{BB962C8B-B14F-4D97-AF65-F5344CB8AC3E}">
        <p14:creationId xmlns:p14="http://schemas.microsoft.com/office/powerpoint/2010/main" val="4255167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696824"/>
            <a:ext cx="8946541" cy="4551575"/>
          </a:xfrm>
        </p:spPr>
        <p:txBody>
          <a:bodyPr>
            <a:normAutofit/>
          </a:bodyPr>
          <a:lstStyle/>
          <a:p>
            <a:r>
              <a:rPr lang="en-US" b="1" u="sng" dirty="0" smtClean="0"/>
              <a:t>1.Primary prevention</a:t>
            </a:r>
            <a:r>
              <a:rPr lang="en-US" b="1" dirty="0" smtClean="0"/>
              <a:t> </a:t>
            </a:r>
            <a:r>
              <a:rPr lang="en-US" dirty="0" smtClean="0"/>
              <a:t>involves designing activities to prevent a problem or disease before it occurs</a:t>
            </a:r>
          </a:p>
          <a:p>
            <a:r>
              <a:rPr lang="en-US" dirty="0" smtClean="0"/>
              <a:t>Primary prevention includes Health Promotion and Specific Protection</a:t>
            </a:r>
          </a:p>
          <a:p>
            <a:r>
              <a:rPr lang="en-US" dirty="0" smtClean="0"/>
              <a:t>Health Promotion includes the following</a:t>
            </a:r>
          </a:p>
          <a:p>
            <a:pPr>
              <a:buFont typeface="Arial" panose="020B0604020202020204" pitchFamily="34" charset="0"/>
              <a:buChar char="•"/>
            </a:pPr>
            <a:r>
              <a:rPr lang="en-US" dirty="0" smtClean="0"/>
              <a:t>Provision of adequate Nutrition to individuals. Additional requirements of pregnancy, growth and adolescence are also catered for.</a:t>
            </a:r>
          </a:p>
          <a:p>
            <a:pPr>
              <a:buFont typeface="Arial" panose="020B0604020202020204" pitchFamily="34" charset="0"/>
              <a:buChar char="•"/>
            </a:pPr>
            <a:r>
              <a:rPr lang="en-US" dirty="0" smtClean="0"/>
              <a:t>Health and Nutrition counselling to parents and communities</a:t>
            </a:r>
          </a:p>
          <a:p>
            <a:pPr>
              <a:buFont typeface="Arial" panose="020B0604020202020204" pitchFamily="34" charset="0"/>
              <a:buChar char="•"/>
            </a:pPr>
            <a:r>
              <a:rPr lang="en-US" dirty="0" smtClean="0"/>
              <a:t>Provision of adequate housing and living conditions</a:t>
            </a:r>
          </a:p>
          <a:p>
            <a:pPr>
              <a:buFont typeface="Arial" panose="020B0604020202020204" pitchFamily="34" charset="0"/>
              <a:buChar char="•"/>
            </a:pPr>
            <a:r>
              <a:rPr lang="en-US" dirty="0" smtClean="0"/>
              <a:t>Marriage Counselling</a:t>
            </a:r>
          </a:p>
        </p:txBody>
      </p:sp>
    </p:spTree>
    <p:extLst>
      <p:ext uri="{BB962C8B-B14F-4D97-AF65-F5344CB8AC3E}">
        <p14:creationId xmlns:p14="http://schemas.microsoft.com/office/powerpoint/2010/main" val="4097791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763572"/>
            <a:ext cx="8946541" cy="5484828"/>
          </a:xfrm>
        </p:spPr>
        <p:txBody>
          <a:bodyPr/>
          <a:lstStyle/>
          <a:p>
            <a:r>
              <a:rPr lang="en-US" dirty="0"/>
              <a:t>Specific Protection can be provided through following means</a:t>
            </a:r>
          </a:p>
          <a:p>
            <a:pPr>
              <a:buFont typeface="Arial" panose="020B0604020202020204" pitchFamily="34" charset="0"/>
              <a:buChar char="•"/>
            </a:pPr>
            <a:r>
              <a:rPr lang="en-US" dirty="0" smtClean="0"/>
              <a:t>Specific immunization</a:t>
            </a:r>
          </a:p>
          <a:p>
            <a:pPr>
              <a:buFont typeface="Arial" panose="020B0604020202020204" pitchFamily="34" charset="0"/>
              <a:buChar char="•"/>
            </a:pPr>
            <a:r>
              <a:rPr lang="en-US" dirty="0" smtClean="0"/>
              <a:t>Use of specific nutrient</a:t>
            </a:r>
          </a:p>
          <a:p>
            <a:pPr>
              <a:buFont typeface="Arial" panose="020B0604020202020204" pitchFamily="34" charset="0"/>
              <a:buChar char="•"/>
            </a:pPr>
            <a:r>
              <a:rPr lang="en-US" dirty="0" smtClean="0"/>
              <a:t>Chemoprophylaxis</a:t>
            </a:r>
          </a:p>
          <a:p>
            <a:pPr>
              <a:buFont typeface="Arial" panose="020B0604020202020204" pitchFamily="34" charset="0"/>
              <a:buChar char="•"/>
            </a:pPr>
            <a:r>
              <a:rPr lang="en-US" dirty="0" smtClean="0"/>
              <a:t>Protection against occupational hazards</a:t>
            </a:r>
          </a:p>
          <a:p>
            <a:pPr>
              <a:buFont typeface="Arial" panose="020B0604020202020204" pitchFamily="34" charset="0"/>
              <a:buChar char="•"/>
            </a:pPr>
            <a:r>
              <a:rPr lang="en-US" dirty="0" smtClean="0"/>
              <a:t>Protection against accidents</a:t>
            </a:r>
            <a:endParaRPr lang="en-US" dirty="0"/>
          </a:p>
          <a:p>
            <a:pPr marL="0" indent="0">
              <a:buNone/>
            </a:pPr>
            <a:endParaRPr lang="en-US" b="1" u="sng" dirty="0" smtClean="0"/>
          </a:p>
          <a:p>
            <a:r>
              <a:rPr lang="en-US" b="1" u="sng" dirty="0" smtClean="0"/>
              <a:t>2.Secondary </a:t>
            </a:r>
            <a:r>
              <a:rPr lang="en-US" b="1" u="sng" dirty="0"/>
              <a:t>prevention</a:t>
            </a:r>
            <a:r>
              <a:rPr lang="en-US" b="1" dirty="0"/>
              <a:t> </a:t>
            </a:r>
            <a:r>
              <a:rPr lang="en-US" dirty="0"/>
              <a:t>involves planning activities related to early diagnosis and </a:t>
            </a:r>
            <a:r>
              <a:rPr lang="en-US" dirty="0" smtClean="0"/>
              <a:t>prompt treatment</a:t>
            </a:r>
            <a:r>
              <a:rPr lang="en-US" dirty="0"/>
              <a:t>, including screening for diseases</a:t>
            </a:r>
          </a:p>
          <a:p>
            <a:endParaRPr lang="en-US" b="1" dirty="0"/>
          </a:p>
          <a:p>
            <a:r>
              <a:rPr lang="en-US" b="1" u="sng" dirty="0"/>
              <a:t>3.Tertiary prevention</a:t>
            </a:r>
            <a:r>
              <a:rPr lang="en-US" b="1" dirty="0"/>
              <a:t> </a:t>
            </a:r>
            <a:r>
              <a:rPr lang="en-US" dirty="0"/>
              <a:t>consists of designing activities to treat a disease state or injury and to prevent it from progressing </a:t>
            </a:r>
            <a:r>
              <a:rPr lang="en-US" dirty="0" smtClean="0"/>
              <a:t>further. It includes disability limitation and rehabilitation</a:t>
            </a:r>
            <a:endParaRPr lang="en-US" b="1" dirty="0"/>
          </a:p>
          <a:p>
            <a:endParaRPr lang="en-US" dirty="0"/>
          </a:p>
        </p:txBody>
      </p:sp>
    </p:spTree>
    <p:extLst>
      <p:ext uri="{BB962C8B-B14F-4D97-AF65-F5344CB8AC3E}">
        <p14:creationId xmlns:p14="http://schemas.microsoft.com/office/powerpoint/2010/main" val="4121413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055802"/>
            <a:ext cx="8946541" cy="5192598"/>
          </a:xfrm>
        </p:spPr>
        <p:txBody>
          <a:bodyPr/>
          <a:lstStyle/>
          <a:p>
            <a:r>
              <a:rPr lang="en-US" dirty="0" smtClean="0"/>
              <a:t>Rehabilitation </a:t>
            </a:r>
            <a:r>
              <a:rPr lang="en-US" dirty="0" smtClean="0"/>
              <a:t>: It is the combined and coordinated use of medical, social, educational and vocational measures for training or retraining the individual to the highest possible level of functional ability</a:t>
            </a:r>
          </a:p>
          <a:p>
            <a:r>
              <a:rPr lang="en-US" dirty="0" smtClean="0"/>
              <a:t>Types : </a:t>
            </a:r>
          </a:p>
          <a:p>
            <a:pPr marL="514350" indent="-514350">
              <a:buFont typeface="+mj-lt"/>
              <a:buAutoNum type="romanLcPeriod"/>
            </a:pPr>
            <a:r>
              <a:rPr lang="en-US" dirty="0" smtClean="0"/>
              <a:t>Medical Rehabilitation (Restoration of Function)</a:t>
            </a:r>
          </a:p>
          <a:p>
            <a:pPr marL="514350" indent="-514350">
              <a:buFont typeface="+mj-lt"/>
              <a:buAutoNum type="romanLcPeriod"/>
            </a:pPr>
            <a:r>
              <a:rPr lang="en-US" dirty="0" smtClean="0"/>
              <a:t>Vocational Rehabilitation (Restoration of the capacity to earn livelihood)</a:t>
            </a:r>
          </a:p>
          <a:p>
            <a:pPr marL="514350" indent="-514350">
              <a:buFont typeface="+mj-lt"/>
              <a:buAutoNum type="romanLcPeriod"/>
            </a:pPr>
            <a:r>
              <a:rPr lang="en-US" dirty="0" smtClean="0"/>
              <a:t>Social Rehabilitation (Restoration of Family and Social Relationship)</a:t>
            </a:r>
          </a:p>
          <a:p>
            <a:pPr marL="514350" indent="-514350">
              <a:buFont typeface="+mj-lt"/>
              <a:buAutoNum type="romanLcPeriod"/>
            </a:pPr>
            <a:r>
              <a:rPr lang="en-US" dirty="0" smtClean="0"/>
              <a:t>Psychological Rehabilitation (Restoration of personal dignity and confidence) </a:t>
            </a:r>
            <a:endParaRPr lang="en-US" dirty="0"/>
          </a:p>
        </p:txBody>
      </p:sp>
    </p:spTree>
    <p:extLst>
      <p:ext uri="{BB962C8B-B14F-4D97-AF65-F5344CB8AC3E}">
        <p14:creationId xmlns:p14="http://schemas.microsoft.com/office/powerpoint/2010/main" val="2424973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980388"/>
            <a:ext cx="8946541" cy="5268011"/>
          </a:xfrm>
        </p:spPr>
        <p:txBody>
          <a:bodyPr/>
          <a:lstStyle/>
          <a:p>
            <a:r>
              <a:rPr lang="en-US" b="1" dirty="0" smtClean="0"/>
              <a:t>Primordial Prevention :</a:t>
            </a:r>
          </a:p>
          <a:p>
            <a:r>
              <a:rPr lang="en-US" dirty="0" smtClean="0"/>
              <a:t>It is the prevention of chronic diseases by identifying risk factors and taking action for their prevention. The  aim of primordial prevention is to modify lifestyle.</a:t>
            </a:r>
          </a:p>
          <a:p>
            <a:r>
              <a:rPr lang="en-US" dirty="0" smtClean="0"/>
              <a:t>Example : </a:t>
            </a:r>
          </a:p>
          <a:p>
            <a:r>
              <a:rPr lang="en-US" dirty="0" smtClean="0"/>
              <a:t>We can screen a healthy population for identification of risk factors for ischemic heart disease and on the basis of results of screening test, we may get number of persons having risk factors positive. At this stage although they have not yet developed ischemic heart disease, but we can advise them to eliminate risk factors, so that they may not develop IHD.</a:t>
            </a:r>
            <a:endParaRPr lang="en-US" dirty="0"/>
          </a:p>
        </p:txBody>
      </p:sp>
    </p:spTree>
    <p:extLst>
      <p:ext uri="{BB962C8B-B14F-4D97-AF65-F5344CB8AC3E}">
        <p14:creationId xmlns:p14="http://schemas.microsoft.com/office/powerpoint/2010/main" val="2206169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459421"/>
            <a:ext cx="9404723" cy="3594538"/>
          </a:xfrm>
        </p:spPr>
        <p:txBody>
          <a:bodyPr/>
          <a:lstStyle/>
          <a:p>
            <a:r>
              <a:rPr lang="en-US" dirty="0" smtClean="0"/>
              <a:t>                   THANK YOU</a:t>
            </a:r>
            <a:endParaRPr lang="en-US" dirty="0"/>
          </a:p>
        </p:txBody>
      </p:sp>
    </p:spTree>
    <p:extLst>
      <p:ext uri="{BB962C8B-B14F-4D97-AF65-F5344CB8AC3E}">
        <p14:creationId xmlns:p14="http://schemas.microsoft.com/office/powerpoint/2010/main" val="3260287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a:t>
            </a:r>
          </a:p>
        </p:txBody>
      </p:sp>
      <p:sp>
        <p:nvSpPr>
          <p:cNvPr id="3" name="Content Placeholder 2"/>
          <p:cNvSpPr>
            <a:spLocks noGrp="1"/>
          </p:cNvSpPr>
          <p:nvPr>
            <p:ph idx="1"/>
          </p:nvPr>
        </p:nvSpPr>
        <p:spPr>
          <a:xfrm>
            <a:off x="999617" y="1256324"/>
            <a:ext cx="8946541" cy="3936273"/>
          </a:xfrm>
        </p:spPr>
        <p:txBody>
          <a:bodyPr/>
          <a:lstStyle/>
          <a:p>
            <a:r>
              <a:rPr lang="en-US" dirty="0"/>
              <a:t>A </a:t>
            </a:r>
            <a:r>
              <a:rPr lang="en-US" b="1" dirty="0"/>
              <a:t>community</a:t>
            </a:r>
            <a:r>
              <a:rPr lang="en-US" dirty="0"/>
              <a:t> is a small or large social unit (a group of living things) who have something in common, such as norms, religion, values, or identity</a:t>
            </a:r>
            <a:r>
              <a:rPr lang="en-US" dirty="0" smtClean="0"/>
              <a:t>.</a:t>
            </a:r>
          </a:p>
          <a:p>
            <a:r>
              <a:rPr lang="en-US" dirty="0"/>
              <a:t>Communities often share a sense of </a:t>
            </a:r>
            <a:r>
              <a:rPr lang="en-US" dirty="0" smtClean="0"/>
              <a:t>place</a:t>
            </a:r>
            <a:r>
              <a:rPr lang="en-US" dirty="0"/>
              <a:t> that is situated in a given geographical area (e.g. a country, village, town, or neighborhood) or </a:t>
            </a:r>
            <a:r>
              <a:rPr lang="en-US" dirty="0" smtClean="0"/>
              <a:t>in </a:t>
            </a:r>
            <a:r>
              <a:rPr lang="en-US" dirty="0"/>
              <a:t>virtual space through communication platforms</a:t>
            </a:r>
            <a:r>
              <a:rPr lang="en-US" dirty="0" smtClean="0"/>
              <a:t>.</a:t>
            </a:r>
          </a:p>
          <a:p>
            <a:r>
              <a:rPr lang="en-US" dirty="0"/>
              <a:t>The word "community" derives from </a:t>
            </a:r>
            <a:r>
              <a:rPr lang="en-US" dirty="0" smtClean="0"/>
              <a:t> </a:t>
            </a:r>
            <a:r>
              <a:rPr lang="en-US" dirty="0"/>
              <a:t>Latin </a:t>
            </a:r>
            <a:r>
              <a:rPr lang="en-US" i="1" dirty="0" err="1" smtClean="0"/>
              <a:t>communis</a:t>
            </a:r>
            <a:r>
              <a:rPr lang="en-US" dirty="0" smtClean="0"/>
              <a:t>, </a:t>
            </a:r>
            <a:r>
              <a:rPr lang="en-US" dirty="0"/>
              <a:t>"shared in common</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404" y="4228328"/>
            <a:ext cx="8653430" cy="2353544"/>
          </a:xfrm>
          <a:prstGeom prst="rect">
            <a:avLst/>
          </a:prstGeom>
        </p:spPr>
      </p:pic>
    </p:spTree>
    <p:extLst>
      <p:ext uri="{BB962C8B-B14F-4D97-AF65-F5344CB8AC3E}">
        <p14:creationId xmlns:p14="http://schemas.microsoft.com/office/powerpoint/2010/main" val="473573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Nutrition</a:t>
            </a:r>
            <a:endParaRPr lang="en-US" dirty="0"/>
          </a:p>
        </p:txBody>
      </p:sp>
      <p:sp>
        <p:nvSpPr>
          <p:cNvPr id="3" name="Content Placeholder 2"/>
          <p:cNvSpPr>
            <a:spLocks noGrp="1"/>
          </p:cNvSpPr>
          <p:nvPr>
            <p:ph idx="1"/>
          </p:nvPr>
        </p:nvSpPr>
        <p:spPr>
          <a:xfrm>
            <a:off x="1104293" y="1282045"/>
            <a:ext cx="8946541" cy="4768391"/>
          </a:xfrm>
        </p:spPr>
        <p:txBody>
          <a:bodyPr/>
          <a:lstStyle/>
          <a:p>
            <a:r>
              <a:rPr lang="en-US" dirty="0"/>
              <a:t>Discipline that works to prevent disease and improve health, nutrition, and well-being of individuals in </a:t>
            </a:r>
            <a:r>
              <a:rPr lang="en-US" dirty="0" smtClean="0"/>
              <a:t>communities</a:t>
            </a:r>
          </a:p>
          <a:p>
            <a:endParaRPr lang="en-US" dirty="0"/>
          </a:p>
          <a:p>
            <a:r>
              <a:rPr lang="en-US" dirty="0"/>
              <a:t>Community nutrition encompasses individual and interpersonal-level n</a:t>
            </a:r>
            <a:r>
              <a:rPr lang="en-US" dirty="0" smtClean="0"/>
              <a:t>utritional interventions </a:t>
            </a:r>
            <a:r>
              <a:rPr lang="en-US" dirty="0"/>
              <a:t>focused on creating changes in knowledge, attitudes, behavior and health outcomes either individually or in small groups within a community </a:t>
            </a:r>
            <a:r>
              <a:rPr lang="en-US" dirty="0" smtClean="0"/>
              <a:t>setting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7170" y="3666240"/>
            <a:ext cx="4991493" cy="2991056"/>
          </a:xfrm>
          <a:prstGeom prst="rect">
            <a:avLst/>
          </a:prstGeom>
        </p:spPr>
      </p:pic>
    </p:spTree>
    <p:extLst>
      <p:ext uri="{BB962C8B-B14F-4D97-AF65-F5344CB8AC3E}">
        <p14:creationId xmlns:p14="http://schemas.microsoft.com/office/powerpoint/2010/main" val="1881578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focus areas of community nutrition</a:t>
            </a:r>
            <a:endParaRPr lang="en-US" dirty="0"/>
          </a:p>
        </p:txBody>
      </p:sp>
      <p:sp>
        <p:nvSpPr>
          <p:cNvPr id="3" name="Content Placeholder 2"/>
          <p:cNvSpPr>
            <a:spLocks noGrp="1"/>
          </p:cNvSpPr>
          <p:nvPr>
            <p:ph idx="1"/>
          </p:nvPr>
        </p:nvSpPr>
        <p:spPr>
          <a:xfrm>
            <a:off x="1103312" y="1853248"/>
            <a:ext cx="8946541" cy="4395151"/>
          </a:xfrm>
        </p:spPr>
        <p:txBody>
          <a:bodyPr/>
          <a:lstStyle/>
          <a:p>
            <a:r>
              <a:rPr lang="en-US" b="1" dirty="0"/>
              <a:t>P</a:t>
            </a:r>
            <a:r>
              <a:rPr lang="en-US" b="1" dirty="0" smtClean="0"/>
              <a:t>eople</a:t>
            </a:r>
            <a:r>
              <a:rPr lang="en-US" dirty="0" smtClean="0"/>
              <a:t> </a:t>
            </a:r>
            <a:r>
              <a:rPr lang="en-US" dirty="0"/>
              <a:t>(individuals who will benefit from nutrition programs and services)</a:t>
            </a:r>
          </a:p>
          <a:p>
            <a:r>
              <a:rPr lang="en-US" b="1" dirty="0"/>
              <a:t>P</a:t>
            </a:r>
            <a:r>
              <a:rPr lang="en-US" b="1" dirty="0" smtClean="0"/>
              <a:t>olicy</a:t>
            </a:r>
            <a:r>
              <a:rPr lang="en-US" dirty="0" smtClean="0"/>
              <a:t> </a:t>
            </a:r>
            <a:r>
              <a:rPr lang="en-US" dirty="0"/>
              <a:t>(course of action by public authorities to solve problems- accomplished through law, regulations and programs)</a:t>
            </a:r>
          </a:p>
          <a:p>
            <a:r>
              <a:rPr lang="en-US" b="1" dirty="0"/>
              <a:t>P</a:t>
            </a:r>
            <a:r>
              <a:rPr lang="en-US" b="1" dirty="0" smtClean="0"/>
              <a:t>rograms</a:t>
            </a:r>
            <a:r>
              <a:rPr lang="en-US" dirty="0" smtClean="0"/>
              <a:t> </a:t>
            </a:r>
            <a:r>
              <a:rPr lang="en-US" dirty="0"/>
              <a:t>(instruments used for behavior changes to improve nutritional status &amp; health)</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92542"/>
            <a:ext cx="3666880" cy="198799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6880" y="4492542"/>
            <a:ext cx="4702370" cy="198799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9250" y="4492542"/>
            <a:ext cx="3822750" cy="1987994"/>
          </a:xfrm>
          <a:prstGeom prst="rect">
            <a:avLst/>
          </a:prstGeom>
        </p:spPr>
      </p:pic>
    </p:spTree>
    <p:extLst>
      <p:ext uri="{BB962C8B-B14F-4D97-AF65-F5344CB8AC3E}">
        <p14:creationId xmlns:p14="http://schemas.microsoft.com/office/powerpoint/2010/main" val="923781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nutritionists </a:t>
            </a:r>
          </a:p>
        </p:txBody>
      </p:sp>
      <p:sp>
        <p:nvSpPr>
          <p:cNvPr id="3" name="Content Placeholder 2"/>
          <p:cNvSpPr>
            <a:spLocks noGrp="1"/>
          </p:cNvSpPr>
          <p:nvPr>
            <p:ph idx="1"/>
          </p:nvPr>
        </p:nvSpPr>
        <p:spPr>
          <a:xfrm>
            <a:off x="1103312" y="1508290"/>
            <a:ext cx="8946541" cy="4740110"/>
          </a:xfrm>
        </p:spPr>
        <p:txBody>
          <a:bodyPr/>
          <a:lstStyle/>
          <a:p>
            <a:r>
              <a:rPr lang="en-US" dirty="0"/>
              <a:t>Community nutritionists are professionals trained in the delivery of preventive and therapeutic nutrition services within community settings.  </a:t>
            </a:r>
            <a:endParaRPr lang="en-US" dirty="0" smtClean="0"/>
          </a:p>
          <a:p>
            <a:r>
              <a:rPr lang="en-US" dirty="0" smtClean="0"/>
              <a:t>These </a:t>
            </a:r>
            <a:r>
              <a:rPr lang="en-US" dirty="0"/>
              <a:t>individuals have training in </a:t>
            </a:r>
            <a:r>
              <a:rPr lang="en-US" dirty="0" smtClean="0"/>
              <a:t>:</a:t>
            </a:r>
          </a:p>
          <a:p>
            <a:pPr>
              <a:buFont typeface="Arial" panose="020B0604020202020204" pitchFamily="34" charset="0"/>
              <a:buChar char="•"/>
            </a:pPr>
            <a:r>
              <a:rPr lang="en-US" dirty="0"/>
              <a:t>N</a:t>
            </a:r>
            <a:r>
              <a:rPr lang="en-US" dirty="0" smtClean="0"/>
              <a:t>utrition </a:t>
            </a:r>
            <a:r>
              <a:rPr lang="en-US" dirty="0"/>
              <a:t>throughout the </a:t>
            </a:r>
            <a:r>
              <a:rPr lang="en-US" dirty="0" smtClean="0"/>
              <a:t>life-span</a:t>
            </a:r>
          </a:p>
          <a:p>
            <a:pPr>
              <a:buFont typeface="Arial" panose="020B0604020202020204" pitchFamily="34" charset="0"/>
              <a:buChar char="•"/>
            </a:pPr>
            <a:r>
              <a:rPr lang="en-US" dirty="0"/>
              <a:t>N</a:t>
            </a:r>
            <a:r>
              <a:rPr lang="en-US" dirty="0" smtClean="0"/>
              <a:t>utrition </a:t>
            </a:r>
            <a:r>
              <a:rPr lang="en-US" dirty="0"/>
              <a:t>education and </a:t>
            </a:r>
            <a:r>
              <a:rPr lang="en-US" dirty="0" smtClean="0"/>
              <a:t>counseling</a:t>
            </a:r>
          </a:p>
          <a:p>
            <a:pPr>
              <a:buFont typeface="Arial" panose="020B0604020202020204" pitchFamily="34" charset="0"/>
              <a:buChar char="•"/>
            </a:pPr>
            <a:r>
              <a:rPr lang="en-US" dirty="0"/>
              <a:t>P</a:t>
            </a:r>
            <a:r>
              <a:rPr lang="en-US" dirty="0" smtClean="0"/>
              <a:t>rogram development</a:t>
            </a:r>
          </a:p>
          <a:p>
            <a:r>
              <a:rPr lang="en-US" dirty="0" smtClean="0"/>
              <a:t>These are </a:t>
            </a:r>
            <a:r>
              <a:rPr lang="en-US" dirty="0"/>
              <a:t>registered dietitians or licensed dietitians/nutritionists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037" y="4694025"/>
            <a:ext cx="3245963" cy="2163975"/>
          </a:xfrm>
          <a:prstGeom prst="rect">
            <a:avLst/>
          </a:prstGeom>
        </p:spPr>
      </p:pic>
    </p:spTree>
    <p:extLst>
      <p:ext uri="{BB962C8B-B14F-4D97-AF65-F5344CB8AC3E}">
        <p14:creationId xmlns:p14="http://schemas.microsoft.com/office/powerpoint/2010/main" val="1561393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kills </a:t>
            </a:r>
            <a:r>
              <a:rPr lang="en-US" dirty="0"/>
              <a:t>required to be a community nutritionist</a:t>
            </a:r>
          </a:p>
        </p:txBody>
      </p:sp>
      <p:sp>
        <p:nvSpPr>
          <p:cNvPr id="3" name="Content Placeholder 2"/>
          <p:cNvSpPr>
            <a:spLocks noGrp="1"/>
          </p:cNvSpPr>
          <p:nvPr>
            <p:ph idx="1"/>
          </p:nvPr>
        </p:nvSpPr>
        <p:spPr>
          <a:xfrm>
            <a:off x="1103312" y="2625634"/>
            <a:ext cx="8946541" cy="3622765"/>
          </a:xfrm>
        </p:spPr>
        <p:txBody>
          <a:bodyPr/>
          <a:lstStyle/>
          <a:p>
            <a:r>
              <a:rPr lang="en-US" dirty="0"/>
              <a:t>D</a:t>
            </a:r>
            <a:r>
              <a:rPr lang="en-US" dirty="0" smtClean="0"/>
              <a:t>evelop </a:t>
            </a:r>
            <a:r>
              <a:rPr lang="en-US" dirty="0"/>
              <a:t>community-wide programs addressing specific problem areas</a:t>
            </a:r>
            <a:br>
              <a:rPr lang="en-US" dirty="0"/>
            </a:br>
            <a:endParaRPr lang="en-US" dirty="0"/>
          </a:p>
          <a:p>
            <a:r>
              <a:rPr lang="en-US" dirty="0"/>
              <a:t>B</a:t>
            </a:r>
            <a:r>
              <a:rPr lang="en-US" dirty="0" smtClean="0"/>
              <a:t>e </a:t>
            </a:r>
            <a:r>
              <a:rPr lang="en-US" dirty="0"/>
              <a:t>able to address the needs of individuals depending on age, race, ethnicity, etc</a:t>
            </a:r>
            <a:r>
              <a:rPr lang="en-US" dirty="0" smtClean="0"/>
              <a:t>.</a:t>
            </a:r>
          </a:p>
          <a:p>
            <a:pPr marL="0" indent="0">
              <a:buNone/>
            </a:pPr>
            <a:endParaRPr lang="en-US" dirty="0"/>
          </a:p>
          <a:p>
            <a:r>
              <a:rPr lang="en-US" dirty="0"/>
              <a:t>U</a:t>
            </a:r>
            <a:r>
              <a:rPr lang="en-US" dirty="0" smtClean="0"/>
              <a:t>se </a:t>
            </a:r>
            <a:r>
              <a:rPr lang="en-US" dirty="0"/>
              <a:t>scientific methods to remediate public health problems</a:t>
            </a:r>
          </a:p>
          <a:p>
            <a:endParaRPr lang="en-US" dirty="0"/>
          </a:p>
        </p:txBody>
      </p:sp>
    </p:spTree>
    <p:extLst>
      <p:ext uri="{BB962C8B-B14F-4D97-AF65-F5344CB8AC3E}">
        <p14:creationId xmlns:p14="http://schemas.microsoft.com/office/powerpoint/2010/main" val="37073993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Community Nutritionists</a:t>
            </a:r>
            <a:endParaRPr lang="en-US" dirty="0"/>
          </a:p>
        </p:txBody>
      </p:sp>
      <p:sp>
        <p:nvSpPr>
          <p:cNvPr id="3" name="Content Placeholder 2"/>
          <p:cNvSpPr>
            <a:spLocks noGrp="1"/>
          </p:cNvSpPr>
          <p:nvPr>
            <p:ph idx="1"/>
          </p:nvPr>
        </p:nvSpPr>
        <p:spPr/>
        <p:txBody>
          <a:bodyPr/>
          <a:lstStyle/>
          <a:p>
            <a:r>
              <a:rPr lang="en-US" dirty="0"/>
              <a:t>The main functions of community nutritionists </a:t>
            </a:r>
            <a:r>
              <a:rPr lang="en-US" dirty="0" smtClean="0"/>
              <a:t>include :</a:t>
            </a:r>
          </a:p>
          <a:p>
            <a:r>
              <a:rPr lang="en-US" dirty="0"/>
              <a:t>C</a:t>
            </a:r>
            <a:r>
              <a:rPr lang="en-US" dirty="0" smtClean="0"/>
              <a:t>onducting </a:t>
            </a:r>
            <a:r>
              <a:rPr lang="en-US" dirty="0"/>
              <a:t>and evaluating nutrition education and counseling for small groups and </a:t>
            </a:r>
            <a:r>
              <a:rPr lang="en-US" dirty="0" smtClean="0"/>
              <a:t>individuals</a:t>
            </a:r>
          </a:p>
          <a:p>
            <a:r>
              <a:rPr lang="en-US" dirty="0"/>
              <a:t>P</a:t>
            </a:r>
            <a:r>
              <a:rPr lang="en-US" dirty="0" smtClean="0"/>
              <a:t>lanning</a:t>
            </a:r>
            <a:r>
              <a:rPr lang="en-US" dirty="0"/>
              <a:t>, implementing, and evaluating primary and secondary prevention </a:t>
            </a:r>
            <a:r>
              <a:rPr lang="en-US" dirty="0" smtClean="0"/>
              <a:t>interventions</a:t>
            </a:r>
          </a:p>
          <a:p>
            <a:r>
              <a:rPr lang="en-US" dirty="0"/>
              <a:t>P</a:t>
            </a:r>
            <a:r>
              <a:rPr lang="en-US" dirty="0" smtClean="0"/>
              <a:t>roviding </a:t>
            </a:r>
            <a:r>
              <a:rPr lang="en-US" dirty="0"/>
              <a:t>therapeutic and rehabilitation nutrition </a:t>
            </a:r>
            <a:r>
              <a:rPr lang="en-US" dirty="0" smtClean="0"/>
              <a:t>services</a:t>
            </a:r>
          </a:p>
          <a:p>
            <a:r>
              <a:rPr lang="en-US" dirty="0"/>
              <a:t>A</a:t>
            </a:r>
            <a:r>
              <a:rPr lang="en-US" dirty="0" smtClean="0"/>
              <a:t>dministering programs</a:t>
            </a:r>
          </a:p>
          <a:p>
            <a:r>
              <a:rPr lang="en-US" dirty="0" smtClean="0"/>
              <a:t>Participating </a:t>
            </a:r>
            <a:r>
              <a:rPr lang="en-US" dirty="0"/>
              <a:t>in care coordination or providing case management</a:t>
            </a:r>
          </a:p>
        </p:txBody>
      </p:sp>
    </p:spTree>
    <p:extLst>
      <p:ext uri="{BB962C8B-B14F-4D97-AF65-F5344CB8AC3E}">
        <p14:creationId xmlns:p14="http://schemas.microsoft.com/office/powerpoint/2010/main" val="35110396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888274"/>
            <a:ext cx="8946541" cy="5360126"/>
          </a:xfrm>
        </p:spPr>
        <p:txBody>
          <a:bodyPr/>
          <a:lstStyle/>
          <a:p>
            <a:r>
              <a:rPr lang="en-US" dirty="0"/>
              <a:t>Examples: </a:t>
            </a:r>
            <a:endParaRPr lang="en-US" dirty="0" smtClean="0"/>
          </a:p>
          <a:p>
            <a:r>
              <a:rPr lang="en-US" dirty="0" smtClean="0"/>
              <a:t>1</a:t>
            </a:r>
            <a:r>
              <a:rPr lang="en-US" dirty="0"/>
              <a:t>. Conducting food demonstrations/classes for individuals enrolled in the Supplemental Nutrition Assistance Program (SNAP). </a:t>
            </a:r>
            <a:endParaRPr lang="en-US" dirty="0" smtClean="0"/>
          </a:p>
          <a:p>
            <a:r>
              <a:rPr lang="en-US" dirty="0" smtClean="0"/>
              <a:t>2</a:t>
            </a:r>
            <a:r>
              <a:rPr lang="en-US" dirty="0"/>
              <a:t>. Training peer counselors and </a:t>
            </a:r>
            <a:r>
              <a:rPr lang="en-US" dirty="0" smtClean="0"/>
              <a:t>promotors </a:t>
            </a:r>
            <a:r>
              <a:rPr lang="en-US" dirty="0"/>
              <a:t>to promote breastfeeding. </a:t>
            </a:r>
            <a:endParaRPr lang="en-US" dirty="0" smtClean="0"/>
          </a:p>
          <a:p>
            <a:r>
              <a:rPr lang="en-US" dirty="0" smtClean="0"/>
              <a:t>3</a:t>
            </a:r>
            <a:r>
              <a:rPr lang="en-US" dirty="0"/>
              <a:t>. Conducting in-service education for school foodservice personnel. </a:t>
            </a:r>
            <a:endParaRPr lang="en-US" dirty="0" smtClean="0"/>
          </a:p>
          <a:p>
            <a:r>
              <a:rPr lang="en-US" dirty="0" smtClean="0"/>
              <a:t>4</a:t>
            </a:r>
            <a:r>
              <a:rPr lang="en-US" dirty="0"/>
              <a:t>. Developing nutrition education activities for the school classroom. </a:t>
            </a:r>
            <a:endParaRPr lang="en-US" dirty="0" smtClean="0"/>
          </a:p>
          <a:p>
            <a:r>
              <a:rPr lang="en-US" dirty="0" smtClean="0"/>
              <a:t>5</a:t>
            </a:r>
            <a:r>
              <a:rPr lang="en-US" dirty="0"/>
              <a:t>. Providing technical assistance/consultation to health providers on case management for nutrition and dietetics-related </a:t>
            </a:r>
            <a:r>
              <a:rPr lang="en-US" dirty="0" smtClean="0"/>
              <a:t>issues.</a:t>
            </a:r>
          </a:p>
          <a:p>
            <a:r>
              <a:rPr lang="en-US" dirty="0" smtClean="0"/>
              <a:t>6</a:t>
            </a:r>
            <a:r>
              <a:rPr lang="en-US" dirty="0"/>
              <a:t>. Participating in an interdisciplinary team conducting home visits. </a:t>
            </a:r>
          </a:p>
        </p:txBody>
      </p:sp>
    </p:spTree>
    <p:extLst>
      <p:ext uri="{BB962C8B-B14F-4D97-AF65-F5344CB8AC3E}">
        <p14:creationId xmlns:p14="http://schemas.microsoft.com/office/powerpoint/2010/main" val="23559327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Prevention</a:t>
            </a:r>
            <a:endParaRPr lang="en-US" dirty="0"/>
          </a:p>
        </p:txBody>
      </p:sp>
      <p:sp>
        <p:nvSpPr>
          <p:cNvPr id="3" name="Content Placeholder 2"/>
          <p:cNvSpPr>
            <a:spLocks noGrp="1"/>
          </p:cNvSpPr>
          <p:nvPr>
            <p:ph idx="1"/>
          </p:nvPr>
        </p:nvSpPr>
        <p:spPr>
          <a:xfrm>
            <a:off x="1103312" y="2096814"/>
            <a:ext cx="8946541" cy="4151585"/>
          </a:xfrm>
        </p:spPr>
        <p:txBody>
          <a:bodyPr/>
          <a:lstStyle/>
          <a:p>
            <a:r>
              <a:rPr lang="en-US" sz="2400" dirty="0" smtClean="0"/>
              <a:t>Community nutrition and dietetics professionals are also members of a community and are public health agency professionals who provide nutrition services that emphasize community health promotion and disease prevention.</a:t>
            </a:r>
          </a:p>
          <a:p>
            <a:r>
              <a:rPr lang="en-US" sz="2400" dirty="0" smtClean="0"/>
              <a:t>They deal with the needs of individuals through primary, secondary, and tertiary preventions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6628" y="4471439"/>
            <a:ext cx="3575372" cy="2386561"/>
          </a:xfrm>
          <a:prstGeom prst="rect">
            <a:avLst/>
          </a:prstGeom>
        </p:spPr>
      </p:pic>
    </p:spTree>
    <p:extLst>
      <p:ext uri="{BB962C8B-B14F-4D97-AF65-F5344CB8AC3E}">
        <p14:creationId xmlns:p14="http://schemas.microsoft.com/office/powerpoint/2010/main" val="3765444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241</TotalTime>
  <Words>652</Words>
  <Application>Microsoft Office PowerPoint</Application>
  <PresentationFormat>Widescreen</PresentationFormat>
  <Paragraphs>72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Lecture : 1 Introduction to Community Nutrition</vt:lpstr>
      <vt:lpstr>Community</vt:lpstr>
      <vt:lpstr>Community Nutrition</vt:lpstr>
      <vt:lpstr>3 focus areas of community nutrition</vt:lpstr>
      <vt:lpstr>Community nutritionists </vt:lpstr>
      <vt:lpstr>Skills required to be a community nutritionist</vt:lpstr>
      <vt:lpstr>Functions of Community Nutritionists</vt:lpstr>
      <vt:lpstr>PowerPoint Presentation</vt:lpstr>
      <vt:lpstr>Levels of Prevention</vt:lpstr>
      <vt:lpstr>PowerPoint Presentation</vt:lpstr>
      <vt:lpstr>PowerPoint Presentation</vt:lpstr>
      <vt:lpstr>PowerPoint Presentation</vt:lpstr>
      <vt:lpstr>PowerPoint Presentation</vt:lpstr>
      <vt:lpstr>                   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 1 Introduction to Community Nutrition</dc:title>
  <dc:creator>umar farooq</dc:creator>
  <cp:lastModifiedBy>umar farooq</cp:lastModifiedBy>
  <cp:revision>22</cp:revision>
  <dcterms:created xsi:type="dcterms:W3CDTF">2018-01-03T15:10:14Z</dcterms:created>
  <dcterms:modified xsi:type="dcterms:W3CDTF">2018-01-09T02:49:51Z</dcterms:modified>
</cp:coreProperties>
</file>