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7" r:id="rId8"/>
    <p:sldId id="268" r:id="rId9"/>
    <p:sldId id="269" r:id="rId10"/>
    <p:sldId id="271" r:id="rId11"/>
    <p:sldId id="294" r:id="rId12"/>
    <p:sldId id="273" r:id="rId13"/>
    <p:sldId id="270" r:id="rId14"/>
    <p:sldId id="274" r:id="rId15"/>
    <p:sldId id="277" r:id="rId16"/>
    <p:sldId id="275" r:id="rId17"/>
    <p:sldId id="278" r:id="rId18"/>
    <p:sldId id="279" r:id="rId19"/>
    <p:sldId id="280" r:id="rId20"/>
    <p:sldId id="281" r:id="rId21"/>
    <p:sldId id="282" r:id="rId22"/>
    <p:sldId id="284" r:id="rId23"/>
    <p:sldId id="287" r:id="rId24"/>
    <p:sldId id="289" r:id="rId25"/>
    <p:sldId id="290" r:id="rId26"/>
    <p:sldId id="285" r:id="rId27"/>
    <p:sldId id="292" r:id="rId28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hammad Fahad" initials="MF" lastIdx="5" clrIdx="0">
    <p:extLst>
      <p:ext uri="{19B8F6BF-5375-455C-9EA6-DF929625EA0E}">
        <p15:presenceInfo xmlns:p15="http://schemas.microsoft.com/office/powerpoint/2012/main" userId="750535509e7f3a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3D2"/>
    <a:srgbClr val="5195D3"/>
    <a:srgbClr val="3B8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65" autoAdjust="0"/>
  </p:normalViewPr>
  <p:slideViewPr>
    <p:cSldViewPr snapToGrid="0">
      <p:cViewPr varScale="1">
        <p:scale>
          <a:sx n="48" d="100"/>
          <a:sy n="48" d="100"/>
        </p:scale>
        <p:origin x="53" y="4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2D060A-3B73-43F0-BE2E-7CE0A8E5F7B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0DB4C7-FA3C-45C6-A884-BCF29839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4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366588-B0A5-472E-B9B9-17E0A482C14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A383C7-79F1-4A3C-BB63-E7E190198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0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9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$paper =array(“Copier”, Inkjet”, “Laser”, “Photo”);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78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590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978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8368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1524000" y="3533141"/>
            <a:ext cx="9144000" cy="182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45" y="128411"/>
            <a:ext cx="11279909" cy="1075749"/>
          </a:xfrm>
        </p:spPr>
        <p:txBody>
          <a:bodyPr>
            <a:normAutofit/>
          </a:bodyPr>
          <a:lstStyle>
            <a:lvl1pPr>
              <a:defRPr sz="4000">
                <a:latin typeface="Gotham Narrow Boo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4875288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 sz="3000">
                <a:solidFill>
                  <a:schemeClr val="tx1"/>
                </a:solidFill>
                <a:latin typeface="Gotham Narrow Book" pitchFamily="50" charset="0"/>
              </a:defRPr>
            </a:lvl1pPr>
            <a:lvl2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4pPr>
            <a:lvl5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Isosceles Triangle 6"/>
          <p:cNvSpPr/>
          <p:nvPr userDrawn="1"/>
        </p:nvSpPr>
        <p:spPr>
          <a:xfrm rot="5400000">
            <a:off x="-314326" y="446056"/>
            <a:ext cx="1004207" cy="375557"/>
          </a:xfrm>
          <a:prstGeom prst="triangle">
            <a:avLst/>
          </a:prstGeom>
          <a:gradFill>
            <a:gsLst>
              <a:gs pos="0">
                <a:srgbClr val="5195D3"/>
              </a:gs>
              <a:gs pos="58000">
                <a:srgbClr val="4E93D2"/>
              </a:gs>
              <a:gs pos="100000">
                <a:srgbClr val="3B87C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6045" y="1207490"/>
            <a:ext cx="1127990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60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2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8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9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045" y="365124"/>
            <a:ext cx="11279909" cy="107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045" y="1698171"/>
            <a:ext cx="11279909" cy="447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046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otham Narrow Medium" pitchFamily="50" charset="0"/>
              </a:defRPr>
            </a:lvl1pPr>
          </a:lstStyle>
          <a:p>
            <a:fld id="{C8794E75-353D-442E-BDEA-2D1BE4A45A3F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2754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1DC9-C721-4D5F-A7A1-DF55DAF8C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3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Narrow Book" pitchFamily="50" charset="0"/>
          <a:ea typeface="Adobe Fan Heiti Std B" panose="020B07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24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87360"/>
            <a:ext cx="9144000" cy="1833565"/>
          </a:xfrm>
        </p:spPr>
        <p:txBody>
          <a:bodyPr/>
          <a:lstStyle/>
          <a:p>
            <a:r>
              <a:rPr lang="en-US" dirty="0"/>
              <a:t>Web Systems &amp; Technologies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8690CEE-119E-45B5-9374-D4A7564C757D}"/>
              </a:ext>
            </a:extLst>
          </p:cNvPr>
          <p:cNvSpPr txBox="1">
            <a:spLocks/>
          </p:cNvSpPr>
          <p:nvPr/>
        </p:nvSpPr>
        <p:spPr>
          <a:xfrm>
            <a:off x="1524000" y="3850470"/>
            <a:ext cx="9144000" cy="2076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accent1">
                    <a:lumMod val="75000"/>
                  </a:schemeClr>
                </a:solidFill>
                <a:latin typeface="Gotham Narrow Book" pitchFamily="50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8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PK" dirty="0"/>
              <a:t>C</a:t>
            </a:r>
            <a:r>
              <a:rPr lang="en-GB" dirty="0"/>
              <a:t>h</a:t>
            </a:r>
            <a:r>
              <a:rPr lang="en-PK" dirty="0"/>
              <a:t>a</a:t>
            </a:r>
            <a:r>
              <a:rPr lang="en-GB" dirty="0"/>
              <a:t>p</a:t>
            </a:r>
            <a:r>
              <a:rPr lang="en-PK" dirty="0"/>
              <a:t>t</a:t>
            </a:r>
            <a:r>
              <a:rPr lang="en-GB" dirty="0"/>
              <a:t>e</a:t>
            </a:r>
            <a:r>
              <a:rPr lang="en-PK" dirty="0"/>
              <a:t>r 13 - </a:t>
            </a:r>
            <a:r>
              <a:rPr lang="en-US" dirty="0"/>
              <a:t>Exploring JavaScript</a:t>
            </a:r>
          </a:p>
        </p:txBody>
      </p:sp>
    </p:spTree>
    <p:extLst>
      <p:ext uri="{BB962C8B-B14F-4D97-AF65-F5344CB8AC3E}">
        <p14:creationId xmlns:p14="http://schemas.microsoft.com/office/powerpoint/2010/main" val="4290552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185186"/>
          </a:xfrm>
        </p:spPr>
        <p:txBody>
          <a:bodyPr>
            <a:normAutofit/>
          </a:bodyPr>
          <a:lstStyle/>
          <a:p>
            <a:r>
              <a:rPr lang="en-US" dirty="0"/>
              <a:t>JavaScript string variables should be enclosed in either single or double quotation marks: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greeting = "Hello there"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warning = 'Be careful'</a:t>
            </a:r>
          </a:p>
          <a:p>
            <a:r>
              <a:rPr lang="en-PK" dirty="0"/>
              <a:t>A</a:t>
            </a:r>
            <a:r>
              <a:rPr lang="en-US" dirty="0"/>
              <a:t> single quote within a double-quoted string or a double quote within a single-quoted string</a:t>
            </a:r>
            <a:r>
              <a:rPr lang="en-PK" dirty="0"/>
              <a:t> </a:t>
            </a:r>
            <a:r>
              <a:rPr lang="en-GB" dirty="0"/>
              <a:t>c</a:t>
            </a:r>
            <a:r>
              <a:rPr lang="en-PK" dirty="0"/>
              <a:t>a</a:t>
            </a:r>
            <a:r>
              <a:rPr lang="en-GB" dirty="0"/>
              <a:t>n</a:t>
            </a:r>
            <a:r>
              <a:rPr lang="en-PK" dirty="0"/>
              <a:t> </a:t>
            </a:r>
            <a:r>
              <a:rPr lang="en-GB" dirty="0"/>
              <a:t>b</a:t>
            </a:r>
            <a:r>
              <a:rPr lang="en-PK" dirty="0"/>
              <a:t>e </a:t>
            </a:r>
            <a:r>
              <a:rPr lang="en-GB" dirty="0"/>
              <a:t>u</a:t>
            </a:r>
            <a:r>
              <a:rPr lang="en-PK" dirty="0"/>
              <a:t>s</a:t>
            </a:r>
            <a:r>
              <a:rPr lang="en-GB" dirty="0"/>
              <a:t>e</a:t>
            </a:r>
            <a:r>
              <a:rPr lang="en-PK" dirty="0"/>
              <a:t>d</a:t>
            </a:r>
            <a:r>
              <a:rPr lang="en-US" dirty="0"/>
              <a:t>.</a:t>
            </a:r>
            <a:endParaRPr lang="en-PK" dirty="0"/>
          </a:p>
          <a:p>
            <a:pPr marL="0" indent="0">
              <a:buNone/>
            </a:pPr>
            <a:r>
              <a:rPr lang="en-PK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greeting = "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Hello there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a greeting"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warning = '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Be careful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a warning'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117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185186"/>
          </a:xfrm>
        </p:spPr>
        <p:txBody>
          <a:bodyPr>
            <a:normAutofit/>
          </a:bodyPr>
          <a:lstStyle/>
          <a:p>
            <a:r>
              <a:rPr lang="en-PK" dirty="0"/>
              <a:t>M</a:t>
            </a:r>
            <a:r>
              <a:rPr lang="en-US" dirty="0" err="1"/>
              <a:t>ust</a:t>
            </a:r>
            <a:r>
              <a:rPr lang="en-PK" dirty="0"/>
              <a:t> </a:t>
            </a:r>
            <a:r>
              <a:rPr lang="en-US" dirty="0"/>
              <a:t>escape a quote of the same type by using the backslash character: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greeting = "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Hello there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a greeting"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warning = '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\'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Be careful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\'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a warning’</a:t>
            </a:r>
            <a:endParaRPr lang="en-PK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PK" dirty="0"/>
              <a:t>S</a:t>
            </a:r>
            <a:r>
              <a:rPr lang="en-GB" dirty="0" err="1"/>
              <a:t>tring</a:t>
            </a:r>
            <a:r>
              <a:rPr lang="en-GB" dirty="0"/>
              <a:t> variable</a:t>
            </a:r>
            <a:r>
              <a:rPr lang="en-PK" dirty="0"/>
              <a:t> </a:t>
            </a:r>
            <a:r>
              <a:rPr lang="en-GB" dirty="0"/>
              <a:t>can </a:t>
            </a:r>
            <a:r>
              <a:rPr lang="en-PK" dirty="0"/>
              <a:t>b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assign</a:t>
            </a:r>
            <a:r>
              <a:rPr lang="en-PK" dirty="0"/>
              <a:t>e</a:t>
            </a:r>
            <a:r>
              <a:rPr lang="en-GB" dirty="0"/>
              <a:t>d to another </a:t>
            </a:r>
            <a:r>
              <a:rPr lang="en-PK" dirty="0"/>
              <a:t>v</a:t>
            </a:r>
            <a:r>
              <a:rPr lang="en-GB" dirty="0"/>
              <a:t>a</a:t>
            </a:r>
            <a:r>
              <a:rPr lang="en-PK" dirty="0"/>
              <a:t>r</a:t>
            </a:r>
            <a:r>
              <a:rPr lang="en-GB" dirty="0" err="1"/>
              <a:t>i</a:t>
            </a:r>
            <a:r>
              <a:rPr lang="en-PK" dirty="0"/>
              <a:t>a</a:t>
            </a:r>
            <a:r>
              <a:rPr lang="en-GB" dirty="0"/>
              <a:t>b</a:t>
            </a:r>
            <a:r>
              <a:rPr lang="en-PK" dirty="0"/>
              <a:t>l</a:t>
            </a:r>
            <a:r>
              <a:rPr lang="en-GB" dirty="0"/>
              <a:t>e:</a:t>
            </a:r>
          </a:p>
          <a:p>
            <a:pPr marL="0" indent="0">
              <a:buNone/>
            </a:pPr>
            <a:r>
              <a:rPr lang="en-PK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newstring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oldstring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PK" dirty="0"/>
              <a:t>S</a:t>
            </a:r>
            <a:r>
              <a:rPr lang="en-GB" dirty="0" err="1"/>
              <a:t>tring</a:t>
            </a:r>
            <a:r>
              <a:rPr lang="en-GB" dirty="0"/>
              <a:t> variable</a:t>
            </a:r>
            <a:r>
              <a:rPr lang="en-PK" dirty="0"/>
              <a:t> </a:t>
            </a:r>
            <a:r>
              <a:rPr lang="en-GB" dirty="0"/>
              <a:t>can </a:t>
            </a:r>
            <a:r>
              <a:rPr lang="en-PK" dirty="0"/>
              <a:t>b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u</a:t>
            </a:r>
            <a:r>
              <a:rPr lang="en-PK" dirty="0"/>
              <a:t>s</a:t>
            </a:r>
            <a:r>
              <a:rPr lang="en-GB" dirty="0"/>
              <a:t>e</a:t>
            </a:r>
            <a:r>
              <a:rPr lang="en-PK" dirty="0"/>
              <a:t>d</a:t>
            </a:r>
            <a:r>
              <a:rPr lang="en-GB" dirty="0"/>
              <a:t> in a function:</a:t>
            </a:r>
          </a:p>
          <a:p>
            <a:pPr marL="0" indent="0">
              <a:buNone/>
            </a:pPr>
            <a:r>
              <a:rPr lang="en-PK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status = "All systems are working"</a:t>
            </a:r>
            <a:r>
              <a:rPr lang="en-PK" b="1" dirty="0"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document.write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(status)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10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Creating a numeric variable is as simple as assigning a value, like these examples: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count = 42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temperature = 98.4</a:t>
            </a:r>
            <a:endParaRPr lang="en-PK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/>
              <a:t>Like strings, numeric variables can be read from and used in expressions and functions.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18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0"/>
            <a:ext cx="11463428" cy="5194753"/>
          </a:xfrm>
        </p:spPr>
        <p:txBody>
          <a:bodyPr>
            <a:noAutofit/>
          </a:bodyPr>
          <a:lstStyle/>
          <a:p>
            <a:r>
              <a:rPr lang="en-US" dirty="0"/>
              <a:t>JavaScript array can contain string or numeric data, as well as other arrays.</a:t>
            </a:r>
            <a:endParaRPr lang="en-PK" dirty="0"/>
          </a:p>
          <a:p>
            <a:r>
              <a:rPr lang="en-PK" dirty="0"/>
              <a:t>T</a:t>
            </a:r>
            <a:r>
              <a:rPr lang="en-GB" dirty="0"/>
              <a:t>h</a:t>
            </a:r>
            <a:r>
              <a:rPr lang="en-PK" dirty="0"/>
              <a:t>e </a:t>
            </a:r>
            <a:r>
              <a:rPr lang="en-US" dirty="0"/>
              <a:t>following syntax creates an array of strings: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toys = ['bat', 'ball', 'whistle',</a:t>
            </a:r>
            <a:r>
              <a:rPr lang="en-PK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'doll']</a:t>
            </a:r>
          </a:p>
          <a:p>
            <a:r>
              <a:rPr lang="en-US" dirty="0"/>
              <a:t>To create a multidimensional array, nest smaller arrays within a larger one. To create a two-dimensional array containing the colors of a single face of a scrambled Rubik’s Cube, you could use the following code: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face = [['R','G','Y'], ['W','R','O'], ['Y','W','G']]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30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498948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previous example could also be written like this: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top = ['R', 'G', 'Y']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mid = ['W', 'R', 'O']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bot = ['Y', 'W', 'G']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face = [top, mid, bot]</a:t>
            </a:r>
          </a:p>
          <a:p>
            <a:endParaRPr lang="en-US" dirty="0"/>
          </a:p>
          <a:p>
            <a:r>
              <a:rPr lang="en-US" dirty="0"/>
              <a:t>To access </a:t>
            </a:r>
            <a:r>
              <a:rPr lang="en-PK" dirty="0"/>
              <a:t>last </a:t>
            </a:r>
            <a:r>
              <a:rPr lang="en-US" dirty="0"/>
              <a:t>element </a:t>
            </a:r>
            <a:r>
              <a:rPr lang="en-PK" dirty="0"/>
              <a:t>o</a:t>
            </a:r>
            <a:r>
              <a:rPr lang="en-GB" dirty="0"/>
              <a:t>f</a:t>
            </a:r>
            <a:r>
              <a:rPr lang="en-PK" dirty="0"/>
              <a:t> </a:t>
            </a:r>
            <a:r>
              <a:rPr lang="en-GB" dirty="0"/>
              <a:t>s</a:t>
            </a:r>
            <a:r>
              <a:rPr lang="en-PK" dirty="0"/>
              <a:t>e</a:t>
            </a:r>
            <a:r>
              <a:rPr lang="en-GB" dirty="0"/>
              <a:t>c</a:t>
            </a:r>
            <a:r>
              <a:rPr lang="en-PK" dirty="0"/>
              <a:t>o</a:t>
            </a:r>
            <a:r>
              <a:rPr lang="en-GB" dirty="0"/>
              <a:t>n</a:t>
            </a:r>
            <a:r>
              <a:rPr lang="en-PK" dirty="0"/>
              <a:t>d array</a:t>
            </a:r>
            <a:r>
              <a:rPr lang="en-US" dirty="0"/>
              <a:t> use the following </a:t>
            </a:r>
            <a:r>
              <a:rPr lang="en-PK" dirty="0"/>
              <a:t>s</a:t>
            </a:r>
            <a:r>
              <a:rPr lang="en-GB" dirty="0"/>
              <a:t>y</a:t>
            </a:r>
            <a:r>
              <a:rPr lang="en-PK" dirty="0"/>
              <a:t>n</a:t>
            </a:r>
            <a:r>
              <a:rPr lang="en-GB" dirty="0"/>
              <a:t>t</a:t>
            </a:r>
            <a:r>
              <a:rPr lang="en-PK" dirty="0"/>
              <a:t>a</a:t>
            </a:r>
            <a:r>
              <a:rPr lang="en-GB" dirty="0"/>
              <a:t>x</a:t>
            </a:r>
            <a:r>
              <a:rPr lang="en-PK" dirty="0"/>
              <a:t> </a:t>
            </a:r>
            <a:r>
              <a:rPr lang="en-US" dirty="0"/>
              <a:t>(because array elements start at position 0):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b="1" dirty="0"/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document.write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(face[1][2])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//output</a:t>
            </a:r>
            <a:r>
              <a:rPr lang="en-PK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the letter O for orange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99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Operators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1368" y="1520161"/>
            <a:ext cx="7229261" cy="520131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75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Operators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8201" y="1356747"/>
            <a:ext cx="7995596" cy="536472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803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Operators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9768" y="1446303"/>
            <a:ext cx="7561078" cy="527517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329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Operators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3649" y="2350124"/>
            <a:ext cx="7124700" cy="279082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908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Incrementing and Decrementing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forms of post- and pre-incrementing and decrementing are also supported by JavaScript:</a:t>
            </a:r>
          </a:p>
          <a:p>
            <a:pPr marL="457200" lvl="1" indent="0">
              <a:buNone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++x</a:t>
            </a:r>
          </a:p>
          <a:p>
            <a:pPr marL="457200" lvl="1" indent="0">
              <a:buNone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--y</a:t>
            </a:r>
          </a:p>
          <a:p>
            <a:pPr marL="457200" lvl="1" indent="0">
              <a:buNone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+= 22</a:t>
            </a:r>
          </a:p>
          <a:p>
            <a:pPr marL="457200" lvl="1" indent="0">
              <a:buNone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y -=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278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and HTML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JavaScript is a client-side scripting language that runs entirely inside the web browser.</a:t>
            </a:r>
            <a:endParaRPr lang="en-PK" sz="3200" dirty="0"/>
          </a:p>
          <a:p>
            <a:r>
              <a:rPr lang="en-PK" sz="3200" dirty="0"/>
              <a:t>J</a:t>
            </a:r>
            <a:r>
              <a:rPr lang="en-GB" sz="3200" dirty="0"/>
              <a:t>a</a:t>
            </a:r>
            <a:r>
              <a:rPr lang="en-PK" sz="3200" dirty="0"/>
              <a:t>v</a:t>
            </a:r>
            <a:r>
              <a:rPr lang="en-GB" sz="3200" dirty="0"/>
              <a:t>a</a:t>
            </a:r>
            <a:r>
              <a:rPr lang="en-PK" sz="3200" dirty="0"/>
              <a:t>S</a:t>
            </a:r>
            <a:r>
              <a:rPr lang="en-GB" sz="3200" dirty="0"/>
              <a:t>c</a:t>
            </a:r>
            <a:r>
              <a:rPr lang="en-PK" sz="3200" dirty="0"/>
              <a:t>r</a:t>
            </a:r>
            <a:r>
              <a:rPr lang="en-GB" sz="3200" dirty="0" err="1"/>
              <a:t>i</a:t>
            </a:r>
            <a:r>
              <a:rPr lang="en-PK" sz="3200" dirty="0"/>
              <a:t>p</a:t>
            </a:r>
            <a:r>
              <a:rPr lang="en-GB" sz="3200" dirty="0"/>
              <a:t>t has</a:t>
            </a:r>
            <a:r>
              <a:rPr lang="en-PK" sz="3200" dirty="0"/>
              <a:t> </a:t>
            </a:r>
            <a:r>
              <a:rPr lang="en-GB" sz="3200" dirty="0"/>
              <a:t>direct access to all the elements in a web document</a:t>
            </a:r>
            <a:r>
              <a:rPr lang="en-PK" sz="3200" dirty="0"/>
              <a:t>.</a:t>
            </a:r>
          </a:p>
          <a:p>
            <a:r>
              <a:rPr lang="en-GB" sz="3200" dirty="0"/>
              <a:t>JavaScript brings a dynamic functionality to </a:t>
            </a:r>
            <a:r>
              <a:rPr lang="en-PK" sz="3200" dirty="0"/>
              <a:t>t</a:t>
            </a:r>
            <a:r>
              <a:rPr lang="en-GB" sz="3200" dirty="0"/>
              <a:t>h</a:t>
            </a:r>
            <a:r>
              <a:rPr lang="en-PK" sz="3200" dirty="0"/>
              <a:t>e</a:t>
            </a:r>
            <a:r>
              <a:rPr lang="en-GB" sz="3200" dirty="0"/>
              <a:t> websites</a:t>
            </a:r>
            <a:r>
              <a:rPr lang="en-PK" sz="3200" dirty="0"/>
              <a:t>.</a:t>
            </a:r>
            <a:endParaRPr lang="en-US" sz="3200" dirty="0"/>
          </a:p>
          <a:p>
            <a:r>
              <a:rPr lang="en-US" sz="3200" dirty="0"/>
              <a:t>To call it up, you place it between opening </a:t>
            </a:r>
            <a:r>
              <a:rPr lang="en-US" sz="3200" b="1" dirty="0"/>
              <a:t>&lt;script&gt; </a:t>
            </a:r>
            <a:r>
              <a:rPr lang="en-US" sz="3200" dirty="0"/>
              <a:t>and closing </a:t>
            </a:r>
            <a:r>
              <a:rPr lang="en-US" sz="3200" b="1" dirty="0"/>
              <a:t>&lt;/script&gt; </a:t>
            </a:r>
            <a:r>
              <a:rPr lang="en-US" sz="3200" dirty="0"/>
              <a:t>HTML tags.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099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Concatenation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0"/>
            <a:ext cx="11735955" cy="504275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JavaScript uses the plus sign (</a:t>
            </a:r>
            <a:r>
              <a:rPr lang="en-US" b="1" dirty="0">
                <a:solidFill>
                  <a:srgbClr val="FF0000"/>
                </a:solidFill>
              </a:rPr>
              <a:t>+</a:t>
            </a:r>
            <a:r>
              <a:rPr lang="en-US" dirty="0"/>
              <a:t>) for string instead of the </a:t>
            </a:r>
            <a:r>
              <a:rPr lang="en-US" b="1" dirty="0">
                <a:solidFill>
                  <a:srgbClr val="FF0000"/>
                </a:solidFill>
              </a:rPr>
              <a:t>.</a:t>
            </a:r>
            <a:r>
              <a:rPr lang="en-US" dirty="0"/>
              <a:t> (period) operator:</a:t>
            </a:r>
          </a:p>
          <a:p>
            <a:pPr marL="0" indent="0">
              <a:buNone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PK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3</a:t>
            </a:r>
          </a:p>
          <a:p>
            <a:pPr marL="0" indent="0">
              <a:buNone/>
            </a:pP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document.write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("You have " + </a:t>
            </a:r>
            <a:r>
              <a:rPr lang="en-PK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GB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" messages.")</a:t>
            </a:r>
          </a:p>
          <a:p>
            <a:r>
              <a:rPr lang="en-PK" dirty="0"/>
              <a:t>O</a:t>
            </a:r>
            <a:r>
              <a:rPr lang="en-US" dirty="0" err="1"/>
              <a:t>utput</a:t>
            </a:r>
            <a:r>
              <a:rPr lang="en-US" dirty="0"/>
              <a:t> from this line of code will be:</a:t>
            </a:r>
          </a:p>
          <a:p>
            <a:pPr marL="0" indent="0">
              <a:buNone/>
            </a:pPr>
            <a:r>
              <a:rPr lang="en-US" b="1" dirty="0"/>
              <a:t>	You have 3 messages.</a:t>
            </a:r>
          </a:p>
          <a:p>
            <a:r>
              <a:rPr lang="en-PK" dirty="0"/>
              <a:t>S</a:t>
            </a:r>
            <a:r>
              <a:rPr lang="en-US" dirty="0" err="1"/>
              <a:t>tring</a:t>
            </a:r>
            <a:r>
              <a:rPr lang="en-US" dirty="0"/>
              <a:t> </a:t>
            </a:r>
            <a:r>
              <a:rPr lang="en-PK" dirty="0"/>
              <a:t>c</a:t>
            </a:r>
            <a:r>
              <a:rPr lang="en-GB" dirty="0"/>
              <a:t>a</a:t>
            </a:r>
            <a:r>
              <a:rPr lang="en-PK" dirty="0"/>
              <a:t>n </a:t>
            </a:r>
            <a:r>
              <a:rPr lang="en-GB" dirty="0"/>
              <a:t>b</a:t>
            </a:r>
            <a:r>
              <a:rPr lang="en-PK" dirty="0"/>
              <a:t>e </a:t>
            </a:r>
            <a:r>
              <a:rPr lang="en-GB" dirty="0"/>
              <a:t>a</a:t>
            </a:r>
            <a:r>
              <a:rPr lang="en-PK" dirty="0"/>
              <a:t>p</a:t>
            </a:r>
            <a:r>
              <a:rPr lang="en-GB" dirty="0"/>
              <a:t>p</a:t>
            </a:r>
            <a:r>
              <a:rPr lang="en-PK" dirty="0"/>
              <a:t>e</a:t>
            </a:r>
            <a:r>
              <a:rPr lang="en-GB" dirty="0"/>
              <a:t>n</a:t>
            </a:r>
            <a:r>
              <a:rPr lang="en-PK" dirty="0"/>
              <a:t>d</a:t>
            </a:r>
            <a:r>
              <a:rPr lang="en-GB" dirty="0"/>
              <a:t>e</a:t>
            </a:r>
            <a:r>
              <a:rPr lang="en-PK" dirty="0"/>
              <a:t>d </a:t>
            </a:r>
            <a:r>
              <a:rPr lang="en-US" dirty="0"/>
              <a:t>to another </a:t>
            </a:r>
            <a:r>
              <a:rPr lang="en-PK" dirty="0"/>
              <a:t>s</a:t>
            </a:r>
            <a:r>
              <a:rPr lang="en-GB" dirty="0"/>
              <a:t>t</a:t>
            </a:r>
            <a:r>
              <a:rPr lang="en-PK" dirty="0"/>
              <a:t>r</a:t>
            </a:r>
            <a:r>
              <a:rPr lang="en-GB" dirty="0" err="1"/>
              <a:t>i</a:t>
            </a:r>
            <a:r>
              <a:rPr lang="en-PK" dirty="0"/>
              <a:t>n</a:t>
            </a:r>
            <a:r>
              <a:rPr lang="en-GB" dirty="0"/>
              <a:t>g</a:t>
            </a:r>
            <a:r>
              <a:rPr lang="en-PK" dirty="0"/>
              <a:t> </a:t>
            </a:r>
            <a:r>
              <a:rPr lang="en-GB" dirty="0"/>
              <a:t>u</a:t>
            </a:r>
            <a:r>
              <a:rPr lang="en-PK" dirty="0"/>
              <a:t>s</a:t>
            </a:r>
            <a:r>
              <a:rPr lang="en-GB" dirty="0" err="1"/>
              <a:t>i</a:t>
            </a:r>
            <a:r>
              <a:rPr lang="en-PK" dirty="0"/>
              <a:t>n</a:t>
            </a:r>
            <a:r>
              <a:rPr lang="en-GB" dirty="0"/>
              <a:t>g</a:t>
            </a:r>
            <a:r>
              <a:rPr lang="en-PK" dirty="0"/>
              <a:t> </a:t>
            </a:r>
            <a:r>
              <a:rPr lang="en-GB" dirty="0"/>
              <a:t>c</a:t>
            </a:r>
            <a:r>
              <a:rPr lang="en-PK" dirty="0"/>
              <a:t>o</a:t>
            </a:r>
            <a:r>
              <a:rPr lang="en-GB" dirty="0"/>
              <a:t>m</a:t>
            </a:r>
            <a:r>
              <a:rPr lang="en-PK" dirty="0"/>
              <a:t>p</a:t>
            </a:r>
            <a:r>
              <a:rPr lang="en-GB" dirty="0"/>
              <a:t>o</a:t>
            </a:r>
            <a:r>
              <a:rPr lang="en-PK" dirty="0"/>
              <a:t>u</a:t>
            </a:r>
            <a:r>
              <a:rPr lang="en-GB" dirty="0"/>
              <a:t>n</a:t>
            </a:r>
            <a:r>
              <a:rPr lang="en-PK" dirty="0"/>
              <a:t>d </a:t>
            </a:r>
            <a:r>
              <a:rPr lang="en-GB" dirty="0"/>
              <a:t>a</a:t>
            </a:r>
            <a:r>
              <a:rPr lang="en-PK" dirty="0"/>
              <a:t>s</a:t>
            </a:r>
            <a:r>
              <a:rPr lang="en-GB" dirty="0"/>
              <a:t>s</a:t>
            </a:r>
            <a:r>
              <a:rPr lang="en-PK" dirty="0" err="1"/>
              <a:t>i</a:t>
            </a:r>
            <a:r>
              <a:rPr lang="en-GB" dirty="0"/>
              <a:t>g</a:t>
            </a:r>
            <a:r>
              <a:rPr lang="en-PK" dirty="0"/>
              <a:t>n</a:t>
            </a:r>
            <a:r>
              <a:rPr lang="en-GB" dirty="0"/>
              <a:t>m</a:t>
            </a:r>
            <a:r>
              <a:rPr lang="en-PK" dirty="0"/>
              <a:t>e</a:t>
            </a:r>
            <a:r>
              <a:rPr lang="en-GB" dirty="0"/>
              <a:t>n</a:t>
            </a:r>
            <a:r>
              <a:rPr lang="en-PK" dirty="0"/>
              <a:t>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= "Bill"</a:t>
            </a:r>
          </a:p>
          <a:p>
            <a:pPr marL="0" indent="0">
              <a:buNone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name += " Gates"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2363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Escaping Characters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446160"/>
            <a:ext cx="6084764" cy="5194753"/>
          </a:xfrm>
        </p:spPr>
        <p:txBody>
          <a:bodyPr>
            <a:normAutofit/>
          </a:bodyPr>
          <a:lstStyle/>
          <a:p>
            <a:r>
              <a:rPr lang="en-US" dirty="0"/>
              <a:t>Escape characters are used to  insert various special characters such as tabs, newlines, and carriage returns.</a:t>
            </a:r>
          </a:p>
          <a:p>
            <a:r>
              <a:rPr lang="en-PK" dirty="0"/>
              <a:t>E</a:t>
            </a:r>
            <a:r>
              <a:rPr lang="en-US" dirty="0" err="1"/>
              <a:t>xample</a:t>
            </a:r>
            <a:r>
              <a:rPr lang="en-PK" dirty="0"/>
              <a:t> -</a:t>
            </a:r>
            <a:r>
              <a:rPr lang="en-US" dirty="0"/>
              <a:t> using tabs </a:t>
            </a:r>
            <a:r>
              <a:rPr lang="en-PK" dirty="0" err="1"/>
              <a:t>i</a:t>
            </a:r>
            <a:r>
              <a:rPr lang="en-GB" dirty="0"/>
              <a:t>n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 </a:t>
            </a:r>
            <a:r>
              <a:rPr lang="en-GB" dirty="0"/>
              <a:t>s</a:t>
            </a:r>
            <a:r>
              <a:rPr lang="en-PK" dirty="0"/>
              <a:t>t</a:t>
            </a:r>
            <a:r>
              <a:rPr lang="en-GB" dirty="0"/>
              <a:t>r</a:t>
            </a:r>
            <a:r>
              <a:rPr lang="en-PK" dirty="0" err="1"/>
              <a:t>i</a:t>
            </a:r>
            <a:r>
              <a:rPr lang="en-GB" dirty="0"/>
              <a:t>n</a:t>
            </a:r>
            <a:r>
              <a:rPr lang="en-PK" dirty="0"/>
              <a:t>g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PK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PK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tx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PK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"Name\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tAge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\t</a:t>
            </a:r>
            <a:r>
              <a:rPr lang="en-PK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PK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PK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6311" y="1365600"/>
            <a:ext cx="5299643" cy="5355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029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Typing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JavaScript is a very loosely typed language</a:t>
            </a:r>
            <a:r>
              <a:rPr lang="en-PK" dirty="0"/>
              <a:t>.</a:t>
            </a:r>
          </a:p>
          <a:p>
            <a:pPr lvl="1"/>
            <a:r>
              <a:rPr lang="en-US" i="1" dirty="0"/>
              <a:t>type </a:t>
            </a:r>
            <a:r>
              <a:rPr lang="en-US" dirty="0"/>
              <a:t>of a variable is determined only when a value is assigned and can change in different contexts.</a:t>
            </a:r>
          </a:p>
          <a:p>
            <a:r>
              <a:rPr lang="en-GB" dirty="0"/>
              <a:t>U</a:t>
            </a:r>
            <a:r>
              <a:rPr lang="en-PK" dirty="0"/>
              <a:t>s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US" b="1" dirty="0" err="1"/>
              <a:t>typeof</a:t>
            </a:r>
            <a:r>
              <a:rPr lang="en-US" dirty="0"/>
              <a:t> operator</a:t>
            </a:r>
            <a:r>
              <a:rPr lang="en-PK" dirty="0"/>
              <a:t> </a:t>
            </a:r>
            <a:r>
              <a:rPr lang="en-GB" dirty="0"/>
              <a:t>t</a:t>
            </a:r>
            <a:r>
              <a:rPr lang="en-PK" dirty="0"/>
              <a:t>o </a:t>
            </a:r>
            <a:r>
              <a:rPr lang="en-GB" dirty="0"/>
              <a:t>c</a:t>
            </a:r>
            <a:r>
              <a:rPr lang="en-PK" dirty="0"/>
              <a:t>h</a:t>
            </a:r>
            <a:r>
              <a:rPr lang="en-GB" dirty="0"/>
              <a:t>e</a:t>
            </a:r>
            <a:r>
              <a:rPr lang="en-PK" dirty="0"/>
              <a:t>c</a:t>
            </a:r>
            <a:r>
              <a:rPr lang="en-GB" dirty="0"/>
              <a:t>k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 variable’s type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481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i="1" dirty="0"/>
              <a:t>Example 13-3. Setting a variable’s type by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12249"/>
            <a:ext cx="11735955" cy="53312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 = '838102050'   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// Set 'n' to a string</a:t>
            </a:r>
          </a:p>
          <a:p>
            <a:pPr marL="0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document.write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('n = ' + n + ', and is a ' +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 + '&lt;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&gt;')</a:t>
            </a:r>
          </a:p>
          <a:p>
            <a:pPr marL="0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 = 12345 * 67890;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// Set 'n' to a number</a:t>
            </a:r>
          </a:p>
          <a:p>
            <a:pPr marL="0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document.write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('n = ' + n + ', and is a ' +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 + '&lt;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&gt;')</a:t>
            </a:r>
          </a:p>
          <a:p>
            <a:pPr marL="0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 += ' plus some text' 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// Change 'n' from a number to a string</a:t>
            </a:r>
          </a:p>
          <a:p>
            <a:pPr marL="0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document.write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('n = ' + n + ', and is a ' +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 + '&lt;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&gt;')</a:t>
            </a:r>
          </a:p>
          <a:p>
            <a:pPr marL="0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  <a:endParaRPr lang="en-PK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The output from this script looks like this:</a:t>
            </a:r>
          </a:p>
          <a:p>
            <a:pPr marL="457200" lvl="1" indent="0">
              <a:buNone/>
            </a:pPr>
            <a:r>
              <a:rPr lang="en-US" b="1" dirty="0"/>
              <a:t>n = 838102050, and is a string</a:t>
            </a:r>
          </a:p>
          <a:p>
            <a:pPr marL="457200" lvl="1" indent="0">
              <a:buNone/>
            </a:pPr>
            <a:r>
              <a:rPr lang="en-US" b="1" dirty="0"/>
              <a:t>n = 838102050, and is a number</a:t>
            </a:r>
          </a:p>
          <a:p>
            <a:pPr marL="457200" lvl="1" indent="0">
              <a:buNone/>
            </a:pPr>
            <a:r>
              <a:rPr lang="en-US" b="1" dirty="0"/>
              <a:t>n = 838102050 plus some text, and is a string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242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44158"/>
            <a:ext cx="11279909" cy="5194753"/>
          </a:xfrm>
        </p:spPr>
        <p:txBody>
          <a:bodyPr>
            <a:normAutofit/>
          </a:bodyPr>
          <a:lstStyle/>
          <a:p>
            <a:r>
              <a:rPr lang="en-US" dirty="0"/>
              <a:t>JavaScript functions are used to separate out sections of code that perform a particular task. </a:t>
            </a:r>
            <a:endParaRPr lang="en-PK" dirty="0"/>
          </a:p>
          <a:p>
            <a:r>
              <a:rPr lang="en-US" i="1" dirty="0"/>
              <a:t>Example 13-9. A simple function declaration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function product(a, b)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return a*b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r>
              <a:rPr lang="en-US" dirty="0"/>
              <a:t>This function takes the two parameters, multiplies them together, and returns the product.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541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1"/>
            <a:ext cx="11279909" cy="5069388"/>
          </a:xfrm>
        </p:spPr>
        <p:txBody>
          <a:bodyPr>
            <a:normAutofit/>
          </a:bodyPr>
          <a:lstStyle/>
          <a:p>
            <a:r>
              <a:rPr lang="en-PK" sz="3200" dirty="0"/>
              <a:t>E</a:t>
            </a:r>
            <a:r>
              <a:rPr lang="en-GB" sz="3200" dirty="0"/>
              <a:t>very part of a script have access </a:t>
            </a:r>
            <a:r>
              <a:rPr lang="en-PK" sz="3200" dirty="0"/>
              <a:t>g</a:t>
            </a:r>
            <a:r>
              <a:rPr lang="en-GB" sz="3200" dirty="0"/>
              <a:t>l</a:t>
            </a:r>
            <a:r>
              <a:rPr lang="en-PK" sz="3200" dirty="0"/>
              <a:t>o</a:t>
            </a:r>
            <a:r>
              <a:rPr lang="en-GB" sz="3200" dirty="0"/>
              <a:t>b</a:t>
            </a:r>
            <a:r>
              <a:rPr lang="en-PK" sz="3200" dirty="0"/>
              <a:t>a</a:t>
            </a:r>
            <a:r>
              <a:rPr lang="en-GB" sz="3200" dirty="0"/>
              <a:t>l</a:t>
            </a:r>
            <a:r>
              <a:rPr lang="en-PK" sz="3200" dirty="0"/>
              <a:t> </a:t>
            </a:r>
            <a:r>
              <a:rPr lang="en-GB" sz="3200" dirty="0"/>
              <a:t>v</a:t>
            </a:r>
            <a:r>
              <a:rPr lang="en-PK" sz="3200" dirty="0"/>
              <a:t>a</a:t>
            </a:r>
            <a:r>
              <a:rPr lang="en-GB" sz="3200" dirty="0"/>
              <a:t>r</a:t>
            </a:r>
            <a:r>
              <a:rPr lang="en-PK" sz="3200" dirty="0" err="1"/>
              <a:t>i</a:t>
            </a:r>
            <a:r>
              <a:rPr lang="en-GB" sz="3200" dirty="0"/>
              <a:t>a</a:t>
            </a:r>
            <a:r>
              <a:rPr lang="en-PK" sz="3200" dirty="0"/>
              <a:t>b</a:t>
            </a:r>
            <a:r>
              <a:rPr lang="en-GB" sz="3200" dirty="0"/>
              <a:t>l</a:t>
            </a:r>
            <a:r>
              <a:rPr lang="en-PK" sz="3200" dirty="0"/>
              <a:t>e</a:t>
            </a:r>
            <a:r>
              <a:rPr lang="en-GB" sz="3200" dirty="0"/>
              <a:t>s</a:t>
            </a:r>
            <a:r>
              <a:rPr lang="en-PK" sz="3200" dirty="0"/>
              <a:t>.</a:t>
            </a:r>
          </a:p>
          <a:p>
            <a:r>
              <a:rPr lang="en-US" sz="3200" dirty="0"/>
              <a:t>Global variables are</a:t>
            </a:r>
            <a:r>
              <a:rPr lang="en-PK" sz="3200" dirty="0"/>
              <a:t>:</a:t>
            </a:r>
          </a:p>
          <a:p>
            <a:pPr lvl="1"/>
            <a:r>
              <a:rPr lang="en-PK" sz="3000" dirty="0" err="1"/>
              <a:t>Va</a:t>
            </a:r>
            <a:r>
              <a:rPr lang="en-GB" sz="3000" dirty="0"/>
              <a:t>r</a:t>
            </a:r>
            <a:r>
              <a:rPr lang="en-PK" sz="3000" dirty="0" err="1"/>
              <a:t>i</a:t>
            </a:r>
            <a:r>
              <a:rPr lang="en-GB" sz="3000" dirty="0"/>
              <a:t>a</a:t>
            </a:r>
            <a:r>
              <a:rPr lang="en-PK" sz="3000" dirty="0"/>
              <a:t>b</a:t>
            </a:r>
            <a:r>
              <a:rPr lang="en-GB" sz="3000" dirty="0"/>
              <a:t>l</a:t>
            </a:r>
            <a:r>
              <a:rPr lang="en-PK" sz="3000" dirty="0"/>
              <a:t>e</a:t>
            </a:r>
            <a:r>
              <a:rPr lang="en-GB" sz="3000" dirty="0"/>
              <a:t>s</a:t>
            </a:r>
            <a:r>
              <a:rPr lang="en-PK" sz="3000" dirty="0"/>
              <a:t> </a:t>
            </a:r>
            <a:r>
              <a:rPr lang="en-US" sz="3000" dirty="0"/>
              <a:t>defined outside of any functions</a:t>
            </a:r>
            <a:endParaRPr lang="en-PK" sz="3000" dirty="0"/>
          </a:p>
          <a:p>
            <a:pPr lvl="1"/>
            <a:r>
              <a:rPr lang="en-PK" sz="3000" dirty="0"/>
              <a:t>D</a:t>
            </a:r>
            <a:r>
              <a:rPr lang="en-US" sz="3000" dirty="0" err="1"/>
              <a:t>efined</a:t>
            </a:r>
            <a:r>
              <a:rPr lang="en-PK" sz="3000" dirty="0"/>
              <a:t> </a:t>
            </a:r>
            <a:r>
              <a:rPr lang="en-US" sz="3000" dirty="0"/>
              <a:t>within functions without the </a:t>
            </a:r>
            <a:r>
              <a:rPr lang="en-US" sz="3000" b="1" dirty="0"/>
              <a:t>var</a:t>
            </a:r>
            <a:r>
              <a:rPr lang="en-US" sz="3000" dirty="0"/>
              <a:t> keyword</a:t>
            </a:r>
            <a:endParaRPr lang="en-PK" sz="3000" dirty="0"/>
          </a:p>
          <a:p>
            <a:pPr lvl="1"/>
            <a:r>
              <a:rPr lang="en-PK" sz="3000" dirty="0"/>
              <a:t>E</a:t>
            </a:r>
            <a:r>
              <a:rPr lang="en-GB" sz="3000" dirty="0"/>
              <a:t>x</a:t>
            </a:r>
            <a:r>
              <a:rPr lang="en-PK" sz="3000" dirty="0"/>
              <a:t>a</a:t>
            </a:r>
            <a:r>
              <a:rPr lang="en-GB" sz="3000" dirty="0"/>
              <a:t>m</a:t>
            </a:r>
            <a:r>
              <a:rPr lang="en-PK" sz="3000" dirty="0"/>
              <a:t>p</a:t>
            </a:r>
            <a:r>
              <a:rPr lang="en-GB" sz="3000" dirty="0"/>
              <a:t>l</a:t>
            </a:r>
            <a:r>
              <a:rPr lang="en-PK" sz="3000" dirty="0"/>
              <a:t>e</a:t>
            </a:r>
            <a:r>
              <a:rPr lang="en-GB" sz="3000" dirty="0"/>
              <a:t>s</a:t>
            </a:r>
            <a:r>
              <a:rPr lang="en-US" sz="3000" dirty="0"/>
              <a:t>:</a:t>
            </a:r>
          </a:p>
          <a:p>
            <a:pPr marL="914400" lvl="2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123 // Global scope</a:t>
            </a:r>
          </a:p>
          <a:p>
            <a:pPr marL="914400" lvl="2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b = 456 // Global 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0560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271247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Parameters passed to a function automatically have local scope</a:t>
            </a:r>
            <a:r>
              <a:rPr lang="en-PK" sz="3200" dirty="0"/>
              <a:t>.</a:t>
            </a:r>
          </a:p>
          <a:p>
            <a:r>
              <a:rPr lang="en-US" sz="3200" dirty="0"/>
              <a:t>Arrays </a:t>
            </a:r>
            <a:r>
              <a:rPr lang="en-PK" sz="3200" dirty="0"/>
              <a:t>a</a:t>
            </a:r>
            <a:r>
              <a:rPr lang="en-GB" sz="3200" dirty="0"/>
              <a:t>r</a:t>
            </a:r>
            <a:r>
              <a:rPr lang="en-PK" sz="3200" dirty="0"/>
              <a:t>e </a:t>
            </a:r>
            <a:r>
              <a:rPr lang="en-GB" sz="3200" dirty="0"/>
              <a:t>e</a:t>
            </a:r>
            <a:r>
              <a:rPr lang="en-PK" sz="3200" dirty="0"/>
              <a:t>x</a:t>
            </a:r>
            <a:r>
              <a:rPr lang="en-GB" sz="3200" dirty="0"/>
              <a:t>c</a:t>
            </a:r>
            <a:r>
              <a:rPr lang="en-PK" sz="3200" dirty="0"/>
              <a:t>e</a:t>
            </a:r>
            <a:r>
              <a:rPr lang="en-GB" sz="3200" dirty="0"/>
              <a:t>p</a:t>
            </a:r>
            <a:r>
              <a:rPr lang="en-PK" sz="3200" dirty="0"/>
              <a:t>t</a:t>
            </a:r>
            <a:r>
              <a:rPr lang="en-GB" sz="3200" dirty="0" err="1"/>
              <a:t>i</a:t>
            </a:r>
            <a:r>
              <a:rPr lang="en-PK" sz="3200" dirty="0"/>
              <a:t>o</a:t>
            </a:r>
            <a:r>
              <a:rPr lang="en-GB" sz="3200" dirty="0"/>
              <a:t>n</a:t>
            </a:r>
            <a:r>
              <a:rPr lang="en-PK" sz="3200" dirty="0"/>
              <a:t> </a:t>
            </a:r>
            <a:r>
              <a:rPr lang="en-GB" sz="3200" dirty="0"/>
              <a:t>a</a:t>
            </a:r>
            <a:r>
              <a:rPr lang="en-PK" sz="3200" dirty="0"/>
              <a:t>n</a:t>
            </a:r>
            <a:r>
              <a:rPr lang="en-GB" sz="3200" dirty="0"/>
              <a:t>d</a:t>
            </a:r>
            <a:r>
              <a:rPr lang="en-PK" sz="3200" dirty="0"/>
              <a:t> </a:t>
            </a:r>
            <a:r>
              <a:rPr lang="en-US" sz="3200" dirty="0"/>
              <a:t>are passed to a function by reference</a:t>
            </a:r>
            <a:r>
              <a:rPr lang="en-PK" sz="3200" dirty="0"/>
              <a:t>.</a:t>
            </a:r>
          </a:p>
          <a:p>
            <a:pPr lvl="2"/>
            <a:r>
              <a:rPr lang="en-PK" dirty="0"/>
              <a:t>M</a:t>
            </a:r>
            <a:r>
              <a:rPr lang="en-US" dirty="0" err="1"/>
              <a:t>odify</a:t>
            </a:r>
            <a:r>
              <a:rPr lang="en-PK" dirty="0" err="1"/>
              <a:t>i</a:t>
            </a:r>
            <a:r>
              <a:rPr lang="en-GB" dirty="0"/>
              <a:t>n</a:t>
            </a:r>
            <a:r>
              <a:rPr lang="en-PK" dirty="0"/>
              <a:t>g</a:t>
            </a:r>
            <a:r>
              <a:rPr lang="en-US" dirty="0"/>
              <a:t> any elements in an array parameter</a:t>
            </a:r>
            <a:r>
              <a:rPr lang="en-PK" dirty="0"/>
              <a:t> </a:t>
            </a:r>
            <a:r>
              <a:rPr lang="en-GB" dirty="0"/>
              <a:t>w</a:t>
            </a:r>
            <a:r>
              <a:rPr lang="en-PK" dirty="0" err="1"/>
              <a:t>i</a:t>
            </a:r>
            <a:r>
              <a:rPr lang="en-GB" dirty="0"/>
              <a:t>l</a:t>
            </a:r>
            <a:r>
              <a:rPr lang="en-PK" dirty="0"/>
              <a:t>l </a:t>
            </a:r>
            <a:r>
              <a:rPr lang="en-GB" dirty="0"/>
              <a:t>c</a:t>
            </a:r>
            <a:r>
              <a:rPr lang="en-PK" dirty="0"/>
              <a:t>h</a:t>
            </a:r>
            <a:r>
              <a:rPr lang="en-GB" dirty="0"/>
              <a:t>a</a:t>
            </a:r>
            <a:r>
              <a:rPr lang="en-PK" dirty="0"/>
              <a:t>n</a:t>
            </a:r>
            <a:r>
              <a:rPr lang="en-GB" dirty="0"/>
              <a:t>g</a:t>
            </a:r>
            <a:r>
              <a:rPr lang="en-PK" dirty="0"/>
              <a:t>e </a:t>
            </a:r>
            <a:r>
              <a:rPr lang="en-GB" dirty="0"/>
              <a:t>t</a:t>
            </a:r>
            <a:r>
              <a:rPr lang="en-PK" dirty="0"/>
              <a:t>h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US" dirty="0"/>
              <a:t>elements of the original array.</a:t>
            </a:r>
          </a:p>
          <a:p>
            <a:r>
              <a:rPr lang="en-US" sz="3200" dirty="0"/>
              <a:t>To define a local variable that has scope only within the current function use the </a:t>
            </a:r>
            <a:r>
              <a:rPr lang="en-US" sz="3200" b="1" dirty="0"/>
              <a:t>var </a:t>
            </a:r>
            <a:r>
              <a:rPr lang="en-US" sz="3200" dirty="0"/>
              <a:t>keyword</a:t>
            </a:r>
            <a:r>
              <a:rPr lang="en-PK" sz="3200" dirty="0"/>
              <a:t>.</a:t>
            </a:r>
          </a:p>
          <a:p>
            <a:r>
              <a:rPr lang="en-PK" sz="3200" dirty="0"/>
              <a:t>Example: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test()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	a = 123 // Global scope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var b = 456 // Local scope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743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i="1" dirty="0"/>
              <a:t>Example 13-6. Checking the scope of the variables defined in the function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5194753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test()</a:t>
            </a: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 != 'undefined’)</a:t>
            </a:r>
            <a:endParaRPr lang="en-PK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document.write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('a = "' + a + '"&lt;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&gt;’)</a:t>
            </a:r>
            <a:endParaRPr lang="en-PK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 != 'undefined’)</a:t>
            </a:r>
            <a:endParaRPr lang="en-PK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document.write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('b = "' + b + '"&lt;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&gt;')</a:t>
            </a: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test()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a = 123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 = 456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  <a:endParaRPr lang="en-PK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PK" dirty="0">
                <a:latin typeface="Courier New" panose="02070309020205020404" pitchFamily="49" charset="0"/>
                <a:cs typeface="Courier New" panose="02070309020205020404" pitchFamily="49" charset="0"/>
              </a:rPr>
              <a:t>// output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"123"</a:t>
            </a:r>
            <a:r>
              <a:rPr lang="en-PK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PK" dirty="0"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only the variable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was given global scope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03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Example 13-1. “Hello World” displayed using 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4" y="1366860"/>
            <a:ext cx="11279909" cy="4989489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&lt;head&gt;&lt;title&gt;Hello World&lt;/title&gt;&lt;/head&gt;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&lt;script type="text/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document.write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World")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&lt;/script&gt;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&lt;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noscript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Your browser doesn't support or has disabled JavaScript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&lt;/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noscript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1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and HTML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1"/>
            <a:ext cx="11279909" cy="5051632"/>
          </a:xfrm>
        </p:spPr>
        <p:txBody>
          <a:bodyPr>
            <a:normAutofit/>
          </a:bodyPr>
          <a:lstStyle/>
          <a:p>
            <a:r>
              <a:rPr lang="en-US" b="1" dirty="0" err="1"/>
              <a:t>document.write</a:t>
            </a:r>
            <a:r>
              <a:rPr lang="en-US" dirty="0"/>
              <a:t> simply outputs the supplied string to the current document, where it is displayed.</a:t>
            </a:r>
          </a:p>
          <a:p>
            <a:r>
              <a:rPr lang="en-US" b="1" dirty="0"/>
              <a:t>newline</a:t>
            </a:r>
            <a:r>
              <a:rPr lang="en-US" dirty="0"/>
              <a:t> serves </a:t>
            </a:r>
            <a:r>
              <a:rPr lang="en-PK" dirty="0"/>
              <a:t>a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/>
              <a:t>s</a:t>
            </a:r>
            <a:r>
              <a:rPr lang="en-PK" dirty="0"/>
              <a:t>t</a:t>
            </a:r>
            <a:r>
              <a:rPr lang="en-GB" dirty="0"/>
              <a:t>a</a:t>
            </a:r>
            <a:r>
              <a:rPr lang="en-PK" dirty="0"/>
              <a:t>t</a:t>
            </a:r>
            <a:r>
              <a:rPr lang="en-GB" dirty="0"/>
              <a:t>e</a:t>
            </a:r>
            <a:r>
              <a:rPr lang="en-PK" dirty="0"/>
              <a:t>m</a:t>
            </a:r>
            <a:r>
              <a:rPr lang="en-GB" dirty="0"/>
              <a:t>e</a:t>
            </a:r>
            <a:r>
              <a:rPr lang="en-PK" dirty="0"/>
              <a:t>n</a:t>
            </a:r>
            <a:r>
              <a:rPr lang="en-GB" dirty="0"/>
              <a:t>t</a:t>
            </a:r>
            <a:r>
              <a:rPr lang="en-PK" dirty="0"/>
              <a:t> </a:t>
            </a:r>
            <a:r>
              <a:rPr lang="en-GB" dirty="0"/>
              <a:t>t</a:t>
            </a:r>
            <a:r>
              <a:rPr lang="en-PK" dirty="0"/>
              <a:t>e</a:t>
            </a:r>
            <a:r>
              <a:rPr lang="en-GB" dirty="0"/>
              <a:t>r</a:t>
            </a:r>
            <a:r>
              <a:rPr lang="en-PK" dirty="0"/>
              <a:t>m</a:t>
            </a:r>
            <a:r>
              <a:rPr lang="en-GB" dirty="0" err="1"/>
              <a:t>i</a:t>
            </a:r>
            <a:r>
              <a:rPr lang="en-PK" dirty="0"/>
              <a:t>n</a:t>
            </a:r>
            <a:r>
              <a:rPr lang="en-GB" dirty="0"/>
              <a:t>a</a:t>
            </a:r>
            <a:r>
              <a:rPr lang="en-PK" dirty="0"/>
              <a:t>t</a:t>
            </a:r>
            <a:r>
              <a:rPr lang="en-GB" dirty="0"/>
              <a:t>o</a:t>
            </a:r>
            <a:r>
              <a:rPr lang="en-PK" dirty="0"/>
              <a:t>r</a:t>
            </a:r>
            <a:r>
              <a:rPr lang="en-US" dirty="0"/>
              <a:t> in JavaScript.</a:t>
            </a:r>
            <a:endParaRPr lang="en-PK" dirty="0"/>
          </a:p>
          <a:p>
            <a:pPr lvl="1"/>
            <a:r>
              <a:rPr lang="en-US" dirty="0"/>
              <a:t>Unlike with PHP, there is no trailing semicolon (;) </a:t>
            </a:r>
            <a:endParaRPr lang="en-PK" dirty="0"/>
          </a:p>
          <a:p>
            <a:pPr lvl="1"/>
            <a:r>
              <a:rPr lang="en-US" dirty="0"/>
              <a:t>However, you may place a semicolon to the end of every statement.</a:t>
            </a:r>
          </a:p>
          <a:p>
            <a:r>
              <a:rPr lang="en-US" b="1" dirty="0"/>
              <a:t>&lt;</a:t>
            </a:r>
            <a:r>
              <a:rPr lang="en-US" b="1" dirty="0" err="1"/>
              <a:t>noscript</a:t>
            </a:r>
            <a:r>
              <a:rPr lang="en-US" b="1" dirty="0"/>
              <a:t>&gt;</a:t>
            </a:r>
            <a:r>
              <a:rPr lang="en-US" dirty="0"/>
              <a:t> and </a:t>
            </a:r>
            <a:r>
              <a:rPr lang="en-US" b="1" dirty="0"/>
              <a:t>&lt;/</a:t>
            </a:r>
            <a:r>
              <a:rPr lang="en-US" b="1" dirty="0" err="1"/>
              <a:t>noscript</a:t>
            </a:r>
            <a:r>
              <a:rPr lang="en-US" b="1" dirty="0"/>
              <a:t>&gt; </a:t>
            </a:r>
            <a:r>
              <a:rPr lang="en-US" dirty="0"/>
              <a:t>pair of tags are used when you wish to offer alternative HTML to users whose browser does not support JavaScript or who have it disabled.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84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Scripts Within a Document Head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PK" dirty="0"/>
              <a:t>P</a:t>
            </a:r>
            <a:r>
              <a:rPr lang="en-GB" dirty="0"/>
              <a:t>u</a:t>
            </a:r>
            <a:r>
              <a:rPr lang="en-PK" dirty="0"/>
              <a:t>t </a:t>
            </a:r>
            <a:r>
              <a:rPr lang="en-GB" dirty="0"/>
              <a:t>t</a:t>
            </a:r>
            <a:r>
              <a:rPr lang="en-PK" dirty="0"/>
              <a:t>h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US" dirty="0"/>
              <a:t>script in the </a:t>
            </a:r>
            <a:r>
              <a:rPr lang="en-US" b="1" dirty="0"/>
              <a:t>&lt;head&gt; </a:t>
            </a:r>
            <a:r>
              <a:rPr lang="en-US" dirty="0"/>
              <a:t>section</a:t>
            </a:r>
            <a:r>
              <a:rPr lang="en-PK" dirty="0"/>
              <a:t> </a:t>
            </a:r>
            <a:r>
              <a:rPr lang="en-GB" dirty="0"/>
              <a:t>t</a:t>
            </a:r>
            <a:r>
              <a:rPr lang="en-PK" dirty="0"/>
              <a:t>o </a:t>
            </a:r>
            <a:r>
              <a:rPr lang="en-GB" dirty="0"/>
              <a:t>e</a:t>
            </a:r>
            <a:r>
              <a:rPr lang="en-US" dirty="0" err="1"/>
              <a:t>xecute</a:t>
            </a:r>
            <a:r>
              <a:rPr lang="en-US" dirty="0"/>
              <a:t> </a:t>
            </a:r>
            <a:r>
              <a:rPr lang="en-PK" dirty="0" err="1"/>
              <a:t>i</a:t>
            </a:r>
            <a:r>
              <a:rPr lang="en-US" dirty="0"/>
              <a:t>t</a:t>
            </a:r>
            <a:r>
              <a:rPr lang="en-PK" dirty="0"/>
              <a:t> </a:t>
            </a:r>
            <a:r>
              <a:rPr lang="en-GB" dirty="0" err="1"/>
              <a:t>i</a:t>
            </a:r>
            <a:r>
              <a:rPr lang="en-PK" dirty="0"/>
              <a:t>m</a:t>
            </a:r>
            <a:r>
              <a:rPr lang="en-GB" dirty="0"/>
              <a:t>m</a:t>
            </a:r>
            <a:r>
              <a:rPr lang="en-PK" dirty="0"/>
              <a:t>e</a:t>
            </a:r>
            <a:r>
              <a:rPr lang="en-GB" dirty="0"/>
              <a:t>d</a:t>
            </a:r>
            <a:r>
              <a:rPr lang="en-PK" dirty="0" err="1"/>
              <a:t>i</a:t>
            </a:r>
            <a:r>
              <a:rPr lang="en-GB" dirty="0"/>
              <a:t>a</a:t>
            </a:r>
            <a:r>
              <a:rPr lang="en-PK" dirty="0"/>
              <a:t>t</a:t>
            </a:r>
            <a:r>
              <a:rPr lang="en-GB" dirty="0"/>
              <a:t>e</a:t>
            </a:r>
            <a:r>
              <a:rPr lang="en-PK" dirty="0"/>
              <a:t>l</a:t>
            </a:r>
            <a:r>
              <a:rPr lang="en-GB" dirty="0"/>
              <a:t>y</a:t>
            </a:r>
            <a:r>
              <a:rPr lang="en-US" dirty="0"/>
              <a:t> when a page loads.</a:t>
            </a:r>
          </a:p>
          <a:p>
            <a:r>
              <a:rPr lang="en-PK" dirty="0"/>
              <a:t>I</a:t>
            </a:r>
            <a:r>
              <a:rPr lang="en-GB" dirty="0"/>
              <a:t>t</a:t>
            </a:r>
            <a:r>
              <a:rPr lang="en-PK" dirty="0"/>
              <a:t> e</a:t>
            </a:r>
            <a:r>
              <a:rPr lang="en-US" dirty="0" err="1"/>
              <a:t>nsure</a:t>
            </a:r>
            <a:r>
              <a:rPr lang="en-PK" dirty="0"/>
              <a:t>s</a:t>
            </a:r>
            <a:r>
              <a:rPr lang="en-US" dirty="0"/>
              <a:t> that scripts are ready to use immediately by any other script sections in the document that rely on them.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330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Including JavaScript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1"/>
            <a:ext cx="11279909" cy="5089232"/>
          </a:xfrm>
        </p:spPr>
        <p:txBody>
          <a:bodyPr>
            <a:normAutofit/>
          </a:bodyPr>
          <a:lstStyle/>
          <a:p>
            <a:r>
              <a:rPr lang="en-PK" dirty="0"/>
              <a:t>I</a:t>
            </a:r>
            <a:r>
              <a:rPr lang="en-US" dirty="0" err="1"/>
              <a:t>nclude</a:t>
            </a:r>
            <a:r>
              <a:rPr lang="en-US" dirty="0"/>
              <a:t> JavaScript code </a:t>
            </a:r>
            <a:r>
              <a:rPr lang="en-PK" dirty="0"/>
              <a:t>f</a:t>
            </a:r>
            <a:r>
              <a:rPr lang="en-GB" dirty="0" err="1"/>
              <a:t>i</a:t>
            </a:r>
            <a:r>
              <a:rPr lang="en-PK" dirty="0"/>
              <a:t>l</a:t>
            </a:r>
            <a:r>
              <a:rPr lang="en-GB" dirty="0"/>
              <a:t>e</a:t>
            </a:r>
            <a:r>
              <a:rPr lang="en-PK" dirty="0"/>
              <a:t>s </a:t>
            </a:r>
            <a:r>
              <a:rPr lang="en-US" dirty="0"/>
              <a:t>from your website or from anywhere on the Internet. </a:t>
            </a:r>
            <a:endParaRPr lang="en-PK" dirty="0"/>
          </a:p>
          <a:p>
            <a:r>
              <a:rPr lang="en-US" dirty="0"/>
              <a:t>The script files must </a:t>
            </a:r>
            <a:r>
              <a:rPr lang="en-US" i="1" dirty="0"/>
              <a:t>not </a:t>
            </a:r>
            <a:r>
              <a:rPr lang="en-US" dirty="0"/>
              <a:t>include any &lt;script&gt; or &lt;/script&gt; tags. Putting them in the JavaScript files will cause an error.</a:t>
            </a:r>
          </a:p>
          <a:p>
            <a:r>
              <a:rPr lang="en-PK" dirty="0" err="1"/>
              <a:t>Exampl</a:t>
            </a:r>
            <a:r>
              <a:rPr lang="en-GB" dirty="0"/>
              <a:t>e</a:t>
            </a:r>
            <a:r>
              <a:rPr lang="en-US" dirty="0"/>
              <a:t> syntax </a:t>
            </a:r>
            <a:r>
              <a:rPr lang="en-PK" dirty="0"/>
              <a:t>t</a:t>
            </a:r>
            <a:r>
              <a:rPr lang="en-GB" dirty="0"/>
              <a:t>o</a:t>
            </a:r>
            <a:r>
              <a:rPr lang="en-PK" dirty="0"/>
              <a:t> </a:t>
            </a:r>
            <a:r>
              <a:rPr lang="en-GB" dirty="0" err="1"/>
              <a:t>i</a:t>
            </a:r>
            <a:r>
              <a:rPr lang="en-PK" dirty="0"/>
              <a:t>n</a:t>
            </a:r>
            <a:r>
              <a:rPr lang="en-GB" dirty="0"/>
              <a:t>c</a:t>
            </a:r>
            <a:r>
              <a:rPr lang="en-PK" dirty="0"/>
              <a:t>l</a:t>
            </a:r>
            <a:r>
              <a:rPr lang="en-GB" dirty="0"/>
              <a:t>u</a:t>
            </a:r>
            <a:r>
              <a:rPr lang="en-PK" dirty="0"/>
              <a:t>de another file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 type="text/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PK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="script.js"&gt;&lt;/script&gt;</a:t>
            </a:r>
            <a:endParaRPr lang="en-PK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PK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PK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 type="text/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PK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="http://someserver.com/script.js"&gt;&lt;/script&gt;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095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429004"/>
            <a:ext cx="11279909" cy="4927345"/>
          </a:xfrm>
        </p:spPr>
        <p:txBody>
          <a:bodyPr>
            <a:normAutofit/>
          </a:bodyPr>
          <a:lstStyle/>
          <a:p>
            <a:r>
              <a:rPr lang="en-US" dirty="0"/>
              <a:t>Single-line comment</a:t>
            </a:r>
          </a:p>
          <a:p>
            <a:pPr marL="457200" lvl="1" indent="0"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This is a comment</a:t>
            </a:r>
          </a:p>
          <a:p>
            <a:r>
              <a:rPr lang="en-US" dirty="0"/>
              <a:t>Multiline comments</a:t>
            </a:r>
          </a:p>
          <a:p>
            <a:pPr marL="457200" lvl="1" indent="0"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 This is a section</a:t>
            </a:r>
          </a:p>
          <a:p>
            <a:pPr marL="457200" lvl="1" indent="0"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of multiline comments</a:t>
            </a:r>
          </a:p>
          <a:p>
            <a:pPr marL="457200" lvl="1" indent="0"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that will not be</a:t>
            </a:r>
          </a:p>
          <a:p>
            <a:pPr marL="457200" lvl="1" indent="0"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interpreted */</a:t>
            </a:r>
          </a:p>
          <a:p>
            <a:r>
              <a:rPr lang="en-US" dirty="0"/>
              <a:t>You cannot nest multiline comments, so make sure that you don’t comment out large sections of code that already contain multiline comments.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4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Semicolons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JavaScript generally does not require semicolons if you have only one statement on a line.</a:t>
            </a:r>
          </a:p>
          <a:p>
            <a:r>
              <a:rPr lang="en-US" dirty="0"/>
              <a:t>Therefore, the following is valid: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+= 10</a:t>
            </a:r>
          </a:p>
          <a:p>
            <a:r>
              <a:rPr lang="en-PK" dirty="0"/>
              <a:t>Y</a:t>
            </a:r>
            <a:r>
              <a:rPr lang="en-US" dirty="0" err="1"/>
              <a:t>ou</a:t>
            </a:r>
            <a:r>
              <a:rPr lang="en-US" dirty="0"/>
              <a:t> must separate </a:t>
            </a:r>
            <a:r>
              <a:rPr lang="en-PK" dirty="0"/>
              <a:t>m</a:t>
            </a:r>
            <a:r>
              <a:rPr lang="en-GB" dirty="0"/>
              <a:t>o</a:t>
            </a:r>
            <a:r>
              <a:rPr lang="en-PK" dirty="0"/>
              <a:t>re than one statements on a line</a:t>
            </a:r>
            <a:r>
              <a:rPr lang="en-US" dirty="0"/>
              <a:t> with semicolons, like this: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x += 10; y -= 5; z = 0</a:t>
            </a:r>
          </a:p>
          <a:p>
            <a:pPr lvl="1"/>
            <a:r>
              <a:rPr lang="en-PK" dirty="0"/>
              <a:t>L</a:t>
            </a:r>
            <a:r>
              <a:rPr lang="en-GB" dirty="0"/>
              <a:t>e</a:t>
            </a:r>
            <a:r>
              <a:rPr lang="en-PK" dirty="0"/>
              <a:t>a</a:t>
            </a:r>
            <a:r>
              <a:rPr lang="en-GB" dirty="0"/>
              <a:t>v</a:t>
            </a:r>
            <a:r>
              <a:rPr lang="en-PK" dirty="0" err="1"/>
              <a:t>i</a:t>
            </a:r>
            <a:r>
              <a:rPr lang="en-GB" dirty="0"/>
              <a:t>n</a:t>
            </a:r>
            <a:r>
              <a:rPr lang="en-PK" dirty="0"/>
              <a:t>g </a:t>
            </a:r>
            <a:r>
              <a:rPr lang="en-US" dirty="0"/>
              <a:t>the final semicolon </a:t>
            </a:r>
            <a:r>
              <a:rPr lang="en-PK" dirty="0" err="1"/>
              <a:t>i</a:t>
            </a:r>
            <a:r>
              <a:rPr lang="en-GB" dirty="0"/>
              <a:t>s</a:t>
            </a:r>
            <a:r>
              <a:rPr lang="en-PK" dirty="0"/>
              <a:t> v</a:t>
            </a:r>
            <a:r>
              <a:rPr lang="en-GB" dirty="0"/>
              <a:t>a</a:t>
            </a:r>
            <a:r>
              <a:rPr lang="en-PK" dirty="0"/>
              <a:t>l</a:t>
            </a:r>
            <a:r>
              <a:rPr lang="en-GB" dirty="0" err="1"/>
              <a:t>i</a:t>
            </a:r>
            <a:r>
              <a:rPr lang="en-PK" dirty="0"/>
              <a:t>d </a:t>
            </a:r>
            <a:r>
              <a:rPr lang="en-GB" dirty="0"/>
              <a:t>a</a:t>
            </a:r>
            <a:r>
              <a:rPr lang="en-PK" dirty="0"/>
              <a:t>s</a:t>
            </a:r>
            <a:r>
              <a:rPr lang="en-US" dirty="0"/>
              <a:t> the newline terminates the </a:t>
            </a:r>
            <a:r>
              <a:rPr lang="en-PK" dirty="0"/>
              <a:t>l</a:t>
            </a:r>
            <a:r>
              <a:rPr lang="en-GB" dirty="0"/>
              <a:t>a</a:t>
            </a:r>
            <a:r>
              <a:rPr lang="en-PK" dirty="0"/>
              <a:t>s</a:t>
            </a:r>
            <a:r>
              <a:rPr lang="en-GB" dirty="0"/>
              <a:t>t</a:t>
            </a:r>
            <a:r>
              <a:rPr lang="en-US" dirty="0"/>
              <a:t> statement.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936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5131531"/>
          </a:xfrm>
        </p:spPr>
        <p:txBody>
          <a:bodyPr>
            <a:normAutofit lnSpcReduction="10000"/>
          </a:bodyPr>
          <a:lstStyle/>
          <a:p>
            <a:r>
              <a:rPr lang="en-PK" dirty="0"/>
              <a:t>U</a:t>
            </a:r>
            <a:r>
              <a:rPr lang="en-GB" dirty="0"/>
              <a:t>n</a:t>
            </a:r>
            <a:r>
              <a:rPr lang="en-PK" dirty="0"/>
              <a:t>l</a:t>
            </a:r>
            <a:r>
              <a:rPr lang="en-GB" dirty="0" err="1"/>
              <a:t>i</a:t>
            </a:r>
            <a:r>
              <a:rPr lang="en-PK" dirty="0"/>
              <a:t>k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P</a:t>
            </a:r>
            <a:r>
              <a:rPr lang="en-PK" dirty="0"/>
              <a:t>H</a:t>
            </a:r>
            <a:r>
              <a:rPr lang="en-GB" dirty="0"/>
              <a:t>P</a:t>
            </a:r>
            <a:r>
              <a:rPr lang="en-PK" dirty="0"/>
              <a:t>’</a:t>
            </a:r>
            <a:r>
              <a:rPr lang="en-GB" dirty="0"/>
              <a:t>s</a:t>
            </a:r>
            <a:r>
              <a:rPr lang="en-PK" dirty="0"/>
              <a:t> $, </a:t>
            </a:r>
            <a:r>
              <a:rPr lang="en-GB" dirty="0"/>
              <a:t>n</a:t>
            </a:r>
            <a:r>
              <a:rPr lang="en-PK" dirty="0"/>
              <a:t>o</a:t>
            </a:r>
            <a:r>
              <a:rPr lang="en-US" dirty="0"/>
              <a:t> particular character identifies a variable</a:t>
            </a:r>
            <a:r>
              <a:rPr lang="en-PK" dirty="0"/>
              <a:t> </a:t>
            </a:r>
            <a:r>
              <a:rPr lang="en-GB" dirty="0" err="1"/>
              <a:t>i</a:t>
            </a:r>
            <a:r>
              <a:rPr lang="en-PK" dirty="0"/>
              <a:t>n </a:t>
            </a:r>
            <a:r>
              <a:rPr lang="en-PK" dirty="0" err="1"/>
              <a:t>JavaS</a:t>
            </a:r>
            <a:r>
              <a:rPr lang="en-GB" dirty="0"/>
              <a:t>c</a:t>
            </a:r>
            <a:r>
              <a:rPr lang="en-PK" dirty="0"/>
              <a:t>r</a:t>
            </a:r>
            <a:r>
              <a:rPr lang="en-GB" dirty="0" err="1"/>
              <a:t>i</a:t>
            </a:r>
            <a:r>
              <a:rPr lang="en-PK" dirty="0"/>
              <a:t>p</a:t>
            </a:r>
            <a:r>
              <a:rPr lang="en-GB" dirty="0"/>
              <a:t>t</a:t>
            </a:r>
            <a:r>
              <a:rPr lang="en-PK" dirty="0"/>
              <a:t>.</a:t>
            </a:r>
            <a:endParaRPr lang="en-US" dirty="0"/>
          </a:p>
          <a:p>
            <a:r>
              <a:rPr lang="en-US" dirty="0"/>
              <a:t>JavaScript variables use the following naming rules:</a:t>
            </a:r>
          </a:p>
          <a:p>
            <a:pPr lvl="1"/>
            <a:r>
              <a:rPr lang="en-US" dirty="0"/>
              <a:t>A variable may include only the letters a-z, A-Z, 0-9, the $ symbol, and the underscore (_).</a:t>
            </a:r>
          </a:p>
          <a:p>
            <a:pPr lvl="1"/>
            <a:r>
              <a:rPr lang="en-US" dirty="0"/>
              <a:t>No other characters, such as spaces or punctuation, are allowed in a variable name.</a:t>
            </a:r>
          </a:p>
          <a:p>
            <a:pPr lvl="1"/>
            <a:r>
              <a:rPr lang="en-US" dirty="0"/>
              <a:t>The first character of a variable name can be only a-z, A-Z, $, or _ (no numbers).</a:t>
            </a:r>
          </a:p>
          <a:p>
            <a:pPr lvl="1"/>
            <a:r>
              <a:rPr lang="en-US" dirty="0"/>
              <a:t>Names are case-sensitive. Count, count, and COUNT are all different variables.</a:t>
            </a:r>
          </a:p>
          <a:p>
            <a:pPr lvl="1"/>
            <a:r>
              <a:rPr lang="en-US" dirty="0"/>
              <a:t>There is no set limit on variable name lengths.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6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5222</TotalTime>
  <Words>1907</Words>
  <Application>Microsoft Office PowerPoint</Application>
  <PresentationFormat>Widescreen</PresentationFormat>
  <Paragraphs>213</Paragraphs>
  <Slides>27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Courier New</vt:lpstr>
      <vt:lpstr>Gotham Narrow Book</vt:lpstr>
      <vt:lpstr>Gotham Narrow Medium</vt:lpstr>
      <vt:lpstr>Wingdings</vt:lpstr>
      <vt:lpstr>Office Theme</vt:lpstr>
      <vt:lpstr>Web Systems &amp; Technologies</vt:lpstr>
      <vt:lpstr>JavaScript and HTML Text</vt:lpstr>
      <vt:lpstr>Example 13-1. “Hello World” displayed using JavaScript</vt:lpstr>
      <vt:lpstr>JavaScript and HTML Text</vt:lpstr>
      <vt:lpstr>Using Scripts Within a Document Head</vt:lpstr>
      <vt:lpstr>Including JavaScript Files</vt:lpstr>
      <vt:lpstr>Using Comments</vt:lpstr>
      <vt:lpstr>Semicolons</vt:lpstr>
      <vt:lpstr>Variables</vt:lpstr>
      <vt:lpstr>String Variables</vt:lpstr>
      <vt:lpstr>String Variables</vt:lpstr>
      <vt:lpstr>Numeric Variables</vt:lpstr>
      <vt:lpstr>Arrays</vt:lpstr>
      <vt:lpstr>Arrays</vt:lpstr>
      <vt:lpstr>Arithmetic Operators</vt:lpstr>
      <vt:lpstr>Assignment Operators</vt:lpstr>
      <vt:lpstr>Comparison Operators</vt:lpstr>
      <vt:lpstr>Logical Operators</vt:lpstr>
      <vt:lpstr>Variable Incrementing and Decrementing</vt:lpstr>
      <vt:lpstr>String Concatenation</vt:lpstr>
      <vt:lpstr>Escaping Characters</vt:lpstr>
      <vt:lpstr>Variable Typing</vt:lpstr>
      <vt:lpstr>Example 13-3. Setting a variable’s type by assignment</vt:lpstr>
      <vt:lpstr>Functions</vt:lpstr>
      <vt:lpstr>Global Variables</vt:lpstr>
      <vt:lpstr>Local Variables</vt:lpstr>
      <vt:lpstr>Example 13-6. Checking the scope of the variables defined in the function test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 Introduction</dc:title>
  <dc:subject>Web Systems and Technologies</dc:subject>
  <dc:creator>Muhammad Fahad</dc:creator>
  <cp:lastModifiedBy>Muhammad Fahad</cp:lastModifiedBy>
  <cp:revision>487</cp:revision>
  <cp:lastPrinted>2018-02-20T01:02:10Z</cp:lastPrinted>
  <dcterms:created xsi:type="dcterms:W3CDTF">2017-11-25T11:53:26Z</dcterms:created>
  <dcterms:modified xsi:type="dcterms:W3CDTF">2020-05-02T20:18:12Z</dcterms:modified>
</cp:coreProperties>
</file>