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93" r:id="rId3"/>
    <p:sldId id="294" r:id="rId4"/>
    <p:sldId id="296" r:id="rId5"/>
    <p:sldId id="297" r:id="rId6"/>
    <p:sldId id="299" r:id="rId7"/>
    <p:sldId id="301" r:id="rId8"/>
    <p:sldId id="302" r:id="rId9"/>
    <p:sldId id="303" r:id="rId10"/>
    <p:sldId id="304" r:id="rId11"/>
    <p:sldId id="305" r:id="rId12"/>
    <p:sldId id="306" r:id="rId13"/>
    <p:sldId id="257" r:id="rId14"/>
    <p:sldId id="258" r:id="rId15"/>
    <p:sldId id="259" r:id="rId16"/>
    <p:sldId id="260" r:id="rId17"/>
    <p:sldId id="261" r:id="rId18"/>
    <p:sldId id="262" r:id="rId19"/>
    <p:sldId id="264" r:id="rId20"/>
    <p:sldId id="266" r:id="rId21"/>
    <p:sldId id="268" r:id="rId22"/>
    <p:sldId id="267" r:id="rId23"/>
    <p:sldId id="273" r:id="rId24"/>
    <p:sldId id="269" r:id="rId25"/>
    <p:sldId id="27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CF5F4-D735-4A93-BAE9-6BA475C42946}" type="datetimeFigureOut">
              <a:rPr lang="en-GB" smtClean="0"/>
              <a:t>27/10/2020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816C46-7CF0-45F9-B4F0-FC0D89256314}" type="slidenum">
              <a:rPr lang="en-GB" smtClean="0"/>
              <a:t>‹#›</a:t>
            </a:fld>
            <a:endParaRPr lang="en-GB"/>
          </a:p>
        </p:txBody>
      </p:sp>
    </p:spTree>
    <p:extLst>
      <p:ext uri="{BB962C8B-B14F-4D97-AF65-F5344CB8AC3E}">
        <p14:creationId xmlns:p14="http://schemas.microsoft.com/office/powerpoint/2010/main" val="112319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D377E3-48AE-4096-95FD-A7D0AF82A5C4}"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67F74-6396-4071-86BF-9FA8BC2AD6F5}"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376EA-7F63-4899-893F-9097A1D0C3E9}"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18E65-11FE-4E93-9C4C-DDC67FFE4601}"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F22B93-2FC3-4FED-A592-4E984FDAD7F8}"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271F6E-D5FC-49C3-ABC7-3B15D2F7B36D}" type="datetime1">
              <a:rPr lang="en-GB" smtClean="0"/>
              <a:t>27/10/2020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6EF52-AFD4-425C-BA7C-CDB570412767}" type="datetime1">
              <a:rPr lang="en-GB" smtClean="0"/>
              <a:t>27/10/2020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C7B49-72FB-4788-8591-DA1F95D9A18B}" type="datetime1">
              <a:rPr lang="en-GB" smtClean="0"/>
              <a:t>27/10/2020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DE284-E998-42CA-B812-73928BE745A4}" type="datetime1">
              <a:rPr lang="en-GB" smtClean="0"/>
              <a:t>27/10/2020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DF128A-FB12-485B-97FA-F14E660A040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CAEFA9-755D-4181-9053-43E8B1B7BE2F}" type="datetime1">
              <a:rPr lang="en-GB" smtClean="0"/>
              <a:t>27/10/2020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DF128A-FB12-485B-97FA-F14E660A0405}"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D6E88E3-1792-4B56-AFE4-A4CE3035C7C4}" type="datetime1">
              <a:rPr lang="en-GB" smtClean="0"/>
              <a:t>27/10/2020</a:t>
            </a:fld>
            <a:endParaRPr lang="en-GB"/>
          </a:p>
        </p:txBody>
      </p:sp>
      <p:sp>
        <p:nvSpPr>
          <p:cNvPr id="9" name="Slide Number Placeholder 8"/>
          <p:cNvSpPr>
            <a:spLocks noGrp="1"/>
          </p:cNvSpPr>
          <p:nvPr>
            <p:ph type="sldNum" sz="quarter" idx="11"/>
          </p:nvPr>
        </p:nvSpPr>
        <p:spPr/>
        <p:txBody>
          <a:bodyPr/>
          <a:lstStyle/>
          <a:p>
            <a:fld id="{60DF128A-FB12-485B-97FA-F14E660A0405}"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0DF128A-FB12-485B-97FA-F14E660A0405}"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0BBC1B3-91FB-413F-99B6-C65B19C7474A}" type="datetime1">
              <a:rPr lang="en-GB" smtClean="0"/>
              <a:t>27/10/2020</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hyperlink" Target="http://www.uos.edu.pk/"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hyperlink" Target="http://www.uos.edu.pk/"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hyperlink" Target="http://www.uos.edu.p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6"/>
            <a:ext cx="7543800" cy="3086199"/>
          </a:xfrm>
        </p:spPr>
        <p:txBody>
          <a:bodyPr/>
          <a:lstStyle/>
          <a:p>
            <a:r>
              <a:rPr lang="en-GB" dirty="0" smtClean="0"/>
              <a:t>Computer, Internet &amp; Internet Technologies</a:t>
            </a:r>
            <a:endParaRPr lang="en-GB" dirty="0"/>
          </a:p>
        </p:txBody>
      </p:sp>
      <p:sp>
        <p:nvSpPr>
          <p:cNvPr id="3" name="Subtitle 2"/>
          <p:cNvSpPr>
            <a:spLocks noGrp="1"/>
          </p:cNvSpPr>
          <p:nvPr>
            <p:ph type="subTitle" idx="1"/>
          </p:nvPr>
        </p:nvSpPr>
        <p:spPr>
          <a:xfrm>
            <a:off x="685800" y="4572000"/>
            <a:ext cx="6461760" cy="1809328"/>
          </a:xfrm>
        </p:spPr>
        <p:txBody>
          <a:bodyPr>
            <a:noAutofit/>
          </a:bodyPr>
          <a:lstStyle/>
          <a:p>
            <a:r>
              <a:rPr lang="en-GB" sz="1800" b="1" dirty="0" smtClean="0"/>
              <a:t>By</a:t>
            </a:r>
          </a:p>
          <a:p>
            <a:r>
              <a:rPr lang="en-GB" sz="1800" b="1" dirty="0" smtClean="0"/>
              <a:t>Tariq Saleem Ghayyur</a:t>
            </a:r>
          </a:p>
          <a:p>
            <a:r>
              <a:rPr lang="en-GB" sz="1800" b="1" dirty="0" smtClean="0"/>
              <a:t>Lecturer </a:t>
            </a:r>
          </a:p>
          <a:p>
            <a:r>
              <a:rPr lang="en-GB" sz="1800" b="1" dirty="0" smtClean="0"/>
              <a:t>Department of Education</a:t>
            </a:r>
          </a:p>
          <a:p>
            <a:r>
              <a:rPr lang="en-GB" sz="1800" b="1" dirty="0"/>
              <a:t>Sargodha University </a:t>
            </a:r>
          </a:p>
        </p:txBody>
      </p:sp>
    </p:spTree>
    <p:extLst>
      <p:ext uri="{BB962C8B-B14F-4D97-AF65-F5344CB8AC3E}">
        <p14:creationId xmlns:p14="http://schemas.microsoft.com/office/powerpoint/2010/main" val="2226261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Operating system </a:t>
            </a:r>
          </a:p>
          <a:p>
            <a:r>
              <a:rPr lang="en-US" sz="2800" dirty="0" smtClean="0"/>
              <a:t>Utility Programs</a:t>
            </a:r>
          </a:p>
          <a:p>
            <a:r>
              <a:rPr lang="en-US" sz="2800" dirty="0" smtClean="0"/>
              <a:t>Drivers</a:t>
            </a:r>
            <a:endParaRPr lang="en-US" sz="2800" dirty="0"/>
          </a:p>
        </p:txBody>
      </p:sp>
      <p:sp>
        <p:nvSpPr>
          <p:cNvPr id="2" name="Title 1"/>
          <p:cNvSpPr>
            <a:spLocks noGrp="1"/>
          </p:cNvSpPr>
          <p:nvPr>
            <p:ph type="title"/>
          </p:nvPr>
        </p:nvSpPr>
        <p:spPr/>
        <p:txBody>
          <a:bodyPr/>
          <a:lstStyle/>
          <a:p>
            <a:r>
              <a:rPr lang="en-US" dirty="0" smtClean="0"/>
              <a:t>Components of system software</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10</a:t>
            </a:fld>
            <a:endParaRPr lang="en-GB"/>
          </a:p>
        </p:txBody>
      </p:sp>
    </p:spTree>
    <p:extLst>
      <p:ext uri="{BB962C8B-B14F-4D97-AF65-F5344CB8AC3E}">
        <p14:creationId xmlns:p14="http://schemas.microsoft.com/office/powerpoint/2010/main" val="519757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A part of system software that provides user interface to run and control all hardware and software activities on computer. It also includes features like multitasking, multiprocessing, time scheduling etc.  E.g. Microsoft Window, UNIX, LINUX, DOS</a:t>
            </a:r>
          </a:p>
        </p:txBody>
      </p:sp>
      <p:sp>
        <p:nvSpPr>
          <p:cNvPr id="2" name="Title 1"/>
          <p:cNvSpPr>
            <a:spLocks noGrp="1"/>
          </p:cNvSpPr>
          <p:nvPr>
            <p:ph type="title"/>
          </p:nvPr>
        </p:nvSpPr>
        <p:spPr/>
        <p:txBody>
          <a:bodyPr/>
          <a:lstStyle/>
          <a:p>
            <a:r>
              <a:rPr lang="en-US" dirty="0" smtClean="0"/>
              <a:t>Operating system</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11</a:t>
            </a:fld>
            <a:endParaRPr lang="en-GB"/>
          </a:p>
        </p:txBody>
      </p:sp>
    </p:spTree>
    <p:extLst>
      <p:ext uri="{BB962C8B-B14F-4D97-AF65-F5344CB8AC3E}">
        <p14:creationId xmlns:p14="http://schemas.microsoft.com/office/powerpoint/2010/main" val="406662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620000" cy="1684784"/>
          </a:xfrm>
        </p:spPr>
        <p:txBody>
          <a:bodyPr>
            <a:normAutofit/>
          </a:bodyPr>
          <a:lstStyle/>
          <a:p>
            <a:pPr algn="just"/>
            <a:r>
              <a:rPr lang="en-US" sz="3200" dirty="0" smtClean="0"/>
              <a:t>Utility program used for maintenance of computer hardware and software.  E.g. Disk Defragment, Disk scan, Antivirus</a:t>
            </a:r>
          </a:p>
        </p:txBody>
      </p:sp>
      <p:sp>
        <p:nvSpPr>
          <p:cNvPr id="2" name="Title 1"/>
          <p:cNvSpPr>
            <a:spLocks noGrp="1"/>
          </p:cNvSpPr>
          <p:nvPr>
            <p:ph type="title"/>
          </p:nvPr>
        </p:nvSpPr>
        <p:spPr/>
        <p:txBody>
          <a:bodyPr/>
          <a:lstStyle/>
          <a:p>
            <a:r>
              <a:rPr lang="en-US" dirty="0" smtClean="0"/>
              <a:t>Utility program</a:t>
            </a:r>
            <a:endParaRPr lang="en-US" dirty="0"/>
          </a:p>
        </p:txBody>
      </p:sp>
      <p:sp>
        <p:nvSpPr>
          <p:cNvPr id="4" name="Content Placeholder 2"/>
          <p:cNvSpPr txBox="1">
            <a:spLocks/>
          </p:cNvSpPr>
          <p:nvPr/>
        </p:nvSpPr>
        <p:spPr>
          <a:xfrm>
            <a:off x="577776" y="4509120"/>
            <a:ext cx="7620000" cy="103671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n-US" sz="2800" smtClean="0"/>
              <a:t>Hardware drivers are used to identify and run hardware computer on computer. </a:t>
            </a:r>
            <a:endParaRPr lang="en-US" sz="2800" dirty="0"/>
          </a:p>
        </p:txBody>
      </p:sp>
      <p:sp>
        <p:nvSpPr>
          <p:cNvPr id="5" name="Title 1"/>
          <p:cNvSpPr txBox="1">
            <a:spLocks/>
          </p:cNvSpPr>
          <p:nvPr/>
        </p:nvSpPr>
        <p:spPr>
          <a:xfrm>
            <a:off x="577776" y="318355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Hardware Driver</a:t>
            </a:r>
            <a:endParaRPr lang="en-US" dirty="0"/>
          </a:p>
        </p:txBody>
      </p:sp>
      <p:sp>
        <p:nvSpPr>
          <p:cNvPr id="6" name="Slide Number Placeholder 5"/>
          <p:cNvSpPr>
            <a:spLocks noGrp="1"/>
          </p:cNvSpPr>
          <p:nvPr>
            <p:ph type="sldNum" sz="quarter" idx="12"/>
          </p:nvPr>
        </p:nvSpPr>
        <p:spPr/>
        <p:txBody>
          <a:bodyPr/>
          <a:lstStyle/>
          <a:p>
            <a:fld id="{60DF128A-FB12-485B-97FA-F14E660A0405}" type="slidenum">
              <a:rPr lang="en-GB" smtClean="0"/>
              <a:t>12</a:t>
            </a:fld>
            <a:endParaRPr lang="en-GB"/>
          </a:p>
        </p:txBody>
      </p:sp>
    </p:spTree>
    <p:extLst>
      <p:ext uri="{BB962C8B-B14F-4D97-AF65-F5344CB8AC3E}">
        <p14:creationId xmlns:p14="http://schemas.microsoft.com/office/powerpoint/2010/main" val="3266674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Internet</a:t>
            </a:r>
            <a:endParaRPr lang="en-GB" dirty="0"/>
          </a:p>
        </p:txBody>
      </p:sp>
      <p:sp>
        <p:nvSpPr>
          <p:cNvPr id="3" name="Content Placeholder 2"/>
          <p:cNvSpPr>
            <a:spLocks noGrp="1"/>
          </p:cNvSpPr>
          <p:nvPr>
            <p:ph idx="1"/>
          </p:nvPr>
        </p:nvSpPr>
        <p:spPr/>
        <p:txBody>
          <a:bodyPr>
            <a:normAutofit/>
          </a:bodyPr>
          <a:lstStyle/>
          <a:p>
            <a:pPr algn="just"/>
            <a:r>
              <a:rPr lang="en-GB" sz="3200" dirty="0"/>
              <a:t>Internet is network of networks (a global computer network) that connects computer worldwide (globally). </a:t>
            </a:r>
          </a:p>
          <a:p>
            <a:pPr algn="just"/>
            <a:r>
              <a:rPr lang="en-GB" sz="3200" dirty="0" smtClean="0"/>
              <a:t>Internet is </a:t>
            </a:r>
            <a:r>
              <a:rPr lang="en-US" sz="3200" dirty="0"/>
              <a:t>a global computer network providing a variety of information and communication facilities, consisting of interconnected networks using standardized communication protocols.</a:t>
            </a:r>
            <a:endParaRPr lang="en-GB" sz="3200" dirty="0"/>
          </a:p>
        </p:txBody>
      </p:sp>
      <p:sp>
        <p:nvSpPr>
          <p:cNvPr id="4" name="Slide Number Placeholder 3"/>
          <p:cNvSpPr>
            <a:spLocks noGrp="1"/>
          </p:cNvSpPr>
          <p:nvPr>
            <p:ph type="sldNum" sz="quarter" idx="12"/>
          </p:nvPr>
        </p:nvSpPr>
        <p:spPr/>
        <p:txBody>
          <a:bodyPr/>
          <a:lstStyle/>
          <a:p>
            <a:fld id="{60DF128A-FB12-485B-97FA-F14E660A0405}" type="slidenum">
              <a:rPr lang="en-GB" smtClean="0"/>
              <a:t>13</a:t>
            </a:fld>
            <a:endParaRPr lang="en-GB"/>
          </a:p>
        </p:txBody>
      </p:sp>
    </p:spTree>
    <p:extLst>
      <p:ext uri="{BB962C8B-B14F-4D97-AF65-F5344CB8AC3E}">
        <p14:creationId xmlns:p14="http://schemas.microsoft.com/office/powerpoint/2010/main" val="102093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r>
              <a:rPr lang="en-GB" dirty="0"/>
              <a:t>How can we use internet</a:t>
            </a:r>
            <a:r>
              <a:rPr lang="en-GB" dirty="0" smtClean="0"/>
              <a:t>?</a:t>
            </a:r>
            <a:endParaRPr lang="en-GB" dirty="0"/>
          </a:p>
        </p:txBody>
      </p:sp>
      <p:sp>
        <p:nvSpPr>
          <p:cNvPr id="3" name="Content Placeholder 2"/>
          <p:cNvSpPr>
            <a:spLocks noGrp="1"/>
          </p:cNvSpPr>
          <p:nvPr>
            <p:ph idx="1"/>
          </p:nvPr>
        </p:nvSpPr>
        <p:spPr>
          <a:xfrm>
            <a:off x="457200" y="1124744"/>
            <a:ext cx="7620000" cy="5276056"/>
          </a:xfrm>
        </p:spPr>
        <p:txBody>
          <a:bodyPr>
            <a:noAutofit/>
          </a:bodyPr>
          <a:lstStyle/>
          <a:p>
            <a:pPr lvl="0" algn="just"/>
            <a:r>
              <a:rPr lang="en-GB" sz="2800" dirty="0"/>
              <a:t>Searching contents (pdf (Portable Document File), doc (Document), </a:t>
            </a:r>
            <a:r>
              <a:rPr lang="en-GB" sz="2800" dirty="0" err="1"/>
              <a:t>ppt</a:t>
            </a:r>
            <a:r>
              <a:rPr lang="en-GB" sz="2800" dirty="0"/>
              <a:t> (PowerPoint), </a:t>
            </a:r>
            <a:r>
              <a:rPr lang="en-GB" sz="2800" dirty="0" err="1"/>
              <a:t>xls</a:t>
            </a:r>
            <a:r>
              <a:rPr lang="en-GB" sz="2800" dirty="0"/>
              <a:t> (Excel), Access (</a:t>
            </a:r>
            <a:r>
              <a:rPr lang="en-GB" sz="2800" dirty="0" err="1"/>
              <a:t>accs</a:t>
            </a:r>
            <a:r>
              <a:rPr lang="en-GB" sz="2800" dirty="0"/>
              <a:t>), html, webpages</a:t>
            </a:r>
          </a:p>
          <a:p>
            <a:pPr lvl="0" algn="just"/>
            <a:r>
              <a:rPr lang="en-GB" sz="2800" dirty="0"/>
              <a:t>Job searching/online job (Job Hunting Websites, </a:t>
            </a:r>
          </a:p>
          <a:p>
            <a:pPr lvl="0" algn="just"/>
            <a:r>
              <a:rPr lang="en-GB" sz="2800" dirty="0"/>
              <a:t>Communicate data to any one (E-mails, Websites, blogs, Wikis)</a:t>
            </a:r>
          </a:p>
          <a:p>
            <a:pPr lvl="0" algn="just"/>
            <a:r>
              <a:rPr lang="en-GB" sz="2800" dirty="0"/>
              <a:t>Online shopping (E-Commerce)</a:t>
            </a:r>
          </a:p>
          <a:p>
            <a:pPr lvl="0" algn="just"/>
            <a:r>
              <a:rPr lang="en-GB" sz="2800" dirty="0"/>
              <a:t>Online Banking (E-banking)</a:t>
            </a:r>
          </a:p>
          <a:p>
            <a:pPr lvl="0" algn="just"/>
            <a:r>
              <a:rPr lang="en-GB" sz="2800" dirty="0"/>
              <a:t>Online learning (distance or virtual education) </a:t>
            </a:r>
          </a:p>
          <a:p>
            <a:pPr lvl="0" algn="just"/>
            <a:r>
              <a:rPr lang="en-GB" sz="2800" dirty="0"/>
              <a:t>Online Social Networking (Facebook, Twitter, WhatsApp, Instagram) Online Forum</a:t>
            </a:r>
          </a:p>
          <a:p>
            <a:pPr algn="just"/>
            <a:endParaRPr lang="en-GB" sz="2800" dirty="0"/>
          </a:p>
        </p:txBody>
      </p:sp>
      <p:sp>
        <p:nvSpPr>
          <p:cNvPr id="4" name="Slide Number Placeholder 3"/>
          <p:cNvSpPr>
            <a:spLocks noGrp="1"/>
          </p:cNvSpPr>
          <p:nvPr>
            <p:ph type="sldNum" sz="quarter" idx="12"/>
          </p:nvPr>
        </p:nvSpPr>
        <p:spPr/>
        <p:txBody>
          <a:bodyPr/>
          <a:lstStyle/>
          <a:p>
            <a:fld id="{60DF128A-FB12-485B-97FA-F14E660A0405}" type="slidenum">
              <a:rPr lang="en-GB" smtClean="0"/>
              <a:t>14</a:t>
            </a:fld>
            <a:endParaRPr lang="en-GB"/>
          </a:p>
        </p:txBody>
      </p:sp>
    </p:spTree>
    <p:extLst>
      <p:ext uri="{BB962C8B-B14F-4D97-AF65-F5344CB8AC3E}">
        <p14:creationId xmlns:p14="http://schemas.microsoft.com/office/powerpoint/2010/main" val="2909413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46050"/>
          </a:xfrm>
        </p:spPr>
        <p:txBody>
          <a:bodyPr/>
          <a:lstStyle/>
          <a:p>
            <a:pPr algn="r"/>
            <a:r>
              <a:rPr lang="en-GB" sz="2400" dirty="0" smtClean="0"/>
              <a:t>Continued</a:t>
            </a:r>
            <a:endParaRPr lang="en-GB" sz="2400" dirty="0"/>
          </a:p>
        </p:txBody>
      </p:sp>
      <p:sp>
        <p:nvSpPr>
          <p:cNvPr id="3" name="Content Placeholder 2"/>
          <p:cNvSpPr>
            <a:spLocks noGrp="1"/>
          </p:cNvSpPr>
          <p:nvPr>
            <p:ph idx="1"/>
          </p:nvPr>
        </p:nvSpPr>
        <p:spPr>
          <a:xfrm>
            <a:off x="457200" y="1052736"/>
            <a:ext cx="7620000" cy="5348064"/>
          </a:xfrm>
        </p:spPr>
        <p:txBody>
          <a:bodyPr>
            <a:normAutofit/>
          </a:bodyPr>
          <a:lstStyle/>
          <a:p>
            <a:pPr lvl="0" algn="just"/>
            <a:r>
              <a:rPr lang="en-GB" dirty="0"/>
              <a:t>Entertainment and fun (Movies, songs, games, Music, </a:t>
            </a:r>
            <a:r>
              <a:rPr lang="en-GB" dirty="0" err="1"/>
              <a:t>Naat</a:t>
            </a:r>
            <a:r>
              <a:rPr lang="en-GB" dirty="0"/>
              <a:t>, </a:t>
            </a:r>
            <a:r>
              <a:rPr lang="en-GB" dirty="0" err="1"/>
              <a:t>Tilawat</a:t>
            </a:r>
            <a:r>
              <a:rPr lang="en-GB" dirty="0"/>
              <a:t>, Documentaries, Drama)</a:t>
            </a:r>
          </a:p>
          <a:p>
            <a:pPr lvl="0" algn="just"/>
            <a:r>
              <a:rPr lang="en-GB" dirty="0"/>
              <a:t>Online News Channels (Newspapers) including electronic media (Radio, TV) and print media (Newspapers, magazines) both.</a:t>
            </a:r>
          </a:p>
          <a:p>
            <a:pPr lvl="0" algn="just"/>
            <a:r>
              <a:rPr lang="en-GB" dirty="0"/>
              <a:t>Educational usage (educational videos, educational audios files)</a:t>
            </a:r>
          </a:p>
          <a:p>
            <a:pPr lvl="0" algn="just"/>
            <a:r>
              <a:rPr lang="en-GB" dirty="0"/>
              <a:t>Downloading E-Contents (e-books, e-articles, e-journals, e-notes)</a:t>
            </a:r>
          </a:p>
          <a:p>
            <a:pPr lvl="0" algn="just"/>
            <a:r>
              <a:rPr lang="en-GB" dirty="0"/>
              <a:t>Uploading and sharing e-contents (material)</a:t>
            </a:r>
          </a:p>
          <a:p>
            <a:pPr lvl="0" algn="just"/>
            <a:r>
              <a:rPr lang="en-GB" dirty="0"/>
              <a:t>Advertisement / E-Marketing</a:t>
            </a:r>
          </a:p>
          <a:p>
            <a:pPr lvl="0" algn="just"/>
            <a:r>
              <a:rPr lang="en-GB" dirty="0"/>
              <a:t>Online storage</a:t>
            </a:r>
          </a:p>
          <a:p>
            <a:pPr lvl="0" algn="just"/>
            <a:r>
              <a:rPr lang="en-GB" dirty="0"/>
              <a:t>Video and Audio Chatting and Conferencing</a:t>
            </a:r>
          </a:p>
          <a:p>
            <a:pPr algn="just"/>
            <a:endParaRPr lang="en-GB" dirty="0"/>
          </a:p>
        </p:txBody>
      </p:sp>
      <p:sp>
        <p:nvSpPr>
          <p:cNvPr id="4" name="Slide Number Placeholder 3"/>
          <p:cNvSpPr>
            <a:spLocks noGrp="1"/>
          </p:cNvSpPr>
          <p:nvPr>
            <p:ph type="sldNum" sz="quarter" idx="12"/>
          </p:nvPr>
        </p:nvSpPr>
        <p:spPr/>
        <p:txBody>
          <a:bodyPr/>
          <a:lstStyle/>
          <a:p>
            <a:fld id="{60DF128A-FB12-485B-97FA-F14E660A0405}" type="slidenum">
              <a:rPr lang="en-GB" smtClean="0"/>
              <a:t>15</a:t>
            </a:fld>
            <a:endParaRPr lang="en-GB"/>
          </a:p>
        </p:txBody>
      </p:sp>
    </p:spTree>
    <p:extLst>
      <p:ext uri="{BB962C8B-B14F-4D97-AF65-F5344CB8AC3E}">
        <p14:creationId xmlns:p14="http://schemas.microsoft.com/office/powerpoint/2010/main" val="3559505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Internet Technologies</a:t>
            </a:r>
            <a:endParaRPr lang="en-GB" dirty="0"/>
          </a:p>
        </p:txBody>
      </p:sp>
      <p:sp>
        <p:nvSpPr>
          <p:cNvPr id="3" name="Content Placeholder 2"/>
          <p:cNvSpPr>
            <a:spLocks noGrp="1"/>
          </p:cNvSpPr>
          <p:nvPr>
            <p:ph idx="1"/>
          </p:nvPr>
        </p:nvSpPr>
        <p:spPr>
          <a:xfrm>
            <a:off x="457200" y="1600200"/>
            <a:ext cx="4114800" cy="4925144"/>
          </a:xfrm>
        </p:spPr>
        <p:txBody>
          <a:bodyPr>
            <a:normAutofit/>
          </a:bodyPr>
          <a:lstStyle/>
          <a:p>
            <a:r>
              <a:rPr lang="en-GB" dirty="0"/>
              <a:t>Web server</a:t>
            </a:r>
          </a:p>
          <a:p>
            <a:r>
              <a:rPr lang="en-GB" dirty="0"/>
              <a:t>Mail Server</a:t>
            </a:r>
          </a:p>
          <a:p>
            <a:r>
              <a:rPr lang="en-GB" dirty="0" smtClean="0"/>
              <a:t>Computer/Network Server</a:t>
            </a:r>
          </a:p>
          <a:p>
            <a:r>
              <a:rPr lang="en-GB" dirty="0" smtClean="0"/>
              <a:t>Node/Terminal</a:t>
            </a:r>
          </a:p>
          <a:p>
            <a:r>
              <a:rPr lang="en-GB" dirty="0" smtClean="0"/>
              <a:t>Website</a:t>
            </a:r>
          </a:p>
          <a:p>
            <a:r>
              <a:rPr lang="en-GB" dirty="0" smtClean="0"/>
              <a:t>Webpage</a:t>
            </a:r>
          </a:p>
          <a:p>
            <a:r>
              <a:rPr lang="en-GB" dirty="0"/>
              <a:t>Domain Name</a:t>
            </a:r>
            <a:endParaRPr lang="en-GB" dirty="0" smtClean="0"/>
          </a:p>
          <a:p>
            <a:r>
              <a:rPr lang="en-GB" dirty="0" smtClean="0"/>
              <a:t>Hyperlink</a:t>
            </a:r>
          </a:p>
          <a:p>
            <a:r>
              <a:rPr lang="en-GB" dirty="0" smtClean="0"/>
              <a:t>Web Address</a:t>
            </a:r>
          </a:p>
          <a:p>
            <a:r>
              <a:rPr lang="en-GB" dirty="0" smtClean="0"/>
              <a:t>Web Browser</a:t>
            </a:r>
          </a:p>
          <a:p>
            <a:r>
              <a:rPr lang="en-GB" dirty="0" smtClean="0"/>
              <a:t>World Wide Web (WWW)</a:t>
            </a:r>
          </a:p>
        </p:txBody>
      </p:sp>
      <p:sp>
        <p:nvSpPr>
          <p:cNvPr id="4" name="Content Placeholder 2"/>
          <p:cNvSpPr txBox="1">
            <a:spLocks/>
          </p:cNvSpPr>
          <p:nvPr/>
        </p:nvSpPr>
        <p:spPr>
          <a:xfrm>
            <a:off x="4644008" y="1556792"/>
            <a:ext cx="4114800" cy="4800600"/>
          </a:xfrm>
          <a:prstGeom prst="rect">
            <a:avLst/>
          </a:prstGeom>
        </p:spPr>
        <p:txBody>
          <a:bodyPr vert="horz" lIns="91440" tIns="45720" rIns="91440" bIns="45720" rtlCol="0">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dirty="0"/>
              <a:t>(Network) Protocols</a:t>
            </a:r>
          </a:p>
          <a:p>
            <a:r>
              <a:rPr lang="en-GB" dirty="0"/>
              <a:t>Internet </a:t>
            </a:r>
            <a:r>
              <a:rPr lang="en-GB" dirty="0" smtClean="0"/>
              <a:t>Protocols (IP)</a:t>
            </a:r>
            <a:endParaRPr lang="en-GB" dirty="0"/>
          </a:p>
          <a:p>
            <a:r>
              <a:rPr lang="en-GB" dirty="0"/>
              <a:t>Transport Control Protocol (TCP)</a:t>
            </a:r>
          </a:p>
          <a:p>
            <a:r>
              <a:rPr lang="en-GB" dirty="0" smtClean="0"/>
              <a:t>Hyper Text Transfer Protocol (HTTP)</a:t>
            </a:r>
          </a:p>
          <a:p>
            <a:r>
              <a:rPr lang="en-GB" dirty="0" smtClean="0"/>
              <a:t>File Transfer Protocol (FTP)</a:t>
            </a:r>
          </a:p>
          <a:p>
            <a:r>
              <a:rPr lang="en-GB" dirty="0" smtClean="0"/>
              <a:t>E-mail</a:t>
            </a:r>
          </a:p>
          <a:p>
            <a:r>
              <a:rPr lang="en-GB" dirty="0" smtClean="0"/>
              <a:t>Web Conferencing</a:t>
            </a:r>
          </a:p>
          <a:p>
            <a:r>
              <a:rPr lang="en-GB" dirty="0" smtClean="0"/>
              <a:t>Uploading</a:t>
            </a:r>
          </a:p>
          <a:p>
            <a:r>
              <a:rPr lang="en-GB" dirty="0" smtClean="0"/>
              <a:t>Downloading</a:t>
            </a:r>
          </a:p>
          <a:p>
            <a:r>
              <a:rPr lang="en-GB" dirty="0" smtClean="0"/>
              <a:t>Main Page</a:t>
            </a:r>
          </a:p>
          <a:p>
            <a:r>
              <a:rPr lang="en-GB" dirty="0" smtClean="0"/>
              <a:t>Search Engine</a:t>
            </a:r>
          </a:p>
          <a:p>
            <a:endParaRPr lang="en-GB" dirty="0" smtClean="0"/>
          </a:p>
        </p:txBody>
      </p:sp>
      <p:sp>
        <p:nvSpPr>
          <p:cNvPr id="5" name="Slide Number Placeholder 4"/>
          <p:cNvSpPr>
            <a:spLocks noGrp="1"/>
          </p:cNvSpPr>
          <p:nvPr>
            <p:ph type="sldNum" sz="quarter" idx="12"/>
          </p:nvPr>
        </p:nvSpPr>
        <p:spPr/>
        <p:txBody>
          <a:bodyPr/>
          <a:lstStyle/>
          <a:p>
            <a:fld id="{60DF128A-FB12-485B-97FA-F14E660A0405}" type="slidenum">
              <a:rPr lang="en-GB" smtClean="0"/>
              <a:t>16</a:t>
            </a:fld>
            <a:endParaRPr lang="en-GB"/>
          </a:p>
        </p:txBody>
      </p:sp>
    </p:spTree>
    <p:extLst>
      <p:ext uri="{BB962C8B-B14F-4D97-AF65-F5344CB8AC3E}">
        <p14:creationId xmlns:p14="http://schemas.microsoft.com/office/powerpoint/2010/main" val="483698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Web </a:t>
            </a:r>
            <a:r>
              <a:rPr lang="en-GB" dirty="0" smtClean="0"/>
              <a:t>server</a:t>
            </a:r>
            <a:endParaRPr lang="en-GB" dirty="0"/>
          </a:p>
        </p:txBody>
      </p:sp>
      <p:sp>
        <p:nvSpPr>
          <p:cNvPr id="3" name="Content Placeholder 2"/>
          <p:cNvSpPr>
            <a:spLocks noGrp="1"/>
          </p:cNvSpPr>
          <p:nvPr>
            <p:ph idx="1"/>
          </p:nvPr>
        </p:nvSpPr>
        <p:spPr/>
        <p:txBody>
          <a:bodyPr>
            <a:normAutofit/>
          </a:bodyPr>
          <a:lstStyle/>
          <a:p>
            <a:pPr algn="just"/>
            <a:r>
              <a:rPr lang="en-GB" sz="4000" dirty="0"/>
              <a:t>It provides the facility to download or upload data. It basically stores websites and website data. It has very excessive storage.</a:t>
            </a:r>
          </a:p>
        </p:txBody>
      </p:sp>
      <p:sp>
        <p:nvSpPr>
          <p:cNvPr id="4" name="Slide Number Placeholder 3"/>
          <p:cNvSpPr>
            <a:spLocks noGrp="1"/>
          </p:cNvSpPr>
          <p:nvPr>
            <p:ph type="sldNum" sz="quarter" idx="12"/>
          </p:nvPr>
        </p:nvSpPr>
        <p:spPr/>
        <p:txBody>
          <a:bodyPr/>
          <a:lstStyle/>
          <a:p>
            <a:fld id="{60DF128A-FB12-485B-97FA-F14E660A0405}" type="slidenum">
              <a:rPr lang="en-GB" smtClean="0"/>
              <a:t>17</a:t>
            </a:fld>
            <a:endParaRPr lang="en-GB"/>
          </a:p>
        </p:txBody>
      </p:sp>
    </p:spTree>
    <p:extLst>
      <p:ext uri="{BB962C8B-B14F-4D97-AF65-F5344CB8AC3E}">
        <p14:creationId xmlns:p14="http://schemas.microsoft.com/office/powerpoint/2010/main" val="2401519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Mail </a:t>
            </a:r>
            <a:r>
              <a:rPr lang="en-GB" dirty="0" smtClean="0"/>
              <a:t>Server</a:t>
            </a:r>
            <a:endParaRPr lang="en-GB" dirty="0"/>
          </a:p>
        </p:txBody>
      </p:sp>
      <p:sp>
        <p:nvSpPr>
          <p:cNvPr id="3" name="Content Placeholder 2"/>
          <p:cNvSpPr>
            <a:spLocks noGrp="1"/>
          </p:cNvSpPr>
          <p:nvPr>
            <p:ph idx="1"/>
          </p:nvPr>
        </p:nvSpPr>
        <p:spPr>
          <a:xfrm>
            <a:off x="457200" y="1412776"/>
            <a:ext cx="7620000" cy="2088232"/>
          </a:xfrm>
        </p:spPr>
        <p:txBody>
          <a:bodyPr>
            <a:normAutofit fontScale="92500" lnSpcReduction="10000"/>
          </a:bodyPr>
          <a:lstStyle/>
          <a:p>
            <a:pPr algn="just"/>
            <a:r>
              <a:rPr lang="en-GB" sz="3600" dirty="0"/>
              <a:t>It provides facility to send and receive E-mails and it also provides E-mail management </a:t>
            </a:r>
            <a:r>
              <a:rPr lang="en-GB" sz="3600" dirty="0" smtClean="0"/>
              <a:t>services</a:t>
            </a:r>
            <a:r>
              <a:rPr lang="en-GB" sz="3600" dirty="0"/>
              <a:t> </a:t>
            </a:r>
            <a:r>
              <a:rPr lang="en-GB" sz="3600" dirty="0" smtClean="0"/>
              <a:t>like </a:t>
            </a:r>
            <a:r>
              <a:rPr lang="en-GB" sz="3600" dirty="0"/>
              <a:t>Gmail, Yahoo, Hotmail, MSN etc</a:t>
            </a:r>
            <a:r>
              <a:rPr lang="en-GB" sz="3600" dirty="0" smtClean="0"/>
              <a:t>.</a:t>
            </a:r>
            <a:endParaRPr lang="en-GB" sz="3600" dirty="0"/>
          </a:p>
          <a:p>
            <a:endParaRPr lang="en-GB" sz="3600" dirty="0"/>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smtClean="0"/>
              <a:t>Network Server</a:t>
            </a:r>
            <a:endParaRPr lang="en-GB" dirty="0"/>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600" dirty="0"/>
              <a:t>It is used in networking environment. It is more powerful computer that provides networking facilities to the other computers in the network. </a:t>
            </a:r>
          </a:p>
        </p:txBody>
      </p:sp>
      <p:sp>
        <p:nvSpPr>
          <p:cNvPr id="6" name="Slide Number Placeholder 5"/>
          <p:cNvSpPr>
            <a:spLocks noGrp="1"/>
          </p:cNvSpPr>
          <p:nvPr>
            <p:ph type="sldNum" sz="quarter" idx="12"/>
          </p:nvPr>
        </p:nvSpPr>
        <p:spPr/>
        <p:txBody>
          <a:bodyPr/>
          <a:lstStyle/>
          <a:p>
            <a:fld id="{60DF128A-FB12-485B-97FA-F14E660A0405}" type="slidenum">
              <a:rPr lang="en-GB" smtClean="0"/>
              <a:t>18</a:t>
            </a:fld>
            <a:endParaRPr lang="en-GB"/>
          </a:p>
        </p:txBody>
      </p:sp>
    </p:spTree>
    <p:extLst>
      <p:ext uri="{BB962C8B-B14F-4D97-AF65-F5344CB8AC3E}">
        <p14:creationId xmlns:p14="http://schemas.microsoft.com/office/powerpoint/2010/main" val="4051391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Node/Terminal</a:t>
            </a:r>
            <a:endParaRPr lang="en-GB" dirty="0"/>
          </a:p>
        </p:txBody>
      </p:sp>
      <p:sp>
        <p:nvSpPr>
          <p:cNvPr id="3" name="Content Placeholder 2"/>
          <p:cNvSpPr>
            <a:spLocks noGrp="1"/>
          </p:cNvSpPr>
          <p:nvPr>
            <p:ph idx="1"/>
          </p:nvPr>
        </p:nvSpPr>
        <p:spPr>
          <a:xfrm>
            <a:off x="457200" y="1412776"/>
            <a:ext cx="7620000" cy="2088232"/>
          </a:xfrm>
        </p:spPr>
        <p:txBody>
          <a:bodyPr>
            <a:normAutofit/>
          </a:bodyPr>
          <a:lstStyle/>
          <a:p>
            <a:pPr algn="just"/>
            <a:r>
              <a:rPr lang="en-GB" sz="3600" dirty="0"/>
              <a:t>Computer connected in a network is called a node.</a:t>
            </a:r>
            <a:endParaRPr lang="en-GB" sz="4000" dirty="0"/>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smtClean="0"/>
              <a:t>Network Topology</a:t>
            </a:r>
            <a:endParaRPr lang="en-GB" dirty="0"/>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600" dirty="0" smtClean="0"/>
              <a:t>It is the layout or arrangement of computers connected in a network.</a:t>
            </a:r>
            <a:endParaRPr lang="en-GB" sz="3600" dirty="0"/>
          </a:p>
        </p:txBody>
      </p:sp>
      <p:sp>
        <p:nvSpPr>
          <p:cNvPr id="6" name="Slide Number Placeholder 5"/>
          <p:cNvSpPr>
            <a:spLocks noGrp="1"/>
          </p:cNvSpPr>
          <p:nvPr>
            <p:ph type="sldNum" sz="quarter" idx="12"/>
          </p:nvPr>
        </p:nvSpPr>
        <p:spPr/>
        <p:txBody>
          <a:bodyPr/>
          <a:lstStyle/>
          <a:p>
            <a:fld id="{60DF128A-FB12-485B-97FA-F14E660A0405}" type="slidenum">
              <a:rPr lang="en-GB" smtClean="0"/>
              <a:t>19</a:t>
            </a:fld>
            <a:endParaRPr lang="en-GB"/>
          </a:p>
        </p:txBody>
      </p:sp>
    </p:spTree>
    <p:extLst>
      <p:ext uri="{BB962C8B-B14F-4D97-AF65-F5344CB8AC3E}">
        <p14:creationId xmlns:p14="http://schemas.microsoft.com/office/powerpoint/2010/main" val="3709995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Computer is an electronic device that takes data as input, processes it and gives information as output that can be stored and shared. Computer is comprised of hardware and software. </a:t>
            </a:r>
            <a:endParaRPr lang="en-US" sz="2800" dirty="0"/>
          </a:p>
        </p:txBody>
      </p:sp>
      <p:sp>
        <p:nvSpPr>
          <p:cNvPr id="2" name="Title 1"/>
          <p:cNvSpPr>
            <a:spLocks noGrp="1"/>
          </p:cNvSpPr>
          <p:nvPr>
            <p:ph type="title"/>
          </p:nvPr>
        </p:nvSpPr>
        <p:spPr/>
        <p:txBody>
          <a:bodyPr/>
          <a:lstStyle/>
          <a:p>
            <a:r>
              <a:rPr lang="en-US" dirty="0" smtClean="0"/>
              <a:t>Computer </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2</a:t>
            </a:fld>
            <a:endParaRPr lang="en-GB"/>
          </a:p>
        </p:txBody>
      </p:sp>
    </p:spTree>
    <p:extLst>
      <p:ext uri="{BB962C8B-B14F-4D97-AF65-F5344CB8AC3E}">
        <p14:creationId xmlns:p14="http://schemas.microsoft.com/office/powerpoint/2010/main" val="2430347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Website</a:t>
            </a:r>
          </a:p>
        </p:txBody>
      </p:sp>
      <p:sp>
        <p:nvSpPr>
          <p:cNvPr id="3" name="Content Placeholder 2"/>
          <p:cNvSpPr>
            <a:spLocks noGrp="1"/>
          </p:cNvSpPr>
          <p:nvPr>
            <p:ph idx="1"/>
          </p:nvPr>
        </p:nvSpPr>
        <p:spPr>
          <a:xfrm>
            <a:off x="457200" y="1412776"/>
            <a:ext cx="7620000" cy="2088232"/>
          </a:xfrm>
        </p:spPr>
        <p:txBody>
          <a:bodyPr>
            <a:normAutofit/>
          </a:bodyPr>
          <a:lstStyle/>
          <a:p>
            <a:pPr algn="just"/>
            <a:r>
              <a:rPr lang="en-GB" sz="4000" dirty="0"/>
              <a:t>Collection of webpages that are </a:t>
            </a:r>
            <a:r>
              <a:rPr lang="en-GB" sz="4000" dirty="0" smtClean="0"/>
              <a:t>hyperlinked </a:t>
            </a:r>
            <a:r>
              <a:rPr lang="en-GB" sz="4000" dirty="0"/>
              <a:t>together. </a:t>
            </a:r>
            <a:r>
              <a:rPr lang="en-GB" sz="4000" dirty="0" smtClean="0"/>
              <a:t> Million of website are present on internet.</a:t>
            </a:r>
            <a:endParaRPr lang="en-GB" sz="4000" dirty="0"/>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a:t>Webpage</a:t>
            </a:r>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200" dirty="0"/>
              <a:t>A web document that contains data including text, pictures, shapes, drawings, audio, </a:t>
            </a:r>
            <a:r>
              <a:rPr lang="en-GB" sz="3200" dirty="0" smtClean="0"/>
              <a:t>video.</a:t>
            </a:r>
            <a:endParaRPr lang="en-GB" sz="3200" dirty="0"/>
          </a:p>
        </p:txBody>
      </p:sp>
      <p:sp>
        <p:nvSpPr>
          <p:cNvPr id="6" name="Slide Number Placeholder 5"/>
          <p:cNvSpPr>
            <a:spLocks noGrp="1"/>
          </p:cNvSpPr>
          <p:nvPr>
            <p:ph type="sldNum" sz="quarter" idx="12"/>
          </p:nvPr>
        </p:nvSpPr>
        <p:spPr/>
        <p:txBody>
          <a:bodyPr/>
          <a:lstStyle/>
          <a:p>
            <a:fld id="{60DF128A-FB12-485B-97FA-F14E660A0405}" type="slidenum">
              <a:rPr lang="en-GB" smtClean="0"/>
              <a:t>20</a:t>
            </a:fld>
            <a:endParaRPr lang="en-GB"/>
          </a:p>
        </p:txBody>
      </p:sp>
    </p:spTree>
    <p:extLst>
      <p:ext uri="{BB962C8B-B14F-4D97-AF65-F5344CB8AC3E}">
        <p14:creationId xmlns:p14="http://schemas.microsoft.com/office/powerpoint/2010/main" val="3702474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Hyperlink</a:t>
            </a:r>
          </a:p>
        </p:txBody>
      </p:sp>
      <p:sp>
        <p:nvSpPr>
          <p:cNvPr id="3" name="Content Placeholder 2"/>
          <p:cNvSpPr>
            <a:spLocks noGrp="1"/>
          </p:cNvSpPr>
          <p:nvPr>
            <p:ph idx="1"/>
          </p:nvPr>
        </p:nvSpPr>
        <p:spPr>
          <a:xfrm>
            <a:off x="457200" y="1412776"/>
            <a:ext cx="7620000" cy="2088232"/>
          </a:xfrm>
        </p:spPr>
        <p:txBody>
          <a:bodyPr>
            <a:normAutofit/>
          </a:bodyPr>
          <a:lstStyle/>
          <a:p>
            <a:r>
              <a:rPr lang="en-GB" sz="3200" dirty="0"/>
              <a:t>Interconnection of two or more web documents. One web page  may be interconnected to one or many other webpages or websites.</a:t>
            </a:r>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a:t>Web Address</a:t>
            </a:r>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200" dirty="0"/>
              <a:t>Address of any website like </a:t>
            </a:r>
            <a:r>
              <a:rPr lang="en-GB" sz="3200" u="sng" dirty="0">
                <a:hlinkClick r:id="rId2"/>
              </a:rPr>
              <a:t>www.uos.edu.pk</a:t>
            </a:r>
            <a:r>
              <a:rPr lang="en-GB" sz="3200" dirty="0"/>
              <a:t> (website of University of Sargodha), </a:t>
            </a:r>
            <a:r>
              <a:rPr lang="en-GB" sz="3200" u="sng" dirty="0">
                <a:hlinkClick r:id="rId3"/>
              </a:rPr>
              <a:t>www.google.com</a:t>
            </a:r>
            <a:r>
              <a:rPr lang="en-GB" sz="3200" dirty="0"/>
              <a:t> etc.</a:t>
            </a:r>
          </a:p>
        </p:txBody>
      </p:sp>
      <p:sp>
        <p:nvSpPr>
          <p:cNvPr id="6" name="Slide Number Placeholder 5"/>
          <p:cNvSpPr>
            <a:spLocks noGrp="1"/>
          </p:cNvSpPr>
          <p:nvPr>
            <p:ph type="sldNum" sz="quarter" idx="12"/>
          </p:nvPr>
        </p:nvSpPr>
        <p:spPr/>
        <p:txBody>
          <a:bodyPr/>
          <a:lstStyle/>
          <a:p>
            <a:fld id="{60DF128A-FB12-485B-97FA-F14E660A0405}" type="slidenum">
              <a:rPr lang="en-GB" smtClean="0"/>
              <a:t>21</a:t>
            </a:fld>
            <a:endParaRPr lang="en-GB"/>
          </a:p>
        </p:txBody>
      </p:sp>
    </p:spTree>
    <p:extLst>
      <p:ext uri="{BB962C8B-B14F-4D97-AF65-F5344CB8AC3E}">
        <p14:creationId xmlns:p14="http://schemas.microsoft.com/office/powerpoint/2010/main" val="3702474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WWW (World Wide Web)</a:t>
            </a:r>
          </a:p>
        </p:txBody>
      </p:sp>
      <p:sp>
        <p:nvSpPr>
          <p:cNvPr id="3" name="Content Placeholder 2"/>
          <p:cNvSpPr>
            <a:spLocks noGrp="1"/>
          </p:cNvSpPr>
          <p:nvPr>
            <p:ph idx="1"/>
          </p:nvPr>
        </p:nvSpPr>
        <p:spPr>
          <a:xfrm>
            <a:off x="457200" y="1412776"/>
            <a:ext cx="7620000" cy="1152128"/>
          </a:xfrm>
        </p:spPr>
        <p:txBody>
          <a:bodyPr>
            <a:normAutofit lnSpcReduction="10000"/>
          </a:bodyPr>
          <a:lstStyle/>
          <a:p>
            <a:pPr algn="just"/>
            <a:r>
              <a:rPr lang="en-GB" sz="3600" dirty="0"/>
              <a:t>It is consortium of all websites of the world. It was established in 1991.</a:t>
            </a:r>
          </a:p>
        </p:txBody>
      </p:sp>
      <p:sp>
        <p:nvSpPr>
          <p:cNvPr id="4" name="Title 1"/>
          <p:cNvSpPr txBox="1">
            <a:spLocks/>
          </p:cNvSpPr>
          <p:nvPr/>
        </p:nvSpPr>
        <p:spPr>
          <a:xfrm>
            <a:off x="609600" y="2636912"/>
            <a:ext cx="7620000" cy="5715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a:t>Protocols</a:t>
            </a:r>
          </a:p>
        </p:txBody>
      </p:sp>
      <p:sp>
        <p:nvSpPr>
          <p:cNvPr id="5" name="Content Placeholder 2"/>
          <p:cNvSpPr txBox="1">
            <a:spLocks/>
          </p:cNvSpPr>
          <p:nvPr/>
        </p:nvSpPr>
        <p:spPr>
          <a:xfrm>
            <a:off x="609600" y="3356992"/>
            <a:ext cx="7620000" cy="3298378"/>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nSpc>
                <a:spcPct val="90000"/>
              </a:lnSpc>
            </a:pPr>
            <a:r>
              <a:rPr lang="en-GB" sz="2800" dirty="0"/>
              <a:t>Set of rules that govern over internet</a:t>
            </a:r>
            <a:r>
              <a:rPr lang="en-GB" sz="2800" dirty="0" smtClean="0"/>
              <a:t>. </a:t>
            </a:r>
            <a:r>
              <a:rPr lang="en-US" altLang="tr-TR" sz="2800" dirty="0"/>
              <a:t>For proper communication, entities in different systems </a:t>
            </a:r>
            <a:r>
              <a:rPr lang="en-US" altLang="tr-TR" sz="2800" dirty="0">
                <a:solidFill>
                  <a:srgbClr val="FF0000"/>
                </a:solidFill>
              </a:rPr>
              <a:t>must speak the same language</a:t>
            </a:r>
          </a:p>
          <a:p>
            <a:pPr lvl="1" algn="just">
              <a:lnSpc>
                <a:spcPct val="90000"/>
              </a:lnSpc>
            </a:pPr>
            <a:r>
              <a:rPr lang="en-US" altLang="tr-TR" sz="2800" dirty="0"/>
              <a:t>there must be mutually acceptable conventions and rules about the content, timing and underlying mechanisms</a:t>
            </a:r>
          </a:p>
          <a:p>
            <a:pPr>
              <a:lnSpc>
                <a:spcPct val="90000"/>
              </a:lnSpc>
            </a:pPr>
            <a:r>
              <a:rPr lang="en-US" altLang="tr-TR" sz="2400" dirty="0"/>
              <a:t>Those conventions and associated rules are referred as “PROTOCOLS</a:t>
            </a:r>
            <a:r>
              <a:rPr lang="en-US" altLang="tr-TR" sz="2400" dirty="0" smtClean="0"/>
              <a:t>”. Examples </a:t>
            </a:r>
            <a:r>
              <a:rPr lang="en-GB" sz="3200" dirty="0" smtClean="0"/>
              <a:t> </a:t>
            </a:r>
            <a:r>
              <a:rPr lang="en-GB" sz="3200" dirty="0"/>
              <a:t>HTTP and FTP</a:t>
            </a:r>
          </a:p>
        </p:txBody>
      </p:sp>
      <p:sp>
        <p:nvSpPr>
          <p:cNvPr id="6" name="Slide Number Placeholder 5"/>
          <p:cNvSpPr>
            <a:spLocks noGrp="1"/>
          </p:cNvSpPr>
          <p:nvPr>
            <p:ph type="sldNum" sz="quarter" idx="12"/>
          </p:nvPr>
        </p:nvSpPr>
        <p:spPr/>
        <p:txBody>
          <a:bodyPr/>
          <a:lstStyle/>
          <a:p>
            <a:fld id="{60DF128A-FB12-485B-97FA-F14E660A0405}" type="slidenum">
              <a:rPr lang="en-GB" smtClean="0"/>
              <a:t>22</a:t>
            </a:fld>
            <a:endParaRPr lang="en-GB"/>
          </a:p>
        </p:txBody>
      </p:sp>
    </p:spTree>
    <p:extLst>
      <p:ext uri="{BB962C8B-B14F-4D97-AF65-F5344CB8AC3E}">
        <p14:creationId xmlns:p14="http://schemas.microsoft.com/office/powerpoint/2010/main" val="3702474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Hyper Text Transfer Protocol</a:t>
            </a:r>
            <a:endParaRPr lang="en-GB" dirty="0"/>
          </a:p>
        </p:txBody>
      </p:sp>
      <p:sp>
        <p:nvSpPr>
          <p:cNvPr id="3" name="Content Placeholder 2"/>
          <p:cNvSpPr>
            <a:spLocks noGrp="1"/>
          </p:cNvSpPr>
          <p:nvPr>
            <p:ph idx="1"/>
          </p:nvPr>
        </p:nvSpPr>
        <p:spPr>
          <a:xfrm>
            <a:off x="457200" y="1412776"/>
            <a:ext cx="7620000" cy="2088232"/>
          </a:xfrm>
        </p:spPr>
        <p:txBody>
          <a:bodyPr>
            <a:normAutofit/>
          </a:bodyPr>
          <a:lstStyle/>
          <a:p>
            <a:pPr algn="just"/>
            <a:r>
              <a:rPr lang="en-GB" sz="4000" dirty="0" smtClean="0"/>
              <a:t>HTTP is used to access and download websites from internet.</a:t>
            </a:r>
            <a:endParaRPr lang="en-GB" sz="4000" dirty="0"/>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smtClean="0"/>
              <a:t>File Transfer Protocol</a:t>
            </a:r>
            <a:endParaRPr lang="en-GB" dirty="0"/>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en-GB" sz="3200" dirty="0"/>
          </a:p>
        </p:txBody>
      </p:sp>
      <p:sp>
        <p:nvSpPr>
          <p:cNvPr id="6" name="Content Placeholder 2"/>
          <p:cNvSpPr txBox="1">
            <a:spLocks/>
          </p:cNvSpPr>
          <p:nvPr/>
        </p:nvSpPr>
        <p:spPr>
          <a:xfrm>
            <a:off x="591166" y="4536306"/>
            <a:ext cx="7620000" cy="208823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n-GB" sz="4000" dirty="0" smtClean="0"/>
              <a:t>FTP is used to upload data and websites to internet.</a:t>
            </a:r>
            <a:endParaRPr lang="en-GB" sz="4000" dirty="0"/>
          </a:p>
        </p:txBody>
      </p:sp>
      <p:sp>
        <p:nvSpPr>
          <p:cNvPr id="7" name="Slide Number Placeholder 6"/>
          <p:cNvSpPr>
            <a:spLocks noGrp="1"/>
          </p:cNvSpPr>
          <p:nvPr>
            <p:ph type="sldNum" sz="quarter" idx="12"/>
          </p:nvPr>
        </p:nvSpPr>
        <p:spPr/>
        <p:txBody>
          <a:bodyPr/>
          <a:lstStyle/>
          <a:p>
            <a:fld id="{60DF128A-FB12-485B-97FA-F14E660A0405}" type="slidenum">
              <a:rPr lang="en-GB" smtClean="0"/>
              <a:t>23</a:t>
            </a:fld>
            <a:endParaRPr lang="en-GB"/>
          </a:p>
        </p:txBody>
      </p:sp>
    </p:spTree>
    <p:extLst>
      <p:ext uri="{BB962C8B-B14F-4D97-AF65-F5344CB8AC3E}">
        <p14:creationId xmlns:p14="http://schemas.microsoft.com/office/powerpoint/2010/main" val="33771561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Domain Name</a:t>
            </a:r>
          </a:p>
        </p:txBody>
      </p:sp>
      <p:sp>
        <p:nvSpPr>
          <p:cNvPr id="3" name="Content Placeholder 2"/>
          <p:cNvSpPr>
            <a:spLocks noGrp="1"/>
          </p:cNvSpPr>
          <p:nvPr>
            <p:ph idx="1"/>
          </p:nvPr>
        </p:nvSpPr>
        <p:spPr>
          <a:xfrm>
            <a:off x="457200" y="1412776"/>
            <a:ext cx="7620000" cy="2088232"/>
          </a:xfrm>
        </p:spPr>
        <p:txBody>
          <a:bodyPr>
            <a:normAutofit/>
          </a:bodyPr>
          <a:lstStyle/>
          <a:p>
            <a:r>
              <a:rPr lang="en-GB" sz="3200" dirty="0" smtClean="0"/>
              <a:t>It </a:t>
            </a:r>
            <a:r>
              <a:rPr lang="en-GB" sz="3200" dirty="0"/>
              <a:t>shows the type of website. </a:t>
            </a:r>
            <a:r>
              <a:rPr lang="en-GB" sz="3200" dirty="0" smtClean="0"/>
              <a:t>It is included at end of name of website (website address) like </a:t>
            </a:r>
            <a:r>
              <a:rPr lang="en-GB" sz="3200" dirty="0"/>
              <a:t>.com, .</a:t>
            </a:r>
            <a:r>
              <a:rPr lang="en-GB" sz="3200" dirty="0" err="1"/>
              <a:t>edu</a:t>
            </a:r>
            <a:r>
              <a:rPr lang="en-GB" sz="3200" dirty="0"/>
              <a:t>., info</a:t>
            </a:r>
            <a:r>
              <a:rPr lang="en-GB" sz="3200" dirty="0" smtClean="0"/>
              <a:t>., org, </a:t>
            </a:r>
            <a:r>
              <a:rPr lang="en-GB" sz="3200" dirty="0" err="1" smtClean="0"/>
              <a:t>gov</a:t>
            </a:r>
            <a:r>
              <a:rPr lang="en-GB" sz="3200" dirty="0" smtClean="0"/>
              <a:t> etc.</a:t>
            </a:r>
            <a:endParaRPr lang="en-GB" sz="3200" dirty="0"/>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a:t>Web Address</a:t>
            </a:r>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200" dirty="0"/>
              <a:t>Address of any website like </a:t>
            </a:r>
            <a:r>
              <a:rPr lang="en-GB" sz="3200" u="sng" dirty="0">
                <a:hlinkClick r:id="rId2"/>
              </a:rPr>
              <a:t>www.uos.edu.pk</a:t>
            </a:r>
            <a:r>
              <a:rPr lang="en-GB" sz="3200" dirty="0"/>
              <a:t> (website of University of Sargodha), </a:t>
            </a:r>
            <a:r>
              <a:rPr lang="en-GB" sz="3200" u="sng" dirty="0">
                <a:hlinkClick r:id="rId3"/>
              </a:rPr>
              <a:t>www.google.com</a:t>
            </a:r>
            <a:r>
              <a:rPr lang="en-GB" sz="3200" dirty="0"/>
              <a:t> etc.</a:t>
            </a:r>
          </a:p>
        </p:txBody>
      </p:sp>
      <p:sp>
        <p:nvSpPr>
          <p:cNvPr id="6" name="Slide Number Placeholder 5"/>
          <p:cNvSpPr>
            <a:spLocks noGrp="1"/>
          </p:cNvSpPr>
          <p:nvPr>
            <p:ph type="sldNum" sz="quarter" idx="12"/>
          </p:nvPr>
        </p:nvSpPr>
        <p:spPr/>
        <p:txBody>
          <a:bodyPr/>
          <a:lstStyle/>
          <a:p>
            <a:fld id="{60DF128A-FB12-485B-97FA-F14E660A0405}" type="slidenum">
              <a:rPr lang="en-GB" smtClean="0"/>
              <a:t>24</a:t>
            </a:fld>
            <a:endParaRPr lang="en-GB"/>
          </a:p>
        </p:txBody>
      </p:sp>
    </p:spTree>
    <p:extLst>
      <p:ext uri="{BB962C8B-B14F-4D97-AF65-F5344CB8AC3E}">
        <p14:creationId xmlns:p14="http://schemas.microsoft.com/office/powerpoint/2010/main" val="435381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Hyperlink</a:t>
            </a:r>
          </a:p>
        </p:txBody>
      </p:sp>
      <p:sp>
        <p:nvSpPr>
          <p:cNvPr id="3" name="Content Placeholder 2"/>
          <p:cNvSpPr>
            <a:spLocks noGrp="1"/>
          </p:cNvSpPr>
          <p:nvPr>
            <p:ph idx="1"/>
          </p:nvPr>
        </p:nvSpPr>
        <p:spPr>
          <a:xfrm>
            <a:off x="457200" y="1412776"/>
            <a:ext cx="7620000" cy="2088232"/>
          </a:xfrm>
        </p:spPr>
        <p:txBody>
          <a:bodyPr>
            <a:normAutofit/>
          </a:bodyPr>
          <a:lstStyle/>
          <a:p>
            <a:r>
              <a:rPr lang="en-GB" sz="3200" dirty="0"/>
              <a:t>Interconnection of two or more web documents. One web page  may be interconnected to one or many other webpages or websites.</a:t>
            </a:r>
          </a:p>
        </p:txBody>
      </p:sp>
      <p:sp>
        <p:nvSpPr>
          <p:cNvPr id="4" name="Title 1"/>
          <p:cNvSpPr txBox="1">
            <a:spLocks/>
          </p:cNvSpPr>
          <p:nvPr/>
        </p:nvSpPr>
        <p:spPr>
          <a:xfrm>
            <a:off x="6096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dirty="0"/>
              <a:t>Web Address</a:t>
            </a:r>
          </a:p>
        </p:txBody>
      </p:sp>
      <p:sp>
        <p:nvSpPr>
          <p:cNvPr id="5" name="Content Placeholder 2"/>
          <p:cNvSpPr txBox="1">
            <a:spLocks/>
          </p:cNvSpPr>
          <p:nvPr/>
        </p:nvSpPr>
        <p:spPr>
          <a:xfrm>
            <a:off x="609600" y="4754562"/>
            <a:ext cx="7620000" cy="190080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3200" dirty="0"/>
              <a:t>Address of any website like </a:t>
            </a:r>
            <a:r>
              <a:rPr lang="en-GB" sz="3200" u="sng" dirty="0">
                <a:hlinkClick r:id="rId2"/>
              </a:rPr>
              <a:t>www.uos.edu.pk</a:t>
            </a:r>
            <a:r>
              <a:rPr lang="en-GB" sz="3200" dirty="0"/>
              <a:t> (website of University of Sargodha), </a:t>
            </a:r>
            <a:r>
              <a:rPr lang="en-GB" sz="3200" u="sng" dirty="0">
                <a:hlinkClick r:id="rId3"/>
              </a:rPr>
              <a:t>www.google.com</a:t>
            </a:r>
            <a:r>
              <a:rPr lang="en-GB" sz="3200" dirty="0"/>
              <a:t> etc.</a:t>
            </a:r>
          </a:p>
        </p:txBody>
      </p:sp>
      <p:sp>
        <p:nvSpPr>
          <p:cNvPr id="6" name="Slide Number Placeholder 5"/>
          <p:cNvSpPr>
            <a:spLocks noGrp="1"/>
          </p:cNvSpPr>
          <p:nvPr>
            <p:ph type="sldNum" sz="quarter" idx="12"/>
          </p:nvPr>
        </p:nvSpPr>
        <p:spPr/>
        <p:txBody>
          <a:bodyPr/>
          <a:lstStyle/>
          <a:p>
            <a:fld id="{60DF128A-FB12-485B-97FA-F14E660A0405}" type="slidenum">
              <a:rPr lang="en-GB" smtClean="0"/>
              <a:t>25</a:t>
            </a:fld>
            <a:endParaRPr lang="en-GB"/>
          </a:p>
        </p:txBody>
      </p:sp>
    </p:spTree>
    <p:extLst>
      <p:ext uri="{BB962C8B-B14F-4D97-AF65-F5344CB8AC3E}">
        <p14:creationId xmlns:p14="http://schemas.microsoft.com/office/powerpoint/2010/main" val="435381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Physical components of computer are called hardware. E.g. Keyboard, Mouse, Monitor, Scanner, Printer</a:t>
            </a:r>
          </a:p>
          <a:p>
            <a:r>
              <a:rPr lang="en-US" sz="2800" dirty="0"/>
              <a:t>Software is a set a of instructions that are given to perform different task on computer. </a:t>
            </a:r>
          </a:p>
          <a:p>
            <a:endParaRPr lang="en-US" sz="2800" dirty="0"/>
          </a:p>
        </p:txBody>
      </p:sp>
      <p:sp>
        <p:nvSpPr>
          <p:cNvPr id="2" name="Title 1"/>
          <p:cNvSpPr>
            <a:spLocks noGrp="1"/>
          </p:cNvSpPr>
          <p:nvPr>
            <p:ph type="title"/>
          </p:nvPr>
        </p:nvSpPr>
        <p:spPr/>
        <p:txBody>
          <a:bodyPr/>
          <a:lstStyle/>
          <a:p>
            <a:r>
              <a:rPr lang="en-US" dirty="0"/>
              <a:t>Hardware &amp; Software</a:t>
            </a:r>
          </a:p>
        </p:txBody>
      </p:sp>
      <p:sp>
        <p:nvSpPr>
          <p:cNvPr id="4" name="Slide Number Placeholder 3"/>
          <p:cNvSpPr>
            <a:spLocks noGrp="1"/>
          </p:cNvSpPr>
          <p:nvPr>
            <p:ph type="sldNum" sz="quarter" idx="12"/>
          </p:nvPr>
        </p:nvSpPr>
        <p:spPr/>
        <p:txBody>
          <a:bodyPr/>
          <a:lstStyle/>
          <a:p>
            <a:fld id="{60DF128A-FB12-485B-97FA-F14E660A0405}" type="slidenum">
              <a:rPr lang="en-GB" smtClean="0"/>
              <a:t>3</a:t>
            </a:fld>
            <a:endParaRPr lang="en-GB"/>
          </a:p>
        </p:txBody>
      </p:sp>
    </p:spTree>
    <p:extLst>
      <p:ext uri="{BB962C8B-B14F-4D97-AF65-F5344CB8AC3E}">
        <p14:creationId xmlns:p14="http://schemas.microsoft.com/office/powerpoint/2010/main" val="3866485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Input Devices</a:t>
            </a:r>
          </a:p>
          <a:p>
            <a:r>
              <a:rPr lang="en-US" sz="2800" dirty="0" smtClean="0"/>
              <a:t>Output Devices</a:t>
            </a:r>
          </a:p>
          <a:p>
            <a:r>
              <a:rPr lang="en-US" sz="2800" dirty="0" smtClean="0"/>
              <a:t>Processing Devices</a:t>
            </a:r>
          </a:p>
          <a:p>
            <a:r>
              <a:rPr lang="en-US" sz="2800" dirty="0" smtClean="0"/>
              <a:t>Storage Devices</a:t>
            </a:r>
          </a:p>
          <a:p>
            <a:r>
              <a:rPr lang="en-US" sz="2800" dirty="0" smtClean="0"/>
              <a:t>Networking Devices</a:t>
            </a:r>
            <a:endParaRPr lang="en-US" sz="2800" dirty="0"/>
          </a:p>
        </p:txBody>
      </p:sp>
      <p:sp>
        <p:nvSpPr>
          <p:cNvPr id="2" name="Title 1"/>
          <p:cNvSpPr>
            <a:spLocks noGrp="1"/>
          </p:cNvSpPr>
          <p:nvPr>
            <p:ph type="title"/>
          </p:nvPr>
        </p:nvSpPr>
        <p:spPr/>
        <p:txBody>
          <a:bodyPr/>
          <a:lstStyle/>
          <a:p>
            <a:r>
              <a:rPr lang="en-US" dirty="0" smtClean="0"/>
              <a:t>Different types of hardware</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4</a:t>
            </a:fld>
            <a:endParaRPr lang="en-GB"/>
          </a:p>
        </p:txBody>
      </p:sp>
    </p:spTree>
    <p:extLst>
      <p:ext uri="{BB962C8B-B14F-4D97-AF65-F5344CB8AC3E}">
        <p14:creationId xmlns:p14="http://schemas.microsoft.com/office/powerpoint/2010/main" val="2792311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620000" cy="1972816"/>
          </a:xfrm>
        </p:spPr>
        <p:txBody>
          <a:bodyPr>
            <a:normAutofit/>
          </a:bodyPr>
          <a:lstStyle/>
          <a:p>
            <a:pPr algn="just"/>
            <a:r>
              <a:rPr lang="en-US" sz="2800" dirty="0" smtClean="0"/>
              <a:t>Input devices are those devices that are used to give input to computer (enter data into computer). E.g. Keyboard, Mouse, Mic, Scanner etc. </a:t>
            </a:r>
            <a:endParaRPr lang="en-US" sz="2800" dirty="0"/>
          </a:p>
        </p:txBody>
      </p:sp>
      <p:sp>
        <p:nvSpPr>
          <p:cNvPr id="2" name="Title 1"/>
          <p:cNvSpPr>
            <a:spLocks noGrp="1"/>
          </p:cNvSpPr>
          <p:nvPr>
            <p:ph type="title"/>
          </p:nvPr>
        </p:nvSpPr>
        <p:spPr/>
        <p:txBody>
          <a:bodyPr/>
          <a:lstStyle/>
          <a:p>
            <a:r>
              <a:rPr lang="en-US" dirty="0" smtClean="0"/>
              <a:t>Input devices</a:t>
            </a:r>
            <a:endParaRPr lang="en-US" dirty="0"/>
          </a:p>
        </p:txBody>
      </p:sp>
      <p:sp>
        <p:nvSpPr>
          <p:cNvPr id="4" name="Content Placeholder 2"/>
          <p:cNvSpPr txBox="1">
            <a:spLocks/>
          </p:cNvSpPr>
          <p:nvPr/>
        </p:nvSpPr>
        <p:spPr>
          <a:xfrm>
            <a:off x="539552" y="4552528"/>
            <a:ext cx="7620000" cy="154076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n-US" sz="2800" dirty="0" smtClean="0"/>
              <a:t>Output devices are those devices that are used to display (give) result of processing to the user. E.g. Monitor, Printer, Speaker </a:t>
            </a:r>
            <a:endParaRPr lang="en-US" sz="2800" dirty="0"/>
          </a:p>
        </p:txBody>
      </p:sp>
      <p:sp>
        <p:nvSpPr>
          <p:cNvPr id="5" name="Title 1"/>
          <p:cNvSpPr txBox="1">
            <a:spLocks/>
          </p:cNvSpPr>
          <p:nvPr/>
        </p:nvSpPr>
        <p:spPr>
          <a:xfrm>
            <a:off x="539552" y="3226966"/>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Output devices</a:t>
            </a:r>
            <a:endParaRPr lang="en-US" dirty="0"/>
          </a:p>
        </p:txBody>
      </p:sp>
      <p:sp>
        <p:nvSpPr>
          <p:cNvPr id="6" name="Slide Number Placeholder 5"/>
          <p:cNvSpPr>
            <a:spLocks noGrp="1"/>
          </p:cNvSpPr>
          <p:nvPr>
            <p:ph type="sldNum" sz="quarter" idx="12"/>
          </p:nvPr>
        </p:nvSpPr>
        <p:spPr/>
        <p:txBody>
          <a:bodyPr/>
          <a:lstStyle/>
          <a:p>
            <a:fld id="{60DF128A-FB12-485B-97FA-F14E660A0405}" type="slidenum">
              <a:rPr lang="en-GB" smtClean="0"/>
              <a:t>5</a:t>
            </a:fld>
            <a:endParaRPr lang="en-GB"/>
          </a:p>
        </p:txBody>
      </p:sp>
    </p:spTree>
    <p:extLst>
      <p:ext uri="{BB962C8B-B14F-4D97-AF65-F5344CB8AC3E}">
        <p14:creationId xmlns:p14="http://schemas.microsoft.com/office/powerpoint/2010/main" val="2659771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620000" cy="2332856"/>
          </a:xfrm>
        </p:spPr>
        <p:txBody>
          <a:bodyPr>
            <a:normAutofit/>
          </a:bodyPr>
          <a:lstStyle/>
          <a:p>
            <a:pPr algn="just"/>
            <a:r>
              <a:rPr lang="en-US" sz="2800" dirty="0" smtClean="0"/>
              <a:t>Processing devices </a:t>
            </a:r>
            <a:r>
              <a:rPr lang="en-US" sz="2800" dirty="0"/>
              <a:t>are those devices that are used </a:t>
            </a:r>
            <a:r>
              <a:rPr lang="en-US" sz="2800" dirty="0" smtClean="0"/>
              <a:t>to process (transform) data into information. These devices perform arithmetic and logical operations on data and controls follow of data. E.g. Central Processing Unit (CPU)</a:t>
            </a:r>
            <a:endParaRPr lang="en-US" sz="2800" dirty="0"/>
          </a:p>
        </p:txBody>
      </p:sp>
      <p:sp>
        <p:nvSpPr>
          <p:cNvPr id="2" name="Title 1"/>
          <p:cNvSpPr>
            <a:spLocks noGrp="1"/>
          </p:cNvSpPr>
          <p:nvPr>
            <p:ph type="title"/>
          </p:nvPr>
        </p:nvSpPr>
        <p:spPr>
          <a:xfrm>
            <a:off x="457200" y="274638"/>
            <a:ext cx="7620000" cy="850106"/>
          </a:xfrm>
        </p:spPr>
        <p:txBody>
          <a:bodyPr/>
          <a:lstStyle/>
          <a:p>
            <a:r>
              <a:rPr lang="en-US" dirty="0" smtClean="0"/>
              <a:t>Processing devices</a:t>
            </a:r>
            <a:endParaRPr lang="en-US" dirty="0"/>
          </a:p>
        </p:txBody>
      </p:sp>
      <p:sp>
        <p:nvSpPr>
          <p:cNvPr id="4" name="Content Placeholder 2"/>
          <p:cNvSpPr txBox="1">
            <a:spLocks/>
          </p:cNvSpPr>
          <p:nvPr/>
        </p:nvSpPr>
        <p:spPr>
          <a:xfrm>
            <a:off x="467544" y="4797152"/>
            <a:ext cx="7620000" cy="154076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n-US" sz="2800" smtClean="0"/>
              <a:t>Storage devices are those devices that are used to store data (permanently or temporary). E.g. Hard disk, USB, CD, DVD, RAM, ROM etc. </a:t>
            </a:r>
            <a:endParaRPr lang="en-US" sz="2800" dirty="0"/>
          </a:p>
        </p:txBody>
      </p:sp>
      <p:sp>
        <p:nvSpPr>
          <p:cNvPr id="5" name="Title 1"/>
          <p:cNvSpPr txBox="1">
            <a:spLocks/>
          </p:cNvSpPr>
          <p:nvPr/>
        </p:nvSpPr>
        <p:spPr>
          <a:xfrm>
            <a:off x="477888" y="3385592"/>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Storage Devices</a:t>
            </a:r>
            <a:endParaRPr lang="en-US" dirty="0"/>
          </a:p>
        </p:txBody>
      </p:sp>
      <p:sp>
        <p:nvSpPr>
          <p:cNvPr id="6" name="Slide Number Placeholder 5"/>
          <p:cNvSpPr>
            <a:spLocks noGrp="1"/>
          </p:cNvSpPr>
          <p:nvPr>
            <p:ph type="sldNum" sz="quarter" idx="12"/>
          </p:nvPr>
        </p:nvSpPr>
        <p:spPr/>
        <p:txBody>
          <a:bodyPr/>
          <a:lstStyle/>
          <a:p>
            <a:fld id="{60DF128A-FB12-485B-97FA-F14E660A0405}" type="slidenum">
              <a:rPr lang="en-GB" smtClean="0"/>
              <a:t>6</a:t>
            </a:fld>
            <a:endParaRPr lang="en-GB"/>
          </a:p>
        </p:txBody>
      </p:sp>
    </p:spTree>
    <p:extLst>
      <p:ext uri="{BB962C8B-B14F-4D97-AF65-F5344CB8AC3E}">
        <p14:creationId xmlns:p14="http://schemas.microsoft.com/office/powerpoint/2010/main" val="1728549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Networking devices </a:t>
            </a:r>
            <a:r>
              <a:rPr lang="en-US" sz="2800" dirty="0"/>
              <a:t>are those devices that are used </a:t>
            </a:r>
            <a:r>
              <a:rPr lang="en-US" sz="2800" dirty="0" smtClean="0"/>
              <a:t>to share data from one computer to an other computer. E.g. Network Interface Card (NIC), Router, Gateway, Modem etc. </a:t>
            </a:r>
          </a:p>
        </p:txBody>
      </p:sp>
      <p:sp>
        <p:nvSpPr>
          <p:cNvPr id="2" name="Title 1"/>
          <p:cNvSpPr>
            <a:spLocks noGrp="1"/>
          </p:cNvSpPr>
          <p:nvPr>
            <p:ph type="title"/>
          </p:nvPr>
        </p:nvSpPr>
        <p:spPr/>
        <p:txBody>
          <a:bodyPr/>
          <a:lstStyle/>
          <a:p>
            <a:r>
              <a:rPr lang="en-US" dirty="0" smtClean="0"/>
              <a:t>Networking devices</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7</a:t>
            </a:fld>
            <a:endParaRPr lang="en-GB"/>
          </a:p>
        </p:txBody>
      </p:sp>
    </p:spTree>
    <p:extLst>
      <p:ext uri="{BB962C8B-B14F-4D97-AF65-F5344CB8AC3E}">
        <p14:creationId xmlns:p14="http://schemas.microsoft.com/office/powerpoint/2010/main" val="3331855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Application Software is a set of instructions to perform specific tasks on computer. E.g. Microsoft Word, Calculation, VLC Player, Internet Explorer etc. </a:t>
            </a:r>
            <a:endParaRPr lang="en-US" sz="2800" dirty="0"/>
          </a:p>
        </p:txBody>
      </p:sp>
      <p:sp>
        <p:nvSpPr>
          <p:cNvPr id="2" name="Title 1"/>
          <p:cNvSpPr>
            <a:spLocks noGrp="1"/>
          </p:cNvSpPr>
          <p:nvPr>
            <p:ph type="title"/>
          </p:nvPr>
        </p:nvSpPr>
        <p:spPr/>
        <p:txBody>
          <a:bodyPr/>
          <a:lstStyle/>
          <a:p>
            <a:r>
              <a:rPr lang="en-US" dirty="0"/>
              <a:t>Application </a:t>
            </a:r>
            <a:r>
              <a:rPr lang="en-US" dirty="0" smtClean="0"/>
              <a:t>Software</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8</a:t>
            </a:fld>
            <a:endParaRPr lang="en-GB"/>
          </a:p>
        </p:txBody>
      </p:sp>
    </p:spTree>
    <p:extLst>
      <p:ext uri="{BB962C8B-B14F-4D97-AF65-F5344CB8AC3E}">
        <p14:creationId xmlns:p14="http://schemas.microsoft.com/office/powerpoint/2010/main" val="524572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System software basically runs and controls all applications as well as hardware components of computer. </a:t>
            </a:r>
            <a:endParaRPr lang="en-US" sz="2800" dirty="0"/>
          </a:p>
        </p:txBody>
      </p:sp>
      <p:sp>
        <p:nvSpPr>
          <p:cNvPr id="2" name="Title 1"/>
          <p:cNvSpPr>
            <a:spLocks noGrp="1"/>
          </p:cNvSpPr>
          <p:nvPr>
            <p:ph type="title"/>
          </p:nvPr>
        </p:nvSpPr>
        <p:spPr/>
        <p:txBody>
          <a:bodyPr/>
          <a:lstStyle/>
          <a:p>
            <a:r>
              <a:rPr lang="en-US" dirty="0" smtClean="0"/>
              <a:t>System software</a:t>
            </a:r>
            <a:endParaRPr lang="en-US" dirty="0"/>
          </a:p>
        </p:txBody>
      </p:sp>
      <p:sp>
        <p:nvSpPr>
          <p:cNvPr id="4" name="Slide Number Placeholder 3"/>
          <p:cNvSpPr>
            <a:spLocks noGrp="1"/>
          </p:cNvSpPr>
          <p:nvPr>
            <p:ph type="sldNum" sz="quarter" idx="12"/>
          </p:nvPr>
        </p:nvSpPr>
        <p:spPr/>
        <p:txBody>
          <a:bodyPr/>
          <a:lstStyle/>
          <a:p>
            <a:fld id="{60DF128A-FB12-485B-97FA-F14E660A0405}" type="slidenum">
              <a:rPr lang="en-GB" smtClean="0"/>
              <a:t>9</a:t>
            </a:fld>
            <a:endParaRPr lang="en-GB"/>
          </a:p>
        </p:txBody>
      </p:sp>
    </p:spTree>
    <p:extLst>
      <p:ext uri="{BB962C8B-B14F-4D97-AF65-F5344CB8AC3E}">
        <p14:creationId xmlns:p14="http://schemas.microsoft.com/office/powerpoint/2010/main" val="26524424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199</TotalTime>
  <Words>1101</Words>
  <Application>Microsoft Office PowerPoint</Application>
  <PresentationFormat>On-screen Show (4:3)</PresentationFormat>
  <Paragraphs>144</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Cambria</vt:lpstr>
      <vt:lpstr>Adjacency</vt:lpstr>
      <vt:lpstr>Computer, Internet &amp; Internet Technologies</vt:lpstr>
      <vt:lpstr>Computer </vt:lpstr>
      <vt:lpstr>Hardware &amp; Software</vt:lpstr>
      <vt:lpstr>Different types of hardware</vt:lpstr>
      <vt:lpstr>Input devices</vt:lpstr>
      <vt:lpstr>Processing devices</vt:lpstr>
      <vt:lpstr>Networking devices</vt:lpstr>
      <vt:lpstr>Application Software</vt:lpstr>
      <vt:lpstr>System software</vt:lpstr>
      <vt:lpstr>Components of system software</vt:lpstr>
      <vt:lpstr>Operating system</vt:lpstr>
      <vt:lpstr>Utility program</vt:lpstr>
      <vt:lpstr>Internet</vt:lpstr>
      <vt:lpstr>How can we use internet?</vt:lpstr>
      <vt:lpstr>Continued</vt:lpstr>
      <vt:lpstr>Some Internet Technologies</vt:lpstr>
      <vt:lpstr>Web server</vt:lpstr>
      <vt:lpstr>Mail Server</vt:lpstr>
      <vt:lpstr>Node/Terminal</vt:lpstr>
      <vt:lpstr>Website</vt:lpstr>
      <vt:lpstr>Hyperlink</vt:lpstr>
      <vt:lpstr>WWW (World Wide Web)</vt:lpstr>
      <vt:lpstr>Hyper Text Transfer Protocol</vt:lpstr>
      <vt:lpstr>Domain Name</vt:lpstr>
      <vt:lpstr>Hyperlink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dc:title>
  <dc:creator>TSRIQ</dc:creator>
  <cp:lastModifiedBy>Windows User</cp:lastModifiedBy>
  <cp:revision>24</cp:revision>
  <dcterms:created xsi:type="dcterms:W3CDTF">2016-11-23T10:24:59Z</dcterms:created>
  <dcterms:modified xsi:type="dcterms:W3CDTF">2020-10-27T04:49:31Z</dcterms:modified>
</cp:coreProperties>
</file>