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6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19C071A-B3A7-40FC-8F05-3D7ABB56969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449E4E-AE9D-4C43-B30F-7BC0067AD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Graft compatibility and incompatibility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324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Graft compatibility: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3201"/>
            <a:ext cx="10515600" cy="4351338"/>
          </a:xfrm>
        </p:spPr>
        <p:txBody>
          <a:bodyPr/>
          <a:lstStyle/>
          <a:p>
            <a:r>
              <a:rPr lang="en-US" dirty="0" smtClean="0"/>
              <a:t>The ability of two different plants, grafted together, to produce a successful union and to develop satisfactorily into one composite plant is termed graft compatibility.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86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 </a:t>
            </a:r>
            <a:r>
              <a:rPr lang="en-US" dirty="0" smtClean="0"/>
              <a:t>Incompatibility: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•An interruption in cambial and vascular continuity leading to a smooth  break at 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Graft </a:t>
            </a:r>
            <a:r>
              <a:rPr lang="en-US" dirty="0" smtClean="0"/>
              <a:t>failure can be caused by anatomical mismatching, poor craftsmanship, adverse environmental conditions, disease, and graft incompatibility. the  point of the graft union, causing graft failure.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965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Graft Incompatibility External </a:t>
            </a:r>
            <a:r>
              <a:rPr lang="en-US" dirty="0" smtClean="0"/>
              <a:t>Symptoms: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Failure to form a successful graft or  bud union.</a:t>
            </a:r>
          </a:p>
          <a:p>
            <a:r>
              <a:rPr lang="en-US" dirty="0" smtClean="0"/>
              <a:t>Yellowing foliage, early defoliation.</a:t>
            </a:r>
          </a:p>
          <a:p>
            <a:r>
              <a:rPr lang="en-US" dirty="0" smtClean="0"/>
              <a:t>Premature death of trees.</a:t>
            </a:r>
          </a:p>
          <a:p>
            <a:r>
              <a:rPr lang="en-US" dirty="0" smtClean="0"/>
              <a:t>differences in growth rates between  stock and scion.</a:t>
            </a:r>
          </a:p>
          <a:p>
            <a:r>
              <a:rPr lang="en-US" dirty="0" smtClean="0"/>
              <a:t>differences in growth cycles  (dormancy) of stock and scion.</a:t>
            </a:r>
          </a:p>
          <a:p>
            <a:r>
              <a:rPr lang="en-US" dirty="0" smtClean="0"/>
              <a:t>Overgrowth at or below the graft  union.</a:t>
            </a:r>
          </a:p>
          <a:p>
            <a:r>
              <a:rPr lang="en-US" dirty="0" smtClean="0"/>
              <a:t>Suckering of the rootstock.</a:t>
            </a:r>
          </a:p>
          <a:p>
            <a:r>
              <a:rPr lang="en-US" dirty="0" smtClean="0"/>
              <a:t>Breaking apart  cleanly at the graft  union.</a:t>
            </a:r>
          </a:p>
          <a:p>
            <a:r>
              <a:rPr lang="en-US" dirty="0" smtClean="0"/>
              <a:t> Virus or </a:t>
            </a:r>
            <a:r>
              <a:rPr lang="en-US" dirty="0" err="1" smtClean="0"/>
              <a:t>phytoplasma</a:t>
            </a:r>
            <a:r>
              <a:rPr lang="en-US" dirty="0" smtClean="0"/>
              <a:t> transmission.</a:t>
            </a:r>
          </a:p>
        </p:txBody>
      </p:sp>
    </p:spTree>
    <p:extLst>
      <p:ext uri="{BB962C8B-B14F-4D97-AF65-F5344CB8AC3E}">
        <p14:creationId xmlns:p14="http://schemas.microsoft.com/office/powerpoint/2010/main" xmlns="" val="155568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anatomical flaws (e.g., vascular discontinuity)</a:t>
            </a:r>
          </a:p>
          <a:p>
            <a:r>
              <a:rPr lang="en-US" dirty="0"/>
              <a:t>localized incompatibility (i.e., requires contact between stock and scion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smtClean="0"/>
              <a:t>Trans located </a:t>
            </a:r>
            <a:r>
              <a:rPr lang="en-US" dirty="0"/>
              <a:t>incompatibility (i.e., not overcome by an </a:t>
            </a:r>
            <a:r>
              <a:rPr lang="en-US" dirty="0" smtClean="0"/>
              <a:t>interstock).</a:t>
            </a:r>
            <a:endParaRPr lang="en-US" dirty="0"/>
          </a:p>
          <a:p>
            <a:r>
              <a:rPr lang="en-US" dirty="0"/>
              <a:t>pathogen-induced incompatibility (i.e., a latent virus introduced by grafting from a resistant to a susceptible partner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290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Incompatibility between rootstock and scion has been more often observed for interspecific than intra-specific grafts, which might further result in a dieback of a graft. </a:t>
            </a:r>
            <a:endParaRPr lang="en-US" dirty="0" smtClean="0"/>
          </a:p>
          <a:p>
            <a:r>
              <a:rPr lang="en-US" b="1" dirty="0" smtClean="0"/>
              <a:t>Anatomical </a:t>
            </a:r>
            <a:r>
              <a:rPr lang="en-US" b="1" dirty="0" smtClean="0"/>
              <a:t>flaws:</a:t>
            </a:r>
          </a:p>
          <a:p>
            <a:r>
              <a:rPr lang="en-US" dirty="0" smtClean="0"/>
              <a:t>Anatomical studies of </a:t>
            </a:r>
            <a:r>
              <a:rPr lang="en-US" dirty="0"/>
              <a:t>incompatible grafts demonstrated a poor vascular connection, vascular discontinuity and phloem degeneration at the union area, which might be detected as early as few weeks after a graft </a:t>
            </a:r>
            <a:r>
              <a:rPr lang="en-US" dirty="0" smtClean="0"/>
              <a:t>establishment.</a:t>
            </a:r>
          </a:p>
          <a:p>
            <a:r>
              <a:rPr lang="en-US" dirty="0" smtClean="0"/>
              <a:t>This </a:t>
            </a:r>
            <a:r>
              <a:rPr lang="en-US" dirty="0"/>
              <a:t>results in a disturbance of water and nutrients transfer by xylem in one direction and </a:t>
            </a:r>
            <a:r>
              <a:rPr lang="en-US" dirty="0" smtClean="0"/>
              <a:t>photo assimilates </a:t>
            </a:r>
            <a:r>
              <a:rPr lang="en-US" dirty="0"/>
              <a:t>by phloem in another direction.</a:t>
            </a:r>
          </a:p>
        </p:txBody>
      </p:sp>
    </p:spTree>
    <p:extLst>
      <p:ext uri="{BB962C8B-B14F-4D97-AF65-F5344CB8AC3E}">
        <p14:creationId xmlns:p14="http://schemas.microsoft.com/office/powerpoint/2010/main" xmlns="" val="89878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Non‐Trans locatable </a:t>
            </a:r>
            <a:r>
              <a:rPr lang="en-US" dirty="0" smtClean="0"/>
              <a:t>: Localized</a:t>
            </a:r>
            <a:r>
              <a:rPr lang="en-US" dirty="0"/>
              <a:t> Incompatibility</a:t>
            </a:r>
          </a:p>
          <a:p>
            <a:r>
              <a:rPr lang="en-US" dirty="0" smtClean="0"/>
              <a:t>A</a:t>
            </a:r>
            <a:r>
              <a:rPr lang="en-US" dirty="0"/>
              <a:t> mutually compatible </a:t>
            </a:r>
            <a:r>
              <a:rPr lang="en-US" dirty="0" smtClean="0"/>
              <a:t>interstock. </a:t>
            </a:r>
            <a:r>
              <a:rPr lang="en-US" dirty="0" smtClean="0"/>
              <a:t>overcomes</a:t>
            </a:r>
            <a:r>
              <a:rPr lang="en-US" dirty="0"/>
              <a:t> the incompatibility of the  scion and rootstock.</a:t>
            </a:r>
          </a:p>
          <a:p>
            <a:r>
              <a:rPr lang="en-US" b="1" dirty="0" smtClean="0"/>
              <a:t>Trans locatable:</a:t>
            </a:r>
          </a:p>
          <a:p>
            <a:r>
              <a:rPr lang="en-US" dirty="0" smtClean="0"/>
              <a:t>A</a:t>
            </a:r>
            <a:r>
              <a:rPr lang="en-US" dirty="0"/>
              <a:t> mutually compatible </a:t>
            </a:r>
            <a:r>
              <a:rPr lang="en-US" dirty="0" smtClean="0"/>
              <a:t>interstock. </a:t>
            </a:r>
          </a:p>
          <a:p>
            <a:r>
              <a:rPr lang="en-US" dirty="0" smtClean="0"/>
              <a:t>does</a:t>
            </a:r>
            <a:r>
              <a:rPr lang="en-US" dirty="0"/>
              <a:t> not  overcome the </a:t>
            </a:r>
            <a:r>
              <a:rPr lang="en-US" dirty="0" smtClean="0"/>
              <a:t>incompatibility.</a:t>
            </a:r>
          </a:p>
          <a:p>
            <a:r>
              <a:rPr lang="en-US" b="1" dirty="0" smtClean="0"/>
              <a:t>Incompatible</a:t>
            </a:r>
            <a:r>
              <a:rPr lang="en-US" b="1" dirty="0"/>
              <a:t> unions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‘</a:t>
            </a:r>
            <a:r>
              <a:rPr lang="en-US" dirty="0"/>
              <a:t>Hales Early’ peach on ‘</a:t>
            </a:r>
            <a:r>
              <a:rPr lang="en-US" dirty="0" err="1" smtClean="0"/>
              <a:t>Myrobalan</a:t>
            </a:r>
            <a:r>
              <a:rPr lang="en-US" dirty="0" smtClean="0"/>
              <a:t> B</a:t>
            </a:r>
            <a:r>
              <a:rPr lang="en-US" dirty="0"/>
              <a:t>’ plum </a:t>
            </a:r>
            <a:r>
              <a:rPr lang="en-US" dirty="0" smtClean="0"/>
              <a:t>roots.</a:t>
            </a:r>
          </a:p>
          <a:p>
            <a:r>
              <a:rPr lang="en-US" dirty="0" smtClean="0"/>
              <a:t> </a:t>
            </a:r>
            <a:r>
              <a:rPr lang="en-US" dirty="0"/>
              <a:t>‘Nonpareil’ Almond on ‘Marianna 2624’ plum </a:t>
            </a:r>
            <a:r>
              <a:rPr lang="en-US" dirty="0" smtClean="0"/>
              <a:t>roots.</a:t>
            </a:r>
          </a:p>
          <a:p>
            <a:r>
              <a:rPr lang="en-US" dirty="0" smtClean="0"/>
              <a:t>peach</a:t>
            </a:r>
            <a:r>
              <a:rPr lang="en-US" dirty="0"/>
              <a:t> cultivars on ‘Marianna 2624’ plum </a:t>
            </a:r>
            <a:r>
              <a:rPr lang="en-US" dirty="0" smtClean="0"/>
              <a:t>roots.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099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compatibility might be improved by selection of the types of rootstock and scion that might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1) favor callus differentiation into cambium and vascular </a:t>
            </a:r>
            <a:r>
              <a:rPr lang="en-US" dirty="0" smtClean="0"/>
              <a:t>tissues.</a:t>
            </a:r>
          </a:p>
          <a:p>
            <a:pPr marL="0" indent="0">
              <a:buNone/>
            </a:pPr>
            <a:r>
              <a:rPr lang="en-US" dirty="0" smtClean="0"/>
              <a:t>(2</a:t>
            </a:r>
            <a:r>
              <a:rPr lang="en-US" dirty="0"/>
              <a:t>) be able to establish a close cell contact at the graft union to maintain water and nutrient balance between scion and </a:t>
            </a:r>
            <a:r>
              <a:rPr lang="en-US" dirty="0" smtClean="0"/>
              <a:t>rootstock.</a:t>
            </a:r>
          </a:p>
          <a:p>
            <a:pPr marL="0" indent="0">
              <a:buNone/>
            </a:pPr>
            <a:r>
              <a:rPr lang="en-US" dirty="0" smtClean="0"/>
              <a:t>(3</a:t>
            </a:r>
            <a:r>
              <a:rPr lang="en-US" dirty="0"/>
              <a:t>) enable synchronicity in radial growth and cell differentiation between scion and </a:t>
            </a:r>
            <a:r>
              <a:rPr lang="en-US" dirty="0" smtClean="0"/>
              <a:t>rootstock.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304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</TotalTime>
  <Words>262</Words>
  <Application>Microsoft Office PowerPoint</Application>
  <PresentationFormat>Custom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Graft compatibility and incompatibility</vt:lpstr>
      <vt:lpstr>Graft compatibility:</vt:lpstr>
      <vt:lpstr>Graft Incompatibility:</vt:lpstr>
      <vt:lpstr>Graft Incompatibility External Symptoms:</vt:lpstr>
      <vt:lpstr>Types:</vt:lpstr>
      <vt:lpstr>Conti….</vt:lpstr>
      <vt:lpstr>Types:</vt:lpstr>
      <vt:lpstr>Suggestions: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tehse_000</dc:creator>
  <cp:lastModifiedBy>mypc</cp:lastModifiedBy>
  <cp:revision>10</cp:revision>
  <dcterms:created xsi:type="dcterms:W3CDTF">2016-02-22T15:20:09Z</dcterms:created>
  <dcterms:modified xsi:type="dcterms:W3CDTF">2016-02-27T13:31:39Z</dcterms:modified>
</cp:coreProperties>
</file>