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2" r:id="rId6"/>
    <p:sldId id="260" r:id="rId7"/>
    <p:sldId id="261"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81F846C8-5903-4FD1-BBEA-9B11156630A3}" type="slidenum">
              <a:rPr lang="en-US" smtClean="0"/>
              <a:pPr/>
              <a:t>‹#›</a:t>
            </a:fld>
            <a:endParaRPr lang="en-US"/>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46C8-5903-4FD1-BBEA-9B11156630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46C8-5903-4FD1-BBEA-9B11156630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F846C8-5903-4FD1-BBEA-9B11156630A3}" type="slidenum">
              <a:rPr lang="en-US" smtClean="0"/>
              <a:pPr/>
              <a:t>‹#›</a:t>
            </a:fld>
            <a:endParaRPr lang="en-US"/>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5" name="Footer Placeholder 4"/>
          <p:cNvSpPr>
            <a:spLocks noGrp="1"/>
          </p:cNvSpPr>
          <p:nvPr>
            <p:ph type="ftr" sz="quarter" idx="11"/>
          </p:nvPr>
        </p:nvSpPr>
        <p:spPr>
          <a:xfrm>
            <a:off x="1066800" y="6172200"/>
            <a:ext cx="5334000" cy="457200"/>
          </a:xfrm>
        </p:spPr>
        <p:txBody>
          <a:bodyPr/>
          <a:lstStyle/>
          <a:p>
            <a:endParaRPr lang="en-US"/>
          </a:p>
        </p:txBody>
      </p:sp>
      <p:sp>
        <p:nvSpPr>
          <p:cNvPr id="7" name="Rectangle 6"/>
          <p:cNvSpPr/>
          <p:nvPr/>
        </p:nvSpPr>
        <p:spPr>
          <a:xfrm flipV="1">
            <a:off x="92550" y="2376830"/>
            <a:ext cx="120180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2195" y="2341476"/>
            <a:ext cx="12018375"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075" y="2468880"/>
            <a:ext cx="12019495"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95072" y="6208776"/>
            <a:ext cx="609600" cy="457200"/>
          </a:xfrm>
        </p:spPr>
        <p:txBody>
          <a:bodyPr/>
          <a:lstStyle/>
          <a:p>
            <a:fld id="{81F846C8-5903-4FD1-BBEA-9B11156630A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46C8-5903-4FD1-BBEA-9B11156630A3}" type="slidenum">
              <a:rPr lang="en-US" smtClean="0"/>
              <a:pPr/>
              <a:t>‹#›</a:t>
            </a:fld>
            <a:endParaRPr lang="en-US"/>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F846C8-5903-4FD1-BBEA-9B11156630A3}" type="slidenum">
              <a:rPr lang="en-US" smtClean="0"/>
              <a:pPr/>
              <a:t>‹#›</a:t>
            </a:fld>
            <a:endParaRPr lang="en-US"/>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F846C8-5903-4FD1-BBEA-9B11156630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F846C8-5903-4FD1-BBEA-9B11156630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F846C8-5903-4FD1-BBEA-9B11156630A3}" type="slidenum">
              <a:rPr lang="en-US" smtClean="0"/>
              <a:pPr/>
              <a:t>‹#›</a:t>
            </a:fld>
            <a:endParaRPr lang="en-US"/>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EFF3443-4FA5-4AA4-A2B4-2BAF3667A39D}" type="datetimeFigureOut">
              <a:rPr lang="en-US" smtClean="0"/>
              <a:pPr/>
              <a:t>11/11/2016</a:t>
            </a:fld>
            <a:endParaRPr lang="en-US"/>
          </a:p>
        </p:txBody>
      </p:sp>
      <p:sp>
        <p:nvSpPr>
          <p:cNvPr id="6" name="Footer Placeholder 5"/>
          <p:cNvSpPr>
            <a:spLocks noGrp="1"/>
          </p:cNvSpPr>
          <p:nvPr>
            <p:ph type="ftr" sz="quarter" idx="11"/>
          </p:nvPr>
        </p:nvSpPr>
        <p:spPr>
          <a:xfrm>
            <a:off x="1219200" y="6172200"/>
            <a:ext cx="5181600" cy="457200"/>
          </a:xfrm>
        </p:spPr>
        <p:txBody>
          <a:bodyPr/>
          <a:lstStyle/>
          <a:p>
            <a:endParaRPr lang="en-US"/>
          </a:p>
        </p:txBody>
      </p:sp>
      <p:sp>
        <p:nvSpPr>
          <p:cNvPr id="7" name="Slide Number Placeholder 6"/>
          <p:cNvSpPr>
            <a:spLocks noGrp="1"/>
          </p:cNvSpPr>
          <p:nvPr>
            <p:ph type="sldNum" sz="quarter" idx="12"/>
          </p:nvPr>
        </p:nvSpPr>
        <p:spPr>
          <a:xfrm>
            <a:off x="195072" y="6208776"/>
            <a:ext cx="609600" cy="457200"/>
          </a:xfrm>
        </p:spPr>
        <p:txBody>
          <a:bodyPr/>
          <a:lstStyle/>
          <a:p>
            <a:fld id="{81F846C8-5903-4FD1-BBEA-9B11156630A3}" type="slidenum">
              <a:rPr lang="en-US" smtClean="0"/>
              <a:pPr/>
              <a:t>‹#›</a:t>
            </a:fld>
            <a:endParaRPr lang="en-US"/>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fld id="{7EFF3443-4FA5-4AA4-A2B4-2BAF3667A39D}" type="datetimeFigureOut">
              <a:rPr lang="en-US" smtClean="0"/>
              <a:pPr/>
              <a:t>11/11/2016</a:t>
            </a:fld>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1F846C8-5903-4FD1-BBEA-9B11156630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Nursery Management practices</a:t>
            </a:r>
            <a:endParaRPr lang="en-US" dirty="0"/>
          </a:p>
        </p:txBody>
      </p:sp>
    </p:spTree>
    <p:extLst>
      <p:ext uri="{BB962C8B-B14F-4D97-AF65-F5344CB8AC3E}">
        <p14:creationId xmlns="" xmlns:p14="http://schemas.microsoft.com/office/powerpoint/2010/main" val="9420517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White grubs</a:t>
            </a:r>
            <a:endParaRPr lang="en-US" dirty="0"/>
          </a:p>
        </p:txBody>
      </p:sp>
      <p:sp>
        <p:nvSpPr>
          <p:cNvPr id="3" name="Content Placeholder 2"/>
          <p:cNvSpPr>
            <a:spLocks noGrp="1"/>
          </p:cNvSpPr>
          <p:nvPr>
            <p:ph sz="quarter" idx="1"/>
          </p:nvPr>
        </p:nvSpPr>
        <p:spPr/>
        <p:txBody>
          <a:bodyPr/>
          <a:lstStyle/>
          <a:p>
            <a:r>
              <a:rPr lang="en-US" dirty="0" smtClean="0"/>
              <a:t>The adult white grubs feed on leaves and larval stage of the grub (during monsoon months feed on roots). </a:t>
            </a:r>
          </a:p>
          <a:p>
            <a:r>
              <a:rPr lang="en-US" dirty="0" smtClean="0"/>
              <a:t>Deep ploughing, soil solarization, poisoning and using light traps are some control measures against white grub attack. </a:t>
            </a:r>
          </a:p>
          <a:p>
            <a:r>
              <a:rPr lang="en-US" dirty="0" smtClean="0"/>
              <a:t>Application of 200 g phorate or 50 ml of chloropyriphos mixed in 50 ml water may be used to spray for one bed. </a:t>
            </a:r>
          </a:p>
          <a:p>
            <a:r>
              <a:rPr lang="en-US" dirty="0" smtClean="0"/>
              <a:t>Foliar spray of host trees available in the nursery vicinity with 0.05% </a:t>
            </a:r>
            <a:r>
              <a:rPr lang="en-US" dirty="0" err="1" smtClean="0"/>
              <a:t>monocrotophos</a:t>
            </a:r>
            <a:r>
              <a:rPr lang="en-US" dirty="0" smtClean="0"/>
              <a:t> or 0.03% </a:t>
            </a:r>
            <a:r>
              <a:rPr lang="en-US" dirty="0" err="1" smtClean="0"/>
              <a:t>quinalphos</a:t>
            </a:r>
            <a:r>
              <a:rPr lang="en-US" dirty="0" smtClean="0"/>
              <a:t> can also helpful in controlling the adult population.</a:t>
            </a:r>
            <a:endParaRPr lang="en-US" dirty="0"/>
          </a:p>
        </p:txBody>
      </p:sp>
    </p:spTree>
    <p:extLst>
      <p:ext uri="{BB962C8B-B14F-4D97-AF65-F5344CB8AC3E}">
        <p14:creationId xmlns="" xmlns:p14="http://schemas.microsoft.com/office/powerpoint/2010/main" val="3239966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cutworms</a:t>
            </a:r>
            <a:endParaRPr lang="en-US" dirty="0"/>
          </a:p>
        </p:txBody>
      </p:sp>
      <p:sp>
        <p:nvSpPr>
          <p:cNvPr id="3" name="Content Placeholder 2"/>
          <p:cNvSpPr>
            <a:spLocks noGrp="1"/>
          </p:cNvSpPr>
          <p:nvPr>
            <p:ph sz="quarter" idx="1"/>
          </p:nvPr>
        </p:nvSpPr>
        <p:spPr/>
        <p:txBody>
          <a:bodyPr/>
          <a:lstStyle/>
          <a:p>
            <a:r>
              <a:rPr lang="en-US" dirty="0" smtClean="0"/>
              <a:t>It damages the young seedlings soon after germination and is also a feeder of young leaves. </a:t>
            </a:r>
          </a:p>
          <a:p>
            <a:r>
              <a:rPr lang="en-US" dirty="0" smtClean="0"/>
              <a:t>Seedlings of Pine, Cedar, mango, </a:t>
            </a:r>
            <a:r>
              <a:rPr lang="en-US" dirty="0" err="1" smtClean="0"/>
              <a:t>sapota</a:t>
            </a:r>
            <a:r>
              <a:rPr lang="en-US" dirty="0" smtClean="0"/>
              <a:t> and </a:t>
            </a:r>
            <a:r>
              <a:rPr lang="en-US" dirty="0" err="1" smtClean="0"/>
              <a:t>Casuarina</a:t>
            </a:r>
            <a:r>
              <a:rPr lang="en-US" dirty="0" smtClean="0"/>
              <a:t> species are the most preferred by cutworms. </a:t>
            </a:r>
          </a:p>
          <a:p>
            <a:r>
              <a:rPr lang="en-US" dirty="0" smtClean="0"/>
              <a:t>Nursery site flooding and collection of cutworm after heavy rains are some preventive measures to avoid cutworm damages. </a:t>
            </a:r>
          </a:p>
          <a:p>
            <a:r>
              <a:rPr lang="en-US" dirty="0" smtClean="0"/>
              <a:t>Dusting of seed bed with a mixture of quicklime and ash or 1.5% </a:t>
            </a:r>
            <a:r>
              <a:rPr lang="en-US" dirty="0" err="1" smtClean="0"/>
              <a:t>quinalphos</a:t>
            </a:r>
            <a:r>
              <a:rPr lang="en-US" dirty="0" smtClean="0"/>
              <a:t> will control the insect</a:t>
            </a:r>
            <a:endParaRPr lang="en-US" dirty="0"/>
          </a:p>
        </p:txBody>
      </p:sp>
    </p:spTree>
    <p:extLst>
      <p:ext uri="{BB962C8B-B14F-4D97-AF65-F5344CB8AC3E}">
        <p14:creationId xmlns="" xmlns:p14="http://schemas.microsoft.com/office/powerpoint/2010/main" val="2166888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Termite:</a:t>
            </a:r>
            <a:endParaRPr lang="en-US" dirty="0"/>
          </a:p>
        </p:txBody>
      </p:sp>
      <p:sp>
        <p:nvSpPr>
          <p:cNvPr id="3" name="Content Placeholder 2"/>
          <p:cNvSpPr>
            <a:spLocks noGrp="1"/>
          </p:cNvSpPr>
          <p:nvPr>
            <p:ph sz="quarter" idx="1"/>
          </p:nvPr>
        </p:nvSpPr>
        <p:spPr/>
        <p:txBody>
          <a:bodyPr/>
          <a:lstStyle/>
          <a:p>
            <a:r>
              <a:rPr lang="en-US" dirty="0" smtClean="0"/>
              <a:t>They cause damage to seedlings either by:</a:t>
            </a:r>
          </a:p>
          <a:p>
            <a:r>
              <a:rPr lang="en-US" dirty="0" smtClean="0"/>
              <a:t>primary attack (tap root destroy), </a:t>
            </a:r>
          </a:p>
          <a:p>
            <a:r>
              <a:rPr lang="en-US" dirty="0" smtClean="0"/>
              <a:t>secondary attack (follow up attack after draught, pathogens, etc.) </a:t>
            </a:r>
          </a:p>
          <a:p>
            <a:r>
              <a:rPr lang="en-US" dirty="0" smtClean="0"/>
              <a:t>or complementary attack and damage the seedlings which make it weak and subsequently it is susceptible for other pathogen and pest attacks. </a:t>
            </a:r>
          </a:p>
          <a:p>
            <a:r>
              <a:rPr lang="en-US" dirty="0" smtClean="0"/>
              <a:t>The termite attack can be controlled by keeping the nursery cleared of wood debris, using well decomposed FYM and application of </a:t>
            </a:r>
            <a:r>
              <a:rPr lang="en-US" dirty="0" err="1" smtClean="0"/>
              <a:t>termiticides</a:t>
            </a:r>
            <a:r>
              <a:rPr lang="en-US" dirty="0" smtClean="0"/>
              <a:t> such as </a:t>
            </a:r>
            <a:r>
              <a:rPr lang="en-US" dirty="0" err="1" smtClean="0"/>
              <a:t>chlorpyriphos</a:t>
            </a:r>
            <a:r>
              <a:rPr lang="en-US" dirty="0" smtClean="0"/>
              <a:t>.</a:t>
            </a:r>
            <a:endParaRPr lang="en-US" dirty="0"/>
          </a:p>
        </p:txBody>
      </p:sp>
    </p:spTree>
    <p:extLst>
      <p:ext uri="{BB962C8B-B14F-4D97-AF65-F5344CB8AC3E}">
        <p14:creationId xmlns="" xmlns:p14="http://schemas.microsoft.com/office/powerpoint/2010/main" val="2384058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Crikets</a:t>
            </a:r>
            <a:r>
              <a:rPr lang="en-US" dirty="0" smtClean="0"/>
              <a:t>:</a:t>
            </a:r>
            <a:endParaRPr lang="en-US" dirty="0"/>
          </a:p>
        </p:txBody>
      </p:sp>
      <p:sp>
        <p:nvSpPr>
          <p:cNvPr id="3" name="Content Placeholder 2"/>
          <p:cNvSpPr>
            <a:spLocks noGrp="1"/>
          </p:cNvSpPr>
          <p:nvPr>
            <p:ph sz="quarter" idx="1"/>
          </p:nvPr>
        </p:nvSpPr>
        <p:spPr/>
        <p:txBody>
          <a:bodyPr/>
          <a:lstStyle/>
          <a:p>
            <a:r>
              <a:rPr lang="en-US" dirty="0" smtClean="0"/>
              <a:t>The nymphs and adult stage cricket come out at night and cut off all the seedlings, low branches and drag the piece to their tunnels for feeding the young crickets. </a:t>
            </a:r>
          </a:p>
          <a:p>
            <a:r>
              <a:rPr lang="en-US" dirty="0" err="1" smtClean="0"/>
              <a:t>Ficus</a:t>
            </a:r>
            <a:r>
              <a:rPr lang="en-US" dirty="0" smtClean="0"/>
              <a:t>, </a:t>
            </a:r>
            <a:r>
              <a:rPr lang="en-US" dirty="0" err="1" smtClean="0"/>
              <a:t>Casuarina</a:t>
            </a:r>
            <a:r>
              <a:rPr lang="en-US" dirty="0" smtClean="0"/>
              <a:t>, Eucalyptus, </a:t>
            </a:r>
            <a:r>
              <a:rPr lang="en-US" dirty="0" err="1" smtClean="0"/>
              <a:t>Sisham</a:t>
            </a:r>
            <a:r>
              <a:rPr lang="en-US" dirty="0" smtClean="0"/>
              <a:t>, rubber and mango seedlings are commonly affected by crickets.</a:t>
            </a:r>
          </a:p>
          <a:p>
            <a:r>
              <a:rPr lang="en-US" dirty="0" smtClean="0"/>
              <a:t> Deep ploughing during nursery site preparation, application of 200 g phorate or </a:t>
            </a:r>
            <a:r>
              <a:rPr lang="en-US" dirty="0" err="1" smtClean="0"/>
              <a:t>fenitrothinon</a:t>
            </a:r>
            <a:r>
              <a:rPr lang="en-US" dirty="0" smtClean="0"/>
              <a:t> 5% dust per bed can control the pest.</a:t>
            </a:r>
            <a:endParaRPr lang="en-US" dirty="0"/>
          </a:p>
        </p:txBody>
      </p:sp>
    </p:spTree>
    <p:extLst>
      <p:ext uri="{BB962C8B-B14F-4D97-AF65-F5344CB8AC3E}">
        <p14:creationId xmlns="" xmlns:p14="http://schemas.microsoft.com/office/powerpoint/2010/main" val="3659511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Minor and non insect pest: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 Defoliators (beetles, weevils and </a:t>
            </a:r>
            <a:r>
              <a:rPr lang="en-US" dirty="0" err="1" smtClean="0"/>
              <a:t>caterpillers</a:t>
            </a:r>
            <a:r>
              <a:rPr lang="en-US" dirty="0" smtClean="0"/>
              <a:t>), grasshoppers and sapsuckers (green leaf hopper, white flies, </a:t>
            </a:r>
            <a:r>
              <a:rPr lang="en-US" dirty="0" err="1" smtClean="0"/>
              <a:t>thrips</a:t>
            </a:r>
            <a:r>
              <a:rPr lang="en-US" dirty="0" smtClean="0"/>
              <a:t>) are the </a:t>
            </a:r>
            <a:r>
              <a:rPr lang="en-US" b="1" dirty="0" smtClean="0"/>
              <a:t>minor pests.</a:t>
            </a:r>
          </a:p>
          <a:p>
            <a:r>
              <a:rPr lang="en-US" dirty="0" smtClean="0"/>
              <a:t>They can be controlled by the application of 100 g dose per bed of phorate 10%, or spray of formulation of any systemic insecticide </a:t>
            </a:r>
            <a:r>
              <a:rPr lang="en-US" dirty="0" err="1" smtClean="0"/>
              <a:t>eg</a:t>
            </a:r>
            <a:r>
              <a:rPr lang="en-US" dirty="0" smtClean="0"/>
              <a:t>. </a:t>
            </a:r>
            <a:r>
              <a:rPr lang="en-US" dirty="0" err="1" smtClean="0"/>
              <a:t>dimethoate</a:t>
            </a:r>
            <a:r>
              <a:rPr lang="en-US" dirty="0" smtClean="0"/>
              <a:t> 30 EC. </a:t>
            </a:r>
          </a:p>
          <a:p>
            <a:r>
              <a:rPr lang="en-US" dirty="0" smtClean="0"/>
              <a:t>Nematodes, rat, squirrel, hare, deer, mite and birds are some important </a:t>
            </a:r>
            <a:r>
              <a:rPr lang="en-US" b="1" dirty="0" smtClean="0"/>
              <a:t>non-insect pests. </a:t>
            </a:r>
          </a:p>
          <a:p>
            <a:r>
              <a:rPr lang="en-US" dirty="0" smtClean="0"/>
              <a:t>Poison bating by rodenticide such as Zinc phosphide, proper fencing and manual scaring are the best methods to reduce damage by them. </a:t>
            </a:r>
          </a:p>
          <a:p>
            <a:r>
              <a:rPr lang="en-US" dirty="0" smtClean="0"/>
              <a:t>Other than the disease and pest damages, the natural events like frost, chilling, drought, fire and non-availability of nutrients also cause stunted growth/death of seedlings.</a:t>
            </a:r>
            <a:endParaRPr lang="en-US" dirty="0"/>
          </a:p>
        </p:txBody>
      </p:sp>
    </p:spTree>
    <p:extLst>
      <p:ext uri="{BB962C8B-B14F-4D97-AF65-F5344CB8AC3E}">
        <p14:creationId xmlns="" xmlns:p14="http://schemas.microsoft.com/office/powerpoint/2010/main" val="276695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Nutrient </a:t>
            </a:r>
            <a:r>
              <a:rPr lang="en-US" dirty="0" smtClean="0"/>
              <a:t>Management:</a:t>
            </a:r>
            <a:endParaRPr lang="en-US" dirty="0"/>
          </a:p>
        </p:txBody>
      </p:sp>
      <p:sp>
        <p:nvSpPr>
          <p:cNvPr id="3" name="Content Placeholder 2"/>
          <p:cNvSpPr>
            <a:spLocks noGrp="1"/>
          </p:cNvSpPr>
          <p:nvPr>
            <p:ph sz="quarter" idx="1"/>
          </p:nvPr>
        </p:nvSpPr>
        <p:spPr/>
        <p:txBody>
          <a:bodyPr/>
          <a:lstStyle/>
          <a:p>
            <a:r>
              <a:rPr lang="en-US" dirty="0" smtClean="0"/>
              <a:t>Container-grown plants must be fertilized because very few nutrients are available from mineralization of the potting substrate materials.</a:t>
            </a:r>
          </a:p>
          <a:p>
            <a:r>
              <a:rPr lang="en-US" dirty="0" smtClean="0"/>
              <a:t>Fertilizer material may be in dry or liquid formulation, and is usually a complete fertilizer (N-P-K) that includes micronutrients.  </a:t>
            </a:r>
          </a:p>
          <a:p>
            <a:r>
              <a:rPr lang="en-US" dirty="0" smtClean="0"/>
              <a:t>Fertilizer can be applied either by incorporating it into the potting substrate prior to potting, placing or “dibbling” it into the bottom of the planting hole, or “topdressing” (applying it to the surface).</a:t>
            </a:r>
            <a:endParaRPr lang="en-US" dirty="0"/>
          </a:p>
        </p:txBody>
      </p:sp>
    </p:spTree>
    <p:extLst>
      <p:ext uri="{BB962C8B-B14F-4D97-AF65-F5344CB8AC3E}">
        <p14:creationId xmlns="" xmlns:p14="http://schemas.microsoft.com/office/powerpoint/2010/main" val="582428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Store fertilizer or bulk quantities of potting substrate that contain nitrogen and phosphorus fertilizer in an area with a water impermeable barrier above and below.  </a:t>
            </a:r>
          </a:p>
          <a:p>
            <a:r>
              <a:rPr lang="en-US" dirty="0" smtClean="0"/>
              <a:t>Load fertilizer away from wells or surface water bodies.  </a:t>
            </a:r>
          </a:p>
          <a:p>
            <a:r>
              <a:rPr lang="en-US" dirty="0" smtClean="0"/>
              <a:t>Clean up spilled material immediately. </a:t>
            </a:r>
          </a:p>
          <a:p>
            <a:r>
              <a:rPr lang="en-US" dirty="0" smtClean="0"/>
              <a:t>Fertilize plants with controlled-release fertilizer (CRF) amendments in the potting substrate.</a:t>
            </a:r>
          </a:p>
          <a:p>
            <a:r>
              <a:rPr lang="en-US" dirty="0" smtClean="0"/>
              <a:t>Fertilize sub-irrigated plants at less than the manufacturer’s recommended fertilizer application rate (approximately one-half). </a:t>
            </a:r>
          </a:p>
          <a:p>
            <a:r>
              <a:rPr lang="en-US" dirty="0" smtClean="0"/>
              <a:t>Use windbreaks or other means (e.g. pot in pot) to minimize plant blow over when applicable.</a:t>
            </a:r>
            <a:endParaRPr lang="en-US" dirty="0"/>
          </a:p>
        </p:txBody>
      </p:sp>
    </p:spTree>
    <p:extLst>
      <p:ext uri="{BB962C8B-B14F-4D97-AF65-F5344CB8AC3E}">
        <p14:creationId xmlns="" xmlns:p14="http://schemas.microsoft.com/office/powerpoint/2010/main" val="2321671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Water </a:t>
            </a:r>
            <a:r>
              <a:rPr lang="en-US" dirty="0"/>
              <a:t>Management</a:t>
            </a:r>
          </a:p>
        </p:txBody>
      </p:sp>
      <p:sp>
        <p:nvSpPr>
          <p:cNvPr id="3" name="Content Placeholder 2"/>
          <p:cNvSpPr>
            <a:spLocks noGrp="1"/>
          </p:cNvSpPr>
          <p:nvPr>
            <p:ph sz="quarter" idx="1"/>
          </p:nvPr>
        </p:nvSpPr>
        <p:spPr/>
        <p:txBody>
          <a:bodyPr>
            <a:normAutofit fontScale="92500" lnSpcReduction="10000"/>
          </a:bodyPr>
          <a:lstStyle/>
          <a:p>
            <a:r>
              <a:rPr lang="en-US" dirty="0" smtClean="0"/>
              <a:t>Irrigation water quality is a critical factor in the production of container-grown nursery plants.  </a:t>
            </a:r>
          </a:p>
          <a:p>
            <a:r>
              <a:rPr lang="en-US" dirty="0" smtClean="0"/>
              <a:t>Poor quality water applied with overhead sprinkler irrigation can damage foliage, change potting substrate pH, or create unsightly foliar residues or stains.  </a:t>
            </a:r>
          </a:p>
          <a:p>
            <a:r>
              <a:rPr lang="en-US" dirty="0" smtClean="0"/>
              <a:t>Poor quality water also can </a:t>
            </a:r>
            <a:r>
              <a:rPr lang="en-US" dirty="0" smtClean="0"/>
              <a:t>block </a:t>
            </a:r>
            <a:r>
              <a:rPr lang="en-US" dirty="0" smtClean="0"/>
              <a:t>micro-irrigation emitters and cause non-uniform applications.  </a:t>
            </a:r>
          </a:p>
          <a:p>
            <a:r>
              <a:rPr lang="en-US" dirty="0" smtClean="0"/>
              <a:t>Annual testing of the irrigation water source will help growers characterize their source water quality.  </a:t>
            </a:r>
          </a:p>
          <a:p>
            <a:r>
              <a:rPr lang="en-US" dirty="0" smtClean="0"/>
              <a:t>If irrigation runoff and rainwater are collected and recycled, the water may need additional treatment to prevent plant disease, depending on nursery stock.</a:t>
            </a:r>
            <a:endParaRPr lang="en-US" dirty="0"/>
          </a:p>
        </p:txBody>
      </p:sp>
    </p:spTree>
    <p:extLst>
      <p:ext uri="{BB962C8B-B14F-4D97-AF65-F5344CB8AC3E}">
        <p14:creationId xmlns="" xmlns:p14="http://schemas.microsoft.com/office/powerpoint/2010/main" val="1780186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lstStyle/>
          <a:p>
            <a:r>
              <a:rPr lang="en-US" dirty="0" smtClean="0"/>
              <a:t>Normal pH water area the best suited, while water with more than pH of 7 favors attacks of 'damping off' fungi. </a:t>
            </a:r>
          </a:p>
          <a:p>
            <a:r>
              <a:rPr lang="en-US" dirty="0" smtClean="0"/>
              <a:t>Watering preferably in the mornings and avoiding the mid-day period when the sun will cause excessive evaporation. </a:t>
            </a:r>
          </a:p>
          <a:p>
            <a:r>
              <a:rPr lang="en-US" dirty="0" smtClean="0"/>
              <a:t>The visible symptoms of over watering are slight to severe yellowish.</a:t>
            </a:r>
          </a:p>
          <a:p>
            <a:r>
              <a:rPr lang="en-US" dirty="0" smtClean="0"/>
              <a:t>The ideal system for large nurseries is overhead sprinkler irrigation as it is easily controlled and provides the most uniform method for the application of watering and stunted growth.</a:t>
            </a:r>
            <a:endParaRPr lang="en-US" dirty="0"/>
          </a:p>
        </p:txBody>
      </p:sp>
    </p:spTree>
    <p:extLst>
      <p:ext uri="{BB962C8B-B14F-4D97-AF65-F5344CB8AC3E}">
        <p14:creationId xmlns="" xmlns:p14="http://schemas.microsoft.com/office/powerpoint/2010/main" val="1619292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sz="quarter" idx="1"/>
          </p:nvPr>
        </p:nvSpPr>
        <p:spPr/>
        <p:txBody>
          <a:bodyPr>
            <a:normAutofit/>
          </a:bodyPr>
          <a:lstStyle/>
          <a:p>
            <a:r>
              <a:rPr lang="en-US" dirty="0" smtClean="0"/>
              <a:t>Based on the stage of plant growth, space containers and flats as close as possible. </a:t>
            </a:r>
          </a:p>
          <a:p>
            <a:r>
              <a:rPr lang="en-US" dirty="0" smtClean="0"/>
              <a:t>Group plants of similar irrigation needs together. </a:t>
            </a:r>
          </a:p>
          <a:p>
            <a:r>
              <a:rPr lang="en-US" dirty="0" smtClean="0"/>
              <a:t>Irrigate based on determination of plant need (e.g.  sensors, evapo-transpiration (ET) based programs, container plant weight, potting substrate sample). </a:t>
            </a:r>
          </a:p>
          <a:p>
            <a:r>
              <a:rPr lang="en-US" dirty="0" smtClean="0"/>
              <a:t>Use pulse or cyclic irrigation to decrease the amount of water applied. </a:t>
            </a:r>
          </a:p>
          <a:p>
            <a:r>
              <a:rPr lang="en-US" dirty="0" smtClean="0"/>
              <a:t>Manage irrigation runoff to minimize the discharge and leaching of nutrients into surface and ground waters.</a:t>
            </a:r>
          </a:p>
        </p:txBody>
      </p:sp>
    </p:spTree>
    <p:extLst>
      <p:ext uri="{BB962C8B-B14F-4D97-AF65-F5344CB8AC3E}">
        <p14:creationId xmlns="" xmlns:p14="http://schemas.microsoft.com/office/powerpoint/2010/main" val="2116372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Weed management:</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Weeds are any plants present in the cultivation area which is out of our interest.</a:t>
            </a:r>
          </a:p>
          <a:p>
            <a:r>
              <a:rPr lang="en-US" dirty="0" smtClean="0"/>
              <a:t>They compete with the seedlings for nutrients, water and light. and suppress the growth of young plants because the weeds are usually more vigorous and grow at a faster rate. </a:t>
            </a:r>
          </a:p>
          <a:p>
            <a:r>
              <a:rPr lang="en-US" dirty="0" smtClean="0"/>
              <a:t>The most troublesome are grasses or dicotyledonous plants that grow from a root stock. If such a weed is cut off at the ground level, it will sprout again and continue to grow from the carbohydrates stored in its root tissue hence the need to remove the whole plant. </a:t>
            </a:r>
          </a:p>
          <a:p>
            <a:r>
              <a:rPr lang="en-US" dirty="0" smtClean="0"/>
              <a:t>containers and in transplant beds, both the potting soil and the pre-filled containers may be watered in advance so that the germinated weeds can be removed in advance of transplanting.</a:t>
            </a:r>
            <a:endParaRPr lang="en-US" dirty="0"/>
          </a:p>
        </p:txBody>
      </p:sp>
    </p:spTree>
    <p:extLst>
      <p:ext uri="{BB962C8B-B14F-4D97-AF65-F5344CB8AC3E}">
        <p14:creationId xmlns="" xmlns:p14="http://schemas.microsoft.com/office/powerpoint/2010/main" val="4023527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management:</a:t>
            </a:r>
            <a:endParaRPr lang="en-US" dirty="0"/>
          </a:p>
        </p:txBody>
      </p:sp>
      <p:sp>
        <p:nvSpPr>
          <p:cNvPr id="3" name="Content Placeholder 2"/>
          <p:cNvSpPr>
            <a:spLocks noGrp="1"/>
          </p:cNvSpPr>
          <p:nvPr>
            <p:ph sz="quarter" idx="1"/>
          </p:nvPr>
        </p:nvSpPr>
        <p:spPr/>
        <p:txBody>
          <a:bodyPr>
            <a:normAutofit fontScale="92500"/>
          </a:bodyPr>
          <a:lstStyle/>
          <a:p>
            <a:r>
              <a:rPr lang="en-US" dirty="0" smtClean="0"/>
              <a:t>The seedling stress symptoms like damping off, wilt, root rot, rust and powdery mildew are caused by pathogen infection and results in stunted growth of seedlings. </a:t>
            </a:r>
          </a:p>
          <a:p>
            <a:r>
              <a:rPr lang="en-US" dirty="0" smtClean="0"/>
              <a:t>These pathogens may be soil, seed or air borne in nature. </a:t>
            </a:r>
          </a:p>
          <a:p>
            <a:r>
              <a:rPr lang="en-US" dirty="0" smtClean="0"/>
              <a:t>cleaned land hardly invite parasitic organisms. Stunted growth of seedlings indicates the loss of soil fertility, excess watering and dumping of seedlings in shady areas. </a:t>
            </a:r>
          </a:p>
          <a:p>
            <a:r>
              <a:rPr lang="en-US" dirty="0" smtClean="0"/>
              <a:t>As a preventive measure sterilization of nursery mixture, pre-treatment of seeds with fungicide such as </a:t>
            </a:r>
            <a:r>
              <a:rPr lang="en-US" dirty="0" err="1" smtClean="0"/>
              <a:t>Captan</a:t>
            </a:r>
            <a:r>
              <a:rPr lang="en-US" dirty="0" smtClean="0"/>
              <a:t> can control the disease. If the disease occurs, the casual pathogen may be identified by expression of symptoms and accordingly fungicide may be applied.</a:t>
            </a:r>
            <a:endParaRPr lang="en-US" dirty="0"/>
          </a:p>
        </p:txBody>
      </p:sp>
    </p:spTree>
    <p:extLst>
      <p:ext uri="{BB962C8B-B14F-4D97-AF65-F5344CB8AC3E}">
        <p14:creationId xmlns="" xmlns:p14="http://schemas.microsoft.com/office/powerpoint/2010/main" val="2397608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Insect pest management:</a:t>
            </a:r>
            <a:endParaRPr lang="en-US" dirty="0"/>
          </a:p>
        </p:txBody>
      </p:sp>
      <p:sp>
        <p:nvSpPr>
          <p:cNvPr id="3" name="Content Placeholder 2"/>
          <p:cNvSpPr>
            <a:spLocks noGrp="1"/>
          </p:cNvSpPr>
          <p:nvPr>
            <p:ph sz="quarter" idx="1"/>
          </p:nvPr>
        </p:nvSpPr>
        <p:spPr/>
        <p:txBody>
          <a:bodyPr/>
          <a:lstStyle/>
          <a:p>
            <a:r>
              <a:rPr lang="en-US" dirty="0" smtClean="0"/>
              <a:t>A major injury to nursery stock is also caused by various groups of insects. </a:t>
            </a:r>
            <a:endParaRPr lang="en-US" dirty="0" smtClean="0"/>
          </a:p>
          <a:p>
            <a:r>
              <a:rPr lang="en-US" dirty="0" smtClean="0"/>
              <a:t>These </a:t>
            </a:r>
            <a:r>
              <a:rPr lang="en-US" dirty="0" smtClean="0"/>
              <a:t>insect pests have been divided into three categories viz., major nursery pests (white grubs, cutworms, termites and crickets), minor nursery pests (defoliators, sapsuckers, grasshoppers) and non-insect pests (nematodes and vertebrate pests). </a:t>
            </a:r>
          </a:p>
          <a:p>
            <a:r>
              <a:rPr lang="en-US" dirty="0" smtClean="0"/>
              <a:t>Generally the damage caused by the insects may be controlled by maintaining better sanitation of the nursery area, adoption of suitable cultural practices and need based application of chemical and biological pesticides. </a:t>
            </a:r>
            <a:endParaRPr lang="en-US" dirty="0"/>
          </a:p>
        </p:txBody>
      </p:sp>
    </p:spTree>
    <p:extLst>
      <p:ext uri="{BB962C8B-B14F-4D97-AF65-F5344CB8AC3E}">
        <p14:creationId xmlns="" xmlns:p14="http://schemas.microsoft.com/office/powerpoint/2010/main" val="31024686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56</TotalTime>
  <Words>1263</Words>
  <Application>Microsoft Office PowerPoint</Application>
  <PresentationFormat>Custom</PresentationFormat>
  <Paragraphs>69</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Nursery Management practices</vt:lpstr>
      <vt:lpstr>Nutrient Management:</vt:lpstr>
      <vt:lpstr>Conti…</vt:lpstr>
      <vt:lpstr>Water Management</vt:lpstr>
      <vt:lpstr>Conti…..</vt:lpstr>
      <vt:lpstr>Conti….</vt:lpstr>
      <vt:lpstr>Weed management:</vt:lpstr>
      <vt:lpstr>Disease management:</vt:lpstr>
      <vt:lpstr>Insect pest management:</vt:lpstr>
      <vt:lpstr>White grubs</vt:lpstr>
      <vt:lpstr>cutworms</vt:lpstr>
      <vt:lpstr>Termite:</vt:lpstr>
      <vt:lpstr>Crikets:</vt:lpstr>
      <vt:lpstr>Minor and non insect pest: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tehse_000</dc:creator>
  <cp:lastModifiedBy>UCA</cp:lastModifiedBy>
  <cp:revision>11</cp:revision>
  <dcterms:created xsi:type="dcterms:W3CDTF">2016-02-22T14:48:41Z</dcterms:created>
  <dcterms:modified xsi:type="dcterms:W3CDTF">2016-11-11T04:18:30Z</dcterms:modified>
</cp:coreProperties>
</file>