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sldIdLst>
    <p:sldId id="256" r:id="rId2"/>
    <p:sldId id="257" r:id="rId3"/>
    <p:sldId id="272" r:id="rId4"/>
    <p:sldId id="269" r:id="rId5"/>
    <p:sldId id="273" r:id="rId6"/>
    <p:sldId id="281" r:id="rId7"/>
    <p:sldId id="282" r:id="rId8"/>
    <p:sldId id="283" r:id="rId9"/>
    <p:sldId id="284" r:id="rId10"/>
    <p:sldId id="286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7B636B-AF79-4BA4-8C72-9C77C233DB54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F3F7A1-9C10-4D31-8896-5224BF75C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310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80A07-CC48-4E85-8084-1682EAAB797A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4F0D-D7EA-4217-A2C2-CC5C1139A6B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0503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80A07-CC48-4E85-8084-1682EAAB797A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4F0D-D7EA-4217-A2C2-CC5C1139A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688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80A07-CC48-4E85-8084-1682EAAB797A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4F0D-D7EA-4217-A2C2-CC5C1139A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615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80A07-CC48-4E85-8084-1682EAAB797A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4F0D-D7EA-4217-A2C2-CC5C1139A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992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80A07-CC48-4E85-8084-1682EAAB797A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4F0D-D7EA-4217-A2C2-CC5C1139A6B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1511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80A07-CC48-4E85-8084-1682EAAB797A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4F0D-D7EA-4217-A2C2-CC5C1139A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16096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80A07-CC48-4E85-8084-1682EAAB797A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4F0D-D7EA-4217-A2C2-CC5C1139A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30344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80A07-CC48-4E85-8084-1682EAAB797A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4F0D-D7EA-4217-A2C2-CC5C1139A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232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80A07-CC48-4E85-8084-1682EAAB797A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4F0D-D7EA-4217-A2C2-CC5C1139A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799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3A80A07-CC48-4E85-8084-1682EAAB797A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E464F0D-D7EA-4217-A2C2-CC5C1139A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10076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80A07-CC48-4E85-8084-1682EAAB797A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4F0D-D7EA-4217-A2C2-CC5C1139A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668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3A80A07-CC48-4E85-8084-1682EAAB797A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E464F0D-D7EA-4217-A2C2-CC5C1139A6BF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5367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37DA8-3FA0-4EC8-A638-9CF3F62D04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347960" cy="3566160"/>
          </a:xfrm>
        </p:spPr>
        <p:txBody>
          <a:bodyPr/>
          <a:lstStyle/>
          <a:p>
            <a:r>
              <a:rPr lang="en-US" dirty="0"/>
              <a:t>Mobile Apps </a:t>
            </a:r>
            <a:r>
              <a:rPr lang="en-US" dirty="0" smtClean="0"/>
              <a:t>Development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B9EDD8-4D0B-426F-8A36-47E15296E74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4122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3FD14F-039A-4CC1-B984-95B6AC36D37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036320" y="287338"/>
            <a:ext cx="10469880" cy="5581650"/>
          </a:xfrm>
        </p:spPr>
        <p:txBody>
          <a:bodyPr>
            <a:noAutofit/>
          </a:bodyPr>
          <a:lstStyle/>
          <a:p>
            <a:pPr fontAlgn="base"/>
            <a:r>
              <a:rPr lang="en-US" sz="1600" dirty="0">
                <a:latin typeface="Consolas" panose="020B0609020204030204" pitchFamily="49" charset="0"/>
              </a:rPr>
              <a:t>//making string request in volley</a:t>
            </a:r>
          </a:p>
          <a:p>
            <a:pPr fontAlgn="base"/>
            <a:r>
              <a:rPr lang="en-US" sz="1600" dirty="0">
                <a:latin typeface="Consolas" panose="020B0609020204030204" pitchFamily="49" charset="0"/>
              </a:rPr>
              <a:t>String </a:t>
            </a:r>
            <a:r>
              <a:rPr lang="en-US" sz="1600" dirty="0" err="1">
                <a:latin typeface="Consolas" panose="020B0609020204030204" pitchFamily="49" charset="0"/>
              </a:rPr>
              <a:t>url</a:t>
            </a:r>
            <a:r>
              <a:rPr lang="en-US" sz="1600" dirty="0">
                <a:latin typeface="Consolas" panose="020B0609020204030204" pitchFamily="49" charset="0"/>
              </a:rPr>
              <a:t> = "</a:t>
            </a:r>
            <a:r>
              <a:rPr lang="en-US" sz="1600" dirty="0">
                <a:solidFill>
                  <a:srgbClr val="E62D76"/>
                </a:solidFill>
                <a:latin typeface="Consolas" panose="020B0609020204030204" pitchFamily="49" charset="0"/>
              </a:rPr>
              <a:t>https://pslgame.000webhost.com/</a:t>
            </a:r>
            <a:r>
              <a:rPr lang="en-US" sz="1600" dirty="0" err="1">
                <a:solidFill>
                  <a:srgbClr val="E62D76"/>
                </a:solidFill>
                <a:latin typeface="Consolas" panose="020B0609020204030204" pitchFamily="49" charset="0"/>
              </a:rPr>
              <a:t>login.php</a:t>
            </a:r>
            <a:r>
              <a:rPr lang="en-US" sz="1600" dirty="0">
                <a:latin typeface="Consolas" panose="020B0609020204030204" pitchFamily="49" charset="0"/>
              </a:rPr>
              <a:t>";</a:t>
            </a:r>
          </a:p>
          <a:p>
            <a:pPr fontAlgn="base"/>
            <a:r>
              <a:rPr lang="en-US" sz="1600" dirty="0">
                <a:latin typeface="Consolas" panose="020B0609020204030204" pitchFamily="49" charset="0"/>
              </a:rPr>
              <a:t>         </a:t>
            </a:r>
            <a:r>
              <a:rPr lang="en-US" sz="1600" dirty="0" err="1">
                <a:latin typeface="Consolas" panose="020B0609020204030204" pitchFamily="49" charset="0"/>
              </a:rPr>
              <a:t>StringRequest</a:t>
            </a: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dirty="0" err="1">
                <a:latin typeface="Consolas" panose="020B0609020204030204" pitchFamily="49" charset="0"/>
              </a:rPr>
              <a:t>strReq</a:t>
            </a:r>
            <a:r>
              <a:rPr lang="en-US" sz="1600" dirty="0">
                <a:latin typeface="Consolas" panose="020B0609020204030204" pitchFamily="49" charset="0"/>
              </a:rPr>
              <a:t> = new </a:t>
            </a:r>
            <a:r>
              <a:rPr lang="en-US" sz="1600" dirty="0" err="1">
                <a:latin typeface="Consolas" panose="020B0609020204030204" pitchFamily="49" charset="0"/>
              </a:rPr>
              <a:t>StringRequest</a:t>
            </a:r>
            <a:r>
              <a:rPr lang="en-US" sz="1600" dirty="0">
                <a:latin typeface="Consolas" panose="020B0609020204030204" pitchFamily="49" charset="0"/>
              </a:rPr>
              <a:t>(</a:t>
            </a:r>
            <a:r>
              <a:rPr lang="en-US" sz="1600" dirty="0" err="1">
                <a:latin typeface="Consolas" panose="020B0609020204030204" pitchFamily="49" charset="0"/>
              </a:rPr>
              <a:t>Method.GET</a:t>
            </a:r>
            <a:r>
              <a:rPr lang="en-US" sz="1600" dirty="0">
                <a:latin typeface="Consolas" panose="020B0609020204030204" pitchFamily="49" charset="0"/>
              </a:rPr>
              <a:t>,</a:t>
            </a:r>
          </a:p>
          <a:p>
            <a:pPr fontAlgn="base"/>
            <a:r>
              <a:rPr lang="en-US" sz="1600" dirty="0">
                <a:latin typeface="Consolas" panose="020B0609020204030204" pitchFamily="49" charset="0"/>
              </a:rPr>
              <a:t>                </a:t>
            </a:r>
            <a:r>
              <a:rPr lang="en-US" sz="1600" dirty="0" err="1">
                <a:latin typeface="Consolas" panose="020B0609020204030204" pitchFamily="49" charset="0"/>
              </a:rPr>
              <a:t>url</a:t>
            </a:r>
            <a:r>
              <a:rPr lang="en-US" sz="1600" dirty="0">
                <a:latin typeface="Consolas" panose="020B0609020204030204" pitchFamily="49" charset="0"/>
              </a:rPr>
              <a:t>, new </a:t>
            </a:r>
            <a:r>
              <a:rPr lang="en-US" sz="1600" dirty="0" err="1">
                <a:latin typeface="Consolas" panose="020B0609020204030204" pitchFamily="49" charset="0"/>
              </a:rPr>
              <a:t>Response.Listener</a:t>
            </a:r>
            <a:r>
              <a:rPr lang="en-US" sz="1600" dirty="0">
                <a:latin typeface="Consolas" panose="020B0609020204030204" pitchFamily="49" charset="0"/>
              </a:rPr>
              <a:t>&lt;String&gt;() { </a:t>
            </a:r>
          </a:p>
          <a:p>
            <a:pPr fontAlgn="base"/>
            <a:r>
              <a:rPr lang="en-US" sz="1600" dirty="0">
                <a:latin typeface="Consolas" panose="020B0609020204030204" pitchFamily="49" charset="0"/>
              </a:rPr>
              <a:t>                    @Override</a:t>
            </a:r>
          </a:p>
          <a:p>
            <a:pPr fontAlgn="base"/>
            <a:r>
              <a:rPr lang="en-US" sz="1600" dirty="0">
                <a:latin typeface="Consolas" panose="020B0609020204030204" pitchFamily="49" charset="0"/>
              </a:rPr>
              <a:t>                    public void </a:t>
            </a:r>
            <a:r>
              <a:rPr lang="en-US" sz="1600" dirty="0" err="1">
                <a:latin typeface="Consolas" panose="020B0609020204030204" pitchFamily="49" charset="0"/>
              </a:rPr>
              <a:t>onResponse</a:t>
            </a:r>
            <a:r>
              <a:rPr lang="en-US" sz="1600" dirty="0">
                <a:latin typeface="Consolas" panose="020B0609020204030204" pitchFamily="49" charset="0"/>
              </a:rPr>
              <a:t>(String response) {</a:t>
            </a:r>
          </a:p>
          <a:p>
            <a:pPr fontAlgn="base"/>
            <a:r>
              <a:rPr lang="en-US" sz="1600" dirty="0">
                <a:latin typeface="Consolas" panose="020B0609020204030204" pitchFamily="49" charset="0"/>
              </a:rPr>
              <a:t>                        </a:t>
            </a:r>
            <a:r>
              <a:rPr lang="en-US" sz="1600" dirty="0" err="1">
                <a:latin typeface="Consolas" panose="020B0609020204030204" pitchFamily="49" charset="0"/>
              </a:rPr>
              <a:t>Log.d</a:t>
            </a:r>
            <a:r>
              <a:rPr lang="en-US" sz="1600" dirty="0">
                <a:latin typeface="Consolas" panose="020B0609020204030204" pitchFamily="49" charset="0"/>
              </a:rPr>
              <a:t>(TAG, </a:t>
            </a:r>
            <a:r>
              <a:rPr lang="en-US" sz="1600" dirty="0" err="1">
                <a:latin typeface="Consolas" panose="020B0609020204030204" pitchFamily="49" charset="0"/>
              </a:rPr>
              <a:t>response.toString</a:t>
            </a:r>
            <a:r>
              <a:rPr lang="en-US" sz="1600" dirty="0">
                <a:latin typeface="Consolas" panose="020B0609020204030204" pitchFamily="49" charset="0"/>
              </a:rPr>
              <a:t>());                      </a:t>
            </a:r>
          </a:p>
          <a:p>
            <a:pPr fontAlgn="base"/>
            <a:r>
              <a:rPr lang="en-US" sz="1600" dirty="0">
                <a:latin typeface="Consolas" panose="020B0609020204030204" pitchFamily="49" charset="0"/>
              </a:rPr>
              <a:t>                    } }, new </a:t>
            </a:r>
            <a:r>
              <a:rPr lang="en-US" sz="1600" dirty="0" err="1">
                <a:latin typeface="Consolas" panose="020B0609020204030204" pitchFamily="49" charset="0"/>
              </a:rPr>
              <a:t>Response.ErrorListener</a:t>
            </a:r>
            <a:r>
              <a:rPr lang="en-US" sz="1600" dirty="0">
                <a:latin typeface="Consolas" panose="020B0609020204030204" pitchFamily="49" charset="0"/>
              </a:rPr>
              <a:t>() {</a:t>
            </a:r>
          </a:p>
          <a:p>
            <a:pPr fontAlgn="base"/>
            <a:r>
              <a:rPr lang="en-US" sz="1600" dirty="0">
                <a:latin typeface="Consolas" panose="020B0609020204030204" pitchFamily="49" charset="0"/>
              </a:rPr>
              <a:t>                    @Override</a:t>
            </a:r>
          </a:p>
          <a:p>
            <a:pPr fontAlgn="base"/>
            <a:r>
              <a:rPr lang="en-US" sz="1600" dirty="0">
                <a:latin typeface="Consolas" panose="020B0609020204030204" pitchFamily="49" charset="0"/>
              </a:rPr>
              <a:t>                    public void </a:t>
            </a:r>
            <a:r>
              <a:rPr lang="en-US" sz="1600" dirty="0" err="1">
                <a:latin typeface="Consolas" panose="020B0609020204030204" pitchFamily="49" charset="0"/>
              </a:rPr>
              <a:t>onErrorResponse</a:t>
            </a:r>
            <a:r>
              <a:rPr lang="en-US" sz="1600" dirty="0">
                <a:latin typeface="Consolas" panose="020B0609020204030204" pitchFamily="49" charset="0"/>
              </a:rPr>
              <a:t>(</a:t>
            </a:r>
            <a:r>
              <a:rPr lang="en-US" sz="1600" dirty="0" err="1">
                <a:latin typeface="Consolas" panose="020B0609020204030204" pitchFamily="49" charset="0"/>
              </a:rPr>
              <a:t>VolleyError</a:t>
            </a:r>
            <a:r>
              <a:rPr lang="en-US" sz="1600" dirty="0">
                <a:latin typeface="Consolas" panose="020B0609020204030204" pitchFamily="49" charset="0"/>
              </a:rPr>
              <a:t> error) {</a:t>
            </a:r>
          </a:p>
          <a:p>
            <a:pPr fontAlgn="base"/>
            <a:r>
              <a:rPr lang="en-US" sz="1600" dirty="0">
                <a:latin typeface="Consolas" panose="020B0609020204030204" pitchFamily="49" charset="0"/>
              </a:rPr>
              <a:t>                        </a:t>
            </a:r>
            <a:r>
              <a:rPr lang="en-US" sz="1600" dirty="0" err="1">
                <a:latin typeface="Consolas" panose="020B0609020204030204" pitchFamily="49" charset="0"/>
              </a:rPr>
              <a:t>Log.d</a:t>
            </a:r>
            <a:r>
              <a:rPr lang="en-US" sz="1600" dirty="0">
                <a:latin typeface="Consolas" panose="020B0609020204030204" pitchFamily="49" charset="0"/>
              </a:rPr>
              <a:t>(TAG, "Error: " + </a:t>
            </a:r>
            <a:r>
              <a:rPr lang="en-US" sz="1600" dirty="0" err="1">
                <a:latin typeface="Consolas" panose="020B0609020204030204" pitchFamily="49" charset="0"/>
              </a:rPr>
              <a:t>error.getMessage</a:t>
            </a:r>
            <a:r>
              <a:rPr lang="en-US" sz="1600" dirty="0">
                <a:latin typeface="Consolas" panose="020B0609020204030204" pitchFamily="49" charset="0"/>
              </a:rPr>
              <a:t>());</a:t>
            </a:r>
          </a:p>
          <a:p>
            <a:pPr fontAlgn="base"/>
            <a:r>
              <a:rPr lang="en-US" sz="1600" dirty="0">
                <a:latin typeface="Consolas" panose="020B0609020204030204" pitchFamily="49" charset="0"/>
              </a:rPr>
              <a:t>                   }});</a:t>
            </a:r>
          </a:p>
          <a:p>
            <a:pPr fontAlgn="base"/>
            <a:r>
              <a:rPr lang="en-US" sz="1600" dirty="0">
                <a:latin typeface="Consolas" panose="020B0609020204030204" pitchFamily="49" charset="0"/>
              </a:rPr>
              <a:t>// Adding request to request queue</a:t>
            </a:r>
          </a:p>
          <a:p>
            <a:pPr fontAlgn="base"/>
            <a:r>
              <a:rPr lang="en-US" sz="1600" dirty="0" err="1">
                <a:latin typeface="Consolas" panose="020B0609020204030204" pitchFamily="49" charset="0"/>
              </a:rPr>
              <a:t>AppController.getInstance</a:t>
            </a:r>
            <a:r>
              <a:rPr lang="en-US" sz="1600" dirty="0">
                <a:latin typeface="Consolas" panose="020B0609020204030204" pitchFamily="49" charset="0"/>
              </a:rPr>
              <a:t>().</a:t>
            </a:r>
            <a:r>
              <a:rPr lang="en-US" sz="1600" dirty="0" err="1">
                <a:latin typeface="Consolas" panose="020B0609020204030204" pitchFamily="49" charset="0"/>
              </a:rPr>
              <a:t>addToRequestQueue</a:t>
            </a:r>
            <a:r>
              <a:rPr lang="en-US" sz="1600" dirty="0">
                <a:latin typeface="Consolas" panose="020B0609020204030204" pitchFamily="49" charset="0"/>
              </a:rPr>
              <a:t>(</a:t>
            </a:r>
            <a:r>
              <a:rPr lang="en-US" sz="1600" dirty="0" err="1">
                <a:latin typeface="Consolas" panose="020B0609020204030204" pitchFamily="49" charset="0"/>
              </a:rPr>
              <a:t>strReq</a:t>
            </a:r>
            <a:r>
              <a:rPr lang="en-US" sz="1600" dirty="0">
                <a:latin typeface="Consolas" panose="020B0609020204030204" pitchFamily="49" charset="0"/>
              </a:rPr>
              <a:t>, </a:t>
            </a:r>
            <a:r>
              <a:rPr lang="en-US" sz="1600" dirty="0" err="1">
                <a:latin typeface="Consolas" panose="020B0609020204030204" pitchFamily="49" charset="0"/>
              </a:rPr>
              <a:t>tag_string_req</a:t>
            </a:r>
            <a:r>
              <a:rPr lang="en-US" sz="1600" dirty="0">
                <a:latin typeface="Consolas" panose="020B0609020204030204" pitchFamily="49" charset="0"/>
              </a:rPr>
              <a:t>);</a:t>
            </a:r>
          </a:p>
          <a:p>
            <a:endParaRPr lang="en-US" sz="1600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547A28A3-9180-4FFC-A0B6-49CB7830985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133600" y="287338"/>
            <a:ext cx="10058400" cy="1449387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68071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D7C3A-D9DA-4D6E-8024-0F3F13297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 !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9A7C2E2-CA08-4317-8812-BC714621D4A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299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79F78-F275-4A07-85AC-B4FA5839F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A5F84C-27A4-471F-A521-F6690A822B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500" dirty="0"/>
              <a:t>Design login and signup screens - Task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500" dirty="0"/>
              <a:t>Working with views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500" dirty="0"/>
              <a:t>Adding new styles and permissions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500" dirty="0"/>
              <a:t>MySQL database connectivity with android application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500" dirty="0"/>
              <a:t>Using external libraries in android – </a:t>
            </a:r>
            <a:r>
              <a:rPr lang="en-US" sz="2500"/>
              <a:t>Library Injectio</a:t>
            </a:r>
            <a:r>
              <a:rPr lang="en-US" sz="2500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2579791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FD2B83-7AC0-447D-8B51-B94EA3C1F4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74520"/>
            <a:ext cx="10058400" cy="3994574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IN" sz="2400" dirty="0"/>
              <a:t>A </a:t>
            </a:r>
            <a:r>
              <a:rPr lang="en-IN" sz="2400" b="1" dirty="0"/>
              <a:t>style</a:t>
            </a:r>
            <a:r>
              <a:rPr lang="en-IN" sz="2400" dirty="0"/>
              <a:t> resource defines the format and look for a UI. A style can be applied to an individual View (from within a layout file) or to an entire Activity or application.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400" dirty="0"/>
              <a:t>A style is defined in an XML resource that is separate from the XML that specifies the layout. This XML file resides under </a:t>
            </a:r>
            <a:r>
              <a:rPr lang="en-IN" sz="2400" b="1" dirty="0"/>
              <a:t>res/values/</a:t>
            </a:r>
            <a:r>
              <a:rPr lang="en-IN" sz="2400" dirty="0"/>
              <a:t> directory of your project and will have </a:t>
            </a:r>
            <a:r>
              <a:rPr lang="en-IN" sz="2400" b="1" dirty="0"/>
              <a:t>&lt;resources&gt;</a:t>
            </a:r>
            <a:r>
              <a:rPr lang="en-IN" sz="2400" dirty="0"/>
              <a:t> as the root node which is mandatory for the style file. The name of the XML file is arbitrary, but it must use the .xml extension.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400" dirty="0"/>
              <a:t>You can define multiple styles per file using </a:t>
            </a:r>
            <a:r>
              <a:rPr lang="en-IN" sz="2400" b="1" dirty="0"/>
              <a:t>&lt;style&gt;</a:t>
            </a:r>
            <a:r>
              <a:rPr lang="en-IN" sz="2400" dirty="0"/>
              <a:t> tag but each style will have its name that uniquely identifies the style. Android style attributes are set using </a:t>
            </a:r>
            <a:r>
              <a:rPr lang="en-IN" sz="2400" b="1" dirty="0"/>
              <a:t>&lt;item&gt;</a:t>
            </a:r>
            <a:r>
              <a:rPr lang="en-IN" sz="2400" dirty="0"/>
              <a:t> tag.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CA0AD12-A9E3-4EC2-A86A-F550C2D8D0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Styles</a:t>
            </a:r>
          </a:p>
        </p:txBody>
      </p:sp>
    </p:spTree>
    <p:extLst>
      <p:ext uri="{BB962C8B-B14F-4D97-AF65-F5344CB8AC3E}">
        <p14:creationId xmlns:p14="http://schemas.microsoft.com/office/powerpoint/2010/main" val="865491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3F486B-7BA1-4413-9D70-28FD28F1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Styles….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4280FD95-F9C2-45E3-8D11-3E5B08670538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097280" y="2348556"/>
            <a:ext cx="10058400" cy="2709730"/>
          </a:xfrm>
          <a:prstGeom prst="rect">
            <a:avLst/>
          </a:prstGeom>
          <a:solidFill>
            <a:srgbClr val="EEEEE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-44436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&lt;?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xml version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88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"1.0"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encoding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88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"utf-8"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?&gt;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8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&lt;resources&gt;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8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&lt;style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6006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88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88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CustomFontStyle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88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8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8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	&lt;item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6006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88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88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android:layout_width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88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8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alt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match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_parent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8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&lt;/item&gt;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8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	&lt;item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6006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88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88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android:layout_height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88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8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wrap_content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8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&lt;/item&gt;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8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	&lt;item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6006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88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88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android:textStyle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88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8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bold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8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&lt;/item&gt;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8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	&lt;item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6006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88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88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android:fontFamily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88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8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monospace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8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&lt;/item&gt;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	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8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&lt;item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6006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88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88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android:textSize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88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8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12pt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8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&lt;/item&gt;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8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	&lt;item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6006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88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88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android:textColor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88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8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#00FF00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8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&lt;/item&gt;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/&gt;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8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&lt;/style&gt;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8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&lt;/resources&gt;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1990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A2831-8EB1-4CA6-BC52-CA96735E9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MySQL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4DE7A2-4464-4C02-B1A2-6A0E8F5726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IN" sz="2400" b="1" dirty="0"/>
              <a:t>MySQL</a:t>
            </a:r>
            <a:r>
              <a:rPr lang="en-IN" sz="2400" dirty="0"/>
              <a:t> is a freely available open source Relational Database Management System (RDBMS) that uses Structured Query Language (</a:t>
            </a:r>
            <a:r>
              <a:rPr lang="en-IN" sz="2400" b="1" dirty="0"/>
              <a:t>SQL</a:t>
            </a:r>
            <a:r>
              <a:rPr lang="en-IN" sz="2400" dirty="0"/>
              <a:t>).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400" b="1" dirty="0"/>
              <a:t>SQL</a:t>
            </a:r>
            <a:r>
              <a:rPr lang="en-IN" sz="2400" dirty="0"/>
              <a:t> is the most popular language for adding, accessing and managing content in a database. It is most noted for its quick processing, proven reliability, ease and flexibility of use. 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400" b="1" dirty="0"/>
              <a:t>MySQL</a:t>
            </a:r>
            <a:r>
              <a:rPr lang="en-IN" sz="2400" dirty="0"/>
              <a:t> is an essential part of almost every open source </a:t>
            </a:r>
            <a:r>
              <a:rPr lang="en-IN" sz="2400" b="1" dirty="0"/>
              <a:t>PHP</a:t>
            </a:r>
            <a:r>
              <a:rPr lang="en-IN" sz="2400" dirty="0"/>
              <a:t> application. Good examples for PHP &amp; MySQL-based scripts are WordPress, Joomla and Magento.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58356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8E2BDA-D0E3-448E-864A-7E669AB7F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Volley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4FFA34-03A6-44C7-8DF0-F022C4BD2B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IN" sz="2400" b="1" dirty="0"/>
              <a:t>Volley</a:t>
            </a:r>
            <a:r>
              <a:rPr lang="en-IN" sz="2400" dirty="0"/>
              <a:t> is an HTTP library that makes networking very easy and fast, for </a:t>
            </a:r>
            <a:r>
              <a:rPr lang="en-IN" sz="2400" b="1" dirty="0"/>
              <a:t>Android</a:t>
            </a:r>
            <a:r>
              <a:rPr lang="en-IN" sz="2400" dirty="0"/>
              <a:t> apps. 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400" dirty="0"/>
              <a:t>It was developed by Google and introduced during Google I/O 2013.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400" dirty="0"/>
              <a:t>It manages the processing and caching of network requests and it saves developers valuable time from writing the same network call/cache code again and again.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400" dirty="0"/>
              <a:t>Volley is </a:t>
            </a:r>
            <a:r>
              <a:rPr lang="en-IN" sz="2400" b="1" dirty="0"/>
              <a:t>not suitable for large download or streaming operations</a:t>
            </a:r>
            <a:r>
              <a:rPr lang="en-IN" sz="2400" dirty="0"/>
              <a:t> since Volley holds all responses in memory during parsing.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139077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8E2BDA-D0E3-448E-864A-7E669AB7F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Features of Volley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4FFA34-03A6-44C7-8DF0-F022C4BD2B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 fontAlgn="base">
              <a:buFont typeface="+mj-lt"/>
              <a:buAutoNum type="arabicPeriod"/>
            </a:pPr>
            <a:r>
              <a:rPr lang="en-IN" sz="2400" dirty="0"/>
              <a:t>Request queuing and prioritization</a:t>
            </a:r>
          </a:p>
          <a:p>
            <a:pPr marL="457200" indent="-457200" fontAlgn="base">
              <a:buFont typeface="+mj-lt"/>
              <a:buAutoNum type="arabicPeriod"/>
            </a:pPr>
            <a:r>
              <a:rPr lang="en-IN" sz="2400" dirty="0"/>
              <a:t>Effective request cache and memory management</a:t>
            </a:r>
          </a:p>
          <a:p>
            <a:pPr marL="457200" indent="-457200" fontAlgn="base">
              <a:buFont typeface="+mj-lt"/>
              <a:buAutoNum type="arabicPeriod"/>
            </a:pPr>
            <a:r>
              <a:rPr lang="en-IN" sz="2400" dirty="0"/>
              <a:t>Extensibility and customization of the library to our needs</a:t>
            </a:r>
          </a:p>
          <a:p>
            <a:pPr marL="457200" indent="-457200" fontAlgn="base">
              <a:buFont typeface="+mj-lt"/>
              <a:buAutoNum type="arabicPeriod"/>
            </a:pPr>
            <a:r>
              <a:rPr lang="en-IN" sz="2400" dirty="0"/>
              <a:t>Cancelling the requests</a:t>
            </a:r>
          </a:p>
        </p:txBody>
      </p:sp>
    </p:spTree>
    <p:extLst>
      <p:ext uri="{BB962C8B-B14F-4D97-AF65-F5344CB8AC3E}">
        <p14:creationId xmlns:p14="http://schemas.microsoft.com/office/powerpoint/2010/main" val="31376558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8E2BDA-D0E3-448E-864A-7E669AB7F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Advantages of Volley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4FFA34-03A6-44C7-8DF0-F022C4BD2B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 fontAlgn="base">
              <a:buFont typeface="+mj-lt"/>
              <a:buAutoNum type="arabicPeriod"/>
            </a:pPr>
            <a:r>
              <a:rPr lang="en-IN" sz="2400" dirty="0"/>
              <a:t>All the task that need to be done with Networking in Android, can be done with the help of Volley.</a:t>
            </a:r>
          </a:p>
          <a:p>
            <a:pPr marL="457200" indent="-457200" fontAlgn="base">
              <a:buFont typeface="+mj-lt"/>
              <a:buAutoNum type="arabicPeriod"/>
            </a:pPr>
            <a:r>
              <a:rPr lang="en-IN" sz="2400" dirty="0"/>
              <a:t>Automatic scheduling of network requests.</a:t>
            </a:r>
          </a:p>
          <a:p>
            <a:pPr marL="457200" indent="-457200" fontAlgn="base">
              <a:buFont typeface="+mj-lt"/>
              <a:buAutoNum type="arabicPeriod"/>
            </a:pPr>
            <a:r>
              <a:rPr lang="en-IN" sz="2400" dirty="0"/>
              <a:t>C</a:t>
            </a:r>
            <a:r>
              <a:rPr lang="en-IN" sz="2400"/>
              <a:t>ache </a:t>
            </a:r>
            <a:r>
              <a:rPr lang="en-IN" sz="2400" dirty="0"/>
              <a:t>and memory management</a:t>
            </a:r>
          </a:p>
          <a:p>
            <a:pPr marL="457200" indent="-457200" fontAlgn="base">
              <a:buFont typeface="+mj-lt"/>
              <a:buAutoNum type="arabicPeriod"/>
            </a:pPr>
            <a:r>
              <a:rPr lang="en-IN" sz="2400" dirty="0"/>
              <a:t>Multiple concurrent network connections.</a:t>
            </a:r>
          </a:p>
          <a:p>
            <a:pPr marL="457200" indent="-457200" fontAlgn="base">
              <a:buFont typeface="+mj-lt"/>
              <a:buAutoNum type="arabicPeriod"/>
            </a:pPr>
            <a:r>
              <a:rPr lang="en-IN" sz="2400" dirty="0"/>
              <a:t>Cancelling requests.</a:t>
            </a:r>
          </a:p>
          <a:p>
            <a:pPr marL="457200" indent="-457200" fontAlgn="base">
              <a:buFont typeface="+mj-lt"/>
              <a:buAutoNum type="arabicPeriod"/>
            </a:pPr>
            <a:r>
              <a:rPr lang="en-IN" sz="2400" dirty="0"/>
              <a:t>Request prioritization.</a:t>
            </a:r>
          </a:p>
          <a:p>
            <a:pPr marL="457200" indent="-457200" fontAlgn="base">
              <a:buFont typeface="+mj-lt"/>
              <a:buAutoNum type="arabicPeriod"/>
            </a:pPr>
            <a:r>
              <a:rPr lang="en-IN" sz="2400" dirty="0"/>
              <a:t>Volley provides debugging and tracing tools.</a:t>
            </a:r>
          </a:p>
        </p:txBody>
      </p:sp>
    </p:spTree>
    <p:extLst>
      <p:ext uri="{BB962C8B-B14F-4D97-AF65-F5344CB8AC3E}">
        <p14:creationId xmlns:p14="http://schemas.microsoft.com/office/powerpoint/2010/main" val="13871193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8E2BDA-D0E3-448E-864A-7E669AB7F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import volley and add permission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4FFA34-03A6-44C7-8DF0-F022C4BD2B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400" dirty="0"/>
              <a:t>Before getting started with Volley, one needs to import Volley and add permissions in the Android Project.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400" dirty="0"/>
              <a:t>The steps to do so are as follows: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400" b="1" dirty="0">
                <a:solidFill>
                  <a:schemeClr val="accent2"/>
                </a:solidFill>
              </a:rPr>
              <a:t>1.   </a:t>
            </a:r>
            <a:r>
              <a:rPr lang="en-US" altLang="en-US" sz="2400" dirty="0"/>
              <a:t>Open </a:t>
            </a:r>
            <a:r>
              <a:rPr lang="en-US" altLang="en-US" sz="2400" b="1" dirty="0" err="1"/>
              <a:t>build.gradle</a:t>
            </a:r>
            <a:r>
              <a:rPr lang="en-US" altLang="en-US" sz="2400" b="1" dirty="0"/>
              <a:t>(Moule: app)</a:t>
            </a:r>
            <a:r>
              <a:rPr lang="en-US" altLang="en-US" sz="2400" dirty="0"/>
              <a:t> and add the following dependency: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400" dirty="0"/>
              <a:t>	Dependencies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400" dirty="0"/>
              <a:t>		{ //...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400" dirty="0"/>
              <a:t>		implementation 'com.android.volley:volley:1.0.0’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400" dirty="0"/>
              <a:t>		}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400" b="1" dirty="0">
                <a:solidFill>
                  <a:schemeClr val="accent2"/>
                </a:solidFill>
              </a:rPr>
              <a:t>2.   </a:t>
            </a:r>
            <a:r>
              <a:rPr lang="en-US" altLang="en-US" sz="2400" dirty="0"/>
              <a:t>In </a:t>
            </a:r>
            <a:r>
              <a:rPr lang="en-US" altLang="en-US" sz="2400" b="1" dirty="0"/>
              <a:t>AndroidMaifest.xml</a:t>
            </a:r>
            <a:r>
              <a:rPr lang="en-US" altLang="en-US" sz="2400" dirty="0"/>
              <a:t> add the internet permission: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400" dirty="0"/>
              <a:t>	 &lt;</a:t>
            </a:r>
            <a:r>
              <a:rPr lang="en-US" altLang="en-US" sz="2400" b="1" dirty="0"/>
              <a:t>uses-permission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android:name</a:t>
            </a:r>
            <a:r>
              <a:rPr lang="en-US" altLang="en-US" sz="2400" dirty="0"/>
              <a:t>="</a:t>
            </a:r>
            <a:r>
              <a:rPr lang="en-US" altLang="en-US" sz="2400" dirty="0" err="1"/>
              <a:t>android.permission.INTERNET</a:t>
            </a:r>
            <a:r>
              <a:rPr lang="en-US" altLang="en-US" sz="2400" dirty="0"/>
              <a:t> /&gt;"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2400" dirty="0"/>
          </a:p>
          <a:p>
            <a:pPr marL="0" indent="0" fontAlgn="base">
              <a:buNone/>
            </a:pPr>
            <a:endParaRPr lang="en-IN" sz="2400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D7737E68-9934-4193-9431-83CFA53B0A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7280" y="2604254"/>
            <a:ext cx="65" cy="369332"/>
          </a:xfrm>
          <a:prstGeom prst="rect">
            <a:avLst/>
          </a:prstGeom>
          <a:solidFill>
            <a:srgbClr val="E0E0E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301878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603</TotalTime>
  <Words>196</Words>
  <Application>Microsoft Office PowerPoint</Application>
  <PresentationFormat>Widescreen</PresentationFormat>
  <Paragraphs>71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Consolas</vt:lpstr>
      <vt:lpstr>Courier New</vt:lpstr>
      <vt:lpstr>Retrospect</vt:lpstr>
      <vt:lpstr>Mobile Apps Development</vt:lpstr>
      <vt:lpstr>Topics</vt:lpstr>
      <vt:lpstr>Styles</vt:lpstr>
      <vt:lpstr>Styles….</vt:lpstr>
      <vt:lpstr>MySQL</vt:lpstr>
      <vt:lpstr>Volley</vt:lpstr>
      <vt:lpstr>Features of Volley</vt:lpstr>
      <vt:lpstr>Advantages of Volley</vt:lpstr>
      <vt:lpstr>How to import volley and add permission</vt:lpstr>
      <vt:lpstr> </vt:lpstr>
      <vt:lpstr>Thank You 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Mobile Apps Development – (IT 4548)</dc:title>
  <dc:creator>Tariq Mahmood</dc:creator>
  <cp:lastModifiedBy>Tariq Mahmood</cp:lastModifiedBy>
  <cp:revision>153</cp:revision>
  <dcterms:created xsi:type="dcterms:W3CDTF">2019-09-05T01:27:10Z</dcterms:created>
  <dcterms:modified xsi:type="dcterms:W3CDTF">2020-05-01T16:16:47Z</dcterms:modified>
</cp:coreProperties>
</file>