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5" r:id="rId5"/>
    <p:sldId id="297" r:id="rId6"/>
    <p:sldId id="296" r:id="rId7"/>
    <p:sldId id="298" r:id="rId8"/>
    <p:sldId id="299" r:id="rId9"/>
    <p:sldId id="300" r:id="rId10"/>
    <p:sldId id="301" r:id="rId11"/>
    <p:sldId id="302" r:id="rId12"/>
    <p:sldId id="304" r:id="rId13"/>
    <p:sldId id="303" r:id="rId14"/>
    <p:sldId id="305" r:id="rId15"/>
    <p:sldId id="306" r:id="rId16"/>
    <p:sldId id="307" r:id="rId17"/>
    <p:sldId id="308" r:id="rId18"/>
    <p:sldId id="30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3A382-42B9-4434-84BF-2423D64E7FB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8709CE-392B-4FDC-B466-0B45EC5264ED}">
      <dgm:prSet/>
      <dgm:spPr/>
      <dgm:t>
        <a:bodyPr/>
        <a:lstStyle/>
        <a:p>
          <a:r>
            <a:rPr lang="en-US"/>
            <a:t>Some common biosorbents are: </a:t>
          </a:r>
        </a:p>
      </dgm:t>
    </dgm:pt>
    <dgm:pt modelId="{B4558325-F806-48A2-8E21-BCA202C536E2}" type="parTrans" cxnId="{3443D82F-C0A2-4094-A5CD-2C84B9409730}">
      <dgm:prSet/>
      <dgm:spPr/>
      <dgm:t>
        <a:bodyPr/>
        <a:lstStyle/>
        <a:p>
          <a:endParaRPr lang="en-US"/>
        </a:p>
      </dgm:t>
    </dgm:pt>
    <dgm:pt modelId="{22A4C5E3-B19C-4201-9BC4-5CC6F9E650D4}" type="sibTrans" cxnId="{3443D82F-C0A2-4094-A5CD-2C84B9409730}">
      <dgm:prSet/>
      <dgm:spPr/>
      <dgm:t>
        <a:bodyPr/>
        <a:lstStyle/>
        <a:p>
          <a:endParaRPr lang="en-US"/>
        </a:p>
      </dgm:t>
    </dgm:pt>
    <dgm:pt modelId="{4E6D2A1A-DC15-41CB-A50B-0824EBFC4475}">
      <dgm:prSet/>
      <dgm:spPr/>
      <dgm:t>
        <a:bodyPr/>
        <a:lstStyle/>
        <a:p>
          <a:r>
            <a:rPr lang="en-US"/>
            <a:t>Plants</a:t>
          </a:r>
        </a:p>
      </dgm:t>
    </dgm:pt>
    <dgm:pt modelId="{776F4F6C-9FAB-4ADB-9CBE-75644A254720}" type="parTrans" cxnId="{ABB40962-628D-4ACD-AE21-150FCBB38AB1}">
      <dgm:prSet/>
      <dgm:spPr/>
      <dgm:t>
        <a:bodyPr/>
        <a:lstStyle/>
        <a:p>
          <a:endParaRPr lang="en-US"/>
        </a:p>
      </dgm:t>
    </dgm:pt>
    <dgm:pt modelId="{0220DC34-931E-4383-8FFF-996AA43A1EA8}" type="sibTrans" cxnId="{ABB40962-628D-4ACD-AE21-150FCBB38AB1}">
      <dgm:prSet/>
      <dgm:spPr/>
      <dgm:t>
        <a:bodyPr/>
        <a:lstStyle/>
        <a:p>
          <a:endParaRPr lang="en-US"/>
        </a:p>
      </dgm:t>
    </dgm:pt>
    <dgm:pt modelId="{71F14BC6-5F6B-4E29-AF09-072BCC6221DC}">
      <dgm:prSet/>
      <dgm:spPr/>
      <dgm:t>
        <a:bodyPr/>
        <a:lstStyle/>
        <a:p>
          <a:r>
            <a:rPr lang="en-US"/>
            <a:t>Algae</a:t>
          </a:r>
        </a:p>
      </dgm:t>
    </dgm:pt>
    <dgm:pt modelId="{3FF22250-51EE-4952-9B07-D0C3B9AE6385}" type="parTrans" cxnId="{7D1CDB86-EAB0-423C-B9B6-FB7E853FF327}">
      <dgm:prSet/>
      <dgm:spPr/>
      <dgm:t>
        <a:bodyPr/>
        <a:lstStyle/>
        <a:p>
          <a:endParaRPr lang="en-US"/>
        </a:p>
      </dgm:t>
    </dgm:pt>
    <dgm:pt modelId="{1AD3A8A9-5718-49A0-9547-40B4A495BBAD}" type="sibTrans" cxnId="{7D1CDB86-EAB0-423C-B9B6-FB7E853FF327}">
      <dgm:prSet/>
      <dgm:spPr/>
      <dgm:t>
        <a:bodyPr/>
        <a:lstStyle/>
        <a:p>
          <a:endParaRPr lang="en-US"/>
        </a:p>
      </dgm:t>
    </dgm:pt>
    <dgm:pt modelId="{169FBCC2-027C-4340-A953-3B2A258B4311}">
      <dgm:prSet/>
      <dgm:spPr/>
      <dgm:t>
        <a:bodyPr/>
        <a:lstStyle/>
        <a:p>
          <a:r>
            <a:rPr lang="en-US"/>
            <a:t>Fungi</a:t>
          </a:r>
        </a:p>
      </dgm:t>
    </dgm:pt>
    <dgm:pt modelId="{DB0294CA-D4DB-4D12-A8EF-5FD33EE4591B}" type="parTrans" cxnId="{8F37EBB8-8CC6-453A-87D1-B3DDAFC4C495}">
      <dgm:prSet/>
      <dgm:spPr/>
      <dgm:t>
        <a:bodyPr/>
        <a:lstStyle/>
        <a:p>
          <a:endParaRPr lang="en-US"/>
        </a:p>
      </dgm:t>
    </dgm:pt>
    <dgm:pt modelId="{80D7B346-5EE4-4397-B454-8460BD5A4E3E}" type="sibTrans" cxnId="{8F37EBB8-8CC6-453A-87D1-B3DDAFC4C495}">
      <dgm:prSet/>
      <dgm:spPr/>
      <dgm:t>
        <a:bodyPr/>
        <a:lstStyle/>
        <a:p>
          <a:endParaRPr lang="en-US"/>
        </a:p>
      </dgm:t>
    </dgm:pt>
    <dgm:pt modelId="{4E31F846-8299-405A-A4AF-3D2FDC7F78D7}">
      <dgm:prSet/>
      <dgm:spPr/>
      <dgm:t>
        <a:bodyPr/>
        <a:lstStyle/>
        <a:p>
          <a:r>
            <a:rPr lang="en-US"/>
            <a:t>Bacteria</a:t>
          </a:r>
        </a:p>
      </dgm:t>
    </dgm:pt>
    <dgm:pt modelId="{8845761D-856E-4C2D-8BD3-922BCD588567}" type="parTrans" cxnId="{9ED9D165-26E2-46E8-8F72-D23F3D731E0E}">
      <dgm:prSet/>
      <dgm:spPr/>
      <dgm:t>
        <a:bodyPr/>
        <a:lstStyle/>
        <a:p>
          <a:endParaRPr lang="en-US"/>
        </a:p>
      </dgm:t>
    </dgm:pt>
    <dgm:pt modelId="{7A603907-342D-4099-9616-3AA4AD8F6480}" type="sibTrans" cxnId="{9ED9D165-26E2-46E8-8F72-D23F3D731E0E}">
      <dgm:prSet/>
      <dgm:spPr/>
      <dgm:t>
        <a:bodyPr/>
        <a:lstStyle/>
        <a:p>
          <a:endParaRPr lang="en-US"/>
        </a:p>
      </dgm:t>
    </dgm:pt>
    <dgm:pt modelId="{215D34C6-9D70-468C-BF84-9BAD47935655}" type="pres">
      <dgm:prSet presAssocID="{EF53A382-42B9-4434-84BF-2423D64E7F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CBB343-4CEF-4989-9306-5EAA358902F7}" type="pres">
      <dgm:prSet presAssocID="{F98709CE-392B-4FDC-B466-0B45EC5264E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6D38F-3E9A-4D34-8109-CEEF69FCDEAC}" type="pres">
      <dgm:prSet presAssocID="{F98709CE-392B-4FDC-B466-0B45EC5264ED}" presName="spNode" presStyleCnt="0"/>
      <dgm:spPr/>
    </dgm:pt>
    <dgm:pt modelId="{C5DA3E67-7910-42B9-A3CE-398DAEB79782}" type="pres">
      <dgm:prSet presAssocID="{22A4C5E3-B19C-4201-9BC4-5CC6F9E650D4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B0276E2-6142-4673-B76C-346747A1B964}" type="pres">
      <dgm:prSet presAssocID="{4E6D2A1A-DC15-41CB-A50B-0824EBFC447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0563B-FD73-4970-9EFD-24AAA6BEB7AC}" type="pres">
      <dgm:prSet presAssocID="{4E6D2A1A-DC15-41CB-A50B-0824EBFC4475}" presName="spNode" presStyleCnt="0"/>
      <dgm:spPr/>
    </dgm:pt>
    <dgm:pt modelId="{AC61CB0B-0AB7-41BC-BC0F-F3FB06B72686}" type="pres">
      <dgm:prSet presAssocID="{0220DC34-931E-4383-8FFF-996AA43A1EA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96B40758-35A7-491D-B5C5-992C5AEF478B}" type="pres">
      <dgm:prSet presAssocID="{71F14BC6-5F6B-4E29-AF09-072BCC6221D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8B069-4060-496D-B3BD-4AF14D088B99}" type="pres">
      <dgm:prSet presAssocID="{71F14BC6-5F6B-4E29-AF09-072BCC6221DC}" presName="spNode" presStyleCnt="0"/>
      <dgm:spPr/>
    </dgm:pt>
    <dgm:pt modelId="{A5E015A3-C602-4A08-9339-769BE7A7DD47}" type="pres">
      <dgm:prSet presAssocID="{1AD3A8A9-5718-49A0-9547-40B4A495BBA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A6E17AA-EBF4-4C11-B0AD-4184DE3A09C1}" type="pres">
      <dgm:prSet presAssocID="{169FBCC2-027C-4340-A953-3B2A258B431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26752-0C93-4020-8E56-78EE900179FA}" type="pres">
      <dgm:prSet presAssocID="{169FBCC2-027C-4340-A953-3B2A258B4311}" presName="spNode" presStyleCnt="0"/>
      <dgm:spPr/>
    </dgm:pt>
    <dgm:pt modelId="{602BB20F-58A8-42FA-AAF3-A5EAD817F414}" type="pres">
      <dgm:prSet presAssocID="{80D7B346-5EE4-4397-B454-8460BD5A4E3E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4DEFF97-8AB6-4E8D-A03F-6EF5E3E4432B}" type="pres">
      <dgm:prSet presAssocID="{4E31F846-8299-405A-A4AF-3D2FDC7F78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AD6E8-0F51-4B8C-ADBA-6C9932CF16BC}" type="pres">
      <dgm:prSet presAssocID="{4E31F846-8299-405A-A4AF-3D2FDC7F78D7}" presName="spNode" presStyleCnt="0"/>
      <dgm:spPr/>
    </dgm:pt>
    <dgm:pt modelId="{2EEDC089-2BBD-4CB4-AC4D-D7D339D05428}" type="pres">
      <dgm:prSet presAssocID="{7A603907-342D-4099-9616-3AA4AD8F648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1EEB6CE-E2E5-4D7B-B1F3-96CF7A55A9DD}" type="presOf" srcId="{7A603907-342D-4099-9616-3AA4AD8F6480}" destId="{2EEDC089-2BBD-4CB4-AC4D-D7D339D05428}" srcOrd="0" destOrd="0" presId="urn:microsoft.com/office/officeart/2005/8/layout/cycle6"/>
    <dgm:cxn modelId="{1A9FDBA0-3AD2-4431-AB34-00BC7A59B7A3}" type="presOf" srcId="{4E6D2A1A-DC15-41CB-A50B-0824EBFC4475}" destId="{0B0276E2-6142-4673-B76C-346747A1B964}" srcOrd="0" destOrd="0" presId="urn:microsoft.com/office/officeart/2005/8/layout/cycle6"/>
    <dgm:cxn modelId="{ABB40962-628D-4ACD-AE21-150FCBB38AB1}" srcId="{EF53A382-42B9-4434-84BF-2423D64E7FB0}" destId="{4E6D2A1A-DC15-41CB-A50B-0824EBFC4475}" srcOrd="1" destOrd="0" parTransId="{776F4F6C-9FAB-4ADB-9CBE-75644A254720}" sibTransId="{0220DC34-931E-4383-8FFF-996AA43A1EA8}"/>
    <dgm:cxn modelId="{E6B40DDD-17AA-4E89-B149-305EAA101CE9}" type="presOf" srcId="{EF53A382-42B9-4434-84BF-2423D64E7FB0}" destId="{215D34C6-9D70-468C-BF84-9BAD47935655}" srcOrd="0" destOrd="0" presId="urn:microsoft.com/office/officeart/2005/8/layout/cycle6"/>
    <dgm:cxn modelId="{9ED9D165-26E2-46E8-8F72-D23F3D731E0E}" srcId="{EF53A382-42B9-4434-84BF-2423D64E7FB0}" destId="{4E31F846-8299-405A-A4AF-3D2FDC7F78D7}" srcOrd="4" destOrd="0" parTransId="{8845761D-856E-4C2D-8BD3-922BCD588567}" sibTransId="{7A603907-342D-4099-9616-3AA4AD8F6480}"/>
    <dgm:cxn modelId="{9ECA7DE4-E935-4E93-AEE4-39091EA12902}" type="presOf" srcId="{4E31F846-8299-405A-A4AF-3D2FDC7F78D7}" destId="{C4DEFF97-8AB6-4E8D-A03F-6EF5E3E4432B}" srcOrd="0" destOrd="0" presId="urn:microsoft.com/office/officeart/2005/8/layout/cycle6"/>
    <dgm:cxn modelId="{7EC915F5-7FFF-4414-AB31-16C664850CAC}" type="presOf" srcId="{169FBCC2-027C-4340-A953-3B2A258B4311}" destId="{2A6E17AA-EBF4-4C11-B0AD-4184DE3A09C1}" srcOrd="0" destOrd="0" presId="urn:microsoft.com/office/officeart/2005/8/layout/cycle6"/>
    <dgm:cxn modelId="{3443D82F-C0A2-4094-A5CD-2C84B9409730}" srcId="{EF53A382-42B9-4434-84BF-2423D64E7FB0}" destId="{F98709CE-392B-4FDC-B466-0B45EC5264ED}" srcOrd="0" destOrd="0" parTransId="{B4558325-F806-48A2-8E21-BCA202C536E2}" sibTransId="{22A4C5E3-B19C-4201-9BC4-5CC6F9E650D4}"/>
    <dgm:cxn modelId="{10312FDB-C249-43B2-8452-849D0879D701}" type="presOf" srcId="{0220DC34-931E-4383-8FFF-996AA43A1EA8}" destId="{AC61CB0B-0AB7-41BC-BC0F-F3FB06B72686}" srcOrd="0" destOrd="0" presId="urn:microsoft.com/office/officeart/2005/8/layout/cycle6"/>
    <dgm:cxn modelId="{62E724AD-04E4-4B06-AAF5-237207569DC3}" type="presOf" srcId="{1AD3A8A9-5718-49A0-9547-40B4A495BBAD}" destId="{A5E015A3-C602-4A08-9339-769BE7A7DD47}" srcOrd="0" destOrd="0" presId="urn:microsoft.com/office/officeart/2005/8/layout/cycle6"/>
    <dgm:cxn modelId="{A5B835BD-B703-4F28-ACEE-92134575BE83}" type="presOf" srcId="{22A4C5E3-B19C-4201-9BC4-5CC6F9E650D4}" destId="{C5DA3E67-7910-42B9-A3CE-398DAEB79782}" srcOrd="0" destOrd="0" presId="urn:microsoft.com/office/officeart/2005/8/layout/cycle6"/>
    <dgm:cxn modelId="{8F37EBB8-8CC6-453A-87D1-B3DDAFC4C495}" srcId="{EF53A382-42B9-4434-84BF-2423D64E7FB0}" destId="{169FBCC2-027C-4340-A953-3B2A258B4311}" srcOrd="3" destOrd="0" parTransId="{DB0294CA-D4DB-4D12-A8EF-5FD33EE4591B}" sibTransId="{80D7B346-5EE4-4397-B454-8460BD5A4E3E}"/>
    <dgm:cxn modelId="{7D1CDB86-EAB0-423C-B9B6-FB7E853FF327}" srcId="{EF53A382-42B9-4434-84BF-2423D64E7FB0}" destId="{71F14BC6-5F6B-4E29-AF09-072BCC6221DC}" srcOrd="2" destOrd="0" parTransId="{3FF22250-51EE-4952-9B07-D0C3B9AE6385}" sibTransId="{1AD3A8A9-5718-49A0-9547-40B4A495BBAD}"/>
    <dgm:cxn modelId="{8833E916-ABF4-465D-8BE0-7DD0C9F38B05}" type="presOf" srcId="{F98709CE-392B-4FDC-B466-0B45EC5264ED}" destId="{64CBB343-4CEF-4989-9306-5EAA358902F7}" srcOrd="0" destOrd="0" presId="urn:microsoft.com/office/officeart/2005/8/layout/cycle6"/>
    <dgm:cxn modelId="{035AFD8D-8C90-426B-B628-396E4E2D10A8}" type="presOf" srcId="{80D7B346-5EE4-4397-B454-8460BD5A4E3E}" destId="{602BB20F-58A8-42FA-AAF3-A5EAD817F414}" srcOrd="0" destOrd="0" presId="urn:microsoft.com/office/officeart/2005/8/layout/cycle6"/>
    <dgm:cxn modelId="{5DBE3B9E-8430-46C5-966A-52D1DDAA1065}" type="presOf" srcId="{71F14BC6-5F6B-4E29-AF09-072BCC6221DC}" destId="{96B40758-35A7-491D-B5C5-992C5AEF478B}" srcOrd="0" destOrd="0" presId="urn:microsoft.com/office/officeart/2005/8/layout/cycle6"/>
    <dgm:cxn modelId="{AEA6C579-8A28-413B-BBC9-DF5707F7AD86}" type="presParOf" srcId="{215D34C6-9D70-468C-BF84-9BAD47935655}" destId="{64CBB343-4CEF-4989-9306-5EAA358902F7}" srcOrd="0" destOrd="0" presId="urn:microsoft.com/office/officeart/2005/8/layout/cycle6"/>
    <dgm:cxn modelId="{2B8D725B-66AA-418F-BC2A-017932269D0F}" type="presParOf" srcId="{215D34C6-9D70-468C-BF84-9BAD47935655}" destId="{35E6D38F-3E9A-4D34-8109-CEEF69FCDEAC}" srcOrd="1" destOrd="0" presId="urn:microsoft.com/office/officeart/2005/8/layout/cycle6"/>
    <dgm:cxn modelId="{B58EA5FA-6CF6-46A7-88A5-EF45C6051E02}" type="presParOf" srcId="{215D34C6-9D70-468C-BF84-9BAD47935655}" destId="{C5DA3E67-7910-42B9-A3CE-398DAEB79782}" srcOrd="2" destOrd="0" presId="urn:microsoft.com/office/officeart/2005/8/layout/cycle6"/>
    <dgm:cxn modelId="{A63930B3-6A5E-47B1-97E8-C519BB95E4EC}" type="presParOf" srcId="{215D34C6-9D70-468C-BF84-9BAD47935655}" destId="{0B0276E2-6142-4673-B76C-346747A1B964}" srcOrd="3" destOrd="0" presId="urn:microsoft.com/office/officeart/2005/8/layout/cycle6"/>
    <dgm:cxn modelId="{BF0F005E-6CA2-4D70-A490-1BFC7741BB8D}" type="presParOf" srcId="{215D34C6-9D70-468C-BF84-9BAD47935655}" destId="{41D0563B-FD73-4970-9EFD-24AAA6BEB7AC}" srcOrd="4" destOrd="0" presId="urn:microsoft.com/office/officeart/2005/8/layout/cycle6"/>
    <dgm:cxn modelId="{B3387745-FD4E-44FF-A82A-B226F9DC980C}" type="presParOf" srcId="{215D34C6-9D70-468C-BF84-9BAD47935655}" destId="{AC61CB0B-0AB7-41BC-BC0F-F3FB06B72686}" srcOrd="5" destOrd="0" presId="urn:microsoft.com/office/officeart/2005/8/layout/cycle6"/>
    <dgm:cxn modelId="{53D737BE-BD6E-4F6F-A410-02E5898A7375}" type="presParOf" srcId="{215D34C6-9D70-468C-BF84-9BAD47935655}" destId="{96B40758-35A7-491D-B5C5-992C5AEF478B}" srcOrd="6" destOrd="0" presId="urn:microsoft.com/office/officeart/2005/8/layout/cycle6"/>
    <dgm:cxn modelId="{51C6762E-A0D3-425B-BE5B-9B58A312F027}" type="presParOf" srcId="{215D34C6-9D70-468C-BF84-9BAD47935655}" destId="{BCC8B069-4060-496D-B3BD-4AF14D088B99}" srcOrd="7" destOrd="0" presId="urn:microsoft.com/office/officeart/2005/8/layout/cycle6"/>
    <dgm:cxn modelId="{1197CE88-FECF-42CF-BE42-5309998679CC}" type="presParOf" srcId="{215D34C6-9D70-468C-BF84-9BAD47935655}" destId="{A5E015A3-C602-4A08-9339-769BE7A7DD47}" srcOrd="8" destOrd="0" presId="urn:microsoft.com/office/officeart/2005/8/layout/cycle6"/>
    <dgm:cxn modelId="{225DFF6E-88E8-4103-B09A-7AB79084248D}" type="presParOf" srcId="{215D34C6-9D70-468C-BF84-9BAD47935655}" destId="{2A6E17AA-EBF4-4C11-B0AD-4184DE3A09C1}" srcOrd="9" destOrd="0" presId="urn:microsoft.com/office/officeart/2005/8/layout/cycle6"/>
    <dgm:cxn modelId="{5A0E40B8-5863-4483-96B2-75DBB0DC95F0}" type="presParOf" srcId="{215D34C6-9D70-468C-BF84-9BAD47935655}" destId="{F3026752-0C93-4020-8E56-78EE900179FA}" srcOrd="10" destOrd="0" presId="urn:microsoft.com/office/officeart/2005/8/layout/cycle6"/>
    <dgm:cxn modelId="{D8CF098A-9C2E-4ABE-9CF1-547647B53A60}" type="presParOf" srcId="{215D34C6-9D70-468C-BF84-9BAD47935655}" destId="{602BB20F-58A8-42FA-AAF3-A5EAD817F414}" srcOrd="11" destOrd="0" presId="urn:microsoft.com/office/officeart/2005/8/layout/cycle6"/>
    <dgm:cxn modelId="{8175A6D6-5A86-4F00-A6D5-60CDCDA99F32}" type="presParOf" srcId="{215D34C6-9D70-468C-BF84-9BAD47935655}" destId="{C4DEFF97-8AB6-4E8D-A03F-6EF5E3E4432B}" srcOrd="12" destOrd="0" presId="urn:microsoft.com/office/officeart/2005/8/layout/cycle6"/>
    <dgm:cxn modelId="{7C92928C-976B-4680-9B7C-396ABD129377}" type="presParOf" srcId="{215D34C6-9D70-468C-BF84-9BAD47935655}" destId="{336AD6E8-0F51-4B8C-ADBA-6C9932CF16BC}" srcOrd="13" destOrd="0" presId="urn:microsoft.com/office/officeart/2005/8/layout/cycle6"/>
    <dgm:cxn modelId="{28A31DB9-30A6-4BE0-9663-D0EABABF1362}" type="presParOf" srcId="{215D34C6-9D70-468C-BF84-9BAD47935655}" destId="{2EEDC089-2BBD-4CB4-AC4D-D7D339D0542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BB343-4CEF-4989-9306-5EAA358902F7}">
      <dsp:nvSpPr>
        <dsp:cNvPr id="0" name=""/>
        <dsp:cNvSpPr/>
      </dsp:nvSpPr>
      <dsp:spPr>
        <a:xfrm>
          <a:off x="2164688" y="3233"/>
          <a:ext cx="1633342" cy="1061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Some common biosorbents are: </a:t>
          </a:r>
        </a:p>
      </dsp:txBody>
      <dsp:txXfrm>
        <a:off x="2216515" y="55060"/>
        <a:ext cx="1529688" cy="958018"/>
      </dsp:txXfrm>
    </dsp:sp>
    <dsp:sp modelId="{C5DA3E67-7910-42B9-A3CE-398DAEB79782}">
      <dsp:nvSpPr>
        <dsp:cNvPr id="0" name=""/>
        <dsp:cNvSpPr/>
      </dsp:nvSpPr>
      <dsp:spPr>
        <a:xfrm>
          <a:off x="858351" y="534069"/>
          <a:ext cx="4246017" cy="4246017"/>
        </a:xfrm>
        <a:custGeom>
          <a:avLst/>
          <a:gdLst/>
          <a:ahLst/>
          <a:cxnLst/>
          <a:rect l="0" t="0" r="0" b="0"/>
          <a:pathLst>
            <a:path>
              <a:moveTo>
                <a:pt x="2950924" y="168086"/>
              </a:moveTo>
              <a:arcTo wR="2123008" hR="2123008" stAng="17577168" swAng="196364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276E2-6142-4673-B76C-346747A1B964}">
      <dsp:nvSpPr>
        <dsp:cNvPr id="0" name=""/>
        <dsp:cNvSpPr/>
      </dsp:nvSpPr>
      <dsp:spPr>
        <a:xfrm>
          <a:off x="4183789" y="1470196"/>
          <a:ext cx="1633342" cy="1061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Plants</a:t>
          </a:r>
        </a:p>
      </dsp:txBody>
      <dsp:txXfrm>
        <a:off x="4235616" y="1522023"/>
        <a:ext cx="1529688" cy="958018"/>
      </dsp:txXfrm>
    </dsp:sp>
    <dsp:sp modelId="{AC61CB0B-0AB7-41BC-BC0F-F3FB06B72686}">
      <dsp:nvSpPr>
        <dsp:cNvPr id="0" name=""/>
        <dsp:cNvSpPr/>
      </dsp:nvSpPr>
      <dsp:spPr>
        <a:xfrm>
          <a:off x="858351" y="534069"/>
          <a:ext cx="4246017" cy="4246017"/>
        </a:xfrm>
        <a:custGeom>
          <a:avLst/>
          <a:gdLst/>
          <a:ahLst/>
          <a:cxnLst/>
          <a:rect l="0" t="0" r="0" b="0"/>
          <a:pathLst>
            <a:path>
              <a:moveTo>
                <a:pt x="4243080" y="2011379"/>
              </a:moveTo>
              <a:arcTo wR="2123008" hR="2123008" stAng="21419158" swAng="219792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40758-35A7-491D-B5C5-992C5AEF478B}">
      <dsp:nvSpPr>
        <dsp:cNvPr id="0" name=""/>
        <dsp:cNvSpPr/>
      </dsp:nvSpPr>
      <dsp:spPr>
        <a:xfrm>
          <a:off x="3412561" y="3843792"/>
          <a:ext cx="1633342" cy="1061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Algae</a:t>
          </a:r>
        </a:p>
      </dsp:txBody>
      <dsp:txXfrm>
        <a:off x="3464388" y="3895619"/>
        <a:ext cx="1529688" cy="958018"/>
      </dsp:txXfrm>
    </dsp:sp>
    <dsp:sp modelId="{A5E015A3-C602-4A08-9339-769BE7A7DD47}">
      <dsp:nvSpPr>
        <dsp:cNvPr id="0" name=""/>
        <dsp:cNvSpPr/>
      </dsp:nvSpPr>
      <dsp:spPr>
        <a:xfrm>
          <a:off x="858351" y="534069"/>
          <a:ext cx="4246017" cy="4246017"/>
        </a:xfrm>
        <a:custGeom>
          <a:avLst/>
          <a:gdLst/>
          <a:ahLst/>
          <a:cxnLst/>
          <a:rect l="0" t="0" r="0" b="0"/>
          <a:pathLst>
            <a:path>
              <a:moveTo>
                <a:pt x="2545762" y="4203500"/>
              </a:moveTo>
              <a:arcTo wR="2123008" hR="2123008" stAng="4710836" swAng="137832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E17AA-EBF4-4C11-B0AD-4184DE3A09C1}">
      <dsp:nvSpPr>
        <dsp:cNvPr id="0" name=""/>
        <dsp:cNvSpPr/>
      </dsp:nvSpPr>
      <dsp:spPr>
        <a:xfrm>
          <a:off x="916815" y="3843792"/>
          <a:ext cx="1633342" cy="1061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Fungi</a:t>
          </a:r>
        </a:p>
      </dsp:txBody>
      <dsp:txXfrm>
        <a:off x="968642" y="3895619"/>
        <a:ext cx="1529688" cy="958018"/>
      </dsp:txXfrm>
    </dsp:sp>
    <dsp:sp modelId="{602BB20F-58A8-42FA-AAF3-A5EAD817F414}">
      <dsp:nvSpPr>
        <dsp:cNvPr id="0" name=""/>
        <dsp:cNvSpPr/>
      </dsp:nvSpPr>
      <dsp:spPr>
        <a:xfrm>
          <a:off x="858351" y="534069"/>
          <a:ext cx="4246017" cy="4246017"/>
        </a:xfrm>
        <a:custGeom>
          <a:avLst/>
          <a:gdLst/>
          <a:ahLst/>
          <a:cxnLst/>
          <a:rect l="0" t="0" r="0" b="0"/>
          <a:pathLst>
            <a:path>
              <a:moveTo>
                <a:pt x="355079" y="3298420"/>
              </a:moveTo>
              <a:arcTo wR="2123008" hR="2123008" stAng="8782918" swAng="219792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EFF97-8AB6-4E8D-A03F-6EF5E3E4432B}">
      <dsp:nvSpPr>
        <dsp:cNvPr id="0" name=""/>
        <dsp:cNvSpPr/>
      </dsp:nvSpPr>
      <dsp:spPr>
        <a:xfrm>
          <a:off x="145587" y="1470196"/>
          <a:ext cx="1633342" cy="1061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Bacteria</a:t>
          </a:r>
        </a:p>
      </dsp:txBody>
      <dsp:txXfrm>
        <a:off x="197414" y="1522023"/>
        <a:ext cx="1529688" cy="958018"/>
      </dsp:txXfrm>
    </dsp:sp>
    <dsp:sp modelId="{2EEDC089-2BBD-4CB4-AC4D-D7D339D05428}">
      <dsp:nvSpPr>
        <dsp:cNvPr id="0" name=""/>
        <dsp:cNvSpPr/>
      </dsp:nvSpPr>
      <dsp:spPr>
        <a:xfrm>
          <a:off x="858351" y="534069"/>
          <a:ext cx="4246017" cy="4246017"/>
        </a:xfrm>
        <a:custGeom>
          <a:avLst/>
          <a:gdLst/>
          <a:ahLst/>
          <a:cxnLst/>
          <a:rect l="0" t="0" r="0" b="0"/>
          <a:pathLst>
            <a:path>
              <a:moveTo>
                <a:pt x="369607" y="926033"/>
              </a:moveTo>
              <a:arcTo wR="2123008" hR="2123008" stAng="12859184" swAng="196364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978BA9-1E2B-4972-9554-4E5AF2378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C62E38-B205-4189-9C13-51E43B27B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FD6ADA-CB74-4E56-90BC-272A7402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64B97A-4AB8-4A2D-A5AC-78DF89F0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A7CA36-C2B9-44B0-B872-DB7859EC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798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2EFFC1-318A-40C0-AFD4-A5240FBE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A2216D-11D1-4525-A599-259B3117F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07E59C-F8ED-4CF4-BEED-FE551129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831829-5B91-490B-8FA0-94DB71E82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A46426-6431-47C8-8F0E-BF874349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804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EFE5301-5A09-43B6-A529-0E33F1E2F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271467-37A7-42B0-B636-1D7206780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F15CB9-28AE-4560-9846-68A2179EC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6AF0F4-E3D7-455A-AD2E-70103C5C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A5A82D-5CD2-4103-BA71-433FD181D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54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01B29-9A06-4948-A6D8-17BE1B3D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9D616A-D1C5-4F25-B777-046E8BA3D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6909E4-6694-41FB-A9A1-2B9E01D1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2C1D85-E1C1-4132-9439-BD110C35C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4D2CEE-1E3B-490B-9510-AD32A4F7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5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75DD87-2B38-45BE-9DE9-FD069D76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184B28-EC52-41DB-9ABB-217ECBAE4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97D73F-1BD8-47E5-AFFD-5506235E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D739B3-BB51-47EA-A610-1AB5C27C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4E5B7-7EC3-4C19-91D3-2649A6FD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46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3242F-66D5-4873-ABCC-56ABB1A3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54BBF4-561E-4E10-8364-43B57C3D4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157A5A0-B05C-46C0-AE51-67F356FBA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BB7C64-7FC0-4F4B-AAD0-4031D65B4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D3F523-A440-4F92-995D-07CD0C5C6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8CB14D1-53C2-4E2C-8C69-125D0098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26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D92A7-1B28-47E8-94A3-4DB79D119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4BC181-FF2C-4130-AEB7-906B271A2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C2883B-D9B7-4659-A7ED-EADFD264D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324A482-FAFD-4C99-9DFF-48D84FE26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F14FA1-6BFC-4F03-BDEB-ADF9205DC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05682A8-3104-4A59-8A7A-47C37F9B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233A5EB-B09D-4F49-B7FD-D4ACB1B5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F153D3F-D5A0-479F-A3A9-1B32714A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69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AE7DDF-5B0B-4128-A8CD-58F84B828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8ADE26-5528-459D-906E-A77767F7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4EC35ED-CBFD-46B9-95A5-CE57FB99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62C06E-0FFB-40AF-94F2-412A12BE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735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64E9EB4-CB34-407D-BD84-1B3A9904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54D474D-04BC-48D0-B634-5EA6A52E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12D94DD-371B-4C6A-A0FB-27C98BB5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271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B00AD8-6E6C-4F4D-88D4-14BFA344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348A76-C17A-48D9-9967-CFB902838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1A8F04-E2E2-47D2-908D-198C69A3F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E8F995-8603-4486-B7B7-58DA1BCD9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8F0EB3-BF5A-40D8-879D-EB1C0154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DAF3F9-F91B-44CB-8ECF-9F9F7413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962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EDD9B-A5C9-4B54-B842-E32C6B4C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7D22BA-B48A-4E16-B42A-273112216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72339C-62E5-459B-980A-83D160429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B01203-7DAF-462D-90B0-71E6F3A4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64C22C-A0F2-44AA-9F99-D69032332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E50EC0-125B-44C4-B5DE-DC3D7ADC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52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9AEC189-9004-49FE-A6B8-3972AE21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4C2059-C19E-4774-8576-F9847F03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9B03E6-6848-4B43-BAD8-AF1ED72CE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2E5D-EE06-4B06-A7CC-4E4FFE6730F2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054064-9572-4994-AF49-B377A7433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208DCE-75DF-47E5-88AC-E58BCE441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D777A-AA61-4855-874C-98255A341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29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B9AA7C6-5E5A-498E-A6DF-A943376E0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3EAB11A-76F7-48F4-9B4F-5BFDF4BF9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74D4C416-D5F4-4F6F-A6F1-87A21CD4FC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C6AC1C30-21C6-4BF6-93EE-B211D7A850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1E140AE-0ABF-47C8-BF32-7D2F0CF2B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BC4F608-B4B8-48C3-9572-C0F061B1CD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7C540-1C3C-4262-9312-DD30343BE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3618" y="1239927"/>
            <a:ext cx="4008586" cy="46805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Topic : Biotechnology for metal and radionuclide removal and recovery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324F2-EF1E-496B-8F5F-CA1EA765D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923" y="1239927"/>
            <a:ext cx="4971824" cy="46805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1238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9D6250-E45F-479C-92C4-7BECE79CA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>
                <a:latin typeface="Arial" panose="020B0604020202020204" pitchFamily="34" charset="0"/>
              </a:rPr>
              <a:t>c</a:t>
            </a:r>
            <a:r>
              <a:rPr lang="en-US" sz="2400"/>
              <a:t>)  </a:t>
            </a:r>
            <a:r>
              <a:rPr lang="en-US" sz="2400" b="1" i="0">
                <a:effectLst/>
              </a:rPr>
              <a:t>Landfarming</a:t>
            </a:r>
            <a:r>
              <a:rPr lang="en-US" sz="2400" b="1"/>
              <a:t>:</a:t>
            </a:r>
            <a:endParaRPr lang="en-US" sz="2400" b="1" i="0">
              <a:effectLst/>
            </a:endParaRPr>
          </a:p>
          <a:p>
            <a:r>
              <a:rPr lang="en-US" sz="2400" b="0" i="0">
                <a:effectLst/>
              </a:rPr>
              <a:t>Landfarming, or land treatment, is a method commonly used for sludge spills</a:t>
            </a:r>
          </a:p>
          <a:p>
            <a:r>
              <a:rPr lang="en-US" sz="2400" b="0" i="0">
                <a:effectLst/>
              </a:rPr>
              <a:t>This method disperses contaminated soil and aerates the soil by cyclically rotating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414677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498BCE-C6EA-4148-A979-9B4DA1CC8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2.  Bioleaching 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39A38A-7AE4-4D02-BD00-A330ED727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2200">
                <a:latin typeface="arial" panose="020B0604020202020204" pitchFamily="34" charset="0"/>
              </a:rPr>
              <a:t>T</a:t>
            </a:r>
            <a:r>
              <a:rPr lang="en-US" sz="2200" b="0" i="0">
                <a:effectLst/>
                <a:latin typeface="arial" panose="020B0604020202020204" pitchFamily="34" charset="0"/>
              </a:rPr>
              <a:t>he process of extracting metals from ores or waste by using microorganisms to oxidize the metals, producing soluble compounds</a:t>
            </a:r>
          </a:p>
          <a:p>
            <a:endParaRPr lang="en-US" sz="2200" b="0" i="0">
              <a:effectLst/>
              <a:latin typeface="arial" panose="020B0604020202020204" pitchFamily="34" charset="0"/>
            </a:endParaRPr>
          </a:p>
          <a:p>
            <a:r>
              <a:rPr lang="en-US" sz="2200">
                <a:latin typeface="arial" panose="020B0604020202020204" pitchFamily="34" charset="0"/>
              </a:rPr>
              <a:t>Two process are involved: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i="0">
                <a:effectLst/>
                <a:latin typeface="arial" panose="020B0604020202020204" pitchFamily="34" charset="0"/>
              </a:rPr>
              <a:t>Direct b</a:t>
            </a:r>
            <a:r>
              <a:rPr lang="en-US" sz="2200">
                <a:latin typeface="arial" panose="020B0604020202020204" pitchFamily="34" charset="0"/>
              </a:rPr>
              <a:t>ioleaching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0" i="0">
                <a:effectLst/>
                <a:latin typeface="arial" panose="020B0604020202020204" pitchFamily="34" charset="0"/>
              </a:rPr>
              <a:t>Ind</a:t>
            </a:r>
            <a:r>
              <a:rPr lang="en-US" sz="2200">
                <a:latin typeface="arial" panose="020B0604020202020204" pitchFamily="34" charset="0"/>
              </a:rPr>
              <a:t>irect bioleaching</a:t>
            </a:r>
            <a:endParaRPr lang="en-US" sz="2200" b="0" i="0">
              <a:effectLst/>
              <a:latin typeface="arial" panose="020B0604020202020204" pitchFamily="34" charset="0"/>
            </a:endParaRP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xmlns="" val="517030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xmlns="" id="{D1374A5F-1A42-45A7-9D62-E53D3B4D1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467" y="1288879"/>
            <a:ext cx="10905066" cy="428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959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999CDE-AD85-4E83-9360-07E300C66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Procedure 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F32553-9AC7-4AE5-A258-DB599EA1F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000">
                <a:effectLst/>
              </a:rPr>
              <a:t>Bioleaching can involve numerous ferrous iron and sulfur oxidizing bacteria </a:t>
            </a:r>
          </a:p>
          <a:p>
            <a:r>
              <a:rPr lang="en-US" sz="2000">
                <a:effectLst/>
              </a:rPr>
              <a:t>As a general principle, Fe</a:t>
            </a:r>
            <a:r>
              <a:rPr lang="en-US" sz="2000" baseline="30000">
                <a:effectLst/>
              </a:rPr>
              <a:t>3+</a:t>
            </a:r>
            <a:r>
              <a:rPr lang="en-US" sz="2000">
                <a:effectLst/>
              </a:rPr>
              <a:t> ions are used to oxidize the ore</a:t>
            </a:r>
          </a:p>
          <a:p>
            <a:r>
              <a:rPr lang="en-US" sz="2000">
                <a:effectLst/>
              </a:rPr>
              <a:t>This step is entirely independent of microbes</a:t>
            </a:r>
          </a:p>
          <a:p>
            <a:r>
              <a:rPr lang="en-US" sz="2000">
                <a:effectLst/>
              </a:rPr>
              <a:t>The role of the bacteria is the further oxidation of the ore, but also the regeneration of the chemical oxidant Fe</a:t>
            </a:r>
            <a:r>
              <a:rPr lang="en-US" sz="2000" baseline="30000">
                <a:effectLst/>
              </a:rPr>
              <a:t>3+</a:t>
            </a:r>
            <a:r>
              <a:rPr lang="en-US" sz="2000">
                <a:effectLst/>
              </a:rPr>
              <a:t> from Fe</a:t>
            </a:r>
            <a:r>
              <a:rPr lang="en-US" sz="2000" baseline="30000">
                <a:effectLst/>
              </a:rPr>
              <a:t>2+</a:t>
            </a:r>
            <a:endParaRPr lang="en-US" sz="2000" baseline="30000"/>
          </a:p>
          <a:p>
            <a:r>
              <a:rPr lang="en-US" sz="2000">
                <a:effectLst/>
              </a:rPr>
              <a:t> For example, bacteria </a:t>
            </a:r>
            <a:r>
              <a:rPr lang="en-US" sz="2000"/>
              <a:t>catalyze</a:t>
            </a:r>
            <a:r>
              <a:rPr lang="en-US" sz="2000">
                <a:effectLst/>
              </a:rPr>
              <a:t> the breakdown of the mineral </a:t>
            </a:r>
            <a:r>
              <a:rPr lang="en-US" sz="2000"/>
              <a:t>pyrite</a:t>
            </a:r>
            <a:r>
              <a:rPr lang="en-US" sz="2000">
                <a:effectLst/>
              </a:rPr>
              <a:t> (FeS</a:t>
            </a:r>
            <a:r>
              <a:rPr lang="en-US" sz="2000" baseline="-25000">
                <a:effectLst/>
              </a:rPr>
              <a:t>2</a:t>
            </a:r>
            <a:r>
              <a:rPr lang="en-US" sz="2000">
                <a:effectLst/>
              </a:rPr>
              <a:t>) by oxidizing the </a:t>
            </a:r>
            <a:r>
              <a:rPr lang="en-US" sz="2000"/>
              <a:t>sulfur </a:t>
            </a:r>
            <a:r>
              <a:rPr lang="en-US" sz="2000">
                <a:effectLst/>
              </a:rPr>
              <a:t>and metal (in this case ferrous iron, (Fe</a:t>
            </a:r>
            <a:r>
              <a:rPr lang="en-US" sz="2000" baseline="30000">
                <a:effectLst/>
              </a:rPr>
              <a:t>2+</a:t>
            </a:r>
            <a:r>
              <a:rPr lang="en-US" sz="2000">
                <a:effectLst/>
              </a:rPr>
              <a:t>)) using </a:t>
            </a:r>
            <a:r>
              <a:rPr lang="en-US" sz="2000"/>
              <a:t>oxygen</a:t>
            </a:r>
            <a:endParaRPr lang="en-US" sz="2000" strike="noStrike"/>
          </a:p>
          <a:p>
            <a:r>
              <a:rPr lang="en-US" sz="2000">
                <a:effectLst/>
              </a:rPr>
              <a:t> This yields </a:t>
            </a:r>
            <a:r>
              <a:rPr lang="en-US" sz="2000"/>
              <a:t>soluble products</a:t>
            </a:r>
            <a:r>
              <a:rPr lang="en-US" sz="2000">
                <a:effectLst/>
              </a:rPr>
              <a:t> that can be further purified and refined to yield the desired metal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xmlns="" val="231083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127F2B-E418-4CEE-B445-D7126D1B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000"/>
              <a:t>Commonly used microorganisms 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D473BF-BD30-4E50-B594-D29AE2A5D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/>
              <a:t>Mesophiles </a:t>
            </a:r>
          </a:p>
          <a:p>
            <a:r>
              <a:rPr lang="en-US" sz="2400"/>
              <a:t>Moderately thermophilic bacteria</a:t>
            </a:r>
          </a:p>
          <a:p>
            <a:r>
              <a:rPr lang="en-US" sz="2400"/>
              <a:t>Extremophiles </a:t>
            </a:r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76613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F9E66-3087-4AEB-A7C6-CE6B00830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3. Biosorption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A7E1CC-A162-47D1-8A0E-B5EBAB396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/>
              <a:t>T</a:t>
            </a:r>
            <a:r>
              <a:rPr lang="en-US" sz="2400" b="0" i="0">
                <a:effectLst/>
              </a:rPr>
              <a:t>he ability of biological materials to accumulate heavy metals from wastewater through metabolically mediated or physio-chemical pathways of uptake</a:t>
            </a:r>
          </a:p>
          <a:p>
            <a:r>
              <a:rPr lang="en-US" sz="2400" b="0" i="0">
                <a:effectLst/>
              </a:rPr>
              <a:t>Though using biomass in environmental cleanup has been in practice for a while, scientists and engineers are hoping this phenomenon will provide an economical alternative for removing toxic heavy metals from industrial wastewater and aid in </a:t>
            </a:r>
            <a:r>
              <a:rPr lang="en-US" sz="2400"/>
              <a:t>environmental remediation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528933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5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solar system&#10;&#10;Description automatically generated with low confidence">
            <a:extLst>
              <a:ext uri="{FF2B5EF4-FFF2-40B4-BE49-F238E27FC236}">
                <a16:creationId xmlns:a16="http://schemas.microsoft.com/office/drawing/2014/main" xmlns="" id="{155C49E0-285F-41BA-ADEE-F69E0BE3F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467" y="825415"/>
            <a:ext cx="10905066" cy="520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9445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0AB809-71F0-4120-908A-53A31B3B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000"/>
              <a:t>Difference from bioaccumulation: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75356C-4A18-4050-8D2D-75384373B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 b="0" i="0">
                <a:effectLst/>
              </a:rPr>
              <a:t>Though </a:t>
            </a:r>
            <a:r>
              <a:rPr lang="en-US" sz="2400"/>
              <a:t>bioaccumulation</a:t>
            </a:r>
            <a:r>
              <a:rPr lang="en-US" sz="2400" b="0" i="0">
                <a:effectLst/>
              </a:rPr>
              <a:t> and biosorption are used synonymously, they are very different in how they isolate contaminants:</a:t>
            </a:r>
          </a:p>
          <a:p>
            <a:r>
              <a:rPr lang="en-US" sz="2400" b="1" i="0">
                <a:effectLst/>
              </a:rPr>
              <a:t>Biosorption</a:t>
            </a:r>
            <a:r>
              <a:rPr lang="en-US" sz="2400" b="0" i="0">
                <a:effectLst/>
              </a:rPr>
              <a:t> is a metabolically passive process, meaning it does not require energy, and the amount of contaminants a sorbent can remove is dependent on kinetic equilibrium and the composition of the sorbents cellular surface</a:t>
            </a:r>
          </a:p>
          <a:p>
            <a:r>
              <a:rPr lang="en-US" sz="2400" b="0" i="0">
                <a:effectLst/>
              </a:rPr>
              <a:t>Contaminants are adsorbed onto the cellular structure.</a:t>
            </a:r>
          </a:p>
          <a:p>
            <a:r>
              <a:rPr lang="en-US" sz="2400" b="1" i="0">
                <a:effectLst/>
              </a:rPr>
              <a:t>Bioaccumulation</a:t>
            </a:r>
            <a:r>
              <a:rPr lang="en-US" sz="2400" b="0" i="0">
                <a:effectLst/>
              </a:rPr>
              <a:t> is an active metabolic process driven by energy from a living organism and requires respiration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1256854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7DD77B92-CB36-4B20-A59A-59625E0F0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FBBA53-96E7-4A11-8A96-62A7FFD01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/>
              <a:t>Common biosorbents 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B14B560F-9DD7-4302-A60B-EBD3EF59B0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3A9A4357-BD1D-4622-A4FE-766E6AB8DE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C21D6966-343E-49AC-A026-D2497E0C3C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C1BBA94-3F40-40AA-8BB9-E69E25E537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4F6DA03-A450-4E9D-9A1C-B8F1D9AEC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1398942"/>
              </p:ext>
            </p:extLst>
          </p:nvPr>
        </p:nvGraphicFramePr>
        <p:xfrm>
          <a:off x="5407705" y="1014154"/>
          <a:ext cx="596272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8101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2E1BC9-5471-47B2-8C18-C1C45812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Introduction 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248BB5-5719-463A-9B32-FB475269C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/>
              <a:t>Soil , aquatic sediments , waste streams and bodies of water are contaminated with metal , metalloids , cyanides and radioactive compounds </a:t>
            </a:r>
          </a:p>
          <a:p>
            <a:r>
              <a:rPr lang="en-US" sz="2400"/>
              <a:t>Sources of these compounds are mining operations , refining ores, sludge spread on land , metal plating and use of biopesticides and preservatives </a:t>
            </a:r>
          </a:p>
          <a:p>
            <a:r>
              <a:rPr lang="en-US" sz="2400"/>
              <a:t>The substance of concern is ionic mercury, lead , chromium, cyanide , selenium , arsenic , nickel , copper , nitrate etc</a:t>
            </a:r>
          </a:p>
        </p:txBody>
      </p:sp>
    </p:spTree>
    <p:extLst>
      <p:ext uri="{BB962C8B-B14F-4D97-AF65-F5344CB8AC3E}">
        <p14:creationId xmlns:p14="http://schemas.microsoft.com/office/powerpoint/2010/main" xmlns="" val="216171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D3B819-2B31-4913-A59C-49D067AC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/>
              <a:t>In contrast to different hydrocarbons metals cannot be destroyed by microorganisms </a:t>
            </a:r>
          </a:p>
          <a:p>
            <a:r>
              <a:rPr lang="en-US" sz="2400"/>
              <a:t>Metals can be modified like immobilization , change in valency by these means microorganisms can remediate metals</a:t>
            </a:r>
          </a:p>
          <a:p>
            <a:r>
              <a:rPr lang="en-US" sz="2400"/>
              <a:t>Their removal and recovery is done by following methods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Bioremediation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Bioleaching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Biosorption</a:t>
            </a:r>
          </a:p>
          <a:p>
            <a:pPr marL="514350" indent="-514350">
              <a:buFont typeface="+mj-lt"/>
              <a:buAutoNum type="arabicPeriod"/>
            </a:pPr>
            <a:endParaRPr lang="en-US" sz="2400"/>
          </a:p>
          <a:p>
            <a:pPr marL="514350" indent="-514350">
              <a:buFont typeface="+mj-lt"/>
              <a:buAutoNum type="arabicPeriod"/>
            </a:pPr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164899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880A2-C186-40CA-A08F-5F364E64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5400"/>
              <a:t>Bioremediation :</a:t>
            </a:r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156C52-F4CF-46C3-B901-2B94CB0E0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2400"/>
              <a:t>It is a process in which living microorganisms are used to remove the environmental pollutants or prevent pollution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i="0">
                <a:effectLst/>
              </a:rPr>
              <a:t>Microbial bioremediation</a:t>
            </a:r>
            <a:r>
              <a:rPr lang="en-US" sz="2400" b="0" i="0">
                <a:effectLst/>
              </a:rPr>
              <a:t> uses microorganisms to break down contaminants by using them as a food source.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i="0">
                <a:effectLst/>
              </a:rPr>
              <a:t>Phytoremediation </a:t>
            </a:r>
            <a:r>
              <a:rPr lang="en-US" sz="2400" b="0" i="0">
                <a:effectLst/>
              </a:rPr>
              <a:t>uses plants to bind, extract, and clean up pollutants such as pesticides, petroleum hydrocarbons, metals, and chlorinated solvents.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i="0">
                <a:effectLst/>
              </a:rPr>
              <a:t>Mycoremediation</a:t>
            </a:r>
            <a:r>
              <a:rPr lang="en-US" sz="2400" b="0" i="0">
                <a:effectLst/>
              </a:rPr>
              <a:t> uses fungi’s digestive enzymes to break down contaminants such as pesticides, hydrocarbons, and heavy metals.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118861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xmlns="" id="{B87E6E69-E11F-4AF8-85F2-46F845518E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843" r="-458"/>
          <a:stretch/>
        </p:blipFill>
        <p:spPr>
          <a:xfrm>
            <a:off x="397564" y="265043"/>
            <a:ext cx="11516139" cy="577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953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B11A4C-2B36-4F67-8678-4583A230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Techniques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EF5B89-D375-4046-A11C-43BC66679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b="0" i="0">
                <a:effectLst/>
                <a:latin typeface="Arial" panose="020B0604020202020204" pitchFamily="34" charset="0"/>
              </a:rPr>
              <a:t>Contaminants can be removed or reduced with varying bioremediation techniques that are </a:t>
            </a:r>
            <a:r>
              <a:rPr lang="en-US" sz="2400">
                <a:latin typeface="Arial" panose="020B0604020202020204" pitchFamily="34" charset="0"/>
              </a:rPr>
              <a:t>in-situ </a:t>
            </a:r>
            <a:r>
              <a:rPr lang="en-US" sz="2400" b="0">
                <a:effectLst/>
                <a:latin typeface="Arial" panose="020B0604020202020204" pitchFamily="34" charset="0"/>
              </a:rPr>
              <a:t>or </a:t>
            </a:r>
            <a:r>
              <a:rPr lang="en-US" sz="2400">
                <a:latin typeface="Arial" panose="020B0604020202020204" pitchFamily="34" charset="0"/>
              </a:rPr>
              <a:t>ex-situ</a:t>
            </a:r>
            <a:r>
              <a:rPr lang="en-US" sz="2400" b="0"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US" sz="2400" b="0" i="0">
                <a:effectLst/>
                <a:latin typeface="Arial" panose="020B0604020202020204" pitchFamily="34" charset="0"/>
              </a:rPr>
              <a:t>Bioremediation techniques are classified based on the treatment locality.</a:t>
            </a:r>
            <a:endParaRPr lang="en-US" sz="2400" b="0" i="0" baseline="30000">
              <a:effectLst/>
              <a:latin typeface="Arial" panose="020B0604020202020204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2400" b="0" i="0">
                <a:effectLst/>
                <a:latin typeface="Arial" panose="020B0604020202020204" pitchFamily="34" charset="0"/>
              </a:rPr>
              <a:t> </a:t>
            </a:r>
            <a:r>
              <a:rPr lang="en-US" sz="2400" b="1">
                <a:latin typeface="Arial" panose="020B0604020202020204" pitchFamily="34" charset="0"/>
              </a:rPr>
              <a:t>i</a:t>
            </a:r>
            <a:r>
              <a:rPr lang="en-US" sz="2400" b="1">
                <a:effectLst/>
                <a:latin typeface="Arial" panose="020B0604020202020204" pitchFamily="34" charset="0"/>
              </a:rPr>
              <a:t>n-situ </a:t>
            </a:r>
            <a:r>
              <a:rPr lang="en-US" sz="2400" b="1" i="0">
                <a:effectLst/>
                <a:latin typeface="Arial" panose="020B0604020202020204" pitchFamily="34" charset="0"/>
              </a:rPr>
              <a:t>techniques</a:t>
            </a:r>
            <a:r>
              <a:rPr lang="en-US" sz="2400" b="0" i="0">
                <a:effectLst/>
                <a:latin typeface="Arial" panose="020B0604020202020204" pitchFamily="34" charset="0"/>
              </a:rPr>
              <a:t> : treats polluted sites in a non-destructive manner and cost-effective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400" b="1">
                <a:effectLst/>
                <a:latin typeface="Arial" panose="020B0604020202020204" pitchFamily="34" charset="0"/>
              </a:rPr>
              <a:t>ex-situ </a:t>
            </a:r>
            <a:r>
              <a:rPr lang="en-US" sz="2400" b="1" i="0">
                <a:effectLst/>
                <a:latin typeface="Arial" panose="020B0604020202020204" pitchFamily="34" charset="0"/>
              </a:rPr>
              <a:t>techniques </a:t>
            </a:r>
            <a:r>
              <a:rPr lang="en-US" sz="2400" b="0" i="0">
                <a:effectLst/>
                <a:latin typeface="Arial" panose="020B0604020202020204" pitchFamily="34" charset="0"/>
              </a:rPr>
              <a:t>: commonly require the contaminated site to be excavated which increases costs</a:t>
            </a:r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271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365303-EB28-49F4-A9D9-990DC8CA5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5400" b="1"/>
              <a:t>In situ techniques </a:t>
            </a:r>
            <a:r>
              <a:rPr lang="en-US" sz="5400"/>
              <a:t>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C59431-ED7E-4D88-B76A-0F4724A84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2200" b="1"/>
              <a:t>Bioventing</a:t>
            </a:r>
            <a:r>
              <a:rPr lang="en-US" sz="2200"/>
              <a:t> : </a:t>
            </a:r>
          </a:p>
          <a:p>
            <a:r>
              <a:rPr lang="en-US" sz="2200"/>
              <a:t> </a:t>
            </a:r>
            <a:r>
              <a:rPr lang="en-US" sz="2200">
                <a:effectLst/>
              </a:rPr>
              <a:t>Bioventing is a process that increases the oxygen or air flow into the unsaturated zone of the soil, this in turn increases the rate of natural in-situ degradation of the targeted hydrocarbon contaminant</a:t>
            </a:r>
          </a:p>
          <a:p>
            <a:r>
              <a:rPr lang="en-US" sz="2200">
                <a:effectLst/>
              </a:rPr>
              <a:t> An aerobic bioremediation, is the most common form of oxidative bioremediation process where oxygen is provided as the electron acceptor for oxidation of </a:t>
            </a:r>
            <a:r>
              <a:rPr lang="en-US" sz="2200"/>
              <a:t>petroleum</a:t>
            </a:r>
            <a:r>
              <a:rPr lang="en-US" sz="2200">
                <a:effectLst/>
              </a:rPr>
              <a:t>, </a:t>
            </a:r>
            <a:r>
              <a:rPr lang="en-US" sz="2200"/>
              <a:t>polyaromatic hydrocarbons</a:t>
            </a:r>
            <a:r>
              <a:rPr lang="en-US" sz="2200">
                <a:effectLst/>
              </a:rPr>
              <a:t> (PAHs), </a:t>
            </a:r>
            <a:r>
              <a:rPr lang="en-US" sz="2200"/>
              <a:t>phenols</a:t>
            </a:r>
            <a:r>
              <a:rPr lang="en-US" sz="2200">
                <a:effectLst/>
              </a:rPr>
              <a:t>, and other reduced pollutants</a:t>
            </a:r>
          </a:p>
          <a:p>
            <a:r>
              <a:rPr lang="en-US" sz="2200">
                <a:effectLst/>
              </a:rPr>
              <a:t>Oxygen is generally the preferred electron acceptor because of the higher energy yield and because oxygen is required for some enzyme systems to initiate the degradation process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xmlns="" val="205476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xmlns="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DE419D-043E-481F-B6BD-485424F5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/>
              <a:t>b)  </a:t>
            </a:r>
            <a:r>
              <a:rPr lang="en-US" sz="2200" b="1" i="0">
                <a:effectLst/>
                <a:latin typeface="Arial" panose="020B0604020202020204" pitchFamily="34" charset="0"/>
              </a:rPr>
              <a:t>Biostimulation</a:t>
            </a:r>
            <a:r>
              <a:rPr lang="en-US" sz="2200">
                <a:latin typeface="Arial" panose="020B0604020202020204" pitchFamily="34" charset="0"/>
              </a:rPr>
              <a:t>:</a:t>
            </a:r>
            <a:endParaRPr lang="en-US" sz="2200" b="1" i="0">
              <a:effectLst/>
              <a:latin typeface="Arial" panose="020B0604020202020204" pitchFamily="34" charset="0"/>
            </a:endParaRPr>
          </a:p>
          <a:p>
            <a:r>
              <a:rPr lang="en-US" sz="2200" b="0" i="0">
                <a:effectLst/>
              </a:rPr>
              <a:t>Bioremediation can be carried out by bacteria that is naturally present in the environment or adding nutrients, this process is called biostimulation</a:t>
            </a:r>
          </a:p>
          <a:p>
            <a:endParaRPr lang="en-US" sz="2200"/>
          </a:p>
          <a:p>
            <a:pPr marL="0" indent="0">
              <a:buNone/>
            </a:pPr>
            <a:r>
              <a:rPr lang="en-US" sz="2200" b="1">
                <a:latin typeface="Arial" panose="020B0604020202020204" pitchFamily="34" charset="0"/>
              </a:rPr>
              <a:t>c)  </a:t>
            </a:r>
            <a:r>
              <a:rPr lang="en-US" sz="2200" b="1" i="0">
                <a:effectLst/>
                <a:latin typeface="Arial" panose="020B0604020202020204" pitchFamily="34" charset="0"/>
              </a:rPr>
              <a:t>Biosparging</a:t>
            </a:r>
            <a:r>
              <a:rPr lang="en-US" sz="2200">
                <a:latin typeface="Arial" panose="020B0604020202020204" pitchFamily="34" charset="0"/>
              </a:rPr>
              <a:t>:</a:t>
            </a:r>
            <a:endParaRPr lang="en-US" sz="2200" b="1" i="0">
              <a:effectLst/>
              <a:latin typeface="Arial" panose="020B0604020202020204" pitchFamily="34" charset="0"/>
            </a:endParaRPr>
          </a:p>
          <a:p>
            <a:r>
              <a:rPr lang="en-US" sz="2200" b="0" i="0">
                <a:effectLst/>
                <a:latin typeface="Arial" panose="020B0604020202020204" pitchFamily="34" charset="0"/>
              </a:rPr>
              <a:t>Biosparging is the process of groundwater remediation as oxygen, and possible nutrients, is injected. When oxygen is injected, indigenous bacteria are stimulated to increase rate of degradation</a:t>
            </a:r>
          </a:p>
          <a:p>
            <a:endParaRPr lang="en-US" sz="2200" b="0" i="0">
              <a:effectLst/>
            </a:endParaRPr>
          </a:p>
          <a:p>
            <a:pPr marL="0" indent="0">
              <a:buNone/>
            </a:pPr>
            <a:endParaRPr lang="en-US" sz="2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160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59A129-1B8E-42DF-9632-B655D7DF6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II.  </a:t>
            </a:r>
            <a:r>
              <a:rPr lang="en-US" sz="5400" b="1"/>
              <a:t>ex situ technique </a:t>
            </a:r>
            <a:r>
              <a:rPr lang="en-US" sz="5400"/>
              <a:t>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D63C8-DF16-4790-BF7A-4C3622E91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2400" b="1" i="0">
                <a:effectLst/>
              </a:rPr>
              <a:t>Biopiles</a:t>
            </a:r>
            <a:r>
              <a:rPr lang="en-US" sz="2400"/>
              <a:t>:</a:t>
            </a:r>
            <a:endParaRPr lang="en-US" sz="2400" b="1" i="0">
              <a:effectLst/>
            </a:endParaRPr>
          </a:p>
          <a:p>
            <a:r>
              <a:rPr lang="en-US" sz="2400" b="0" i="0">
                <a:effectLst/>
              </a:rPr>
              <a:t>Biopiles, similar to bioventing, are used to reduce petroleum pollutants by introducing aerobic hydrocarbons to contaminated soils</a:t>
            </a:r>
          </a:p>
          <a:p>
            <a:endParaRPr lang="en-US" sz="2400" b="0" i="0">
              <a:effectLst/>
            </a:endParaRPr>
          </a:p>
          <a:p>
            <a:pPr marL="0" indent="0">
              <a:buNone/>
            </a:pPr>
            <a:r>
              <a:rPr lang="en-US" sz="2400" b="1" i="0">
                <a:effectLst/>
              </a:rPr>
              <a:t>b)  Windrows :</a:t>
            </a:r>
          </a:p>
          <a:p>
            <a:r>
              <a:rPr lang="en-US" sz="2400" b="0" i="0">
                <a:effectLst/>
              </a:rPr>
              <a:t>Windrow systems are similar to compost techniques where soil is periodically turned in order to enhance aeration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378937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Custom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Topic : Biotechnology for metal and radionuclide removal and recovery </vt:lpstr>
      <vt:lpstr>Introduction :</vt:lpstr>
      <vt:lpstr>Slide 3</vt:lpstr>
      <vt:lpstr>Bioremediation :</vt:lpstr>
      <vt:lpstr>Slide 5</vt:lpstr>
      <vt:lpstr>Techniques :</vt:lpstr>
      <vt:lpstr>In situ techniques :</vt:lpstr>
      <vt:lpstr>Slide 8</vt:lpstr>
      <vt:lpstr>II.  ex situ technique :</vt:lpstr>
      <vt:lpstr>Slide 10</vt:lpstr>
      <vt:lpstr>2.  Bioleaching : </vt:lpstr>
      <vt:lpstr>Slide 12</vt:lpstr>
      <vt:lpstr>Procedure :</vt:lpstr>
      <vt:lpstr>Commonly used microorganisms :</vt:lpstr>
      <vt:lpstr>3. Biosorption </vt:lpstr>
      <vt:lpstr>Slide 16</vt:lpstr>
      <vt:lpstr>Difference from bioaccumulation:</vt:lpstr>
      <vt:lpstr>Common biosorbents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Zaib un nisa</dc:creator>
  <cp:lastModifiedBy>KAWISH COMPUTERS</cp:lastModifiedBy>
  <cp:revision>21</cp:revision>
  <dcterms:created xsi:type="dcterms:W3CDTF">2021-03-02T23:06:32Z</dcterms:created>
  <dcterms:modified xsi:type="dcterms:W3CDTF">2021-04-23T06:40:43Z</dcterms:modified>
</cp:coreProperties>
</file>