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06" r:id="rId3"/>
    <p:sldId id="307" r:id="rId4"/>
    <p:sldId id="313" r:id="rId5"/>
    <p:sldId id="308" r:id="rId6"/>
    <p:sldId id="309" r:id="rId7"/>
    <p:sldId id="310" r:id="rId8"/>
    <p:sldId id="311" r:id="rId9"/>
    <p:sldId id="312" r:id="rId10"/>
    <p:sldId id="314" r:id="rId11"/>
    <p:sldId id="315" r:id="rId12"/>
    <p:sldId id="316" r:id="rId13"/>
    <p:sldId id="317" r:id="rId14"/>
    <p:sldId id="318" r:id="rId15"/>
    <p:sldId id="319" r:id="rId16"/>
    <p:sldId id="320" r:id="rId17"/>
    <p:sldId id="321" r:id="rId18"/>
    <p:sldId id="322" r:id="rId19"/>
    <p:sldId id="323" r:id="rId20"/>
    <p:sldId id="324" r:id="rId21"/>
    <p:sldId id="328" r:id="rId22"/>
    <p:sldId id="325" r:id="rId23"/>
    <p:sldId id="326" r:id="rId24"/>
    <p:sldId id="332" r:id="rId25"/>
    <p:sldId id="329" r:id="rId26"/>
    <p:sldId id="327" r:id="rId27"/>
    <p:sldId id="330" r:id="rId28"/>
    <p:sldId id="331" r:id="rId29"/>
    <p:sldId id="333" r:id="rId30"/>
    <p:sldId id="33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F5281-9BFE-4500-83B9-AAF5DEF97502}"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AB685-E7AD-4F85-A814-FF39DDAAE9B7}" type="slidenum">
              <a:rPr lang="en-US" smtClean="0"/>
              <a:t>‹#›</a:t>
            </a:fld>
            <a:endParaRPr lang="en-US"/>
          </a:p>
        </p:txBody>
      </p:sp>
    </p:spTree>
    <p:extLst>
      <p:ext uri="{BB962C8B-B14F-4D97-AF65-F5344CB8AC3E}">
        <p14:creationId xmlns:p14="http://schemas.microsoft.com/office/powerpoint/2010/main" val="333307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Bequest: </a:t>
            </a:r>
            <a:r>
              <a:rPr lang="en-GB" sz="1200" b="0" i="0" u="none" strike="noStrike" kern="1200" dirty="0">
                <a:solidFill>
                  <a:schemeClr val="tx1"/>
                </a:solidFill>
                <a:effectLst/>
                <a:latin typeface="+mn-lt"/>
                <a:ea typeface="+mn-ea"/>
                <a:cs typeface="+mn-cs"/>
              </a:rPr>
              <a:t>The act of giving personal property or money such as stocks, bonds, </a:t>
            </a:r>
            <a:r>
              <a:rPr lang="en-GB" sz="1200" b="0" i="0" u="none" strike="noStrike" kern="1200" dirty="0" err="1">
                <a:solidFill>
                  <a:schemeClr val="tx1"/>
                </a:solidFill>
                <a:effectLst/>
                <a:latin typeface="+mn-lt"/>
                <a:ea typeface="+mn-ea"/>
                <a:cs typeface="+mn-cs"/>
              </a:rPr>
              <a:t>jewelry</a:t>
            </a:r>
            <a:r>
              <a:rPr lang="en-GB" sz="1200" b="0" i="0" u="none" strike="noStrike" kern="1200" dirty="0">
                <a:solidFill>
                  <a:schemeClr val="tx1"/>
                </a:solidFill>
                <a:effectLst/>
                <a:latin typeface="+mn-lt"/>
                <a:ea typeface="+mn-ea"/>
                <a:cs typeface="+mn-cs"/>
              </a:rPr>
              <a:t> and cash left to an individual or organization through the provisions of a will or estate plan.</a:t>
            </a:r>
            <a:endParaRPr lang="en-US" dirty="0"/>
          </a:p>
        </p:txBody>
      </p:sp>
      <p:sp>
        <p:nvSpPr>
          <p:cNvPr id="4" name="Slide Number Placeholder 3"/>
          <p:cNvSpPr>
            <a:spLocks noGrp="1"/>
          </p:cNvSpPr>
          <p:nvPr>
            <p:ph type="sldNum" sz="quarter" idx="5"/>
          </p:nvPr>
        </p:nvSpPr>
        <p:spPr/>
        <p:txBody>
          <a:bodyPr/>
          <a:lstStyle/>
          <a:p>
            <a:fld id="{802AC5E8-0436-426E-AB67-1D2ECD99D695}" type="slidenum">
              <a:rPr lang="en-US" smtClean="0"/>
              <a:t>22</a:t>
            </a:fld>
            <a:endParaRPr lang="en-US"/>
          </a:p>
        </p:txBody>
      </p:sp>
    </p:spTree>
    <p:extLst>
      <p:ext uri="{BB962C8B-B14F-4D97-AF65-F5344CB8AC3E}">
        <p14:creationId xmlns:p14="http://schemas.microsoft.com/office/powerpoint/2010/main" val="328934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2102-0C6D-4D26-B8A0-FE21BCC666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DAF6C-FF20-4FAC-A440-34704C8AF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7B7248-41CC-4944-A175-CB0F13560AAE}"/>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5" name="Footer Placeholder 4">
            <a:extLst>
              <a:ext uri="{FF2B5EF4-FFF2-40B4-BE49-F238E27FC236}">
                <a16:creationId xmlns:a16="http://schemas.microsoft.com/office/drawing/2014/main" id="{CA8BF637-C5CE-44ED-BDF9-C2E6A7452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237F3-3656-4C01-817F-DE6FD3723EE2}"/>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348101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807F-508E-4109-A83B-E44A4BAB9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CF9727-FE81-4583-BAE0-0C0D7F974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5D916-C8BD-4DE5-87B6-17CA9E25830F}"/>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5" name="Footer Placeholder 4">
            <a:extLst>
              <a:ext uri="{FF2B5EF4-FFF2-40B4-BE49-F238E27FC236}">
                <a16:creationId xmlns:a16="http://schemas.microsoft.com/office/drawing/2014/main" id="{B4E613F7-AD1D-49DE-8044-7E2C3D90F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03BAF-87B3-4EBB-B9C4-DFA8F4243EDA}"/>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251522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C1F1B-9C35-4BAA-8C4F-1B668F6B0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03A3EC-928D-4349-B44A-ECD4FAB4D9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256E3-C032-4314-A38B-3E2340B3CC58}"/>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5" name="Footer Placeholder 4">
            <a:extLst>
              <a:ext uri="{FF2B5EF4-FFF2-40B4-BE49-F238E27FC236}">
                <a16:creationId xmlns:a16="http://schemas.microsoft.com/office/drawing/2014/main" id="{2AB5DE1D-07EB-4D8E-8DD7-CAF1A9846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F7CC4-8553-4A6F-9ECD-93D6DDC75425}"/>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237711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6A59-B544-475E-9438-E64F151F0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65DE4B-1EAC-417D-B79B-6B7AD8637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4021-D7D8-4427-9B6C-67DCDA4C10DC}"/>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5" name="Footer Placeholder 4">
            <a:extLst>
              <a:ext uri="{FF2B5EF4-FFF2-40B4-BE49-F238E27FC236}">
                <a16:creationId xmlns:a16="http://schemas.microsoft.com/office/drawing/2014/main" id="{19367999-0D4A-4038-8812-299DD8D73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86F09-4D60-4BDE-9852-AC1A77D0E275}"/>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9458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A8E3-639C-416F-A7BF-9E4164CC7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47946-9E8F-4A49-B32B-C3633CFA3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D6B138-D1A6-4D7F-8A0E-E6E47A7B71F1}"/>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5" name="Footer Placeholder 4">
            <a:extLst>
              <a:ext uri="{FF2B5EF4-FFF2-40B4-BE49-F238E27FC236}">
                <a16:creationId xmlns:a16="http://schemas.microsoft.com/office/drawing/2014/main" id="{A1C8A180-4D23-4105-A5DC-8EA02AF6C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6B17E-98A9-4AD1-B3C9-C8F35348124F}"/>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259301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D10D-B2D0-4A9E-8663-B5211E278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87063-7071-4409-92B5-58EBF79C45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C8594-EB53-47FE-981F-6BB27D21A1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DE355-8D65-4930-AA81-D15000486C58}"/>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6" name="Footer Placeholder 5">
            <a:extLst>
              <a:ext uri="{FF2B5EF4-FFF2-40B4-BE49-F238E27FC236}">
                <a16:creationId xmlns:a16="http://schemas.microsoft.com/office/drawing/2014/main" id="{1FA5152A-8B62-46EB-B3A8-DDA77321A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E2D98-9059-4D30-8862-4FED3DB90C4E}"/>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370997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ECC-A927-4E64-8AF6-A5B4E9C01F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B3952B-64CB-4092-BE65-62714A886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141715-25D7-4086-96D8-EC03ECA07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89FF92-B4B6-4E43-B741-3ED68E75E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AC3E8-30A0-4455-BEB6-2EF9E232FB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8A331-C79C-41D5-9A2B-922856213315}"/>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8" name="Footer Placeholder 7">
            <a:extLst>
              <a:ext uri="{FF2B5EF4-FFF2-40B4-BE49-F238E27FC236}">
                <a16:creationId xmlns:a16="http://schemas.microsoft.com/office/drawing/2014/main" id="{75C6EDD6-41A7-4011-80E0-9D96E790B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431C1-F953-49EE-83DA-35F5FB283EC7}"/>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319702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CD82-4CC7-47A2-8AE5-35C4AB49B4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97946-7F6C-4328-B681-8E001D3E6B97}"/>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4" name="Footer Placeholder 3">
            <a:extLst>
              <a:ext uri="{FF2B5EF4-FFF2-40B4-BE49-F238E27FC236}">
                <a16:creationId xmlns:a16="http://schemas.microsoft.com/office/drawing/2014/main" id="{F3254E2D-316E-4FC5-9681-1D933DC1D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17BF15-77B2-45CE-81DD-EB995A080431}"/>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193035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4DE5B5-4E48-491A-87A6-BEE22340E9C6}"/>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3" name="Footer Placeholder 2">
            <a:extLst>
              <a:ext uri="{FF2B5EF4-FFF2-40B4-BE49-F238E27FC236}">
                <a16:creationId xmlns:a16="http://schemas.microsoft.com/office/drawing/2014/main" id="{189BCDD3-20BC-4C6A-BA21-EA8BFC1996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09DF2-1F4C-4A9F-A98B-868265A6B4A9}"/>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274520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70E9-22BF-4EEE-A3BD-490F4F0D7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B844B-35F6-4B0A-BA0D-E25650B98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6EF229-E94C-42AB-B5A5-DC1BFF515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13AE3-8879-42AA-84D6-4E2A6EC2565C}"/>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6" name="Footer Placeholder 5">
            <a:extLst>
              <a:ext uri="{FF2B5EF4-FFF2-40B4-BE49-F238E27FC236}">
                <a16:creationId xmlns:a16="http://schemas.microsoft.com/office/drawing/2014/main" id="{B69570D7-1CAD-403D-9720-082F830B1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B32F4-CC67-4F47-BFC0-4D73E2F1A662}"/>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25294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40AB-19AC-4367-A5B3-89524192F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F02DA0-A882-4911-B449-EB09468B9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FF6032-5E48-4371-90FB-6FC2F6D8C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C227F-5C6D-4B89-ADD4-B6B766A1F1CC}"/>
              </a:ext>
            </a:extLst>
          </p:cNvPr>
          <p:cNvSpPr>
            <a:spLocks noGrp="1"/>
          </p:cNvSpPr>
          <p:nvPr>
            <p:ph type="dt" sz="half" idx="10"/>
          </p:nvPr>
        </p:nvSpPr>
        <p:spPr/>
        <p:txBody>
          <a:bodyPr/>
          <a:lstStyle/>
          <a:p>
            <a:fld id="{4E88DC73-513B-401D-B99F-F3DE4084662D}" type="datetimeFigureOut">
              <a:rPr lang="en-US" smtClean="0"/>
              <a:t>4/13/2020</a:t>
            </a:fld>
            <a:endParaRPr lang="en-US"/>
          </a:p>
        </p:txBody>
      </p:sp>
      <p:sp>
        <p:nvSpPr>
          <p:cNvPr id="6" name="Footer Placeholder 5">
            <a:extLst>
              <a:ext uri="{FF2B5EF4-FFF2-40B4-BE49-F238E27FC236}">
                <a16:creationId xmlns:a16="http://schemas.microsoft.com/office/drawing/2014/main" id="{E2419650-FC4E-474A-AD13-50817ACD0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A4E31-35C1-473C-8B82-DE9AE0D7FADD}"/>
              </a:ext>
            </a:extLst>
          </p:cNvPr>
          <p:cNvSpPr>
            <a:spLocks noGrp="1"/>
          </p:cNvSpPr>
          <p:nvPr>
            <p:ph type="sldNum" sz="quarter" idx="12"/>
          </p:nvPr>
        </p:nvSpPr>
        <p:spPr/>
        <p:txBody>
          <a:bodyPr/>
          <a:lstStyle/>
          <a:p>
            <a:fld id="{BF5EFC55-6F5D-45EA-89CF-B1D19F492CE8}" type="slidenum">
              <a:rPr lang="en-US" smtClean="0"/>
              <a:t>‹#›</a:t>
            </a:fld>
            <a:endParaRPr lang="en-US"/>
          </a:p>
        </p:txBody>
      </p:sp>
    </p:spTree>
    <p:extLst>
      <p:ext uri="{BB962C8B-B14F-4D97-AF65-F5344CB8AC3E}">
        <p14:creationId xmlns:p14="http://schemas.microsoft.com/office/powerpoint/2010/main" val="387884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482C2-4D79-449A-BC75-CAF92B915F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E18574-2848-4C9C-80A4-DC6B3F3A8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FDDCF-FC3A-4B1E-A940-5D97A2CB2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8DC73-513B-401D-B99F-F3DE4084662D}" type="datetimeFigureOut">
              <a:rPr lang="en-US" smtClean="0"/>
              <a:t>4/13/2020</a:t>
            </a:fld>
            <a:endParaRPr lang="en-US"/>
          </a:p>
        </p:txBody>
      </p:sp>
      <p:sp>
        <p:nvSpPr>
          <p:cNvPr id="5" name="Footer Placeholder 4">
            <a:extLst>
              <a:ext uri="{FF2B5EF4-FFF2-40B4-BE49-F238E27FC236}">
                <a16:creationId xmlns:a16="http://schemas.microsoft.com/office/drawing/2014/main" id="{6B0496BB-F235-4CC4-BE2A-B93315ED6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43AFFD-3CE6-4946-9102-6A7D1393E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EFC55-6F5D-45EA-89CF-B1D19F492CE8}" type="slidenum">
              <a:rPr lang="en-US" smtClean="0"/>
              <a:t>‹#›</a:t>
            </a:fld>
            <a:endParaRPr lang="en-US"/>
          </a:p>
        </p:txBody>
      </p:sp>
    </p:spTree>
    <p:extLst>
      <p:ext uri="{BB962C8B-B14F-4D97-AF65-F5344CB8AC3E}">
        <p14:creationId xmlns:p14="http://schemas.microsoft.com/office/powerpoint/2010/main" val="88661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5BA7-1047-440E-818C-559E52BCA578}"/>
              </a:ext>
            </a:extLst>
          </p:cNvPr>
          <p:cNvSpPr>
            <a:spLocks noGrp="1"/>
          </p:cNvSpPr>
          <p:nvPr>
            <p:ph type="ctrTitle"/>
          </p:nvPr>
        </p:nvSpPr>
        <p:spPr/>
        <p:txBody>
          <a:bodyPr/>
          <a:lstStyle/>
          <a:p>
            <a:r>
              <a:rPr lang="en-US" dirty="0"/>
              <a:t>International efforts in conservation of biodiversity</a:t>
            </a:r>
          </a:p>
        </p:txBody>
      </p:sp>
      <p:sp>
        <p:nvSpPr>
          <p:cNvPr id="3" name="Subtitle 2">
            <a:extLst>
              <a:ext uri="{FF2B5EF4-FFF2-40B4-BE49-F238E27FC236}">
                <a16:creationId xmlns:a16="http://schemas.microsoft.com/office/drawing/2014/main" id="{E002D8D7-6862-45D3-B95C-E852C787ECBC}"/>
              </a:ext>
            </a:extLst>
          </p:cNvPr>
          <p:cNvSpPr>
            <a:spLocks noGrp="1"/>
          </p:cNvSpPr>
          <p:nvPr>
            <p:ph type="subTitle" idx="1"/>
          </p:nvPr>
        </p:nvSpPr>
        <p:spPr/>
        <p:txBody>
          <a:bodyPr/>
          <a:lstStyle/>
          <a:p>
            <a:r>
              <a:rPr lang="en-US" dirty="0"/>
              <a:t>Genetic resources and conservation</a:t>
            </a:r>
          </a:p>
          <a:p>
            <a:r>
              <a:rPr lang="en-US" dirty="0"/>
              <a:t>BS Biotechnology (6</a:t>
            </a:r>
            <a:r>
              <a:rPr lang="en-US" baseline="30000" dirty="0"/>
              <a:t>th</a:t>
            </a:r>
            <a:r>
              <a:rPr lang="en-US" dirty="0"/>
              <a:t> Semester)</a:t>
            </a:r>
          </a:p>
          <a:p>
            <a:r>
              <a:rPr lang="en-US" dirty="0"/>
              <a:t>University of Sargodha</a:t>
            </a:r>
          </a:p>
          <a:p>
            <a:endParaRPr lang="en-US" dirty="0"/>
          </a:p>
        </p:txBody>
      </p:sp>
    </p:spTree>
    <p:extLst>
      <p:ext uri="{BB962C8B-B14F-4D97-AF65-F5344CB8AC3E}">
        <p14:creationId xmlns:p14="http://schemas.microsoft.com/office/powerpoint/2010/main" val="414765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A7C5-D7A2-4380-B7A7-0121D556B9B0}"/>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History</a:t>
            </a:r>
            <a:endParaRPr lang="en-US" dirty="0"/>
          </a:p>
        </p:txBody>
      </p:sp>
      <p:sp>
        <p:nvSpPr>
          <p:cNvPr id="3" name="Content Placeholder 2">
            <a:extLst>
              <a:ext uri="{FF2B5EF4-FFF2-40B4-BE49-F238E27FC236}">
                <a16:creationId xmlns:a16="http://schemas.microsoft.com/office/drawing/2014/main" id="{BFB0EE32-62B7-4FC2-87C0-967B65DF8C5B}"/>
              </a:ext>
            </a:extLst>
          </p:cNvPr>
          <p:cNvSpPr>
            <a:spLocks noGrp="1"/>
          </p:cNvSpPr>
          <p:nvPr>
            <p:ph idx="1"/>
          </p:nvPr>
        </p:nvSpPr>
        <p:spPr/>
        <p:txBody>
          <a:bodyPr/>
          <a:lstStyle/>
          <a:p>
            <a:r>
              <a:rPr lang="en-US" dirty="0"/>
              <a:t>International Union for Protection of Nature (IUPN) was established in 1948 in France. </a:t>
            </a:r>
            <a:r>
              <a:rPr lang="en-GB" dirty="0"/>
              <a:t>At the time of its founding, IUPN was the only international organisation focusing on the entire spectrum of nature conservation. In 1956, Its name was changed to </a:t>
            </a:r>
            <a:r>
              <a:rPr lang="en-US" dirty="0"/>
              <a:t>International Union for Conservation of Nature and Natural resources (IUCN). This was also called as World Conservation Union from 1990 to 2008. </a:t>
            </a:r>
            <a:endParaRPr lang="en-GB" dirty="0"/>
          </a:p>
          <a:p>
            <a:r>
              <a:rPr lang="en-GB" dirty="0"/>
              <a:t>IUCN was one of the few environmental organisations formally involved in the preparations of the United Nations Conference on Human Environment (Stockholm, 1972).</a:t>
            </a:r>
            <a:endParaRPr lang="en-US" dirty="0"/>
          </a:p>
        </p:txBody>
      </p:sp>
    </p:spTree>
    <p:extLst>
      <p:ext uri="{BB962C8B-B14F-4D97-AF65-F5344CB8AC3E}">
        <p14:creationId xmlns:p14="http://schemas.microsoft.com/office/powerpoint/2010/main" val="8917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058D-13CA-4EB8-8A9B-DB314E9BED74}"/>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Objective</a:t>
            </a:r>
            <a:endParaRPr lang="en-US" dirty="0"/>
          </a:p>
        </p:txBody>
      </p:sp>
      <p:sp>
        <p:nvSpPr>
          <p:cNvPr id="3" name="Content Placeholder 2">
            <a:extLst>
              <a:ext uri="{FF2B5EF4-FFF2-40B4-BE49-F238E27FC236}">
                <a16:creationId xmlns:a16="http://schemas.microsoft.com/office/drawing/2014/main" id="{F59D5184-C755-4F2B-BB58-3307D1B3D0A3}"/>
              </a:ext>
            </a:extLst>
          </p:cNvPr>
          <p:cNvSpPr>
            <a:spLocks noGrp="1"/>
          </p:cNvSpPr>
          <p:nvPr>
            <p:ph idx="1"/>
          </p:nvPr>
        </p:nvSpPr>
        <p:spPr/>
        <p:txBody>
          <a:bodyPr/>
          <a:lstStyle/>
          <a:p>
            <a:r>
              <a:rPr lang="en-GB" dirty="0"/>
              <a:t>to promote nature conservation and the ecologically sustainable use of natural resources.</a:t>
            </a:r>
          </a:p>
          <a:p>
            <a:r>
              <a:rPr lang="en-GB" dirty="0"/>
              <a:t>Through its member organizations, the IUCN supports and participates in </a:t>
            </a:r>
          </a:p>
          <a:p>
            <a:pPr lvl="1"/>
            <a:r>
              <a:rPr lang="en-GB" dirty="0"/>
              <a:t>environmental scientific research</a:t>
            </a:r>
          </a:p>
          <a:p>
            <a:pPr lvl="1"/>
            <a:r>
              <a:rPr lang="en-GB" dirty="0"/>
              <a:t>promotes and helps implement national conservation legislation policies, and practices </a:t>
            </a:r>
          </a:p>
          <a:p>
            <a:pPr lvl="1"/>
            <a:r>
              <a:rPr lang="en-GB" dirty="0"/>
              <a:t>operates or manages thousands of field projects worldwide</a:t>
            </a:r>
            <a:endParaRPr lang="en-US" dirty="0"/>
          </a:p>
        </p:txBody>
      </p:sp>
    </p:spTree>
    <p:extLst>
      <p:ext uri="{BB962C8B-B14F-4D97-AF65-F5344CB8AC3E}">
        <p14:creationId xmlns:p14="http://schemas.microsoft.com/office/powerpoint/2010/main" val="263386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9F78-3641-4F29-900E-0407E04C88D3}"/>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Themes</a:t>
            </a:r>
            <a:endParaRPr lang="en-US" dirty="0"/>
          </a:p>
        </p:txBody>
      </p:sp>
      <p:sp>
        <p:nvSpPr>
          <p:cNvPr id="3" name="Content Placeholder 2">
            <a:extLst>
              <a:ext uri="{FF2B5EF4-FFF2-40B4-BE49-F238E27FC236}">
                <a16:creationId xmlns:a16="http://schemas.microsoft.com/office/drawing/2014/main" id="{B5C11799-9F3D-468C-8896-48BA18180D01}"/>
              </a:ext>
            </a:extLst>
          </p:cNvPr>
          <p:cNvSpPr>
            <a:spLocks noGrp="1"/>
          </p:cNvSpPr>
          <p:nvPr>
            <p:ph sz="half" idx="1"/>
          </p:nvPr>
        </p:nvSpPr>
        <p:spPr/>
        <p:txBody>
          <a:bodyPr>
            <a:normAutofit lnSpcReduction="10000"/>
          </a:bodyPr>
          <a:lstStyle/>
          <a:p>
            <a:r>
              <a:rPr lang="en-US" dirty="0"/>
              <a:t>Business and Biodiversity</a:t>
            </a:r>
          </a:p>
          <a:p>
            <a:r>
              <a:rPr lang="en-US" dirty="0"/>
              <a:t>Climate change</a:t>
            </a:r>
          </a:p>
          <a:p>
            <a:r>
              <a:rPr lang="en-US" dirty="0"/>
              <a:t>Ecosystem Management</a:t>
            </a:r>
          </a:p>
          <a:p>
            <a:r>
              <a:rPr lang="en-US" dirty="0"/>
              <a:t>Environmental law</a:t>
            </a:r>
          </a:p>
          <a:p>
            <a:r>
              <a:rPr lang="en-US" dirty="0"/>
              <a:t>Governance and Rights</a:t>
            </a:r>
          </a:p>
          <a:p>
            <a:r>
              <a:rPr lang="en-US" dirty="0"/>
              <a:t>Science and Economics</a:t>
            </a:r>
          </a:p>
          <a:p>
            <a:r>
              <a:rPr lang="en-US" dirty="0"/>
              <a:t>Global policy</a:t>
            </a:r>
          </a:p>
          <a:p>
            <a:r>
              <a:rPr lang="en-US" dirty="0"/>
              <a:t>Protected Areas</a:t>
            </a:r>
          </a:p>
          <a:p>
            <a:r>
              <a:rPr lang="en-US" dirty="0"/>
              <a:t>Gender</a:t>
            </a:r>
          </a:p>
        </p:txBody>
      </p:sp>
      <p:sp>
        <p:nvSpPr>
          <p:cNvPr id="4" name="Content Placeholder 3">
            <a:extLst>
              <a:ext uri="{FF2B5EF4-FFF2-40B4-BE49-F238E27FC236}">
                <a16:creationId xmlns:a16="http://schemas.microsoft.com/office/drawing/2014/main" id="{5BC07331-76C4-469C-924D-BC438808D5B8}"/>
              </a:ext>
            </a:extLst>
          </p:cNvPr>
          <p:cNvSpPr>
            <a:spLocks noGrp="1"/>
          </p:cNvSpPr>
          <p:nvPr>
            <p:ph sz="half" idx="2"/>
          </p:nvPr>
        </p:nvSpPr>
        <p:spPr/>
        <p:txBody>
          <a:bodyPr/>
          <a:lstStyle/>
          <a:p>
            <a:r>
              <a:rPr lang="en-US" dirty="0"/>
              <a:t>Nature based solutions</a:t>
            </a:r>
          </a:p>
          <a:p>
            <a:r>
              <a:rPr lang="en-US" dirty="0"/>
              <a:t>Forests</a:t>
            </a:r>
          </a:p>
          <a:p>
            <a:r>
              <a:rPr lang="en-US" dirty="0"/>
              <a:t>Marine and Polar </a:t>
            </a:r>
          </a:p>
          <a:p>
            <a:r>
              <a:rPr lang="en-US" dirty="0"/>
              <a:t>World heritage</a:t>
            </a:r>
          </a:p>
          <a:p>
            <a:r>
              <a:rPr lang="en-US" dirty="0"/>
              <a:t>Water</a:t>
            </a:r>
          </a:p>
          <a:p>
            <a:r>
              <a:rPr lang="en-US" dirty="0"/>
              <a:t>Species</a:t>
            </a:r>
          </a:p>
        </p:txBody>
      </p:sp>
    </p:spTree>
    <p:extLst>
      <p:ext uri="{BB962C8B-B14F-4D97-AF65-F5344CB8AC3E}">
        <p14:creationId xmlns:p14="http://schemas.microsoft.com/office/powerpoint/2010/main" val="41644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E19352-48A2-43EF-AD5A-A536F923E622}"/>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How it works</a:t>
            </a:r>
            <a:endParaRPr lang="en-US" dirty="0"/>
          </a:p>
        </p:txBody>
      </p:sp>
      <p:sp>
        <p:nvSpPr>
          <p:cNvPr id="6" name="Content Placeholder 5">
            <a:extLst>
              <a:ext uri="{FF2B5EF4-FFF2-40B4-BE49-F238E27FC236}">
                <a16:creationId xmlns:a16="http://schemas.microsoft.com/office/drawing/2014/main" id="{2C3A2C3E-04D1-4281-81C2-73888BCB494E}"/>
              </a:ext>
            </a:extLst>
          </p:cNvPr>
          <p:cNvSpPr>
            <a:spLocks noGrp="1"/>
          </p:cNvSpPr>
          <p:nvPr>
            <p:ph idx="1"/>
          </p:nvPr>
        </p:nvSpPr>
        <p:spPr/>
        <p:txBody>
          <a:bodyPr/>
          <a:lstStyle/>
          <a:p>
            <a:r>
              <a:rPr lang="en-GB" dirty="0"/>
              <a:t>UCN is a democratic Union that brings together the world’s most influential organisations and top experts in a combined effort to conserve nature and accelerate the transition to sustainable development.</a:t>
            </a:r>
          </a:p>
          <a:p>
            <a:r>
              <a:rPr lang="en-GB" dirty="0"/>
              <a:t>It harnesses the experience, resources and reach of its more than 1,300 Member organisations and the input of more than 15,000 experts. </a:t>
            </a:r>
          </a:p>
          <a:p>
            <a:r>
              <a:rPr lang="en-GB" dirty="0"/>
              <a:t>All of the IUCN’s work is guided by a global program, which is adopted by member organizations every four years at the IUCN World Conservation Congress.</a:t>
            </a:r>
            <a:endParaRPr lang="en-US" dirty="0"/>
          </a:p>
        </p:txBody>
      </p:sp>
    </p:spTree>
    <p:extLst>
      <p:ext uri="{BB962C8B-B14F-4D97-AF65-F5344CB8AC3E}">
        <p14:creationId xmlns:p14="http://schemas.microsoft.com/office/powerpoint/2010/main" val="332717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970337-38F4-4DE3-ACA2-7D5489A21A56}"/>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How it works</a:t>
            </a:r>
            <a:endParaRPr lang="en-US" dirty="0"/>
          </a:p>
        </p:txBody>
      </p:sp>
      <p:pic>
        <p:nvPicPr>
          <p:cNvPr id="6" name="Content Placeholder 5">
            <a:extLst>
              <a:ext uri="{FF2B5EF4-FFF2-40B4-BE49-F238E27FC236}">
                <a16:creationId xmlns:a16="http://schemas.microsoft.com/office/drawing/2014/main" id="{92116827-9940-4FD8-83FB-C500ED3DADBA}"/>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7875"/>
          <a:stretch/>
        </p:blipFill>
        <p:spPr>
          <a:xfrm>
            <a:off x="943384" y="1690688"/>
            <a:ext cx="10550525" cy="5095875"/>
          </a:xfrm>
        </p:spPr>
      </p:pic>
    </p:spTree>
    <p:extLst>
      <p:ext uri="{BB962C8B-B14F-4D97-AF65-F5344CB8AC3E}">
        <p14:creationId xmlns:p14="http://schemas.microsoft.com/office/powerpoint/2010/main" val="265772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A95E-2020-4B7B-8F8B-9F3A79E7F03C}"/>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Red List</a:t>
            </a:r>
            <a:endParaRPr lang="en-US" dirty="0"/>
          </a:p>
        </p:txBody>
      </p:sp>
      <p:pic>
        <p:nvPicPr>
          <p:cNvPr id="6" name="Content Placeholder 5">
            <a:extLst>
              <a:ext uri="{FF2B5EF4-FFF2-40B4-BE49-F238E27FC236}">
                <a16:creationId xmlns:a16="http://schemas.microsoft.com/office/drawing/2014/main" id="{2AEE5040-99AF-428B-A56B-2E2A64BAA5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6747" y="365125"/>
            <a:ext cx="1428750" cy="1314450"/>
          </a:xfrm>
        </p:spPr>
      </p:pic>
      <p:sp>
        <p:nvSpPr>
          <p:cNvPr id="7" name="TextBox 6">
            <a:extLst>
              <a:ext uri="{FF2B5EF4-FFF2-40B4-BE49-F238E27FC236}">
                <a16:creationId xmlns:a16="http://schemas.microsoft.com/office/drawing/2014/main" id="{08D7AA43-C70B-450E-81EA-290D6C3F3877}"/>
              </a:ext>
            </a:extLst>
          </p:cNvPr>
          <p:cNvSpPr txBox="1"/>
          <p:nvPr/>
        </p:nvSpPr>
        <p:spPr>
          <a:xfrm>
            <a:off x="625577" y="1848465"/>
            <a:ext cx="10940845"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IUCN Red List of Threatened Species™ is the world's most comprehensive inventory of the global conservation status of plant and animal species.</a:t>
            </a:r>
          </a:p>
          <a:p>
            <a:pPr marL="285750" indent="-285750">
              <a:buFont typeface="Arial" panose="020B0604020202020204" pitchFamily="34" charset="0"/>
              <a:buChar char="•"/>
            </a:pPr>
            <a:r>
              <a:rPr lang="en-GB" sz="2400" dirty="0"/>
              <a:t>It uses a set of quantitative criteria to evaluate the extinction risk of thousands of species. </a:t>
            </a:r>
          </a:p>
          <a:p>
            <a:pPr marL="285750" indent="-285750">
              <a:buFont typeface="Arial" panose="020B0604020202020204" pitchFamily="34" charset="0"/>
              <a:buChar char="•"/>
            </a:pPr>
            <a:r>
              <a:rPr lang="en-GB" sz="2400" dirty="0"/>
              <a:t>These criteria are relevant to most species and all regions of the world. </a:t>
            </a:r>
          </a:p>
          <a:p>
            <a:pPr marL="285750" indent="-285750">
              <a:buFont typeface="Arial" panose="020B0604020202020204" pitchFamily="34" charset="0"/>
              <a:buChar char="•"/>
            </a:pPr>
            <a:r>
              <a:rPr lang="en-GB" sz="2400" dirty="0"/>
              <a:t>The IUCN Red List is an authoritative indicator of the health of the world’s biodiversity.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08016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E3C3-BEE1-4151-81A1-31B264B45A35}"/>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Red List</a:t>
            </a:r>
            <a:endParaRPr lang="en-US" dirty="0"/>
          </a:p>
        </p:txBody>
      </p:sp>
      <p:sp>
        <p:nvSpPr>
          <p:cNvPr id="3" name="Content Placeholder 2">
            <a:extLst>
              <a:ext uri="{FF2B5EF4-FFF2-40B4-BE49-F238E27FC236}">
                <a16:creationId xmlns:a16="http://schemas.microsoft.com/office/drawing/2014/main" id="{42D042C2-F4E6-4D7B-8535-A112FE88B0F1}"/>
              </a:ext>
            </a:extLst>
          </p:cNvPr>
          <p:cNvSpPr>
            <a:spLocks noGrp="1"/>
          </p:cNvSpPr>
          <p:nvPr>
            <p:ph idx="1"/>
          </p:nvPr>
        </p:nvSpPr>
        <p:spPr/>
        <p:txBody>
          <a:bodyPr/>
          <a:lstStyle/>
          <a:p>
            <a:r>
              <a:rPr lang="en-GB" dirty="0"/>
              <a:t>a powerful tool to inform and catalyse action for biodiversity conservation and policy change,</a:t>
            </a:r>
          </a:p>
          <a:p>
            <a:r>
              <a:rPr lang="en-GB" dirty="0"/>
              <a:t>critical to protecting the natural resources we need to survive. </a:t>
            </a:r>
          </a:p>
          <a:p>
            <a:r>
              <a:rPr lang="en-GB" dirty="0"/>
              <a:t>provides information about range, population size, habitat and ecology, use and/or trade, threats,</a:t>
            </a:r>
          </a:p>
          <a:p>
            <a:r>
              <a:rPr lang="en-GB" dirty="0"/>
              <a:t>provides information about conservation actions that will help inform necessary conservation decisions. </a:t>
            </a:r>
          </a:p>
          <a:p>
            <a:endParaRPr lang="en-US" dirty="0"/>
          </a:p>
        </p:txBody>
      </p:sp>
    </p:spTree>
    <p:extLst>
      <p:ext uri="{BB962C8B-B14F-4D97-AF65-F5344CB8AC3E}">
        <p14:creationId xmlns:p14="http://schemas.microsoft.com/office/powerpoint/2010/main" val="372540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3AA6-8FD5-45F6-9771-8E5C1746B3AA}"/>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Red List</a:t>
            </a:r>
            <a:endParaRPr lang="en-US" dirty="0"/>
          </a:p>
        </p:txBody>
      </p:sp>
      <p:sp>
        <p:nvSpPr>
          <p:cNvPr id="3" name="Content Placeholder 2">
            <a:extLst>
              <a:ext uri="{FF2B5EF4-FFF2-40B4-BE49-F238E27FC236}">
                <a16:creationId xmlns:a16="http://schemas.microsoft.com/office/drawing/2014/main" id="{87C088C6-6A15-41A7-89A0-2267315FF9E4}"/>
              </a:ext>
            </a:extLst>
          </p:cNvPr>
          <p:cNvSpPr>
            <a:spLocks noGrp="1"/>
          </p:cNvSpPr>
          <p:nvPr>
            <p:ph idx="1"/>
          </p:nvPr>
        </p:nvSpPr>
        <p:spPr/>
        <p:txBody>
          <a:bodyPr>
            <a:normAutofit/>
          </a:bodyPr>
          <a:lstStyle/>
          <a:p>
            <a:pPr marL="0" indent="0">
              <a:buNone/>
            </a:pPr>
            <a:r>
              <a:rPr lang="en-US" b="1" u="sng" dirty="0"/>
              <a:t>IUCN Red list categories</a:t>
            </a:r>
          </a:p>
          <a:p>
            <a:pPr lvl="1"/>
            <a:r>
              <a:rPr lang="en-GB" dirty="0"/>
              <a:t>The IUCN Red List Categories define the extinction risk of species assessed. </a:t>
            </a:r>
          </a:p>
          <a:p>
            <a:pPr lvl="1"/>
            <a:endParaRPr lang="en-GB" b="1" dirty="0"/>
          </a:p>
          <a:p>
            <a:pPr lvl="1"/>
            <a:endParaRPr lang="en-GB" b="1" dirty="0"/>
          </a:p>
          <a:p>
            <a:pPr lvl="1"/>
            <a:endParaRPr lang="en-GB" b="1" dirty="0"/>
          </a:p>
          <a:p>
            <a:pPr lvl="1"/>
            <a:endParaRPr lang="en-GB" b="1" dirty="0"/>
          </a:p>
        </p:txBody>
      </p:sp>
      <p:pic>
        <p:nvPicPr>
          <p:cNvPr id="5" name="Picture 4">
            <a:extLst>
              <a:ext uri="{FF2B5EF4-FFF2-40B4-BE49-F238E27FC236}">
                <a16:creationId xmlns:a16="http://schemas.microsoft.com/office/drawing/2014/main" id="{CB50F36D-2B65-41CE-8FF1-2ED5AB6E5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45" y="3189032"/>
            <a:ext cx="11002297" cy="2190750"/>
          </a:xfrm>
          <a:prstGeom prst="rect">
            <a:avLst/>
          </a:prstGeom>
        </p:spPr>
      </p:pic>
    </p:spTree>
    <p:extLst>
      <p:ext uri="{BB962C8B-B14F-4D97-AF65-F5344CB8AC3E}">
        <p14:creationId xmlns:p14="http://schemas.microsoft.com/office/powerpoint/2010/main" val="69267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4F63-2425-4B40-ABF0-3CEE0DA48ABF}"/>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Red List</a:t>
            </a:r>
            <a:endParaRPr lang="en-US" dirty="0"/>
          </a:p>
        </p:txBody>
      </p:sp>
      <p:sp>
        <p:nvSpPr>
          <p:cNvPr id="3" name="Content Placeholder 2">
            <a:extLst>
              <a:ext uri="{FF2B5EF4-FFF2-40B4-BE49-F238E27FC236}">
                <a16:creationId xmlns:a16="http://schemas.microsoft.com/office/drawing/2014/main" id="{AA7A0438-1384-4B1A-945A-EC6626197583}"/>
              </a:ext>
            </a:extLst>
          </p:cNvPr>
          <p:cNvSpPr>
            <a:spLocks noGrp="1"/>
          </p:cNvSpPr>
          <p:nvPr>
            <p:ph idx="1"/>
          </p:nvPr>
        </p:nvSpPr>
        <p:spPr>
          <a:xfrm>
            <a:off x="838200" y="1825625"/>
            <a:ext cx="5424948" cy="4351338"/>
          </a:xfrm>
        </p:spPr>
        <p:txBody>
          <a:bodyPr/>
          <a:lstStyle/>
          <a:p>
            <a:pPr marL="0" lvl="1" indent="0">
              <a:buNone/>
            </a:pPr>
            <a:r>
              <a:rPr lang="en-GB" sz="2800" b="1" u="sng" dirty="0"/>
              <a:t>IUCN Red list Index</a:t>
            </a:r>
          </a:p>
          <a:p>
            <a:pPr marL="228600" lvl="1"/>
            <a:r>
              <a:rPr lang="en-GB" dirty="0"/>
              <a:t>The IUCN Red List Index (RLI) reveals trends in the overall extinction risk of species and provides an indicator that is used by governments to track their progress in achieving targets that reduce biodiversity loss. </a:t>
            </a:r>
          </a:p>
          <a:p>
            <a:pPr marL="228600" lvl="1"/>
            <a:r>
              <a:rPr lang="en-GB" dirty="0"/>
              <a:t>The RLI is available for groups in which all species have been assessed at least twice. Currently, the Index is available for five groups : </a:t>
            </a:r>
            <a:r>
              <a:rPr lang="en-GB" b="1" dirty="0"/>
              <a:t>birds, mammals, amphibians, corals and cycads</a:t>
            </a:r>
          </a:p>
          <a:p>
            <a:endParaRPr lang="en-US" dirty="0"/>
          </a:p>
        </p:txBody>
      </p:sp>
      <p:pic>
        <p:nvPicPr>
          <p:cNvPr id="4" name="Picture 3">
            <a:extLst>
              <a:ext uri="{FF2B5EF4-FFF2-40B4-BE49-F238E27FC236}">
                <a16:creationId xmlns:a16="http://schemas.microsoft.com/office/drawing/2014/main" id="{31F1E04D-73F1-4B45-A33C-20970BE0E54D}"/>
              </a:ext>
            </a:extLst>
          </p:cNvPr>
          <p:cNvPicPr>
            <a:picLocks noChangeAspect="1"/>
          </p:cNvPicPr>
          <p:nvPr/>
        </p:nvPicPr>
        <p:blipFill>
          <a:blip r:embed="rId2"/>
          <a:stretch>
            <a:fillRect/>
          </a:stretch>
        </p:blipFill>
        <p:spPr>
          <a:xfrm>
            <a:off x="6401414" y="1690688"/>
            <a:ext cx="5508493" cy="4634732"/>
          </a:xfrm>
          <a:prstGeom prst="rect">
            <a:avLst/>
          </a:prstGeom>
        </p:spPr>
      </p:pic>
    </p:spTree>
    <p:extLst>
      <p:ext uri="{BB962C8B-B14F-4D97-AF65-F5344CB8AC3E}">
        <p14:creationId xmlns:p14="http://schemas.microsoft.com/office/powerpoint/2010/main" val="356398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CA2F-E03F-44D5-9DA4-83DDEE58D0D6}"/>
              </a:ext>
            </a:extLst>
          </p:cNvPr>
          <p:cNvSpPr>
            <a:spLocks noGrp="1"/>
          </p:cNvSpPr>
          <p:nvPr>
            <p:ph type="title"/>
          </p:nvPr>
        </p:nvSpPr>
        <p:spPr/>
        <p:txBody>
          <a:bodyPr/>
          <a:lstStyle/>
          <a:p>
            <a:r>
              <a:rPr lang="en-US" b="1" dirty="0">
                <a:solidFill>
                  <a:srgbClr val="FF0000"/>
                </a:solidFill>
              </a:rPr>
              <a:t>International Union for Conservation of Nature: </a:t>
            </a:r>
            <a:r>
              <a:rPr lang="en-US" sz="3600" b="1" dirty="0"/>
              <a:t>Red List</a:t>
            </a:r>
            <a:endParaRPr lang="en-US" dirty="0"/>
          </a:p>
        </p:txBody>
      </p:sp>
      <p:sp>
        <p:nvSpPr>
          <p:cNvPr id="3" name="Content Placeholder 2">
            <a:extLst>
              <a:ext uri="{FF2B5EF4-FFF2-40B4-BE49-F238E27FC236}">
                <a16:creationId xmlns:a16="http://schemas.microsoft.com/office/drawing/2014/main" id="{AF6E9449-418E-457F-9496-1F764C038ECA}"/>
              </a:ext>
            </a:extLst>
          </p:cNvPr>
          <p:cNvSpPr>
            <a:spLocks noGrp="1"/>
          </p:cNvSpPr>
          <p:nvPr>
            <p:ph idx="1"/>
          </p:nvPr>
        </p:nvSpPr>
        <p:spPr/>
        <p:txBody>
          <a:bodyPr>
            <a:normAutofit fontScale="92500" lnSpcReduction="10000"/>
          </a:bodyPr>
          <a:lstStyle/>
          <a:p>
            <a:pPr marL="0" indent="0">
              <a:buNone/>
            </a:pPr>
            <a:r>
              <a:rPr lang="en-GB" dirty="0"/>
              <a:t>IUCN Red List data are used for a variety of purposes:</a:t>
            </a:r>
          </a:p>
          <a:p>
            <a:r>
              <a:rPr lang="en-GB" b="1" dirty="0"/>
              <a:t>International agreements </a:t>
            </a:r>
            <a:r>
              <a:rPr lang="en-GB" dirty="0"/>
              <a:t>use IUCN Red List data to guide decision making and as an indicator of the status of nature. </a:t>
            </a:r>
          </a:p>
          <a:p>
            <a:r>
              <a:rPr lang="en-GB" b="1" dirty="0"/>
              <a:t>Government agencies</a:t>
            </a:r>
            <a:r>
              <a:rPr lang="en-GB" dirty="0"/>
              <a:t> rely on IUCN Red List data to guide policies such as National Parks regulations</a:t>
            </a:r>
          </a:p>
          <a:p>
            <a:r>
              <a:rPr lang="en-GB" b="1" dirty="0"/>
              <a:t>Zoos </a:t>
            </a:r>
            <a:r>
              <a:rPr lang="en-GB" dirty="0"/>
              <a:t>use The IUCN Red List Categories to educate the public about species' status</a:t>
            </a:r>
          </a:p>
          <a:p>
            <a:r>
              <a:rPr lang="en-GB" b="1" dirty="0"/>
              <a:t>Scientists </a:t>
            </a:r>
            <a:r>
              <a:rPr lang="en-GB" dirty="0"/>
              <a:t>use IUCN Red List data as a primary data source in their analyses and publications</a:t>
            </a:r>
          </a:p>
          <a:p>
            <a:r>
              <a:rPr lang="en-GB" b="1" dirty="0"/>
              <a:t>Teachers and students</a:t>
            </a:r>
            <a:r>
              <a:rPr lang="en-GB" dirty="0"/>
              <a:t> use IUCN Red List data in college projects</a:t>
            </a:r>
          </a:p>
          <a:p>
            <a:r>
              <a:rPr lang="en-GB" b="1" dirty="0"/>
              <a:t>Journalists </a:t>
            </a:r>
            <a:r>
              <a:rPr lang="en-GB" dirty="0"/>
              <a:t>use IUCN Red List data to inform their articles</a:t>
            </a:r>
          </a:p>
          <a:p>
            <a:endParaRPr lang="en-US" dirty="0"/>
          </a:p>
        </p:txBody>
      </p:sp>
    </p:spTree>
    <p:extLst>
      <p:ext uri="{BB962C8B-B14F-4D97-AF65-F5344CB8AC3E}">
        <p14:creationId xmlns:p14="http://schemas.microsoft.com/office/powerpoint/2010/main" val="153716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2149-28D6-41CD-94C0-6CDE4B66D9FF}"/>
              </a:ext>
            </a:extLst>
          </p:cNvPr>
          <p:cNvSpPr>
            <a:spLocks noGrp="1"/>
          </p:cNvSpPr>
          <p:nvPr>
            <p:ph type="title"/>
          </p:nvPr>
        </p:nvSpPr>
        <p:spPr/>
        <p:txBody>
          <a:bodyPr/>
          <a:lstStyle/>
          <a:p>
            <a:r>
              <a:rPr lang="en-US" b="1" dirty="0">
                <a:solidFill>
                  <a:srgbClr val="FF0000"/>
                </a:solidFill>
              </a:rPr>
              <a:t>Conservation of Biodiversity</a:t>
            </a:r>
          </a:p>
        </p:txBody>
      </p:sp>
      <p:sp>
        <p:nvSpPr>
          <p:cNvPr id="3" name="Content Placeholder 2">
            <a:extLst>
              <a:ext uri="{FF2B5EF4-FFF2-40B4-BE49-F238E27FC236}">
                <a16:creationId xmlns:a16="http://schemas.microsoft.com/office/drawing/2014/main" id="{9D412EA8-105D-45E1-A5AF-E6BD25C73052}"/>
              </a:ext>
            </a:extLst>
          </p:cNvPr>
          <p:cNvSpPr>
            <a:spLocks noGrp="1"/>
          </p:cNvSpPr>
          <p:nvPr>
            <p:ph idx="1"/>
          </p:nvPr>
        </p:nvSpPr>
        <p:spPr>
          <a:xfrm>
            <a:off x="838200" y="1825625"/>
            <a:ext cx="6909619" cy="4351338"/>
          </a:xfrm>
        </p:spPr>
        <p:txBody>
          <a:bodyPr>
            <a:normAutofit lnSpcReduction="10000"/>
          </a:bodyPr>
          <a:lstStyle/>
          <a:p>
            <a:r>
              <a:rPr lang="en-GB" dirty="0"/>
              <a:t>The history of conservation can be traced back to John Evelyn’s work “Sylva”, presented as a paper to the Royal Society in 1662. Published as a book two years later, it was one of the most highly influential texts on forestry ever published. </a:t>
            </a:r>
          </a:p>
          <a:p>
            <a:r>
              <a:rPr lang="en-GB" dirty="0"/>
              <a:t>Timber resources in England were becoming dangerously depleted at that time, and Evelyn advocated the importance of conserving the forests by managing the rate of depletion and ensuring that the cut down trees get replenished. </a:t>
            </a:r>
            <a:endParaRPr lang="en-US" dirty="0"/>
          </a:p>
        </p:txBody>
      </p:sp>
      <p:pic>
        <p:nvPicPr>
          <p:cNvPr id="5" name="Picture 4">
            <a:extLst>
              <a:ext uri="{FF2B5EF4-FFF2-40B4-BE49-F238E27FC236}">
                <a16:creationId xmlns:a16="http://schemas.microsoft.com/office/drawing/2014/main" id="{A777DD7F-7B1F-40EC-B880-7F8530D467B5}"/>
              </a:ext>
            </a:extLst>
          </p:cNvPr>
          <p:cNvPicPr>
            <a:picLocks noChangeAspect="1"/>
          </p:cNvPicPr>
          <p:nvPr/>
        </p:nvPicPr>
        <p:blipFill>
          <a:blip r:embed="rId2"/>
          <a:stretch>
            <a:fillRect/>
          </a:stretch>
        </p:blipFill>
        <p:spPr>
          <a:xfrm>
            <a:off x="8733503" y="1563943"/>
            <a:ext cx="2721077" cy="4447914"/>
          </a:xfrm>
          <a:prstGeom prst="rect">
            <a:avLst/>
          </a:prstGeom>
        </p:spPr>
      </p:pic>
    </p:spTree>
    <p:extLst>
      <p:ext uri="{BB962C8B-B14F-4D97-AF65-F5344CB8AC3E}">
        <p14:creationId xmlns:p14="http://schemas.microsoft.com/office/powerpoint/2010/main" val="136731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E742-0999-4275-AF0C-56D6BAADB107}"/>
              </a:ext>
            </a:extLst>
          </p:cNvPr>
          <p:cNvSpPr>
            <a:spLocks noGrp="1"/>
          </p:cNvSpPr>
          <p:nvPr>
            <p:ph type="title"/>
          </p:nvPr>
        </p:nvSpPr>
        <p:spPr/>
        <p:txBody>
          <a:bodyPr/>
          <a:lstStyle/>
          <a:p>
            <a:r>
              <a:rPr lang="en-GB" b="1" dirty="0">
                <a:solidFill>
                  <a:schemeClr val="accent1">
                    <a:lumMod val="75000"/>
                  </a:schemeClr>
                </a:solidFill>
              </a:rPr>
              <a:t>World Wide Fund for Nature</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7A8125CC-CA2C-4447-A598-5BF3037DD9EC}"/>
              </a:ext>
            </a:extLst>
          </p:cNvPr>
          <p:cNvSpPr>
            <a:spLocks noGrp="1"/>
          </p:cNvSpPr>
          <p:nvPr>
            <p:ph idx="1"/>
          </p:nvPr>
        </p:nvSpPr>
        <p:spPr/>
        <p:txBody>
          <a:bodyPr/>
          <a:lstStyle/>
          <a:p>
            <a:r>
              <a:rPr lang="en-GB" dirty="0"/>
              <a:t>The World Wide Fund for Nature (WWF) is an international non-governmental organization founded in 1961</a:t>
            </a:r>
          </a:p>
          <a:p>
            <a:r>
              <a:rPr lang="en-GB" dirty="0"/>
              <a:t> Its mission is to conserve nature and reduce the most pressing threats to the diversity of life on Earth.</a:t>
            </a:r>
          </a:p>
          <a:p>
            <a:r>
              <a:rPr lang="en-GB" dirty="0"/>
              <a:t>Its is working in the field of wilderness preservation, and the reduction of human impact on the environment</a:t>
            </a:r>
          </a:p>
          <a:p>
            <a:endParaRPr lang="en-US" dirty="0"/>
          </a:p>
        </p:txBody>
      </p:sp>
    </p:spTree>
    <p:extLst>
      <p:ext uri="{BB962C8B-B14F-4D97-AF65-F5344CB8AC3E}">
        <p14:creationId xmlns:p14="http://schemas.microsoft.com/office/powerpoint/2010/main" val="1010779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8CBD-91EA-41E2-A9C4-EDAE164A1339}"/>
              </a:ext>
            </a:extLst>
          </p:cNvPr>
          <p:cNvSpPr>
            <a:spLocks noGrp="1"/>
          </p:cNvSpPr>
          <p:nvPr>
            <p:ph type="title"/>
          </p:nvPr>
        </p:nvSpPr>
        <p:spPr/>
        <p:txBody>
          <a:bodyPr/>
          <a:lstStyle/>
          <a:p>
            <a:r>
              <a:rPr lang="en-GB" b="1" dirty="0">
                <a:solidFill>
                  <a:schemeClr val="accent1">
                    <a:lumMod val="75000"/>
                  </a:schemeClr>
                </a:solidFill>
              </a:rPr>
              <a:t>World Wide Fund for Nature: </a:t>
            </a:r>
            <a:r>
              <a:rPr lang="en-GB" sz="4000" dirty="0"/>
              <a:t>History</a:t>
            </a:r>
            <a:endParaRPr lang="en-US" dirty="0"/>
          </a:p>
        </p:txBody>
      </p:sp>
      <p:sp>
        <p:nvSpPr>
          <p:cNvPr id="3" name="Content Placeholder 2">
            <a:extLst>
              <a:ext uri="{FF2B5EF4-FFF2-40B4-BE49-F238E27FC236}">
                <a16:creationId xmlns:a16="http://schemas.microsoft.com/office/drawing/2014/main" id="{A8F2A0ED-40FC-44FF-A416-18D51E0A3336}"/>
              </a:ext>
            </a:extLst>
          </p:cNvPr>
          <p:cNvSpPr>
            <a:spLocks noGrp="1"/>
          </p:cNvSpPr>
          <p:nvPr>
            <p:ph idx="1"/>
          </p:nvPr>
        </p:nvSpPr>
        <p:spPr/>
        <p:txBody>
          <a:bodyPr>
            <a:normAutofit fontScale="92500" lnSpcReduction="20000"/>
          </a:bodyPr>
          <a:lstStyle/>
          <a:p>
            <a:r>
              <a:rPr lang="en-GB" dirty="0"/>
              <a:t>In 1961, a limited number of organizations around the world—such as the International Union for the Conservation of Nature and Natural Resources (IUCN) and The Conservation Foundation—were trying to meet conservation needs, but were desperately short of funds.</a:t>
            </a:r>
          </a:p>
          <a:p>
            <a:r>
              <a:rPr lang="en-GB" dirty="0"/>
              <a:t>The first call for broad support was the </a:t>
            </a:r>
            <a:r>
              <a:rPr lang="en-GB" dirty="0" err="1"/>
              <a:t>Morges</a:t>
            </a:r>
            <a:r>
              <a:rPr lang="en-GB" dirty="0"/>
              <a:t> Manifesto, signed in 1961 by 16 of the world’s leading conservationists, including biologist and African wildlife enthusiast Sir Julian Huxley, IUCN vice president Sir Peter Scott and director-general of the British Nature Conservancy E. M. Nicholson. </a:t>
            </a:r>
          </a:p>
          <a:p>
            <a:r>
              <a:rPr lang="en-GB" dirty="0"/>
              <a:t>The decision was made to establish World Wildlife Fund as an international fundraising organization to work in collaboration with existing conservation groups and bring substantial financial support to the conservation movement on a worldwide scale. </a:t>
            </a:r>
            <a:endParaRPr lang="en-US" dirty="0"/>
          </a:p>
        </p:txBody>
      </p:sp>
    </p:spTree>
    <p:extLst>
      <p:ext uri="{BB962C8B-B14F-4D97-AF65-F5344CB8AC3E}">
        <p14:creationId xmlns:p14="http://schemas.microsoft.com/office/powerpoint/2010/main" val="405709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C45F-8A46-44C2-B792-224F170805D5}"/>
              </a:ext>
            </a:extLst>
          </p:cNvPr>
          <p:cNvSpPr>
            <a:spLocks noGrp="1"/>
          </p:cNvSpPr>
          <p:nvPr>
            <p:ph type="title"/>
          </p:nvPr>
        </p:nvSpPr>
        <p:spPr/>
        <p:txBody>
          <a:bodyPr/>
          <a:lstStyle/>
          <a:p>
            <a:r>
              <a:rPr lang="en-GB" b="1" dirty="0">
                <a:solidFill>
                  <a:schemeClr val="accent1">
                    <a:lumMod val="75000"/>
                  </a:schemeClr>
                </a:solidFill>
              </a:rPr>
              <a:t>World Wide Fund for Nature</a:t>
            </a:r>
            <a:endParaRPr lang="en-US" dirty="0"/>
          </a:p>
        </p:txBody>
      </p:sp>
      <p:sp>
        <p:nvSpPr>
          <p:cNvPr id="3" name="Content Placeholder 2">
            <a:extLst>
              <a:ext uri="{FF2B5EF4-FFF2-40B4-BE49-F238E27FC236}">
                <a16:creationId xmlns:a16="http://schemas.microsoft.com/office/drawing/2014/main" id="{A7CBE6DC-84BD-48DF-99F2-E3B7A1D73E4D}"/>
              </a:ext>
            </a:extLst>
          </p:cNvPr>
          <p:cNvSpPr>
            <a:spLocks noGrp="1"/>
          </p:cNvSpPr>
          <p:nvPr>
            <p:ph idx="1"/>
          </p:nvPr>
        </p:nvSpPr>
        <p:spPr/>
        <p:txBody>
          <a:bodyPr/>
          <a:lstStyle/>
          <a:p>
            <a:r>
              <a:rPr lang="en-GB" dirty="0"/>
              <a:t>WWF has five million supporters worldwide</a:t>
            </a:r>
          </a:p>
          <a:p>
            <a:r>
              <a:rPr lang="en-GB" dirty="0"/>
              <a:t>It is working in more than 100 countries</a:t>
            </a:r>
          </a:p>
          <a:p>
            <a:r>
              <a:rPr lang="en-GB" dirty="0"/>
              <a:t>It is supporting around 3000 conservation and environmental projects.</a:t>
            </a:r>
            <a:r>
              <a:rPr lang="en-GB" baseline="30000" dirty="0"/>
              <a:t> </a:t>
            </a:r>
          </a:p>
        </p:txBody>
      </p:sp>
    </p:spTree>
    <p:extLst>
      <p:ext uri="{BB962C8B-B14F-4D97-AF65-F5344CB8AC3E}">
        <p14:creationId xmlns:p14="http://schemas.microsoft.com/office/powerpoint/2010/main" val="2772922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78AC07-EC98-4113-B646-58F3EDF90175}"/>
              </a:ext>
            </a:extLst>
          </p:cNvPr>
          <p:cNvPicPr>
            <a:picLocks noChangeAspect="1"/>
          </p:cNvPicPr>
          <p:nvPr/>
        </p:nvPicPr>
        <p:blipFill>
          <a:blip r:embed="rId2"/>
          <a:stretch>
            <a:fillRect/>
          </a:stretch>
        </p:blipFill>
        <p:spPr>
          <a:xfrm>
            <a:off x="4167187" y="3663950"/>
            <a:ext cx="3857625" cy="2828925"/>
          </a:xfrm>
          <a:prstGeom prst="rect">
            <a:avLst/>
          </a:prstGeom>
        </p:spPr>
      </p:pic>
      <p:sp>
        <p:nvSpPr>
          <p:cNvPr id="2" name="Title 1">
            <a:extLst>
              <a:ext uri="{FF2B5EF4-FFF2-40B4-BE49-F238E27FC236}">
                <a16:creationId xmlns:a16="http://schemas.microsoft.com/office/drawing/2014/main" id="{A821940D-5551-428A-BE27-A872516BD44F}"/>
              </a:ext>
            </a:extLst>
          </p:cNvPr>
          <p:cNvSpPr>
            <a:spLocks noGrp="1"/>
          </p:cNvSpPr>
          <p:nvPr>
            <p:ph type="title"/>
          </p:nvPr>
        </p:nvSpPr>
        <p:spPr>
          <a:xfrm>
            <a:off x="4287172" y="683622"/>
            <a:ext cx="3930445" cy="1325563"/>
          </a:xfrm>
        </p:spPr>
        <p:txBody>
          <a:bodyPr/>
          <a:lstStyle/>
          <a:p>
            <a:r>
              <a:rPr lang="en-US" b="1" dirty="0">
                <a:solidFill>
                  <a:srgbClr val="00B050"/>
                </a:solidFill>
              </a:rPr>
              <a:t>Goals of WWF</a:t>
            </a:r>
          </a:p>
        </p:txBody>
      </p:sp>
      <p:pic>
        <p:nvPicPr>
          <p:cNvPr id="4" name="Content Placeholder 3">
            <a:extLst>
              <a:ext uri="{FF2B5EF4-FFF2-40B4-BE49-F238E27FC236}">
                <a16:creationId xmlns:a16="http://schemas.microsoft.com/office/drawing/2014/main" id="{3D235135-6821-4958-8A3D-EA49E242A54D}"/>
              </a:ext>
            </a:extLst>
          </p:cNvPr>
          <p:cNvPicPr>
            <a:picLocks noGrp="1" noChangeAspect="1"/>
          </p:cNvPicPr>
          <p:nvPr>
            <p:ph idx="1"/>
          </p:nvPr>
        </p:nvPicPr>
        <p:blipFill>
          <a:blip r:embed="rId3"/>
          <a:stretch>
            <a:fillRect/>
          </a:stretch>
        </p:blipFill>
        <p:spPr>
          <a:xfrm>
            <a:off x="353347" y="1395565"/>
            <a:ext cx="2171700" cy="3105150"/>
          </a:xfrm>
          <a:prstGeom prst="rect">
            <a:avLst/>
          </a:prstGeom>
        </p:spPr>
      </p:pic>
      <p:pic>
        <p:nvPicPr>
          <p:cNvPr id="5" name="Picture 4">
            <a:extLst>
              <a:ext uri="{FF2B5EF4-FFF2-40B4-BE49-F238E27FC236}">
                <a16:creationId xmlns:a16="http://schemas.microsoft.com/office/drawing/2014/main" id="{6275732E-B00E-45EA-8AD7-B2FD0273B9F8}"/>
              </a:ext>
            </a:extLst>
          </p:cNvPr>
          <p:cNvPicPr>
            <a:picLocks noChangeAspect="1"/>
          </p:cNvPicPr>
          <p:nvPr/>
        </p:nvPicPr>
        <p:blipFill>
          <a:blip r:embed="rId4"/>
          <a:stretch>
            <a:fillRect/>
          </a:stretch>
        </p:blipFill>
        <p:spPr>
          <a:xfrm>
            <a:off x="2716008" y="2329629"/>
            <a:ext cx="1647825" cy="2924175"/>
          </a:xfrm>
          <a:prstGeom prst="rect">
            <a:avLst/>
          </a:prstGeom>
        </p:spPr>
      </p:pic>
      <p:pic>
        <p:nvPicPr>
          <p:cNvPr id="6" name="Picture 5">
            <a:extLst>
              <a:ext uri="{FF2B5EF4-FFF2-40B4-BE49-F238E27FC236}">
                <a16:creationId xmlns:a16="http://schemas.microsoft.com/office/drawing/2014/main" id="{C03052B1-71EF-4B0E-91CB-DD5BCD9D5C5B}"/>
              </a:ext>
            </a:extLst>
          </p:cNvPr>
          <p:cNvPicPr>
            <a:picLocks noChangeAspect="1"/>
          </p:cNvPicPr>
          <p:nvPr/>
        </p:nvPicPr>
        <p:blipFill rotWithShape="1">
          <a:blip r:embed="rId5"/>
          <a:srcRect l="48723"/>
          <a:stretch/>
        </p:blipFill>
        <p:spPr>
          <a:xfrm>
            <a:off x="9979742" y="1346404"/>
            <a:ext cx="1973212" cy="2895600"/>
          </a:xfrm>
          <a:prstGeom prst="rect">
            <a:avLst/>
          </a:prstGeom>
        </p:spPr>
      </p:pic>
      <p:pic>
        <p:nvPicPr>
          <p:cNvPr id="8" name="Picture 7">
            <a:extLst>
              <a:ext uri="{FF2B5EF4-FFF2-40B4-BE49-F238E27FC236}">
                <a16:creationId xmlns:a16="http://schemas.microsoft.com/office/drawing/2014/main" id="{96FC77E1-BCB1-4C77-B913-98C495C80688}"/>
              </a:ext>
            </a:extLst>
          </p:cNvPr>
          <p:cNvPicPr>
            <a:picLocks noChangeAspect="1"/>
          </p:cNvPicPr>
          <p:nvPr/>
        </p:nvPicPr>
        <p:blipFill rotWithShape="1">
          <a:blip r:embed="rId5"/>
          <a:srcRect r="53912"/>
          <a:stretch/>
        </p:blipFill>
        <p:spPr>
          <a:xfrm>
            <a:off x="8140956" y="2451306"/>
            <a:ext cx="1773494" cy="2895600"/>
          </a:xfrm>
          <a:prstGeom prst="rect">
            <a:avLst/>
          </a:prstGeom>
        </p:spPr>
      </p:pic>
    </p:spTree>
    <p:extLst>
      <p:ext uri="{BB962C8B-B14F-4D97-AF65-F5344CB8AC3E}">
        <p14:creationId xmlns:p14="http://schemas.microsoft.com/office/powerpoint/2010/main" val="510641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0B1A-D555-4C76-A4FE-3EA16358427B}"/>
              </a:ext>
            </a:extLst>
          </p:cNvPr>
          <p:cNvSpPr>
            <a:spLocks noGrp="1"/>
          </p:cNvSpPr>
          <p:nvPr>
            <p:ph type="title"/>
          </p:nvPr>
        </p:nvSpPr>
        <p:spPr/>
        <p:txBody>
          <a:bodyPr/>
          <a:lstStyle/>
          <a:p>
            <a:r>
              <a:rPr lang="en-US" dirty="0"/>
              <a:t>WWF</a:t>
            </a:r>
          </a:p>
        </p:txBody>
      </p:sp>
      <p:pic>
        <p:nvPicPr>
          <p:cNvPr id="4" name="Change the way you think about food(480P)">
            <a:hlinkClick r:id="" action="ppaction://media"/>
            <a:extLst>
              <a:ext uri="{FF2B5EF4-FFF2-40B4-BE49-F238E27FC236}">
                <a16:creationId xmlns:a16="http://schemas.microsoft.com/office/drawing/2014/main" id="{0DEBBCAE-992A-42C7-B2D9-024F734793A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5675" y="1825625"/>
            <a:ext cx="7740650" cy="4351338"/>
          </a:xfrm>
        </p:spPr>
      </p:pic>
    </p:spTree>
    <p:extLst>
      <p:ext uri="{BB962C8B-B14F-4D97-AF65-F5344CB8AC3E}">
        <p14:creationId xmlns:p14="http://schemas.microsoft.com/office/powerpoint/2010/main" val="38992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2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5FCC-147E-47AC-AFD4-C933ED5B9446}"/>
              </a:ext>
            </a:extLst>
          </p:cNvPr>
          <p:cNvSpPr>
            <a:spLocks noGrp="1"/>
          </p:cNvSpPr>
          <p:nvPr>
            <p:ph type="title"/>
          </p:nvPr>
        </p:nvSpPr>
        <p:spPr/>
        <p:txBody>
          <a:bodyPr/>
          <a:lstStyle/>
          <a:p>
            <a:r>
              <a:rPr lang="en-GB" b="1" dirty="0">
                <a:solidFill>
                  <a:schemeClr val="accent1">
                    <a:lumMod val="75000"/>
                  </a:schemeClr>
                </a:solidFill>
              </a:rPr>
              <a:t>World Wide Fund for Nature: </a:t>
            </a:r>
            <a:r>
              <a:rPr lang="en-GB" sz="4000" dirty="0"/>
              <a:t>Finances</a:t>
            </a:r>
            <a:endParaRPr lang="en-US" dirty="0"/>
          </a:p>
        </p:txBody>
      </p:sp>
      <p:pic>
        <p:nvPicPr>
          <p:cNvPr id="4" name="Content Placeholder 3">
            <a:extLst>
              <a:ext uri="{FF2B5EF4-FFF2-40B4-BE49-F238E27FC236}">
                <a16:creationId xmlns:a16="http://schemas.microsoft.com/office/drawing/2014/main" id="{4B26C8B7-BB56-4302-83E2-40DF985F1E5F}"/>
              </a:ext>
            </a:extLst>
          </p:cNvPr>
          <p:cNvPicPr>
            <a:picLocks noGrp="1" noChangeAspect="1"/>
          </p:cNvPicPr>
          <p:nvPr>
            <p:ph idx="1"/>
          </p:nvPr>
        </p:nvPicPr>
        <p:blipFill>
          <a:blip r:embed="rId2"/>
          <a:stretch>
            <a:fillRect/>
          </a:stretch>
        </p:blipFill>
        <p:spPr>
          <a:xfrm>
            <a:off x="1096124" y="1378760"/>
            <a:ext cx="3564366" cy="5240045"/>
          </a:xfrm>
          <a:prstGeom prst="rect">
            <a:avLst/>
          </a:prstGeom>
        </p:spPr>
      </p:pic>
      <p:pic>
        <p:nvPicPr>
          <p:cNvPr id="5" name="Picture 4">
            <a:extLst>
              <a:ext uri="{FF2B5EF4-FFF2-40B4-BE49-F238E27FC236}">
                <a16:creationId xmlns:a16="http://schemas.microsoft.com/office/drawing/2014/main" id="{F750B919-D9FA-4739-A6C9-93DEFC38F1CE}"/>
              </a:ext>
            </a:extLst>
          </p:cNvPr>
          <p:cNvPicPr>
            <a:picLocks noChangeAspect="1"/>
          </p:cNvPicPr>
          <p:nvPr/>
        </p:nvPicPr>
        <p:blipFill>
          <a:blip r:embed="rId3"/>
          <a:stretch>
            <a:fillRect/>
          </a:stretch>
        </p:blipFill>
        <p:spPr>
          <a:xfrm>
            <a:off x="5980932" y="1284850"/>
            <a:ext cx="4092372" cy="5002699"/>
          </a:xfrm>
          <a:prstGeom prst="rect">
            <a:avLst/>
          </a:prstGeom>
        </p:spPr>
      </p:pic>
    </p:spTree>
    <p:extLst>
      <p:ext uri="{BB962C8B-B14F-4D97-AF65-F5344CB8AC3E}">
        <p14:creationId xmlns:p14="http://schemas.microsoft.com/office/powerpoint/2010/main" val="478641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C840-F19D-481E-B8F2-7333CAAB45E7}"/>
              </a:ext>
            </a:extLst>
          </p:cNvPr>
          <p:cNvSpPr>
            <a:spLocks noGrp="1"/>
          </p:cNvSpPr>
          <p:nvPr>
            <p:ph type="title"/>
          </p:nvPr>
        </p:nvSpPr>
        <p:spPr/>
        <p:txBody>
          <a:bodyPr/>
          <a:lstStyle/>
          <a:p>
            <a:r>
              <a:rPr lang="en-GB" b="1" dirty="0">
                <a:solidFill>
                  <a:schemeClr val="accent2">
                    <a:lumMod val="75000"/>
                  </a:schemeClr>
                </a:solidFill>
              </a:rPr>
              <a:t>Convention on International trade for endangered species (CITES)</a:t>
            </a:r>
            <a:endParaRPr lang="en-US" b="1" dirty="0">
              <a:solidFill>
                <a:schemeClr val="accent2">
                  <a:lumMod val="75000"/>
                </a:schemeClr>
              </a:solidFill>
            </a:endParaRPr>
          </a:p>
        </p:txBody>
      </p:sp>
      <p:sp>
        <p:nvSpPr>
          <p:cNvPr id="3" name="Content Placeholder 2">
            <a:extLst>
              <a:ext uri="{FF2B5EF4-FFF2-40B4-BE49-F238E27FC236}">
                <a16:creationId xmlns:a16="http://schemas.microsoft.com/office/drawing/2014/main" id="{B0EA3044-4E7B-4EB4-8D85-0ADC73B97EF5}"/>
              </a:ext>
            </a:extLst>
          </p:cNvPr>
          <p:cNvSpPr>
            <a:spLocks noGrp="1"/>
          </p:cNvSpPr>
          <p:nvPr>
            <p:ph idx="1"/>
          </p:nvPr>
        </p:nvSpPr>
        <p:spPr/>
        <p:txBody>
          <a:bodyPr/>
          <a:lstStyle/>
          <a:p>
            <a:pPr algn="just"/>
            <a:r>
              <a:rPr lang="en-GB" dirty="0"/>
              <a:t>The </a:t>
            </a:r>
            <a:r>
              <a:rPr lang="en-GB" b="1" dirty="0"/>
              <a:t>Convention on International Trade in Endangered Species of Wild Fauna and Flora</a:t>
            </a:r>
            <a:r>
              <a:rPr lang="en-GB" dirty="0"/>
              <a:t> (</a:t>
            </a:r>
            <a:r>
              <a:rPr lang="en-GB" u="sng" dirty="0"/>
              <a:t>CITES</a:t>
            </a:r>
            <a:r>
              <a:rPr lang="en-GB" dirty="0"/>
              <a:t>) is an international treaty to prevent species from becoming endangered or extinct because of international trade. </a:t>
            </a:r>
          </a:p>
          <a:p>
            <a:pPr algn="just"/>
            <a:r>
              <a:rPr lang="en-GB" dirty="0"/>
              <a:t>Under this treaty, countries work together to regulate the international trade of animal and plant species and ensure that this trade is not detrimental to the survival of wild populations. </a:t>
            </a:r>
          </a:p>
          <a:p>
            <a:pPr algn="just"/>
            <a:r>
              <a:rPr lang="en-GB" dirty="0"/>
              <a:t>Any trade in protected plant and animal species should be sustainable, based on sound biological understanding and principles. </a:t>
            </a:r>
            <a:endParaRPr lang="en-US" dirty="0"/>
          </a:p>
        </p:txBody>
      </p:sp>
    </p:spTree>
    <p:extLst>
      <p:ext uri="{BB962C8B-B14F-4D97-AF65-F5344CB8AC3E}">
        <p14:creationId xmlns:p14="http://schemas.microsoft.com/office/powerpoint/2010/main" val="291920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9149-D89F-4E0C-B8BB-25546B3B5592}"/>
              </a:ext>
            </a:extLst>
          </p:cNvPr>
          <p:cNvSpPr>
            <a:spLocks noGrp="1"/>
          </p:cNvSpPr>
          <p:nvPr>
            <p:ph type="title"/>
          </p:nvPr>
        </p:nvSpPr>
        <p:spPr/>
        <p:txBody>
          <a:bodyPr/>
          <a:lstStyle/>
          <a:p>
            <a:r>
              <a:rPr lang="en-GB" b="1" dirty="0">
                <a:solidFill>
                  <a:schemeClr val="accent2">
                    <a:lumMod val="75000"/>
                  </a:schemeClr>
                </a:solidFill>
              </a:rPr>
              <a:t>Convention on International trade for endangered species (CITES)</a:t>
            </a:r>
            <a:endParaRPr lang="en-US" b="1" dirty="0">
              <a:solidFill>
                <a:schemeClr val="accent2">
                  <a:lumMod val="75000"/>
                </a:schemeClr>
              </a:solidFill>
            </a:endParaRPr>
          </a:p>
        </p:txBody>
      </p:sp>
      <p:sp>
        <p:nvSpPr>
          <p:cNvPr id="3" name="Content Placeholder 2">
            <a:extLst>
              <a:ext uri="{FF2B5EF4-FFF2-40B4-BE49-F238E27FC236}">
                <a16:creationId xmlns:a16="http://schemas.microsoft.com/office/drawing/2014/main" id="{3B577BE9-1816-4834-ADE4-40D2C90CABBC}"/>
              </a:ext>
            </a:extLst>
          </p:cNvPr>
          <p:cNvSpPr>
            <a:spLocks noGrp="1"/>
          </p:cNvSpPr>
          <p:nvPr>
            <p:ph idx="1"/>
          </p:nvPr>
        </p:nvSpPr>
        <p:spPr/>
        <p:txBody>
          <a:bodyPr>
            <a:normAutofit/>
          </a:bodyPr>
          <a:lstStyle/>
          <a:p>
            <a:r>
              <a:rPr lang="en-GB" dirty="0"/>
              <a:t>In the early 1960s, international discussion began focusing on the rate at which the world’s wild animals and plants were being threatened by unregulated international trade. </a:t>
            </a:r>
          </a:p>
          <a:p>
            <a:r>
              <a:rPr lang="en-GB" dirty="0"/>
              <a:t>The CITES Convention was drafted as the result of a resolution adopted in 1963 at a meeting of the IUCN. The text of Convention was agreed upon at a meeting of representatives of 80 countries in 1973. CITES can into force in 1975. </a:t>
            </a:r>
          </a:p>
          <a:p>
            <a:r>
              <a:rPr lang="en-GB" dirty="0"/>
              <a:t>Today, 182 countries and the European Union implement CITES, which provides varying degrees of protection to over 35,000 species of animals and plants. </a:t>
            </a:r>
          </a:p>
          <a:p>
            <a:endParaRPr lang="en-US" dirty="0"/>
          </a:p>
        </p:txBody>
      </p:sp>
    </p:spTree>
    <p:extLst>
      <p:ext uri="{BB962C8B-B14F-4D97-AF65-F5344CB8AC3E}">
        <p14:creationId xmlns:p14="http://schemas.microsoft.com/office/powerpoint/2010/main" val="1918244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4574-834B-4B77-B49C-81F6B8BE67D3}"/>
              </a:ext>
            </a:extLst>
          </p:cNvPr>
          <p:cNvSpPr>
            <a:spLocks noGrp="1"/>
          </p:cNvSpPr>
          <p:nvPr>
            <p:ph type="title"/>
          </p:nvPr>
        </p:nvSpPr>
        <p:spPr/>
        <p:txBody>
          <a:bodyPr/>
          <a:lstStyle/>
          <a:p>
            <a:r>
              <a:rPr lang="en-GB" b="1" dirty="0">
                <a:solidFill>
                  <a:schemeClr val="accent2">
                    <a:lumMod val="75000"/>
                  </a:schemeClr>
                </a:solidFill>
              </a:rPr>
              <a:t>Convention on International trade for endangered species (CITES): </a:t>
            </a:r>
            <a:r>
              <a:rPr lang="en-GB" dirty="0"/>
              <a:t>How it works</a:t>
            </a:r>
            <a:endParaRPr lang="en-US" dirty="0"/>
          </a:p>
        </p:txBody>
      </p:sp>
      <p:sp>
        <p:nvSpPr>
          <p:cNvPr id="3" name="Content Placeholder 2">
            <a:extLst>
              <a:ext uri="{FF2B5EF4-FFF2-40B4-BE49-F238E27FC236}">
                <a16:creationId xmlns:a16="http://schemas.microsoft.com/office/drawing/2014/main" id="{C06021E5-BDD8-4165-8D38-EC9801232E49}"/>
              </a:ext>
            </a:extLst>
          </p:cNvPr>
          <p:cNvSpPr>
            <a:spLocks noGrp="1"/>
          </p:cNvSpPr>
          <p:nvPr>
            <p:ph idx="1"/>
          </p:nvPr>
        </p:nvSpPr>
        <p:spPr/>
        <p:txBody>
          <a:bodyPr>
            <a:normAutofit lnSpcReduction="10000"/>
          </a:bodyPr>
          <a:lstStyle/>
          <a:p>
            <a:pPr marL="0" indent="0">
              <a:buNone/>
            </a:pPr>
            <a:r>
              <a:rPr lang="en-GB" dirty="0"/>
              <a:t>The species covered by CITES are listed in three Appendices, according to the degree of protection they need.</a:t>
            </a:r>
          </a:p>
          <a:p>
            <a:r>
              <a:rPr lang="en-GB" b="1" i="1" u="sng" dirty="0"/>
              <a:t>Appendix I </a:t>
            </a:r>
            <a:r>
              <a:rPr lang="en-GB" dirty="0"/>
              <a:t>includes species threatened with extinction. Trade in specimens of these species is permitted only in exceptional circumstances.</a:t>
            </a:r>
          </a:p>
          <a:p>
            <a:r>
              <a:rPr lang="en-GB" b="1" i="1" u="sng" dirty="0"/>
              <a:t>Appendix II </a:t>
            </a:r>
            <a:r>
              <a:rPr lang="en-GB" dirty="0"/>
              <a:t>includes species not necessarily threatened with extinction, but in which trade must be controlled in order to avoid utilization incompatible with their survival.</a:t>
            </a:r>
          </a:p>
          <a:p>
            <a:r>
              <a:rPr lang="en-GB" b="1" i="1" u="sng" dirty="0"/>
              <a:t>Appendix III</a:t>
            </a:r>
            <a:r>
              <a:rPr lang="en-GB" dirty="0"/>
              <a:t> contains species that are protected in at least one country, which has asked other CITES Parties for assistance in controlling the trade.</a:t>
            </a:r>
          </a:p>
          <a:p>
            <a:endParaRPr lang="en-GB" dirty="0"/>
          </a:p>
          <a:p>
            <a:endParaRPr lang="en-GB" dirty="0"/>
          </a:p>
          <a:p>
            <a:endParaRPr lang="en-US" dirty="0"/>
          </a:p>
        </p:txBody>
      </p:sp>
    </p:spTree>
    <p:extLst>
      <p:ext uri="{BB962C8B-B14F-4D97-AF65-F5344CB8AC3E}">
        <p14:creationId xmlns:p14="http://schemas.microsoft.com/office/powerpoint/2010/main" val="3119023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4EDF-ED05-452F-9501-07B1C88DE0AF}"/>
              </a:ext>
            </a:extLst>
          </p:cNvPr>
          <p:cNvSpPr>
            <a:spLocks noGrp="1"/>
          </p:cNvSpPr>
          <p:nvPr>
            <p:ph type="title"/>
          </p:nvPr>
        </p:nvSpPr>
        <p:spPr/>
        <p:txBody>
          <a:bodyPr/>
          <a:lstStyle/>
          <a:p>
            <a:r>
              <a:rPr lang="en-US" b="1" dirty="0">
                <a:solidFill>
                  <a:schemeClr val="accent2">
                    <a:lumMod val="75000"/>
                  </a:schemeClr>
                </a:solidFill>
              </a:rPr>
              <a:t>CITES permits/certificates</a:t>
            </a:r>
          </a:p>
        </p:txBody>
      </p:sp>
      <p:sp>
        <p:nvSpPr>
          <p:cNvPr id="3" name="Content Placeholder 2">
            <a:extLst>
              <a:ext uri="{FF2B5EF4-FFF2-40B4-BE49-F238E27FC236}">
                <a16:creationId xmlns:a16="http://schemas.microsoft.com/office/drawing/2014/main" id="{410648CD-7CE5-4A5C-81AE-B58B30354E2D}"/>
              </a:ext>
            </a:extLst>
          </p:cNvPr>
          <p:cNvSpPr>
            <a:spLocks noGrp="1"/>
          </p:cNvSpPr>
          <p:nvPr>
            <p:ph idx="1"/>
          </p:nvPr>
        </p:nvSpPr>
        <p:spPr/>
        <p:txBody>
          <a:bodyPr/>
          <a:lstStyle/>
          <a:p>
            <a:pPr marL="0" indent="0">
              <a:buNone/>
            </a:pPr>
            <a:r>
              <a:rPr lang="en-US" b="1" u="sng" dirty="0"/>
              <a:t>Appendix I</a:t>
            </a:r>
          </a:p>
          <a:p>
            <a:r>
              <a:rPr lang="en-GB" dirty="0"/>
              <a:t>An import, export and re-export permit issued by the Management Authority of the State of import or export is required.</a:t>
            </a:r>
          </a:p>
          <a:p>
            <a:r>
              <a:rPr lang="en-GB" dirty="0"/>
              <a:t>In the case of a live animal or plant, it must be prepared and shipped to minimize any risk of injury, damage to health or cruel treatment</a:t>
            </a:r>
          </a:p>
          <a:p>
            <a:pPr marL="0" indent="0">
              <a:buNone/>
            </a:pPr>
            <a:r>
              <a:rPr lang="en-GB" b="1" u="sng" dirty="0"/>
              <a:t>Appendix II</a:t>
            </a:r>
          </a:p>
          <a:p>
            <a:r>
              <a:rPr lang="en-GB" dirty="0"/>
              <a:t>An export permit or re-export certificate issued by the Management Authority of the State of export or re-export is required.</a:t>
            </a:r>
          </a:p>
          <a:p>
            <a:r>
              <a:rPr lang="en-GB" dirty="0"/>
              <a:t>No import permit is needed unless required by national law</a:t>
            </a:r>
            <a:endParaRPr lang="en-US" b="1" u="sng" dirty="0"/>
          </a:p>
        </p:txBody>
      </p:sp>
    </p:spTree>
    <p:extLst>
      <p:ext uri="{BB962C8B-B14F-4D97-AF65-F5344CB8AC3E}">
        <p14:creationId xmlns:p14="http://schemas.microsoft.com/office/powerpoint/2010/main" val="228748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54F0-D2B2-4ED1-A4BB-28023984C7FE}"/>
              </a:ext>
            </a:extLst>
          </p:cNvPr>
          <p:cNvSpPr>
            <a:spLocks noGrp="1"/>
          </p:cNvSpPr>
          <p:nvPr>
            <p:ph type="title"/>
          </p:nvPr>
        </p:nvSpPr>
        <p:spPr/>
        <p:txBody>
          <a:bodyPr/>
          <a:lstStyle/>
          <a:p>
            <a:r>
              <a:rPr lang="en-US" b="1" dirty="0">
                <a:solidFill>
                  <a:srgbClr val="FF0000"/>
                </a:solidFill>
              </a:rPr>
              <a:t>Conservation of Biodiversity</a:t>
            </a:r>
            <a:endParaRPr lang="en-US" dirty="0"/>
          </a:p>
        </p:txBody>
      </p:sp>
      <p:sp>
        <p:nvSpPr>
          <p:cNvPr id="3" name="Content Placeholder 2">
            <a:extLst>
              <a:ext uri="{FF2B5EF4-FFF2-40B4-BE49-F238E27FC236}">
                <a16:creationId xmlns:a16="http://schemas.microsoft.com/office/drawing/2014/main" id="{DECD94F2-BCE4-42CC-B00A-2D69E68DF07A}"/>
              </a:ext>
            </a:extLst>
          </p:cNvPr>
          <p:cNvSpPr>
            <a:spLocks noGrp="1"/>
          </p:cNvSpPr>
          <p:nvPr>
            <p:ph idx="1"/>
          </p:nvPr>
        </p:nvSpPr>
        <p:spPr/>
        <p:txBody>
          <a:bodyPr/>
          <a:lstStyle/>
          <a:p>
            <a:r>
              <a:rPr lang="en-GB" dirty="0"/>
              <a:t>During the 18th century, scientific forestry methods were developed for conservation. These methods were first applied rigorously in British India from the early-19th century. </a:t>
            </a:r>
          </a:p>
          <a:p>
            <a:r>
              <a:rPr lang="en-GB" dirty="0"/>
              <a:t>Concerns over teak (hard timber used for shipbuilding, teak was important for Royal Navy) depletion were raised as early as 1799 and 1805 when the Navy was undergoing a massive expansion during the wars; this pressure led to the first formal conservation Act, which prohibited the felling of small teak trees.</a:t>
            </a:r>
          </a:p>
          <a:p>
            <a:r>
              <a:rPr lang="en-GB" dirty="0"/>
              <a:t>The first forestry officer was appointed in 1806 to regulate and preserve the trees necessary for shipbuilding </a:t>
            </a:r>
            <a:endParaRPr lang="en-US" dirty="0"/>
          </a:p>
        </p:txBody>
      </p:sp>
    </p:spTree>
    <p:extLst>
      <p:ext uri="{BB962C8B-B14F-4D97-AF65-F5344CB8AC3E}">
        <p14:creationId xmlns:p14="http://schemas.microsoft.com/office/powerpoint/2010/main" val="3077078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C8E6-3CD1-4F0A-82E1-25AEE93073EE}"/>
              </a:ext>
            </a:extLst>
          </p:cNvPr>
          <p:cNvSpPr>
            <a:spLocks noGrp="1"/>
          </p:cNvSpPr>
          <p:nvPr>
            <p:ph type="title"/>
          </p:nvPr>
        </p:nvSpPr>
        <p:spPr/>
        <p:txBody>
          <a:bodyPr/>
          <a:lstStyle/>
          <a:p>
            <a:r>
              <a:rPr lang="en-US" b="1" dirty="0">
                <a:solidFill>
                  <a:schemeClr val="accent2">
                    <a:lumMod val="75000"/>
                  </a:schemeClr>
                </a:solidFill>
              </a:rPr>
              <a:t>CITES permits/certificates</a:t>
            </a:r>
          </a:p>
        </p:txBody>
      </p:sp>
      <p:sp>
        <p:nvSpPr>
          <p:cNvPr id="3" name="Content Placeholder 2">
            <a:extLst>
              <a:ext uri="{FF2B5EF4-FFF2-40B4-BE49-F238E27FC236}">
                <a16:creationId xmlns:a16="http://schemas.microsoft.com/office/drawing/2014/main" id="{8EDA34A4-0C56-4850-8817-426ECAF5ACBD}"/>
              </a:ext>
            </a:extLst>
          </p:cNvPr>
          <p:cNvSpPr>
            <a:spLocks noGrp="1"/>
          </p:cNvSpPr>
          <p:nvPr>
            <p:ph idx="1"/>
          </p:nvPr>
        </p:nvSpPr>
        <p:spPr/>
        <p:txBody>
          <a:bodyPr/>
          <a:lstStyle/>
          <a:p>
            <a:pPr marL="0" indent="0">
              <a:buNone/>
            </a:pPr>
            <a:r>
              <a:rPr lang="en-GB" b="1" u="sng" dirty="0"/>
              <a:t>Appendix III</a:t>
            </a:r>
          </a:p>
          <a:p>
            <a:r>
              <a:rPr lang="en-GB" dirty="0"/>
              <a:t>An export permit issued by the Management Authority of that State is required. </a:t>
            </a:r>
          </a:p>
          <a:p>
            <a:r>
              <a:rPr lang="en-GB" dirty="0"/>
              <a:t>This may be issued only if the specimen was legally obtained and, in the case of a live animal or plant, if it will be prepared and shipped to minimize any risk of injury, damage to health or cruel treatment.</a:t>
            </a:r>
            <a:endParaRPr lang="en-US" dirty="0"/>
          </a:p>
        </p:txBody>
      </p:sp>
    </p:spTree>
    <p:extLst>
      <p:ext uri="{BB962C8B-B14F-4D97-AF65-F5344CB8AC3E}">
        <p14:creationId xmlns:p14="http://schemas.microsoft.com/office/powerpoint/2010/main" val="152628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A7C5-D7A2-4380-B7A7-0121D556B9B0}"/>
              </a:ext>
            </a:extLst>
          </p:cNvPr>
          <p:cNvSpPr>
            <a:spLocks noGrp="1"/>
          </p:cNvSpPr>
          <p:nvPr>
            <p:ph type="title"/>
          </p:nvPr>
        </p:nvSpPr>
        <p:spPr/>
        <p:txBody>
          <a:bodyPr/>
          <a:lstStyle/>
          <a:p>
            <a:r>
              <a:rPr lang="en-US" b="1" dirty="0">
                <a:solidFill>
                  <a:srgbClr val="FF0000"/>
                </a:solidFill>
              </a:rPr>
              <a:t>Conservation of Biodiversity</a:t>
            </a:r>
            <a:endParaRPr lang="en-US" dirty="0"/>
          </a:p>
        </p:txBody>
      </p:sp>
      <p:sp>
        <p:nvSpPr>
          <p:cNvPr id="3" name="Content Placeholder 2">
            <a:extLst>
              <a:ext uri="{FF2B5EF4-FFF2-40B4-BE49-F238E27FC236}">
                <a16:creationId xmlns:a16="http://schemas.microsoft.com/office/drawing/2014/main" id="{BFB0EE32-62B7-4FC2-87C0-967B65DF8C5B}"/>
              </a:ext>
            </a:extLst>
          </p:cNvPr>
          <p:cNvSpPr>
            <a:spLocks noGrp="1"/>
          </p:cNvSpPr>
          <p:nvPr>
            <p:ph idx="1"/>
          </p:nvPr>
        </p:nvSpPr>
        <p:spPr/>
        <p:txBody>
          <a:bodyPr/>
          <a:lstStyle/>
          <a:p>
            <a:r>
              <a:rPr lang="en-US" dirty="0"/>
              <a:t>International Union for Protection of Nature (IUPN) was established in 1948 in France. </a:t>
            </a:r>
            <a:r>
              <a:rPr lang="en-GB" dirty="0"/>
              <a:t>At the time of its founding, IUPN was the only international organisation focusing on the entire spectrum of nature conservation. In 1956, Its name was changed to </a:t>
            </a:r>
            <a:r>
              <a:rPr lang="en-US" dirty="0"/>
              <a:t>International Union for Conservation of Nature and Natural resources (IUCN)</a:t>
            </a:r>
            <a:endParaRPr lang="en-GB" dirty="0"/>
          </a:p>
          <a:p>
            <a:r>
              <a:rPr lang="en-GB" dirty="0"/>
              <a:t>IUCN was one of the few environmental organisations formally involved in the preparations of the United Nations Conference on Human Environment (Stockholm, 1972).</a:t>
            </a:r>
            <a:endParaRPr lang="en-US" dirty="0"/>
          </a:p>
        </p:txBody>
      </p:sp>
    </p:spTree>
    <p:extLst>
      <p:ext uri="{BB962C8B-B14F-4D97-AF65-F5344CB8AC3E}">
        <p14:creationId xmlns:p14="http://schemas.microsoft.com/office/powerpoint/2010/main" val="340167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6F8E-A744-45EB-BF19-213B459A62C7}"/>
              </a:ext>
            </a:extLst>
          </p:cNvPr>
          <p:cNvSpPr>
            <a:spLocks noGrp="1"/>
          </p:cNvSpPr>
          <p:nvPr>
            <p:ph type="title"/>
          </p:nvPr>
        </p:nvSpPr>
        <p:spPr/>
        <p:txBody>
          <a:bodyPr/>
          <a:lstStyle/>
          <a:p>
            <a:r>
              <a:rPr lang="en-US" b="1" dirty="0">
                <a:solidFill>
                  <a:srgbClr val="FF0000"/>
                </a:solidFill>
              </a:rPr>
              <a:t>Conservation of Biodiversity</a:t>
            </a:r>
            <a:endParaRPr lang="en-US" dirty="0"/>
          </a:p>
        </p:txBody>
      </p:sp>
      <p:sp>
        <p:nvSpPr>
          <p:cNvPr id="3" name="Content Placeholder 2">
            <a:extLst>
              <a:ext uri="{FF2B5EF4-FFF2-40B4-BE49-F238E27FC236}">
                <a16:creationId xmlns:a16="http://schemas.microsoft.com/office/drawing/2014/main" id="{ECF49D77-804B-462E-8BFB-7AEC045C12E1}"/>
              </a:ext>
            </a:extLst>
          </p:cNvPr>
          <p:cNvSpPr>
            <a:spLocks noGrp="1"/>
          </p:cNvSpPr>
          <p:nvPr>
            <p:ph idx="1"/>
          </p:nvPr>
        </p:nvSpPr>
        <p:spPr/>
        <p:txBody>
          <a:bodyPr>
            <a:normAutofit lnSpcReduction="10000"/>
          </a:bodyPr>
          <a:lstStyle/>
          <a:p>
            <a:r>
              <a:rPr lang="en-GB" dirty="0"/>
              <a:t>Conservation of biological diversity and sustainable use of its components came into the limelight in 1972 (United Nations Conference on Human Environment; Stockholm). The United Nations Environment Program (UNEP) was created as a result of this conference.</a:t>
            </a:r>
          </a:p>
          <a:p>
            <a:r>
              <a:rPr lang="en-GB" dirty="0"/>
              <a:t>In 1973, UNEP identified conservation of biodiversity as a priority area, hence there was need to get the legal mandate for conservation of world resources.</a:t>
            </a:r>
          </a:p>
          <a:p>
            <a:r>
              <a:rPr lang="en-GB" b="1" dirty="0"/>
              <a:t>United Nations Conference on Environment and Development</a:t>
            </a:r>
            <a:r>
              <a:rPr lang="en-GB" dirty="0"/>
              <a:t> (</a:t>
            </a:r>
            <a:r>
              <a:rPr lang="en-GB" b="1" dirty="0"/>
              <a:t>UNCED</a:t>
            </a:r>
            <a:r>
              <a:rPr lang="en-GB" dirty="0"/>
              <a:t>) also known as Earth Summit was a major United Nations conference held in Rio de Janeiro in 1992.</a:t>
            </a:r>
          </a:p>
          <a:p>
            <a:endParaRPr lang="en-US" dirty="0"/>
          </a:p>
        </p:txBody>
      </p:sp>
    </p:spTree>
    <p:extLst>
      <p:ext uri="{BB962C8B-B14F-4D97-AF65-F5344CB8AC3E}">
        <p14:creationId xmlns:p14="http://schemas.microsoft.com/office/powerpoint/2010/main" val="252505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67CB-F5DF-4127-9F00-8699C74387E0}"/>
              </a:ext>
            </a:extLst>
          </p:cNvPr>
          <p:cNvSpPr>
            <a:spLocks noGrp="1"/>
          </p:cNvSpPr>
          <p:nvPr>
            <p:ph type="title"/>
          </p:nvPr>
        </p:nvSpPr>
        <p:spPr/>
        <p:txBody>
          <a:bodyPr/>
          <a:lstStyle/>
          <a:p>
            <a:r>
              <a:rPr lang="en-GB" b="1" dirty="0"/>
              <a:t>United Nations Conference on Environment and Development</a:t>
            </a:r>
            <a:r>
              <a:rPr lang="en-GB" dirty="0"/>
              <a:t> (</a:t>
            </a:r>
            <a:r>
              <a:rPr lang="en-GB" b="1" dirty="0"/>
              <a:t>UNCED</a:t>
            </a:r>
            <a:r>
              <a:rPr lang="en-GB" dirty="0"/>
              <a:t>)/Earth Summit</a:t>
            </a:r>
            <a:endParaRPr lang="en-US" dirty="0"/>
          </a:p>
        </p:txBody>
      </p:sp>
      <p:sp>
        <p:nvSpPr>
          <p:cNvPr id="3" name="Content Placeholder 2">
            <a:extLst>
              <a:ext uri="{FF2B5EF4-FFF2-40B4-BE49-F238E27FC236}">
                <a16:creationId xmlns:a16="http://schemas.microsoft.com/office/drawing/2014/main" id="{6FC0B332-EE63-43EC-B259-8E2B77E2E615}"/>
              </a:ext>
            </a:extLst>
          </p:cNvPr>
          <p:cNvSpPr>
            <a:spLocks noGrp="1"/>
          </p:cNvSpPr>
          <p:nvPr>
            <p:ph idx="1"/>
          </p:nvPr>
        </p:nvSpPr>
        <p:spPr/>
        <p:txBody>
          <a:bodyPr>
            <a:normAutofit/>
          </a:bodyPr>
          <a:lstStyle/>
          <a:p>
            <a:pPr marL="0" indent="0">
              <a:buNone/>
            </a:pPr>
            <a:r>
              <a:rPr lang="en-GB" dirty="0"/>
              <a:t>The issues addressed included</a:t>
            </a:r>
          </a:p>
          <a:p>
            <a:pPr lvl="1"/>
            <a:r>
              <a:rPr lang="en-GB" dirty="0"/>
              <a:t>systematic scrutiny of patterns of toxic component production</a:t>
            </a:r>
          </a:p>
          <a:p>
            <a:pPr lvl="1"/>
            <a:r>
              <a:rPr lang="en-GB" dirty="0"/>
              <a:t>alternative sources of energy to replace the use of fossil fuels</a:t>
            </a:r>
          </a:p>
          <a:p>
            <a:pPr lvl="1"/>
            <a:r>
              <a:rPr lang="en-GB" dirty="0"/>
              <a:t>new reliance on public transportation systems in order to reduce vehicle emissions, congestion in cities and the health problems caused by polluted air and smoke</a:t>
            </a:r>
          </a:p>
          <a:p>
            <a:pPr lvl="1"/>
            <a:r>
              <a:rPr lang="en-GB" dirty="0"/>
              <a:t>the growing usage and limited supply of water</a:t>
            </a:r>
          </a:p>
          <a:p>
            <a:endParaRPr lang="en-US" dirty="0"/>
          </a:p>
        </p:txBody>
      </p:sp>
    </p:spTree>
    <p:extLst>
      <p:ext uri="{BB962C8B-B14F-4D97-AF65-F5344CB8AC3E}">
        <p14:creationId xmlns:p14="http://schemas.microsoft.com/office/powerpoint/2010/main" val="284464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201C-0283-4DE5-BBCB-8FD6958EF722}"/>
              </a:ext>
            </a:extLst>
          </p:cNvPr>
          <p:cNvSpPr>
            <a:spLocks noGrp="1"/>
          </p:cNvSpPr>
          <p:nvPr>
            <p:ph type="title"/>
          </p:nvPr>
        </p:nvSpPr>
        <p:spPr/>
        <p:txBody>
          <a:bodyPr/>
          <a:lstStyle/>
          <a:p>
            <a:r>
              <a:rPr lang="en-GB" b="1" dirty="0"/>
              <a:t>United Nations Conference on Environment and Development</a:t>
            </a:r>
            <a:r>
              <a:rPr lang="en-GB" dirty="0"/>
              <a:t> (</a:t>
            </a:r>
            <a:r>
              <a:rPr lang="en-GB" b="1" dirty="0"/>
              <a:t>UNCED</a:t>
            </a:r>
            <a:r>
              <a:rPr lang="en-GB" dirty="0"/>
              <a:t>)/Earth Summit</a:t>
            </a:r>
            <a:endParaRPr lang="en-US" dirty="0"/>
          </a:p>
        </p:txBody>
      </p:sp>
      <p:sp>
        <p:nvSpPr>
          <p:cNvPr id="3" name="Content Placeholder 2">
            <a:extLst>
              <a:ext uri="{FF2B5EF4-FFF2-40B4-BE49-F238E27FC236}">
                <a16:creationId xmlns:a16="http://schemas.microsoft.com/office/drawing/2014/main" id="{21C90B42-77F9-4FE8-9EC3-7EEA75D648ED}"/>
              </a:ext>
            </a:extLst>
          </p:cNvPr>
          <p:cNvSpPr>
            <a:spLocks noGrp="1"/>
          </p:cNvSpPr>
          <p:nvPr>
            <p:ph idx="1"/>
          </p:nvPr>
        </p:nvSpPr>
        <p:spPr/>
        <p:txBody>
          <a:bodyPr>
            <a:normAutofit/>
          </a:bodyPr>
          <a:lstStyle/>
          <a:p>
            <a:pPr marL="0" indent="0">
              <a:buNone/>
            </a:pPr>
            <a:r>
              <a:rPr lang="en-GB" dirty="0"/>
              <a:t>Moreover, important legally binding agreements were opened for signature: </a:t>
            </a:r>
          </a:p>
          <a:p>
            <a:r>
              <a:rPr lang="en-GB" b="1" u="sng" dirty="0"/>
              <a:t>Convention on Biological Diversity (CBD)</a:t>
            </a:r>
          </a:p>
          <a:p>
            <a:pPr marL="0" indent="0">
              <a:buNone/>
            </a:pPr>
            <a:r>
              <a:rPr lang="en-GB" dirty="0"/>
              <a:t>196 ratified parties signed this convention. </a:t>
            </a:r>
          </a:p>
          <a:p>
            <a:pPr marL="0" indent="0">
              <a:buNone/>
            </a:pPr>
            <a:r>
              <a:rPr lang="en-GB" i="1" u="sng" dirty="0"/>
              <a:t>Objectives of CBD</a:t>
            </a:r>
          </a:p>
          <a:p>
            <a:pPr marL="0" indent="0">
              <a:buNone/>
            </a:pPr>
            <a:r>
              <a:rPr lang="en-GB" dirty="0"/>
              <a:t>1-The conservation of biological diversity</a:t>
            </a:r>
          </a:p>
          <a:p>
            <a:pPr marL="0" indent="0">
              <a:buNone/>
            </a:pPr>
            <a:r>
              <a:rPr lang="en-GB" dirty="0"/>
              <a:t>2-The sustainable use of the components of biological diversity</a:t>
            </a:r>
          </a:p>
          <a:p>
            <a:pPr marL="0" indent="0">
              <a:buNone/>
            </a:pPr>
            <a:r>
              <a:rPr lang="en-GB" dirty="0"/>
              <a:t>3-The fair and equitable sharing of the benefits arising out of the utilization of genetic resources</a:t>
            </a:r>
          </a:p>
          <a:p>
            <a:endParaRPr lang="en-US" dirty="0"/>
          </a:p>
        </p:txBody>
      </p:sp>
    </p:spTree>
    <p:extLst>
      <p:ext uri="{BB962C8B-B14F-4D97-AF65-F5344CB8AC3E}">
        <p14:creationId xmlns:p14="http://schemas.microsoft.com/office/powerpoint/2010/main" val="255748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835C-33C3-4537-A5B6-70235D2C17FE}"/>
              </a:ext>
            </a:extLst>
          </p:cNvPr>
          <p:cNvSpPr>
            <a:spLocks noGrp="1"/>
          </p:cNvSpPr>
          <p:nvPr>
            <p:ph type="title"/>
          </p:nvPr>
        </p:nvSpPr>
        <p:spPr/>
        <p:txBody>
          <a:bodyPr/>
          <a:lstStyle/>
          <a:p>
            <a:r>
              <a:rPr lang="en-GB" b="1" dirty="0"/>
              <a:t>United Nations Conference on Environment and Development</a:t>
            </a:r>
            <a:r>
              <a:rPr lang="en-GB" dirty="0"/>
              <a:t> (</a:t>
            </a:r>
            <a:r>
              <a:rPr lang="en-GB" b="1" dirty="0"/>
              <a:t>UNCED</a:t>
            </a:r>
            <a:r>
              <a:rPr lang="en-GB" dirty="0"/>
              <a:t>)/Earth Summit</a:t>
            </a:r>
            <a:endParaRPr lang="en-US" dirty="0"/>
          </a:p>
        </p:txBody>
      </p:sp>
      <p:sp>
        <p:nvSpPr>
          <p:cNvPr id="3" name="Content Placeholder 2">
            <a:extLst>
              <a:ext uri="{FF2B5EF4-FFF2-40B4-BE49-F238E27FC236}">
                <a16:creationId xmlns:a16="http://schemas.microsoft.com/office/drawing/2014/main" id="{606BEEBF-D19B-40B7-9A38-00F26B7D1275}"/>
              </a:ext>
            </a:extLst>
          </p:cNvPr>
          <p:cNvSpPr>
            <a:spLocks noGrp="1"/>
          </p:cNvSpPr>
          <p:nvPr>
            <p:ph idx="1"/>
          </p:nvPr>
        </p:nvSpPr>
        <p:spPr/>
        <p:txBody>
          <a:bodyPr>
            <a:normAutofit/>
          </a:bodyPr>
          <a:lstStyle/>
          <a:p>
            <a:r>
              <a:rPr lang="en-GB" b="1" u="sng" dirty="0"/>
              <a:t>Framework Convention on Climate Change (UNFCCC)</a:t>
            </a:r>
          </a:p>
          <a:p>
            <a:pPr marL="0" indent="0">
              <a:buNone/>
            </a:pPr>
            <a:r>
              <a:rPr lang="en-GB" sz="2600" dirty="0"/>
              <a:t>197 ratified parties signed this convention. UNFCCC aims to control the greenhouse gas concentrations in the atmosphere at a level that would prevent dangerous anthropogenic interference with the climate system</a:t>
            </a:r>
            <a:r>
              <a:rPr lang="en-GB" dirty="0"/>
              <a:t>. </a:t>
            </a:r>
          </a:p>
          <a:p>
            <a:r>
              <a:rPr lang="en-GB" b="1" u="sng" dirty="0"/>
              <a:t>United Nations Convention to Combat Desertification (UNCCD)</a:t>
            </a:r>
          </a:p>
          <a:p>
            <a:pPr marL="0" indent="0">
              <a:buNone/>
            </a:pPr>
            <a:r>
              <a:rPr lang="en-GB" dirty="0"/>
              <a:t>197 ratified parties signed this convention. UNCCD aims to improve the living conditions for people in drylands, to maintain and restore land and soil productivity, and to mitigate the effects of drought.</a:t>
            </a:r>
            <a:endParaRPr lang="en-GB" u="sng" dirty="0"/>
          </a:p>
          <a:p>
            <a:endParaRPr lang="en-US" dirty="0"/>
          </a:p>
        </p:txBody>
      </p:sp>
    </p:spTree>
    <p:extLst>
      <p:ext uri="{BB962C8B-B14F-4D97-AF65-F5344CB8AC3E}">
        <p14:creationId xmlns:p14="http://schemas.microsoft.com/office/powerpoint/2010/main" val="143979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04EA-C5D8-459A-A409-6ECF838E5F52}"/>
              </a:ext>
            </a:extLst>
          </p:cNvPr>
          <p:cNvSpPr>
            <a:spLocks noGrp="1"/>
          </p:cNvSpPr>
          <p:nvPr>
            <p:ph type="title"/>
          </p:nvPr>
        </p:nvSpPr>
        <p:spPr/>
        <p:txBody>
          <a:bodyPr/>
          <a:lstStyle/>
          <a:p>
            <a:r>
              <a:rPr lang="en-GB" b="1" dirty="0">
                <a:solidFill>
                  <a:schemeClr val="accent1">
                    <a:lumMod val="75000"/>
                  </a:schemeClr>
                </a:solidFill>
              </a:rPr>
              <a:t>International Union for Conservation of Nature (IUCN)</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967EE373-2969-4930-892D-E3F9561226D6}"/>
              </a:ext>
            </a:extLst>
          </p:cNvPr>
          <p:cNvSpPr>
            <a:spLocks noGrp="1"/>
          </p:cNvSpPr>
          <p:nvPr>
            <p:ph idx="1"/>
          </p:nvPr>
        </p:nvSpPr>
        <p:spPr/>
        <p:txBody>
          <a:bodyPr/>
          <a:lstStyle/>
          <a:p>
            <a:r>
              <a:rPr lang="en-GB" dirty="0"/>
              <a:t>Established in 1948. the driving force behind the creation of IUCN was UNESCO. </a:t>
            </a:r>
          </a:p>
          <a:p>
            <a:r>
              <a:rPr lang="en-GB" dirty="0"/>
              <a:t>IUCN is an international organization working in the field of nature conservation and sustainable use of natural resources</a:t>
            </a:r>
          </a:p>
          <a:p>
            <a:r>
              <a:rPr lang="en-GB" dirty="0"/>
              <a:t>It is involved in data gathering and analysis, research, field projects, advocacy, and education. </a:t>
            </a:r>
          </a:p>
          <a:p>
            <a:r>
              <a:rPr lang="en-GB" dirty="0"/>
              <a:t>IUCN's mission is to "influence, encourage and assist societies throughout the world to conserve nature and to ensure that any use of natural resources is equitable and ecologically sustainable".</a:t>
            </a:r>
            <a:endParaRPr lang="en-US" dirty="0"/>
          </a:p>
        </p:txBody>
      </p:sp>
    </p:spTree>
    <p:extLst>
      <p:ext uri="{BB962C8B-B14F-4D97-AF65-F5344CB8AC3E}">
        <p14:creationId xmlns:p14="http://schemas.microsoft.com/office/powerpoint/2010/main" val="1341853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2148</Words>
  <Application>Microsoft Office PowerPoint</Application>
  <PresentationFormat>Widescreen</PresentationFormat>
  <Paragraphs>141</Paragraphs>
  <Slides>30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International efforts in conservation of biodiversity</vt:lpstr>
      <vt:lpstr>Conservation of Biodiversity</vt:lpstr>
      <vt:lpstr>Conservation of Biodiversity</vt:lpstr>
      <vt:lpstr>Conservation of Biodiversity</vt:lpstr>
      <vt:lpstr>Conservation of Biodiversity</vt:lpstr>
      <vt:lpstr>United Nations Conference on Environment and Development (UNCED)/Earth Summit</vt:lpstr>
      <vt:lpstr>United Nations Conference on Environment and Development (UNCED)/Earth Summit</vt:lpstr>
      <vt:lpstr>United Nations Conference on Environment and Development (UNCED)/Earth Summit</vt:lpstr>
      <vt:lpstr>International Union for Conservation of Nature (IUCN)</vt:lpstr>
      <vt:lpstr>International Union for Conservation of Nature: History</vt:lpstr>
      <vt:lpstr>International Union for Conservation of Nature: Objective</vt:lpstr>
      <vt:lpstr>International Union for Conservation of Nature: Themes</vt:lpstr>
      <vt:lpstr>International Union for Conservation of Nature: How it works</vt:lpstr>
      <vt:lpstr>International Union for Conservation of Nature: How it works</vt:lpstr>
      <vt:lpstr>International Union for Conservation of Nature: Red List</vt:lpstr>
      <vt:lpstr>International Union for Conservation of Nature: Red List</vt:lpstr>
      <vt:lpstr>International Union for Conservation of Nature: Red List</vt:lpstr>
      <vt:lpstr>International Union for Conservation of Nature: Red List</vt:lpstr>
      <vt:lpstr>International Union for Conservation of Nature: Red List</vt:lpstr>
      <vt:lpstr>World Wide Fund for Nature</vt:lpstr>
      <vt:lpstr>World Wide Fund for Nature: History</vt:lpstr>
      <vt:lpstr>World Wide Fund for Nature</vt:lpstr>
      <vt:lpstr>Goals of WWF</vt:lpstr>
      <vt:lpstr>WWF</vt:lpstr>
      <vt:lpstr>World Wide Fund for Nature: Finances</vt:lpstr>
      <vt:lpstr>Convention on International trade for endangered species (CITES)</vt:lpstr>
      <vt:lpstr>Convention on International trade for endangered species (CITES)</vt:lpstr>
      <vt:lpstr>Convention on International trade for endangered species (CITES): How it works</vt:lpstr>
      <vt:lpstr>CITES permits/certificates</vt:lpstr>
      <vt:lpstr>CITES permits/certificates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ALLAH HO</dc:creator>
  <cp:lastModifiedBy>ALLAH HO</cp:lastModifiedBy>
  <cp:revision>2</cp:revision>
  <dcterms:created xsi:type="dcterms:W3CDTF">2020-04-13T06:09:09Z</dcterms:created>
  <dcterms:modified xsi:type="dcterms:W3CDTF">2020-04-13T06:11:06Z</dcterms:modified>
</cp:coreProperties>
</file>