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1"/>
  </p:notesMasterIdLst>
  <p:sldIdLst>
    <p:sldId id="256" r:id="rId2"/>
    <p:sldId id="336" r:id="rId3"/>
    <p:sldId id="308" r:id="rId4"/>
    <p:sldId id="257" r:id="rId5"/>
    <p:sldId id="258" r:id="rId6"/>
    <p:sldId id="358" r:id="rId7"/>
    <p:sldId id="309" r:id="rId8"/>
    <p:sldId id="260" r:id="rId9"/>
    <p:sldId id="335" r:id="rId10"/>
    <p:sldId id="338" r:id="rId11"/>
    <p:sldId id="310" r:id="rId12"/>
    <p:sldId id="262" r:id="rId13"/>
    <p:sldId id="334" r:id="rId14"/>
    <p:sldId id="311" r:id="rId15"/>
    <p:sldId id="264" r:id="rId16"/>
    <p:sldId id="359" r:id="rId17"/>
    <p:sldId id="312" r:id="rId18"/>
    <p:sldId id="266" r:id="rId19"/>
    <p:sldId id="360" r:id="rId20"/>
    <p:sldId id="313" r:id="rId21"/>
    <p:sldId id="268" r:id="rId22"/>
    <p:sldId id="269" r:id="rId23"/>
    <p:sldId id="314" r:id="rId24"/>
    <p:sldId id="271" r:id="rId25"/>
    <p:sldId id="272" r:id="rId26"/>
    <p:sldId id="315" r:id="rId27"/>
    <p:sldId id="273" r:id="rId28"/>
    <p:sldId id="274" r:id="rId29"/>
    <p:sldId id="316" r:id="rId30"/>
    <p:sldId id="275" r:id="rId31"/>
    <p:sldId id="276" r:id="rId32"/>
    <p:sldId id="317" r:id="rId33"/>
    <p:sldId id="277" r:id="rId34"/>
    <p:sldId id="318" r:id="rId35"/>
    <p:sldId id="279" r:id="rId36"/>
    <p:sldId id="280" r:id="rId37"/>
    <p:sldId id="319" r:id="rId38"/>
    <p:sldId id="281" r:id="rId39"/>
    <p:sldId id="333" r:id="rId40"/>
    <p:sldId id="320" r:id="rId41"/>
    <p:sldId id="282" r:id="rId42"/>
    <p:sldId id="331" r:id="rId43"/>
    <p:sldId id="321" r:id="rId44"/>
    <p:sldId id="283" r:id="rId45"/>
    <p:sldId id="350" r:id="rId46"/>
    <p:sldId id="303" r:id="rId47"/>
    <p:sldId id="284" r:id="rId48"/>
    <p:sldId id="328" r:id="rId49"/>
    <p:sldId id="351" r:id="rId50"/>
    <p:sldId id="305" r:id="rId51"/>
    <p:sldId id="285" r:id="rId52"/>
    <p:sldId id="327" r:id="rId53"/>
    <p:sldId id="352" r:id="rId54"/>
    <p:sldId id="306" r:id="rId55"/>
    <p:sldId id="286" r:id="rId56"/>
    <p:sldId id="326" r:id="rId57"/>
    <p:sldId id="304" r:id="rId58"/>
    <p:sldId id="287" r:id="rId59"/>
    <p:sldId id="329" r:id="rId60"/>
    <p:sldId id="322" r:id="rId61"/>
    <p:sldId id="289" r:id="rId62"/>
    <p:sldId id="330" r:id="rId63"/>
    <p:sldId id="323" r:id="rId64"/>
    <p:sldId id="290" r:id="rId65"/>
    <p:sldId id="291" r:id="rId66"/>
    <p:sldId id="324" r:id="rId67"/>
    <p:sldId id="292" r:id="rId68"/>
    <p:sldId id="325" r:id="rId69"/>
    <p:sldId id="29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1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3" autoAdjust="0"/>
    <p:restoredTop sz="86441" autoAdjust="0"/>
  </p:normalViewPr>
  <p:slideViewPr>
    <p:cSldViewPr>
      <p:cViewPr varScale="1">
        <p:scale>
          <a:sx n="58" d="100"/>
          <a:sy n="58" d="100"/>
        </p:scale>
        <p:origin x="-1104" y="-78"/>
      </p:cViewPr>
      <p:guideLst>
        <p:guide orient="horz" pos="2160"/>
        <p:guide pos="2880"/>
      </p:guideLst>
    </p:cSldViewPr>
  </p:slideViewPr>
  <p:outlineViewPr>
    <p:cViewPr>
      <p:scale>
        <a:sx n="33" d="100"/>
        <a:sy n="33" d="100"/>
      </p:scale>
      <p:origin x="0" y="175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D74E6-48DE-4A43-A82F-9B3F8CE2994D}" type="datetimeFigureOut">
              <a:rPr lang="en-US" smtClean="0"/>
              <a:pPr/>
              <a:t>5/3/2020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EA7B2-E104-468D-9972-FFFF2105BC62}" type="slidenum">
              <a:rPr lang="en-US" smtClean="0"/>
              <a:pPr/>
              <a:t>‹#›</a:t>
            </a:fld>
            <a:endParaRPr lang="en-US"/>
          </a:p>
        </p:txBody>
      </p:sp>
    </p:spTree>
    <p:extLst>
      <p:ext uri="{BB962C8B-B14F-4D97-AF65-F5344CB8AC3E}">
        <p14:creationId xmlns:p14="http://schemas.microsoft.com/office/powerpoint/2010/main" val="1815698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CEA7B2-E104-468D-9972-FFFF2105BC6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56CE964-C9C7-430E-9C9C-4B75A6F5FD95}" type="datetimeFigureOut">
              <a:rPr lang="en-US" smtClean="0"/>
              <a:pPr/>
              <a:t>5/3/2020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2774716-DB85-4563-90D7-7864CB37F2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6CE964-C9C7-430E-9C9C-4B75A6F5FD95}" type="datetimeFigureOut">
              <a:rPr lang="en-US" smtClean="0"/>
              <a:pPr/>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2774716-DB85-4563-90D7-7864CB37F2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6CE964-C9C7-430E-9C9C-4B75A6F5FD95}" type="datetimeFigureOut">
              <a:rPr lang="en-US" smtClean="0"/>
              <a:pPr/>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2774716-DB85-4563-90D7-7864CB37F2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56CE964-C9C7-430E-9C9C-4B75A6F5FD95}" type="datetimeFigureOut">
              <a:rPr lang="en-US" smtClean="0"/>
              <a:pPr/>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2774716-DB85-4563-90D7-7864CB37F2B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56CE964-C9C7-430E-9C9C-4B75A6F5FD95}" type="datetimeFigureOut">
              <a:rPr lang="en-US" smtClean="0"/>
              <a:pPr/>
              <a:t>5/3/2020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2774716-DB85-4563-90D7-7864CB37F2B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56CE964-C9C7-430E-9C9C-4B75A6F5FD95}" type="datetimeFigureOut">
              <a:rPr lang="en-US" smtClean="0"/>
              <a:pPr/>
              <a:t>5/3/2020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2774716-DB85-4563-90D7-7864CB37F2B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56CE964-C9C7-430E-9C9C-4B75A6F5FD95}" type="datetimeFigureOut">
              <a:rPr lang="en-US" smtClean="0"/>
              <a:pPr/>
              <a:t>5/3/2020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2774716-DB85-4563-90D7-7864CB37F2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56CE964-C9C7-430E-9C9C-4B75A6F5FD95}" type="datetimeFigureOut">
              <a:rPr lang="en-US" smtClean="0"/>
              <a:pPr/>
              <a:t>5/3/2020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2774716-DB85-4563-90D7-7864CB37F2B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56CE964-C9C7-430E-9C9C-4B75A6F5FD95}" type="datetimeFigureOut">
              <a:rPr lang="en-US" smtClean="0"/>
              <a:pPr/>
              <a:t>5/3/2020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2774716-DB85-4563-90D7-7864CB37F2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56CE964-C9C7-430E-9C9C-4B75A6F5FD95}" type="datetimeFigureOut">
              <a:rPr lang="en-US" smtClean="0"/>
              <a:pPr/>
              <a:t>5/3/2020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2774716-DB85-4563-90D7-7864CB37F2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56CE964-C9C7-430E-9C9C-4B75A6F5FD95}" type="datetimeFigureOut">
              <a:rPr lang="en-US" smtClean="0"/>
              <a:pPr/>
              <a:t>5/3/2020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2774716-DB85-4563-90D7-7864CB37F2B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56CE964-C9C7-430E-9C9C-4B75A6F5FD95}" type="datetimeFigureOut">
              <a:rPr lang="en-US" smtClean="0"/>
              <a:pPr/>
              <a:t>5/3/2020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2774716-DB85-4563-90D7-7864CB37F2B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zizaizmargari.files.wordpress.com/2011/08/30_8.pn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0"/>
            <a:ext cx="7772400" cy="1774825"/>
          </a:xfrm>
        </p:spPr>
        <p:txBody>
          <a:bodyPr>
            <a:normAutofit fontScale="90000"/>
          </a:bodyPr>
          <a:lstStyle/>
          <a:p>
            <a:pPr algn="ctr"/>
            <a:r>
              <a:rPr lang="en-GB" b="1" dirty="0" smtClean="0">
                <a:latin typeface="Times New Roman" pitchFamily="18" charset="0"/>
                <a:cs typeface="Times New Roman" pitchFamily="18" charset="0"/>
              </a:rPr>
              <a:t>  Strengths with reference of        Quran </a:t>
            </a:r>
            <a:r>
              <a:rPr lang="en-GB" dirty="0" smtClean="0">
                <a:latin typeface="Times New Roman" pitchFamily="18" charset="0"/>
                <a:cs typeface="Times New Roman" pitchFamily="18" charset="0"/>
              </a:rPr>
              <a:t>and</a:t>
            </a:r>
            <a:r>
              <a:rPr lang="en-GB" b="1"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Hadith</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mantic-Love-Habits.jpg"/>
          <p:cNvPicPr>
            <a:picLocks noChangeAspect="1"/>
          </p:cNvPicPr>
          <p:nvPr/>
        </p:nvPicPr>
        <p:blipFill>
          <a:blip r:embed="rId2"/>
          <a:stretch>
            <a:fillRect/>
          </a:stretch>
        </p:blipFill>
        <p:spPr>
          <a:xfrm>
            <a:off x="0" y="1333500"/>
            <a:ext cx="9144000" cy="5524500"/>
          </a:xfrm>
          <a:prstGeom prst="rect">
            <a:avLst/>
          </a:prstGeom>
        </p:spPr>
      </p:pic>
      <p:sp>
        <p:nvSpPr>
          <p:cNvPr id="3" name="Title 2"/>
          <p:cNvSpPr>
            <a:spLocks noGrp="1"/>
          </p:cNvSpPr>
          <p:nvPr>
            <p:ph type="title"/>
          </p:nvPr>
        </p:nvSpPr>
        <p:spPr>
          <a:xfrm>
            <a:off x="3124200" y="228600"/>
            <a:ext cx="2057400" cy="1143000"/>
          </a:xfrm>
        </p:spPr>
        <p:txBody>
          <a:bodyPr>
            <a:noAutofit/>
          </a:bodyPr>
          <a:lstStyle/>
          <a:p>
            <a:r>
              <a:rPr lang="en-US" sz="7200" dirty="0" smtClean="0">
                <a:solidFill>
                  <a:srgbClr val="DA1083"/>
                </a:solidFill>
                <a:latin typeface="Colonna MT" pitchFamily="82" charset="0"/>
              </a:rPr>
              <a:t>Love</a:t>
            </a:r>
            <a:endParaRPr lang="en-US" sz="7200" dirty="0">
              <a:solidFill>
                <a:srgbClr val="DA1083"/>
              </a:solidFill>
              <a:latin typeface="Colonna MT" pitchFamily="8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81200"/>
            <a:ext cx="8229600" cy="2590799"/>
          </a:xfrm>
        </p:spPr>
        <p:txBody>
          <a:bodyPr/>
          <a:lstStyle/>
          <a:p>
            <a:r>
              <a:rPr lang="en-US" dirty="0" smtClean="0">
                <a:latin typeface="Times New Roman" pitchFamily="18" charset="0"/>
                <a:cs typeface="Times New Roman" pitchFamily="18" charset="0"/>
              </a:rPr>
              <a:t>You are warm and genuine to others.</a:t>
            </a:r>
          </a:p>
          <a:p>
            <a:r>
              <a:rPr lang="en-US" dirty="0" smtClean="0">
                <a:latin typeface="Times New Roman" pitchFamily="18" charset="0"/>
                <a:cs typeface="Times New Roman" pitchFamily="18" charset="0"/>
              </a:rPr>
              <a:t> you not only share but are open to receiving love from others.</a:t>
            </a:r>
          </a:p>
          <a:p>
            <a:r>
              <a:rPr lang="en-US" dirty="0" smtClean="0">
                <a:latin typeface="Times New Roman" pitchFamily="18" charset="0"/>
                <a:cs typeface="Times New Roman" pitchFamily="18" charset="0"/>
              </a:rPr>
              <a:t> you value growing close and intimate with others.</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3276600" y="838200"/>
            <a:ext cx="1981200" cy="1143000"/>
          </a:xfrm>
        </p:spPr>
        <p:txBody>
          <a:bodyPr>
            <a:normAutofit fontScale="90000"/>
          </a:bodyPr>
          <a:lstStyle/>
          <a:p>
            <a:r>
              <a:rPr lang="en-GB" dirty="0" smtClean="0"/>
              <a:t> </a:t>
            </a:r>
            <a:r>
              <a:rPr lang="en-GB" sz="4400" dirty="0" smtClean="0">
                <a:latin typeface="Times New Roman" pitchFamily="18" charset="0"/>
                <a:cs typeface="Times New Roman" pitchFamily="18" charset="0"/>
              </a:rPr>
              <a:t>LOVE</a:t>
            </a:r>
            <a:r>
              <a:rPr lang="en-US" dirty="0" smtClean="0"/>
              <a:t/>
            </a:r>
            <a:br>
              <a:rPr lang="en-US" dirty="0" smtClean="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92500" lnSpcReduction="10000"/>
          </a:bodyPr>
          <a:lstStyle/>
          <a:p>
            <a:pPr>
              <a:buNone/>
            </a:pPr>
            <a:r>
              <a:rPr lang="en-GB" b="1" dirty="0" smtClean="0">
                <a:latin typeface="Times New Roman" pitchFamily="18" charset="0"/>
                <a:cs typeface="Times New Roman" pitchFamily="18" charset="0"/>
              </a:rPr>
              <a:t>Quran</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وَٱلَّذِينَ ءَامَنُوٓاْ أَشَدُّ حُبًّ۬ا لِّلَّهِ‌ۗ</a:t>
            </a: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believers love Allah more intensely (</a:t>
            </a:r>
            <a:r>
              <a:rPr lang="en-GB" dirty="0" err="1" smtClean="0">
                <a:latin typeface="Times New Roman" pitchFamily="18" charset="0"/>
                <a:cs typeface="Times New Roman" pitchFamily="18" charset="0"/>
              </a:rPr>
              <a:t>Surah</a:t>
            </a:r>
            <a:r>
              <a:rPr lang="en-GB" dirty="0" smtClean="0">
                <a:latin typeface="Times New Roman" pitchFamily="18" charset="0"/>
                <a:cs typeface="Times New Roman" pitchFamily="18" charset="0"/>
              </a:rPr>
              <a:t> Al-</a:t>
            </a:r>
            <a:r>
              <a:rPr lang="en-GB" dirty="0" err="1" smtClean="0">
                <a:latin typeface="Times New Roman" pitchFamily="18" charset="0"/>
                <a:cs typeface="Times New Roman" pitchFamily="18" charset="0"/>
              </a:rPr>
              <a:t>Baqarah</a:t>
            </a:r>
            <a:r>
              <a:rPr lang="en-GB" dirty="0" smtClean="0">
                <a:latin typeface="Times New Roman" pitchFamily="18" charset="0"/>
                <a:cs typeface="Times New Roman" pitchFamily="18" charset="0"/>
              </a:rPr>
              <a:t>, 165)</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لٰـكِنَّ اللّٰهَ حَبَّبَ اِلَيۡكُمُ الۡاِيۡمَانَ وَزَيَّنَهٗ فِىۡ قُلُوۡبِكُمۡ</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Allah has made you love the Faith, and made it so beautiful in your hearts</a:t>
            </a:r>
            <a:r>
              <a:rPr lang="en-GB" b="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a:t>
            </a:r>
            <a:r>
              <a:rPr lang="en-GB" dirty="0" err="1" smtClean="0">
                <a:latin typeface="Times New Roman" pitchFamily="18" charset="0"/>
                <a:cs typeface="Times New Roman" pitchFamily="18" charset="0"/>
              </a:rPr>
              <a:t>Surah</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Hujurat</a:t>
            </a:r>
            <a:r>
              <a:rPr lang="en-GB" dirty="0" smtClean="0">
                <a:latin typeface="Times New Roman" pitchFamily="18" charset="0"/>
                <a:cs typeface="Times New Roman" pitchFamily="18" charset="0"/>
              </a:rPr>
              <a:t>, 07)</a:t>
            </a:r>
            <a:endParaRPr lang="en-US" dirty="0" smtClean="0">
              <a:latin typeface="Times New Roman" pitchFamily="18" charset="0"/>
              <a:cs typeface="Times New Roman" pitchFamily="18" charset="0"/>
            </a:endParaRPr>
          </a:p>
          <a:p>
            <a:pPr>
              <a:buNone/>
            </a:pPr>
            <a:r>
              <a:rPr lang="en-GB" b="1" dirty="0" err="1" smtClean="0">
                <a:latin typeface="Times New Roman" pitchFamily="18" charset="0"/>
                <a:cs typeface="Times New Roman" pitchFamily="18" charset="0"/>
              </a:rPr>
              <a:t>Hadith</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Holy Prophet (PBUH) said,</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“Allah almighty said: If My servant loves to meet Me, I love to meet him, and if he hates to meet Me, I hate to meet him.” (Al- </a:t>
            </a:r>
            <a:r>
              <a:rPr lang="en-GB" dirty="0" err="1" smtClean="0">
                <a:latin typeface="Times New Roman" pitchFamily="18" charset="0"/>
                <a:cs typeface="Times New Roman" pitchFamily="18" charset="0"/>
              </a:rPr>
              <a:t>Bukhari</a:t>
            </a:r>
            <a:r>
              <a:rPr lang="en-GB"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“You will not enter Paradise until you have faith and you will not have faith until you love one another” (Muslim)</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4330891"/>
          </a:xfrm>
        </p:spPr>
        <p:txBody>
          <a:bodyPr>
            <a:normAutofit lnSpcReduction="10000"/>
          </a:bodyPr>
          <a:lstStyle/>
          <a:p>
            <a:pPr algn="just">
              <a:buFont typeface="Wingdings" pitchFamily="2" charset="2"/>
              <a:buChar char="Ø"/>
            </a:pPr>
            <a:r>
              <a:rPr lang="en-US" dirty="0" smtClean="0">
                <a:latin typeface="Times New Roman" pitchFamily="18" charset="0"/>
                <a:cs typeface="Times New Roman" pitchFamily="18" charset="0"/>
              </a:rPr>
              <a:t> The Messenger of Allah (PBUH) used to play with children even in the streets while walking. A companion of Prophet (PBUH) said: “I went out with the Prophet (PBUH) for a food invitation. Imam </a:t>
            </a:r>
            <a:r>
              <a:rPr lang="en-US" dirty="0" err="1" smtClean="0">
                <a:latin typeface="Times New Roman" pitchFamily="18" charset="0"/>
                <a:cs typeface="Times New Roman" pitchFamily="18" charset="0"/>
              </a:rPr>
              <a:t>Hussain</a:t>
            </a:r>
            <a:r>
              <a:rPr lang="en-US" dirty="0" smtClean="0">
                <a:latin typeface="Times New Roman" pitchFamily="18" charset="0"/>
                <a:cs typeface="Times New Roman" pitchFamily="18" charset="0"/>
              </a:rPr>
              <a:t> Bin Ali(R.A) was playing in the street, whereupon the Prophet (PBUH) hurried in front of the people towards him to catch him while Imam </a:t>
            </a:r>
            <a:r>
              <a:rPr lang="en-US" dirty="0" err="1" smtClean="0">
                <a:latin typeface="Times New Roman" pitchFamily="18" charset="0"/>
                <a:cs typeface="Times New Roman" pitchFamily="18" charset="0"/>
              </a:rPr>
              <a:t>Hussain</a:t>
            </a:r>
            <a:r>
              <a:rPr lang="en-US" dirty="0" smtClean="0">
                <a:latin typeface="Times New Roman" pitchFamily="18" charset="0"/>
                <a:cs typeface="Times New Roman" pitchFamily="18" charset="0"/>
              </a:rPr>
              <a:t> (R.A) was running right and left to escape. Moreover, Prophet (PBUH) used to take Osama </a:t>
            </a:r>
            <a:r>
              <a:rPr lang="en-US" dirty="0" err="1" smtClean="0">
                <a:latin typeface="Times New Roman" pitchFamily="18" charset="0"/>
                <a:cs typeface="Times New Roman" pitchFamily="18" charset="0"/>
              </a:rPr>
              <a:t>Ibn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Zaid</a:t>
            </a:r>
            <a:r>
              <a:rPr lang="en-US" dirty="0" smtClean="0">
                <a:latin typeface="Times New Roman" pitchFamily="18" charset="0"/>
                <a:cs typeface="Times New Roman" pitchFamily="18" charset="0"/>
              </a:rPr>
              <a:t> and Al-Hassan </a:t>
            </a:r>
            <a:r>
              <a:rPr lang="en-US" dirty="0" err="1" smtClean="0">
                <a:latin typeface="Times New Roman" pitchFamily="18" charset="0"/>
                <a:cs typeface="Times New Roman" pitchFamily="18" charset="0"/>
              </a:rPr>
              <a:t>Ibn</a:t>
            </a:r>
            <a:r>
              <a:rPr lang="en-US" dirty="0" smtClean="0">
                <a:latin typeface="Times New Roman" pitchFamily="18" charset="0"/>
                <a:cs typeface="Times New Roman" pitchFamily="18" charset="0"/>
              </a:rPr>
              <a:t> Ali and place them on his thighs then he would tightly hug them [Reported by Al-</a:t>
            </a:r>
            <a:r>
              <a:rPr lang="en-US" dirty="0" err="1" smtClean="0">
                <a:latin typeface="Times New Roman" pitchFamily="18" charset="0"/>
                <a:cs typeface="Times New Roman" pitchFamily="18" charset="0"/>
              </a:rPr>
              <a:t>Bukhari</a:t>
            </a:r>
            <a:r>
              <a:rPr lang="en-US" dirty="0" smtClean="0">
                <a:latin typeface="Times New Roman" pitchFamily="18" charset="0"/>
                <a:cs typeface="Times New Roman" pitchFamily="18" charset="0"/>
              </a:rPr>
              <a:t> 6003]</a:t>
            </a:r>
          </a:p>
          <a:p>
            <a:pPr algn="just">
              <a:buNone/>
            </a:pP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3429000" y="609600"/>
            <a:ext cx="1752600" cy="792162"/>
          </a:xfrm>
        </p:spPr>
        <p:txBody>
          <a:bodyPr/>
          <a:lstStyle/>
          <a:p>
            <a:pPr algn="ctr"/>
            <a:r>
              <a:rPr lang="en-US" dirty="0" err="1" smtClean="0">
                <a:latin typeface="Times New Roman" pitchFamily="18" charset="0"/>
                <a:cs typeface="Times New Roman" pitchFamily="18" charset="0"/>
              </a:rPr>
              <a:t>Qissa</a:t>
            </a:r>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09800"/>
            <a:ext cx="8229600" cy="2938272"/>
          </a:xfrm>
        </p:spPr>
        <p:txBody>
          <a:bodyPr/>
          <a:lstStyle/>
          <a:p>
            <a:r>
              <a:rPr lang="en-US" dirty="0" smtClean="0">
                <a:latin typeface="Times New Roman" pitchFamily="18" charset="0"/>
                <a:cs typeface="Times New Roman" pitchFamily="18" charset="0"/>
              </a:rPr>
              <a:t>You positively influence those you lead.</a:t>
            </a:r>
          </a:p>
          <a:p>
            <a:r>
              <a:rPr lang="en-US" dirty="0" smtClean="0">
                <a:latin typeface="Times New Roman" pitchFamily="18" charset="0"/>
                <a:cs typeface="Times New Roman" pitchFamily="18" charset="0"/>
              </a:rPr>
              <a:t> You prefer to lead than to follow.</a:t>
            </a:r>
          </a:p>
          <a:p>
            <a:r>
              <a:rPr lang="en-US" dirty="0" smtClean="0">
                <a:latin typeface="Times New Roman" pitchFamily="18" charset="0"/>
                <a:cs typeface="Times New Roman" pitchFamily="18" charset="0"/>
              </a:rPr>
              <a:t> You are very good at organizing and taking charge for                    the collective benefit of the group. </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362200" y="914400"/>
            <a:ext cx="3962400" cy="1143000"/>
          </a:xfrm>
        </p:spPr>
        <p:txBody>
          <a:bodyPr>
            <a:normAutofit fontScale="90000"/>
          </a:bodyPr>
          <a:lstStyle/>
          <a:p>
            <a:r>
              <a:rPr lang="en-GB" dirty="0" smtClean="0">
                <a:latin typeface="Times New Roman" pitchFamily="18" charset="0"/>
                <a:cs typeface="Times New Roman" pitchFamily="18" charset="0"/>
              </a:rPr>
              <a:t> </a:t>
            </a:r>
            <a:r>
              <a:rPr lang="en-GB" sz="4400" dirty="0" smtClean="0">
                <a:latin typeface="Times New Roman" pitchFamily="18" charset="0"/>
                <a:cs typeface="Times New Roman" pitchFamily="18" charset="0"/>
              </a:rPr>
              <a:t>LEADERSHIP</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534400" cy="5562600"/>
          </a:xfrm>
        </p:spPr>
        <p:txBody>
          <a:bodyPr>
            <a:noAutofit/>
          </a:bodyPr>
          <a:lstStyle/>
          <a:p>
            <a:pPr>
              <a:buNone/>
            </a:pPr>
            <a:r>
              <a:rPr lang="en-GB" sz="2400" b="1" dirty="0" smtClean="0">
                <a:latin typeface="Times New Roman" pitchFamily="18" charset="0"/>
                <a:cs typeface="Times New Roman" pitchFamily="18" charset="0"/>
              </a:rPr>
              <a:t>Quran</a:t>
            </a:r>
            <a:endParaRPr lang="en-US" sz="2400" dirty="0" smtClean="0">
              <a:latin typeface="Times New Roman" pitchFamily="18" charset="0"/>
              <a:cs typeface="Times New Roman" pitchFamily="18" charset="0"/>
            </a:endParaRPr>
          </a:p>
          <a:p>
            <a:pPr rtl="1">
              <a:buNone/>
            </a:pPr>
            <a:r>
              <a:rPr lang="en-GB" sz="2400" dirty="0" smtClean="0">
                <a:latin typeface="Times New Roman" pitchFamily="18" charset="0"/>
                <a:cs typeface="Times New Roman" pitchFamily="18" charset="0"/>
              </a:rPr>
              <a:t>   The first thing to note is that there is a leadership structure in           Islam. The title “Imam”, which means leader or guide, was          given to </a:t>
            </a:r>
            <a:r>
              <a:rPr lang="en-GB" sz="2400" dirty="0" err="1" smtClean="0">
                <a:latin typeface="Times New Roman" pitchFamily="18" charset="0"/>
                <a:cs typeface="Times New Roman" pitchFamily="18" charset="0"/>
              </a:rPr>
              <a:t>Nabi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Ibrahem</a:t>
            </a:r>
            <a:r>
              <a:rPr lang="en-GB" sz="2400" dirty="0" smtClean="0">
                <a:latin typeface="Times New Roman" pitchFamily="18" charset="0"/>
                <a:cs typeface="Times New Roman" pitchFamily="18" charset="0"/>
              </a:rPr>
              <a:t> AS. It is important to note that this            title is given by Allah; it is not something selected by people.</a:t>
            </a:r>
            <a:endParaRPr lang="en-US" sz="2400" dirty="0" smtClean="0">
              <a:latin typeface="Times New Roman" pitchFamily="18" charset="0"/>
              <a:cs typeface="Times New Roman" pitchFamily="18" charset="0"/>
            </a:endParaRPr>
          </a:p>
          <a:p>
            <a:pPr rtl="1">
              <a:buNone/>
            </a:pPr>
            <a:r>
              <a:rPr lang="en-GB"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rtl="1">
              <a:buNone/>
            </a:pPr>
            <a:r>
              <a:rPr lang="ar-SA" sz="2400" dirty="0" smtClean="0">
                <a:latin typeface="Times New Roman" pitchFamily="18" charset="0"/>
                <a:cs typeface="Times New Roman" pitchFamily="18" charset="0"/>
              </a:rPr>
              <a:t>يَوْمَ نَدْعُو كُلَّ أُنَاسٍ بِإِمَامِهِمْ</a:t>
            </a:r>
            <a:r>
              <a:rPr lang="en-US" sz="2400" dirty="0" smtClean="0">
                <a:latin typeface="Times New Roman" pitchFamily="18" charset="0"/>
                <a:cs typeface="Times New Roman" pitchFamily="18" charset="0"/>
              </a:rPr>
              <a:t>                                                                         </a:t>
            </a:r>
          </a:p>
          <a:p>
            <a:pPr rtl="1">
              <a:buNone/>
            </a:pPr>
            <a:r>
              <a:rPr lang="en-GB" sz="2400" dirty="0" smtClean="0">
                <a:latin typeface="Times New Roman" pitchFamily="18" charset="0"/>
                <a:cs typeface="Times New Roman" pitchFamily="18" charset="0"/>
              </a:rPr>
              <a:t>     On the Day when We call every people with their leader. (17:71)</a:t>
            </a:r>
            <a:endParaRPr lang="en-US" sz="2400" dirty="0" smtClean="0">
              <a:latin typeface="Times New Roman" pitchFamily="18" charset="0"/>
              <a:cs typeface="Times New Roman" pitchFamily="18" charset="0"/>
            </a:endParaRPr>
          </a:p>
          <a:p>
            <a:pPr>
              <a:buNone/>
            </a:pPr>
            <a:r>
              <a:rPr lang="en-GB" sz="2400" b="1" dirty="0" err="1" smtClean="0">
                <a:latin typeface="Times New Roman" pitchFamily="18" charset="0"/>
                <a:cs typeface="Times New Roman" pitchFamily="18" charset="0"/>
              </a:rPr>
              <a:t>Hadith</a:t>
            </a:r>
            <a:endParaRPr lang="en-US" sz="2400" dirty="0" smtClean="0">
              <a:latin typeface="Times New Roman" pitchFamily="18" charset="0"/>
              <a:cs typeface="Times New Roman" pitchFamily="18" charset="0"/>
            </a:endParaRPr>
          </a:p>
          <a:p>
            <a:pPr>
              <a:buNone/>
            </a:pPr>
            <a:r>
              <a:rPr lang="en-GB" sz="2400" dirty="0" smtClean="0">
                <a:latin typeface="Times New Roman" pitchFamily="18" charset="0"/>
                <a:cs typeface="Times New Roman" pitchFamily="18" charset="0"/>
              </a:rPr>
              <a:t>    Abu </a:t>
            </a:r>
            <a:r>
              <a:rPr lang="en-GB" sz="2400" dirty="0" err="1" smtClean="0">
                <a:latin typeface="Times New Roman" pitchFamily="18" charset="0"/>
                <a:cs typeface="Times New Roman" pitchFamily="18" charset="0"/>
              </a:rPr>
              <a:t>Huraira</a:t>
            </a:r>
            <a:r>
              <a:rPr lang="en-GB" sz="2400" dirty="0" smtClean="0">
                <a:latin typeface="Times New Roman" pitchFamily="18" charset="0"/>
                <a:cs typeface="Times New Roman" pitchFamily="18" charset="0"/>
              </a:rPr>
              <a:t> reported: The Prophet (PBUH) said, “There are seven persons whom Allah will shade on the day when there is no shade but His. One of them is a just ruler (leader)” (</a:t>
            </a:r>
            <a:r>
              <a:rPr lang="en-GB" sz="2400" dirty="0" err="1" smtClean="0">
                <a:latin typeface="Times New Roman" pitchFamily="18" charset="0"/>
                <a:cs typeface="Times New Roman" pitchFamily="18" charset="0"/>
              </a:rPr>
              <a:t>Sahih</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Bukhari</a:t>
            </a:r>
            <a:r>
              <a:rPr lang="en-GB" sz="2400" dirty="0" smtClean="0">
                <a:latin typeface="Times New Roman" pitchFamily="18" charset="0"/>
                <a:cs typeface="Times New Roman" pitchFamily="18" charset="0"/>
              </a:rPr>
              <a:t> 629; </a:t>
            </a:r>
            <a:r>
              <a:rPr lang="en-GB" sz="2400" dirty="0" err="1" smtClean="0">
                <a:latin typeface="Times New Roman" pitchFamily="18" charset="0"/>
                <a:cs typeface="Times New Roman" pitchFamily="18" charset="0"/>
              </a:rPr>
              <a:t>Sahih</a:t>
            </a:r>
            <a:r>
              <a:rPr lang="en-GB" sz="2400" dirty="0" smtClean="0">
                <a:latin typeface="Times New Roman" pitchFamily="18" charset="0"/>
                <a:cs typeface="Times New Roman" pitchFamily="18" charset="0"/>
              </a:rPr>
              <a:t> Muslim 1031)</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GB" sz="2800" dirty="0" smtClean="0">
                <a:latin typeface="Times New Roman" pitchFamily="18" charset="0"/>
                <a:cs typeface="Times New Roman" pitchFamily="18" charset="0"/>
              </a:rPr>
              <a:t>In the aspect of leadership, the famous incident of </a:t>
            </a:r>
            <a:r>
              <a:rPr lang="en-GB" sz="2800" dirty="0" err="1" smtClean="0">
                <a:latin typeface="Times New Roman" pitchFamily="18" charset="0"/>
                <a:cs typeface="Times New Roman" pitchFamily="18" charset="0"/>
              </a:rPr>
              <a:t>Miraaj</a:t>
            </a:r>
            <a:r>
              <a:rPr lang="en-GB" sz="2800" dirty="0" smtClean="0">
                <a:latin typeface="Times New Roman" pitchFamily="18" charset="0"/>
                <a:cs typeface="Times New Roman" pitchFamily="18" charset="0"/>
              </a:rPr>
              <a:t> is known to everyone. In </a:t>
            </a:r>
            <a:r>
              <a:rPr lang="en-GB" sz="2800" dirty="0" err="1" smtClean="0">
                <a:latin typeface="Times New Roman" pitchFamily="18" charset="0"/>
                <a:cs typeface="Times New Roman" pitchFamily="18" charset="0"/>
              </a:rPr>
              <a:t>Masjid</a:t>
            </a:r>
            <a:r>
              <a:rPr lang="en-GB" sz="2800" dirty="0" smtClean="0">
                <a:latin typeface="Times New Roman" pitchFamily="18" charset="0"/>
                <a:cs typeface="Times New Roman" pitchFamily="18" charset="0"/>
              </a:rPr>
              <a:t>-e-</a:t>
            </a:r>
            <a:r>
              <a:rPr lang="en-GB" sz="2800" dirty="0" err="1" smtClean="0">
                <a:latin typeface="Times New Roman" pitchFamily="18" charset="0"/>
                <a:cs typeface="Times New Roman" pitchFamily="18" charset="0"/>
              </a:rPr>
              <a:t>Aqsa</a:t>
            </a:r>
            <a:r>
              <a:rPr lang="en-GB" sz="2800" dirty="0" smtClean="0">
                <a:latin typeface="Times New Roman" pitchFamily="18" charset="0"/>
                <a:cs typeface="Times New Roman" pitchFamily="18" charset="0"/>
              </a:rPr>
              <a:t>, when every Messenger of Allah was present there in the mosque, but the place of Imam was empty. So, when Prophet Mohammad (PBUH) reached there, </a:t>
            </a:r>
            <a:r>
              <a:rPr lang="en-GB" sz="2800" dirty="0" err="1" smtClean="0">
                <a:latin typeface="Times New Roman" pitchFamily="18" charset="0"/>
                <a:cs typeface="Times New Roman" pitchFamily="18" charset="0"/>
              </a:rPr>
              <a:t>Hazrat</a:t>
            </a:r>
            <a:r>
              <a:rPr lang="en-GB" sz="2800"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Jibrail</a:t>
            </a:r>
            <a:r>
              <a:rPr lang="en-GB" sz="2800" dirty="0" smtClean="0">
                <a:latin typeface="Times New Roman" pitchFamily="18" charset="0"/>
                <a:cs typeface="Times New Roman" pitchFamily="18" charset="0"/>
              </a:rPr>
              <a:t> (A.S) moved Him to the place of </a:t>
            </a:r>
            <a:r>
              <a:rPr lang="en-GB" sz="2800" dirty="0" err="1" smtClean="0">
                <a:latin typeface="Times New Roman" pitchFamily="18" charset="0"/>
                <a:cs typeface="Times New Roman" pitchFamily="18" charset="0"/>
              </a:rPr>
              <a:t>Imamat</a:t>
            </a:r>
            <a:r>
              <a:rPr lang="en-GB" sz="2800" dirty="0" smtClean="0">
                <a:latin typeface="Times New Roman" pitchFamily="18" charset="0"/>
                <a:cs typeface="Times New Roman" pitchFamily="18" charset="0"/>
              </a:rPr>
              <a:t> (leadership).</a:t>
            </a:r>
          </a:p>
          <a:p>
            <a:pPr algn="just"/>
            <a:r>
              <a:rPr lang="en-GB" sz="2800" dirty="0" smtClean="0">
                <a:latin typeface="Times New Roman" pitchFamily="18" charset="0"/>
                <a:cs typeface="Times New Roman" pitchFamily="18" charset="0"/>
              </a:rPr>
              <a:t>This was from here, that the Prophet (PBUH) was called as Imam-</a:t>
            </a:r>
            <a:r>
              <a:rPr lang="en-GB" sz="2800" dirty="0" err="1" smtClean="0">
                <a:latin typeface="Times New Roman" pitchFamily="18" charset="0"/>
                <a:cs typeface="Times New Roman" pitchFamily="18" charset="0"/>
              </a:rPr>
              <a:t>ul</a:t>
            </a:r>
            <a:r>
              <a:rPr lang="en-GB" sz="2800" dirty="0" smtClean="0">
                <a:latin typeface="Times New Roman" pitchFamily="18" charset="0"/>
                <a:cs typeface="Times New Roman" pitchFamily="18" charset="0"/>
              </a:rPr>
              <a:t>-</a:t>
            </a:r>
            <a:r>
              <a:rPr lang="en-GB" sz="2800" dirty="0" err="1" smtClean="0">
                <a:latin typeface="Times New Roman" pitchFamily="18" charset="0"/>
                <a:cs typeface="Times New Roman" pitchFamily="18" charset="0"/>
              </a:rPr>
              <a:t>Ambiya</a:t>
            </a:r>
            <a:r>
              <a:rPr lang="en-GB" sz="2800" dirty="0" smtClean="0">
                <a:latin typeface="Times New Roman" pitchFamily="18" charset="0"/>
                <a:cs typeface="Times New Roman" pitchFamily="18" charset="0"/>
              </a:rPr>
              <a:t> (Leader of the Messengers)</a:t>
            </a:r>
            <a:endParaRPr lang="en-GB" sz="28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err="1" smtClean="0">
                <a:latin typeface="Times New Roman" pitchFamily="18" charset="0"/>
                <a:cs typeface="Times New Roman" pitchFamily="18" charset="0"/>
              </a:rPr>
              <a:t>Qissa</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229600" cy="2633472"/>
          </a:xfrm>
        </p:spPr>
        <p:txBody>
          <a:bodyPr/>
          <a:lstStyle/>
          <a:p>
            <a:r>
              <a:rPr lang="en-US" dirty="0" smtClean="0">
                <a:latin typeface="Times New Roman" pitchFamily="18" charset="0"/>
                <a:cs typeface="Times New Roman" pitchFamily="18" charset="0"/>
              </a:rPr>
              <a:t>You are wisely cautious.</a:t>
            </a:r>
          </a:p>
          <a:p>
            <a:r>
              <a:rPr lang="en-US" dirty="0" smtClean="0">
                <a:latin typeface="Times New Roman" pitchFamily="18" charset="0"/>
                <a:cs typeface="Times New Roman" pitchFamily="18" charset="0"/>
              </a:rPr>
              <a:t>You are fully planned and conscientious.</a:t>
            </a:r>
          </a:p>
          <a:p>
            <a:r>
              <a:rPr lang="en-US" dirty="0" smtClean="0">
                <a:latin typeface="Times New Roman" pitchFamily="18" charset="0"/>
                <a:cs typeface="Times New Roman" pitchFamily="18" charset="0"/>
              </a:rPr>
              <a:t> You are careful to not take undue risks or do things you might later regret.</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667000" y="609600"/>
            <a:ext cx="2819400" cy="1143000"/>
          </a:xfrm>
        </p:spPr>
        <p:txBody>
          <a:bodyPr>
            <a:normAutofit fontScale="90000"/>
          </a:bodyPr>
          <a:lstStyle/>
          <a:p>
            <a:r>
              <a:rPr lang="en-GB" dirty="0" smtClean="0">
                <a:latin typeface="Times New Roman" pitchFamily="18" charset="0"/>
                <a:cs typeface="Times New Roman" pitchFamily="18" charset="0"/>
              </a:rPr>
              <a:t>PRUDENCE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029200"/>
          </a:xfrm>
        </p:spPr>
        <p:txBody>
          <a:bodyPr>
            <a:normAutofit fontScale="92500"/>
          </a:bodyPr>
          <a:lstStyle/>
          <a:p>
            <a:pPr>
              <a:buNone/>
            </a:pPr>
            <a:r>
              <a:rPr lang="en-GB" b="1" dirty="0" smtClean="0">
                <a:latin typeface="Times New Roman" pitchFamily="18" charset="0"/>
                <a:cs typeface="Times New Roman" pitchFamily="18" charset="0"/>
              </a:rPr>
              <a:t>Quran</a:t>
            </a:r>
            <a:r>
              <a:rPr lang="ar-SA"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وَاَمَّا مَنۡ خَافَ مَقَامَ رَبِّهٖ وَ نَهَى النَّفۡسَ عَنِ الۡهَوٰىۙ‏ فَاِنَّ الۡجَـنَّةَ هِىَ الۡمَاۡوٰىؕ‏</a:t>
            </a: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And as for him who </a:t>
            </a:r>
            <a:r>
              <a:rPr lang="en-GB" b="1" dirty="0" smtClean="0">
                <a:latin typeface="Times New Roman" pitchFamily="18" charset="0"/>
                <a:cs typeface="Times New Roman" pitchFamily="18" charset="0"/>
              </a:rPr>
              <a:t>fears to stand</a:t>
            </a:r>
            <a:r>
              <a:rPr lang="en-GB" dirty="0" smtClean="0">
                <a:latin typeface="Times New Roman" pitchFamily="18" charset="0"/>
                <a:cs typeface="Times New Roman" pitchFamily="18" charset="0"/>
              </a:rPr>
              <a:t> in the presence of his Lord and </a:t>
            </a:r>
            <a:r>
              <a:rPr lang="en-GB" b="1" dirty="0" smtClean="0">
                <a:latin typeface="Times New Roman" pitchFamily="18" charset="0"/>
                <a:cs typeface="Times New Roman" pitchFamily="18" charset="0"/>
              </a:rPr>
              <a:t>forbids his own soul from its whims and caprices</a:t>
            </a:r>
            <a:r>
              <a:rPr lang="en-GB" dirty="0" smtClean="0">
                <a:latin typeface="Times New Roman" pitchFamily="18" charset="0"/>
                <a:cs typeface="Times New Roman" pitchFamily="18" charset="0"/>
              </a:rPr>
              <a:t> then surely Paradise is the abode. (79:40 &amp; 41)</a:t>
            </a:r>
            <a:endParaRPr lang="en-US" dirty="0" smtClean="0">
              <a:latin typeface="Times New Roman" pitchFamily="18" charset="0"/>
              <a:cs typeface="Times New Roman" pitchFamily="18" charset="0"/>
            </a:endParaRPr>
          </a:p>
          <a:p>
            <a:pPr>
              <a:buNone/>
            </a:pPr>
            <a:r>
              <a:rPr lang="en-GB" b="1" dirty="0" err="1" smtClean="0">
                <a:latin typeface="Times New Roman" pitchFamily="18" charset="0"/>
                <a:cs typeface="Times New Roman" pitchFamily="18" charset="0"/>
              </a:rPr>
              <a:t>Hadith</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Messenger of Allah (PBUH) said, “The dearest and nearest among you to me on the Day of Resurrection will be one who is the best of you in manners”</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Messenger of Allah (PBUH) said, “The best among you are the best in character (having good manners and disciplined)” </a:t>
            </a:r>
            <a:r>
              <a:rPr lang="en-GB" dirty="0" err="1" smtClean="0">
                <a:latin typeface="Times New Roman" pitchFamily="18" charset="0"/>
                <a:cs typeface="Times New Roman" pitchFamily="18" charset="0"/>
              </a:rPr>
              <a:t>Sahih</a:t>
            </a:r>
            <a:r>
              <a:rPr lang="en-GB" dirty="0" smtClean="0">
                <a:latin typeface="Times New Roman" pitchFamily="18" charset="0"/>
                <a:cs typeface="Times New Roman" pitchFamily="18" charset="0"/>
              </a:rPr>
              <a:t> Al-</a:t>
            </a:r>
            <a:r>
              <a:rPr lang="en-GB" dirty="0" err="1" smtClean="0">
                <a:latin typeface="Times New Roman" pitchFamily="18" charset="0"/>
                <a:cs typeface="Times New Roman" pitchFamily="18" charset="0"/>
              </a:rPr>
              <a:t>Bukhari</a:t>
            </a:r>
            <a:r>
              <a:rPr lang="en-GB" dirty="0" smtClean="0">
                <a:latin typeface="Times New Roman" pitchFamily="18" charset="0"/>
                <a:cs typeface="Times New Roman" pitchFamily="18" charset="0"/>
              </a:rPr>
              <a:t> – Book 73 </a:t>
            </a:r>
            <a:r>
              <a:rPr lang="en-GB" dirty="0" err="1" smtClean="0">
                <a:latin typeface="Times New Roman" pitchFamily="18" charset="0"/>
                <a:cs typeface="Times New Roman" pitchFamily="18" charset="0"/>
              </a:rPr>
              <a:t>Hadith</a:t>
            </a:r>
            <a:r>
              <a:rPr lang="en-GB" dirty="0" smtClean="0">
                <a:latin typeface="Times New Roman" pitchFamily="18" charset="0"/>
                <a:cs typeface="Times New Roman" pitchFamily="18" charset="0"/>
              </a:rPr>
              <a:t> 61.</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76800"/>
          </a:xfrm>
        </p:spPr>
        <p:txBody>
          <a:bodyPr>
            <a:normAutofit/>
          </a:bodyPr>
          <a:lstStyle/>
          <a:p>
            <a:pPr algn="just"/>
            <a:r>
              <a:rPr lang="en-GB" dirty="0" smtClean="0">
                <a:latin typeface="Times New Roman" pitchFamily="18" charset="0"/>
                <a:cs typeface="Times New Roman" pitchFamily="18" charset="0"/>
              </a:rPr>
              <a:t>In the month of Ramadan, Holy Prophet (PBUH) offered the prayer of </a:t>
            </a:r>
            <a:r>
              <a:rPr lang="en-GB" dirty="0" err="1" smtClean="0">
                <a:latin typeface="Times New Roman" pitchFamily="18" charset="0"/>
                <a:cs typeface="Times New Roman" pitchFamily="18" charset="0"/>
              </a:rPr>
              <a:t>Taravih</a:t>
            </a:r>
            <a:r>
              <a:rPr lang="en-GB" dirty="0" smtClean="0">
                <a:latin typeface="Times New Roman" pitchFamily="18" charset="0"/>
                <a:cs typeface="Times New Roman" pitchFamily="18" charset="0"/>
              </a:rPr>
              <a:t> for 3 days continuously, but did not offer at the 4</a:t>
            </a:r>
            <a:r>
              <a:rPr lang="en-GB" baseline="30000" dirty="0" smtClean="0">
                <a:latin typeface="Times New Roman" pitchFamily="18" charset="0"/>
                <a:cs typeface="Times New Roman" pitchFamily="18" charset="0"/>
              </a:rPr>
              <a:t>th</a:t>
            </a:r>
            <a:r>
              <a:rPr lang="en-GB" dirty="0" smtClean="0">
                <a:latin typeface="Times New Roman" pitchFamily="18" charset="0"/>
                <a:cs typeface="Times New Roman" pitchFamily="18" charset="0"/>
              </a:rPr>
              <a:t> day. When asked about it, The Prophet (PBUH) said “I feared that this prayer may not become an obligation for my </a:t>
            </a:r>
            <a:r>
              <a:rPr lang="en-GB" dirty="0" err="1" smtClean="0">
                <a:latin typeface="Times New Roman" pitchFamily="18" charset="0"/>
                <a:cs typeface="Times New Roman" pitchFamily="18" charset="0"/>
              </a:rPr>
              <a:t>Ummah</a:t>
            </a:r>
            <a:r>
              <a:rPr lang="en-GB" dirty="0" smtClean="0">
                <a:latin typeface="Times New Roman" pitchFamily="18" charset="0"/>
                <a:cs typeface="Times New Roman" pitchFamily="18" charset="0"/>
              </a:rPr>
              <a:t>, so I thought that I should not offer it regularly”.</a:t>
            </a:r>
          </a:p>
          <a:p>
            <a:pPr algn="just"/>
            <a:r>
              <a:rPr lang="en-GB" dirty="0" smtClean="0">
                <a:latin typeface="Times New Roman" pitchFamily="18" charset="0"/>
                <a:cs typeface="Times New Roman" pitchFamily="18" charset="0"/>
              </a:rPr>
              <a:t>Similarly, the Prophet (PBUH) said, “If I did not care about my </a:t>
            </a:r>
            <a:r>
              <a:rPr lang="en-GB" dirty="0" err="1" smtClean="0">
                <a:latin typeface="Times New Roman" pitchFamily="18" charset="0"/>
                <a:cs typeface="Times New Roman" pitchFamily="18" charset="0"/>
              </a:rPr>
              <a:t>Ummah’s</a:t>
            </a:r>
            <a:r>
              <a:rPr lang="en-GB" dirty="0" smtClean="0">
                <a:latin typeface="Times New Roman" pitchFamily="18" charset="0"/>
                <a:cs typeface="Times New Roman" pitchFamily="18" charset="0"/>
              </a:rPr>
              <a:t> problems, I would have ordered them to do </a:t>
            </a:r>
            <a:r>
              <a:rPr lang="en-GB" dirty="0" err="1" smtClean="0">
                <a:latin typeface="Times New Roman" pitchFamily="18" charset="0"/>
                <a:cs typeface="Times New Roman" pitchFamily="18" charset="0"/>
              </a:rPr>
              <a:t>Miswaak</a:t>
            </a:r>
            <a:r>
              <a:rPr lang="en-GB" dirty="0" smtClean="0">
                <a:latin typeface="Times New Roman" pitchFamily="18" charset="0"/>
                <a:cs typeface="Times New Roman" pitchFamily="18" charset="0"/>
              </a:rPr>
              <a:t> before every obligatory prayer”</a:t>
            </a:r>
          </a:p>
          <a:p>
            <a:pPr algn="just"/>
            <a:r>
              <a:rPr lang="en-GB" dirty="0" smtClean="0">
                <a:latin typeface="Times New Roman" pitchFamily="18" charset="0"/>
                <a:cs typeface="Times New Roman" pitchFamily="18" charset="0"/>
              </a:rPr>
              <a:t>In both these incidents, Prophet’s (PBUH) prudence regarding the </a:t>
            </a:r>
            <a:r>
              <a:rPr lang="en-GB" dirty="0" err="1" smtClean="0">
                <a:latin typeface="Times New Roman" pitchFamily="18" charset="0"/>
                <a:cs typeface="Times New Roman" pitchFamily="18" charset="0"/>
              </a:rPr>
              <a:t>Ummah</a:t>
            </a:r>
            <a:r>
              <a:rPr lang="en-GB" dirty="0" smtClean="0">
                <a:latin typeface="Times New Roman" pitchFamily="18" charset="0"/>
                <a:cs typeface="Times New Roman" pitchFamily="18" charset="0"/>
              </a:rPr>
              <a:t> has been expressed.</a:t>
            </a:r>
            <a:endParaRPr lang="en-GB"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err="1" smtClean="0">
                <a:latin typeface="Times New Roman" pitchFamily="18" charset="0"/>
                <a:cs typeface="Times New Roman" pitchFamily="18" charset="0"/>
              </a:rPr>
              <a:t>Qissa</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ttitude.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3124200"/>
          </a:xfrm>
        </p:spPr>
        <p:txBody>
          <a:bodyPr/>
          <a:lstStyle/>
          <a:p>
            <a:r>
              <a:rPr lang="en-US" dirty="0" smtClean="0">
                <a:latin typeface="Times New Roman" pitchFamily="18" charset="0"/>
                <a:cs typeface="Times New Roman" pitchFamily="18" charset="0"/>
              </a:rPr>
              <a:t>You hold a set of beliefs, whether religious or not, about how your life is part of something bigger and more meaningful; </a:t>
            </a:r>
          </a:p>
          <a:p>
            <a:r>
              <a:rPr lang="en-US" dirty="0" smtClean="0">
                <a:latin typeface="Times New Roman" pitchFamily="18" charset="0"/>
                <a:cs typeface="Times New Roman" pitchFamily="18" charset="0"/>
              </a:rPr>
              <a:t>Those beliefs shape your behavior and provide a sense of comfort, understanding, and purpose.</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133600" y="533400"/>
            <a:ext cx="3962400" cy="1143000"/>
          </a:xfrm>
        </p:spPr>
        <p:txBody>
          <a:bodyPr>
            <a:normAutofit fontScale="90000"/>
          </a:bodyPr>
          <a:lstStyle/>
          <a:p>
            <a:r>
              <a:rPr lang="en-GB" dirty="0" smtClean="0"/>
              <a:t> </a:t>
            </a:r>
            <a:r>
              <a:rPr lang="en-GB" sz="4400" dirty="0" smtClean="0">
                <a:latin typeface="Times New Roman" pitchFamily="18" charset="0"/>
                <a:cs typeface="Times New Roman" pitchFamily="18" charset="0"/>
              </a:rPr>
              <a:t>SPIRITUALITY</a:t>
            </a:r>
            <a:r>
              <a:rPr lang="en-US" dirty="0" smtClean="0"/>
              <a:t/>
            </a:r>
            <a:br>
              <a:rPr lang="en-US" dirty="0" smtClean="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a:buNone/>
            </a:pPr>
            <a:r>
              <a:rPr lang="en-GB" b="1" dirty="0" smtClean="0">
                <a:latin typeface="Times New Roman" pitchFamily="18" charset="0"/>
                <a:cs typeface="Times New Roman" pitchFamily="18" charset="0"/>
              </a:rPr>
              <a:t>Quran</a:t>
            </a:r>
            <a:endParaRPr lang="en-US"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Spirituality is related to and based in heart</a:t>
            </a:r>
          </a:p>
          <a:p>
            <a:pPr>
              <a:buNone/>
            </a:pPr>
            <a:endParaRPr lang="en-GB" dirty="0" smtClean="0">
              <a:latin typeface="Times New Roman" pitchFamily="18" charset="0"/>
              <a:cs typeface="Times New Roman" pitchFamily="18" charset="0"/>
            </a:endParaRPr>
          </a:p>
          <a:p>
            <a:pPr>
              <a:buNone/>
            </a:pPr>
            <a:endParaRPr lang="en-GB" dirty="0" smtClean="0">
              <a:latin typeface="Times New Roman" pitchFamily="18" charset="0"/>
              <a:cs typeface="Times New Roman" pitchFamily="18" charset="0"/>
            </a:endParaRPr>
          </a:p>
          <a:p>
            <a:pPr>
              <a:buNone/>
            </a:pPr>
            <a:endParaRPr lang="en-GB" dirty="0" smtClean="0">
              <a:latin typeface="Times New Roman" pitchFamily="18" charset="0"/>
              <a:cs typeface="Times New Roman" pitchFamily="18" charset="0"/>
            </a:endParaRPr>
          </a:p>
          <a:p>
            <a:pPr>
              <a:buNone/>
            </a:pPr>
            <a:endParaRPr lang="en-GB" dirty="0" smtClean="0">
              <a:latin typeface="Times New Roman" pitchFamily="18" charset="0"/>
              <a:cs typeface="Times New Roman" pitchFamily="18" charset="0"/>
            </a:endParaRPr>
          </a:p>
          <a:p>
            <a:pPr>
              <a:buNone/>
            </a:pPr>
            <a:endParaRPr lang="en-GB" dirty="0" smtClean="0">
              <a:latin typeface="Times New Roman" pitchFamily="18" charset="0"/>
              <a:cs typeface="Times New Roman" pitchFamily="18" charset="0"/>
            </a:endParaRPr>
          </a:p>
          <a:p>
            <a:pPr>
              <a:buNone/>
            </a:pPr>
            <a:endParaRPr lang="en-GB" dirty="0" smtClean="0">
              <a:latin typeface="Times New Roman" pitchFamily="18" charset="0"/>
              <a:cs typeface="Times New Roman" pitchFamily="18" charset="0"/>
            </a:endParaRPr>
          </a:p>
          <a:p>
            <a:pPr>
              <a:buNone/>
            </a:pPr>
            <a:endParaRPr lang="en-GB" sz="2400" dirty="0" smtClean="0">
              <a:latin typeface="Times New Roman" pitchFamily="18" charset="0"/>
              <a:cs typeface="Times New Roman" pitchFamily="18" charset="0"/>
            </a:endParaRPr>
          </a:p>
          <a:p>
            <a:pPr>
              <a:buNone/>
            </a:pPr>
            <a:r>
              <a:rPr lang="en-GB" sz="2400" dirty="0" smtClean="0">
                <a:latin typeface="Times New Roman" pitchFamily="18" charset="0"/>
                <a:cs typeface="Times New Roman" pitchFamily="18" charset="0"/>
              </a:rPr>
              <a:t>“...And who faithfully believes in Allah, He guides his Heart.”</a:t>
            </a:r>
            <a:br>
              <a:rPr lang="en-GB" sz="2400" dirty="0" smtClean="0">
                <a:latin typeface="Times New Roman" pitchFamily="18" charset="0"/>
                <a:cs typeface="Times New Roman" pitchFamily="18" charset="0"/>
              </a:rPr>
            </a:br>
            <a:r>
              <a:rPr lang="en-GB" sz="2400" dirty="0" smtClean="0">
                <a:latin typeface="Times New Roman" pitchFamily="18" charset="0"/>
                <a:cs typeface="Times New Roman" pitchFamily="18" charset="0"/>
              </a:rPr>
              <a:t>(</a:t>
            </a:r>
            <a:r>
              <a:rPr lang="en-GB" sz="2400" dirty="0" err="1" smtClean="0">
                <a:latin typeface="Times New Roman" pitchFamily="18" charset="0"/>
                <a:cs typeface="Times New Roman" pitchFamily="18" charset="0"/>
              </a:rPr>
              <a:t>Surah</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Taghabun</a:t>
            </a:r>
            <a:r>
              <a:rPr lang="en-GB" sz="2400" dirty="0" smtClean="0">
                <a:latin typeface="Times New Roman" pitchFamily="18" charset="0"/>
                <a:cs typeface="Times New Roman" pitchFamily="18" charset="0"/>
              </a:rPr>
              <a:t>, 11)</a:t>
            </a:r>
          </a:p>
          <a:p>
            <a:pPr>
              <a:buNone/>
            </a:pPr>
            <a:endParaRPr lang="en-US" dirty="0">
              <a:latin typeface="Times New Roman" pitchFamily="18" charset="0"/>
              <a:cs typeface="Times New Roman" pitchFamily="18" charset="0"/>
            </a:endParaRPr>
          </a:p>
        </p:txBody>
      </p:sp>
      <p:pic>
        <p:nvPicPr>
          <p:cNvPr id="4" name="Picture 3" descr="C:\Users\Mohammad Usama\Pictures\20180306_213139.jpg"/>
          <p:cNvPicPr/>
          <p:nvPr/>
        </p:nvPicPr>
        <p:blipFill>
          <a:blip r:embed="rId2" cstate="print"/>
          <a:srcRect/>
          <a:stretch>
            <a:fillRect/>
          </a:stretch>
        </p:blipFill>
        <p:spPr bwMode="auto">
          <a:xfrm>
            <a:off x="0" y="1524000"/>
            <a:ext cx="91440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a:bodyPr>
          <a:lstStyle/>
          <a:p>
            <a:pPr>
              <a:buNone/>
            </a:pPr>
            <a:r>
              <a:rPr lang="en-GB" b="1" dirty="0" err="1" smtClean="0">
                <a:latin typeface="Times New Roman" pitchFamily="18" charset="0"/>
                <a:cs typeface="Times New Roman" pitchFamily="18" charset="0"/>
              </a:rPr>
              <a:t>Hadith</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Prophet (PBUH) has said:</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“Indeed Allah does not look at your appearance or form, but rather Allah looks at your Heart.” (Muslim collection of </a:t>
            </a:r>
            <a:r>
              <a:rPr lang="en-GB" dirty="0" err="1" smtClean="0">
                <a:latin typeface="Times New Roman" pitchFamily="18" charset="0"/>
                <a:cs typeface="Times New Roman" pitchFamily="18" charset="0"/>
              </a:rPr>
              <a:t>hadith</a:t>
            </a:r>
            <a:r>
              <a:rPr lang="en-GB"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To further transmit the significance of the Heart the Prophet said, salutation of peace and blessings to him:” Let this be known, inside the body there is a piece of flesh. If it is sound, the whole body is sound and if it is spoiled, the whole body is spoiled. Beware! Know that that piece of flesh is </a:t>
            </a:r>
            <a:r>
              <a:rPr lang="en-GB" dirty="0" err="1" smtClean="0">
                <a:latin typeface="Times New Roman" pitchFamily="18" charset="0"/>
                <a:cs typeface="Times New Roman" pitchFamily="18" charset="0"/>
              </a:rPr>
              <a:t>Qalb</a:t>
            </a:r>
            <a:r>
              <a:rPr lang="en-GB" dirty="0" smtClean="0">
                <a:latin typeface="Times New Roman" pitchFamily="18" charset="0"/>
                <a:cs typeface="Times New Roman" pitchFamily="18" charset="0"/>
              </a:rPr>
              <a:t> (heart).” </a:t>
            </a:r>
            <a:r>
              <a:rPr lang="en-GB" i="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a:t>
            </a:r>
            <a:r>
              <a:rPr lang="en-GB" dirty="0" err="1" smtClean="0">
                <a:latin typeface="Times New Roman" pitchFamily="18" charset="0"/>
                <a:cs typeface="Times New Roman" pitchFamily="18" charset="0"/>
              </a:rPr>
              <a:t>Bukhari</a:t>
            </a:r>
            <a:r>
              <a:rPr lang="en-GB" dirty="0" smtClean="0">
                <a:latin typeface="Times New Roman" pitchFamily="18" charset="0"/>
                <a:cs typeface="Times New Roman" pitchFamily="18" charset="0"/>
              </a:rPr>
              <a:t>, Muslim, </a:t>
            </a:r>
            <a:r>
              <a:rPr lang="en-GB" dirty="0" err="1" smtClean="0">
                <a:latin typeface="Times New Roman" pitchFamily="18" charset="0"/>
                <a:cs typeface="Times New Roman" pitchFamily="18" charset="0"/>
              </a:rPr>
              <a:t>Tirmizi</a:t>
            </a:r>
            <a:r>
              <a:rPr lang="en-GB" dirty="0" smtClean="0">
                <a:latin typeface="Times New Roman" pitchFamily="18" charset="0"/>
                <a:cs typeface="Times New Roman" pitchFamily="18" charset="0"/>
              </a:rPr>
              <a:t>, Abu </a:t>
            </a:r>
            <a:r>
              <a:rPr lang="en-GB" dirty="0" err="1" smtClean="0">
                <a:latin typeface="Times New Roman" pitchFamily="18" charset="0"/>
                <a:cs typeface="Times New Roman" pitchFamily="18" charset="0"/>
              </a:rPr>
              <a:t>Dawd</a:t>
            </a:r>
            <a:r>
              <a:rPr lang="en-GB" dirty="0" smtClean="0">
                <a:latin typeface="Times New Roman" pitchFamily="18" charset="0"/>
                <a:cs typeface="Times New Roman" pitchFamily="18" charset="0"/>
              </a:rPr>
              <a:t> and </a:t>
            </a:r>
            <a:r>
              <a:rPr lang="en-GB" dirty="0" err="1" smtClean="0">
                <a:latin typeface="Times New Roman" pitchFamily="18" charset="0"/>
                <a:cs typeface="Times New Roman" pitchFamily="18" charset="0"/>
              </a:rPr>
              <a:t>Nasayi</a:t>
            </a:r>
            <a:r>
              <a:rPr lang="en-GB"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09800"/>
            <a:ext cx="7391400" cy="2514600"/>
          </a:xfrm>
        </p:spPr>
        <p:txBody>
          <a:bodyPr/>
          <a:lstStyle/>
          <a:p>
            <a:r>
              <a:rPr lang="en-US" dirty="0" smtClean="0">
                <a:latin typeface="Times New Roman" pitchFamily="18" charset="0"/>
                <a:cs typeface="Times New Roman" pitchFamily="18" charset="0"/>
              </a:rPr>
              <a:t>You are a very disciplined person.</a:t>
            </a:r>
          </a:p>
          <a:p>
            <a:r>
              <a:rPr lang="en-US" dirty="0" smtClean="0">
                <a:latin typeface="Times New Roman" pitchFamily="18" charset="0"/>
                <a:cs typeface="Times New Roman" pitchFamily="18" charset="0"/>
              </a:rPr>
              <a:t> You manage your vices and bad habits.</a:t>
            </a:r>
          </a:p>
          <a:p>
            <a:r>
              <a:rPr lang="en-US" dirty="0" smtClean="0">
                <a:latin typeface="Times New Roman" pitchFamily="18" charset="0"/>
                <a:cs typeface="Times New Roman" pitchFamily="18" charset="0"/>
              </a:rPr>
              <a:t> You stay calm and cool under pressure.</a:t>
            </a:r>
          </a:p>
          <a:p>
            <a:r>
              <a:rPr lang="en-US" dirty="0" smtClean="0">
                <a:latin typeface="Times New Roman" pitchFamily="18" charset="0"/>
                <a:cs typeface="Times New Roman" pitchFamily="18" charset="0"/>
              </a:rPr>
              <a:t> You manage your impulses and emotions.</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524000" y="914400"/>
            <a:ext cx="5334000" cy="1143000"/>
          </a:xfrm>
        </p:spPr>
        <p:txBody>
          <a:bodyPr>
            <a:normAutofit fontScale="90000"/>
          </a:bodyPr>
          <a:lstStyle/>
          <a:p>
            <a:r>
              <a:rPr lang="en-GB" sz="4400" dirty="0" smtClean="0">
                <a:latin typeface="Times New Roman" pitchFamily="18" charset="0"/>
                <a:cs typeface="Times New Roman" pitchFamily="18" charset="0"/>
              </a:rPr>
              <a:t> SELF REGULATION</a:t>
            </a:r>
            <a:r>
              <a:rPr lang="en-US" sz="4400" dirty="0" smtClean="0">
                <a:latin typeface="Times New Roman" pitchFamily="18" charset="0"/>
                <a:cs typeface="Times New Roman" pitchFamily="18" charset="0"/>
              </a:rPr>
              <a:t/>
            </a:r>
            <a:br>
              <a:rPr lang="en-US" sz="4400" dirty="0" smtClean="0">
                <a:latin typeface="Times New Roman" pitchFamily="18" charset="0"/>
                <a:cs typeface="Times New Roman" pitchFamily="18" charset="0"/>
              </a:rPr>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940491"/>
          </a:xfrm>
        </p:spPr>
        <p:txBody>
          <a:bodyPr>
            <a:normAutofit fontScale="85000" lnSpcReduction="10000"/>
          </a:bodyPr>
          <a:lstStyle/>
          <a:p>
            <a:pPr>
              <a:buNone/>
            </a:pPr>
            <a:r>
              <a:rPr lang="en-GB" b="1" dirty="0" smtClean="0">
                <a:latin typeface="Times New Roman" pitchFamily="18" charset="0"/>
                <a:cs typeface="Times New Roman" pitchFamily="18" charset="0"/>
              </a:rPr>
              <a:t>Quran</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Following our own desires is not something that Islam encourages.</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اَنَّمَا يَتَّبِعُوۡنَ اَهۡوَآءَهُمۡ‌ؕ وَمَنۡ اَضَلُّ مِمَّنِ اتَّبَعَ هَوٰٮهُ بِغَيۡرِ هُدًى مِّنَ اللّٰهِ‌</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"…they only follow their own lusts.  And who is more astray than one who follows his own lusts, without guidance from God..." (Quran 28:50)</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Keeping one’s self on the right path and doing efforts to get succeed in this world and the Hereafter is also included in the term ‘self-regulation’.</a:t>
            </a:r>
            <a:endParaRPr lang="en-US" dirty="0" smtClean="0">
              <a:latin typeface="Times New Roman" pitchFamily="18" charset="0"/>
              <a:cs typeface="Times New Roman" pitchFamily="18" charset="0"/>
            </a:endParaRPr>
          </a:p>
          <a:p>
            <a:pPr rtl="1">
              <a:buNone/>
            </a:pPr>
            <a:r>
              <a:rPr lang="ar-SA" dirty="0" smtClean="0">
                <a:latin typeface="Times New Roman" pitchFamily="18" charset="0"/>
                <a:cs typeface="Times New Roman" pitchFamily="18" charset="0"/>
              </a:rPr>
              <a:t>وَمَنۡ اَرَادَ الۡاٰخِرَةَ وَسَعٰى لَهَا سَعۡيَهَا وَهُوَ مُؤۡمِنٌ فَاُولٰۤٮِٕكَ كَانَ سَعۡيُهُمۡ مَّشۡكُوۡرًا</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But whoever desires the Hereafter and exerts the effort due to it while he is a believer – it is those whose effort is ever appreciated (by God). </a:t>
            </a:r>
            <a:r>
              <a:rPr lang="en-GB" b="1" dirty="0" smtClean="0">
                <a:latin typeface="Times New Roman" pitchFamily="18" charset="0"/>
                <a:cs typeface="Times New Roman" pitchFamily="18" charset="0"/>
              </a:rPr>
              <a:t>(Quran 17:19</a:t>
            </a:r>
            <a:r>
              <a:rPr lang="en-GB" b="1" u="sng" dirty="0" smtClean="0">
                <a:latin typeface="Times New Roman" pitchFamily="18" charset="0"/>
                <a:cs typeface="Times New Roman" pitchFamily="18" charset="0"/>
              </a:rPr>
              <a:t>)</a:t>
            </a:r>
            <a:endParaRPr lang="en-US"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92500" lnSpcReduction="10000"/>
          </a:bodyPr>
          <a:lstStyle/>
          <a:p>
            <a:pPr>
              <a:buNone/>
            </a:pPr>
            <a:r>
              <a:rPr lang="en-GB" b="1" dirty="0" err="1" smtClean="0">
                <a:latin typeface="Times New Roman" pitchFamily="18" charset="0"/>
                <a:cs typeface="Times New Roman" pitchFamily="18" charset="0"/>
              </a:rPr>
              <a:t>Hadith</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Cleanliness is half the faith. (</a:t>
            </a:r>
            <a:r>
              <a:rPr lang="en-GB" dirty="0" err="1" smtClean="0">
                <a:latin typeface="Times New Roman" pitchFamily="18" charset="0"/>
                <a:cs typeface="Times New Roman" pitchFamily="18" charset="0"/>
              </a:rPr>
              <a:t>Mishkaat</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Vol</a:t>
            </a:r>
            <a:r>
              <a:rPr lang="en-GB" dirty="0" smtClean="0">
                <a:latin typeface="Times New Roman" pitchFamily="18" charset="0"/>
                <a:cs typeface="Times New Roman" pitchFamily="18" charset="0"/>
              </a:rPr>
              <a:t> 1, page 124)</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strong person is not he who has physical strength but he that can control his anger. (Al-</a:t>
            </a:r>
            <a:r>
              <a:rPr lang="en-GB" dirty="0" err="1" smtClean="0">
                <a:latin typeface="Times New Roman" pitchFamily="18" charset="0"/>
                <a:cs typeface="Times New Roman" pitchFamily="18" charset="0"/>
              </a:rPr>
              <a:t>Bukhari</a:t>
            </a:r>
            <a:r>
              <a:rPr lang="en-GB"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r>
              <a:rPr lang="en-GB" b="1" dirty="0" smtClean="0">
                <a:latin typeface="Times New Roman" pitchFamily="18" charset="0"/>
                <a:cs typeface="Times New Roman" pitchFamily="18" charset="0"/>
              </a:rPr>
              <a:t>How to promote it</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If one of you gets angry and he is standing, then he should sit down until his anger subsides. If it does not, then he should lie down. (Abu </a:t>
            </a:r>
            <a:r>
              <a:rPr lang="en-GB" dirty="0" err="1" smtClean="0">
                <a:latin typeface="Times New Roman" pitchFamily="18" charset="0"/>
                <a:cs typeface="Times New Roman" pitchFamily="18" charset="0"/>
              </a:rPr>
              <a:t>Dawud</a:t>
            </a:r>
            <a:r>
              <a:rPr lang="en-GB"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If a person’s connection to God is maintained throughout the day it allows him to strive against all kinds of evil and temptation and it gives him the fortitude to make good choices using willpower and self-restraint.</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81200"/>
            <a:ext cx="8229600" cy="2285999"/>
          </a:xfrm>
        </p:spPr>
        <p:txBody>
          <a:bodyPr/>
          <a:lstStyle/>
          <a:p>
            <a:r>
              <a:rPr lang="en-US" dirty="0" smtClean="0">
                <a:latin typeface="Times New Roman" pitchFamily="18" charset="0"/>
                <a:cs typeface="Times New Roman" pitchFamily="18" charset="0"/>
              </a:rPr>
              <a:t>You keep going and going when you have a goal in mind.</a:t>
            </a:r>
          </a:p>
          <a:p>
            <a:r>
              <a:rPr lang="en-US" dirty="0" smtClean="0">
                <a:latin typeface="Times New Roman" pitchFamily="18" charset="0"/>
                <a:cs typeface="Times New Roman" pitchFamily="18" charset="0"/>
              </a:rPr>
              <a:t>You attempt to overcome all obstacles.</a:t>
            </a:r>
          </a:p>
          <a:p>
            <a:r>
              <a:rPr lang="en-US" dirty="0" smtClean="0">
                <a:latin typeface="Times New Roman" pitchFamily="18" charset="0"/>
                <a:cs typeface="Times New Roman" pitchFamily="18" charset="0"/>
              </a:rPr>
              <a:t>You finish what you start.</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981200" y="533400"/>
            <a:ext cx="4724400" cy="1143000"/>
          </a:xfrm>
        </p:spPr>
        <p:txBody>
          <a:bodyPr/>
          <a:lstStyle/>
          <a:p>
            <a:r>
              <a:rPr lang="en-GB" sz="4000" dirty="0" smtClean="0">
                <a:latin typeface="Times New Roman" pitchFamily="18" charset="0"/>
                <a:cs typeface="Times New Roman" pitchFamily="18" charset="0"/>
              </a:rPr>
              <a:t>PERSEVERANCE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991600" cy="5257800"/>
          </a:xfrm>
        </p:spPr>
        <p:txBody>
          <a:bodyPr>
            <a:normAutofit fontScale="85000" lnSpcReduction="20000"/>
          </a:bodyPr>
          <a:lstStyle/>
          <a:p>
            <a:pPr>
              <a:buNone/>
            </a:pPr>
            <a:r>
              <a:rPr lang="en-GB" b="1" dirty="0" smtClean="0">
                <a:latin typeface="Times New Roman" pitchFamily="18" charset="0"/>
                <a:cs typeface="Times New Roman" pitchFamily="18" charset="0"/>
              </a:rPr>
              <a:t>Quran</a:t>
            </a:r>
            <a:endParaRPr lang="en-US" dirty="0" smtClean="0">
              <a:latin typeface="Times New Roman" pitchFamily="18" charset="0"/>
              <a:cs typeface="Times New Roman" pitchFamily="18" charset="0"/>
            </a:endParaRPr>
          </a:p>
          <a:p>
            <a:pPr rtl="1"/>
            <a:r>
              <a:rPr lang="ar-SA" dirty="0" smtClean="0">
                <a:latin typeface="Times New Roman" pitchFamily="18" charset="0"/>
                <a:cs typeface="Times New Roman" pitchFamily="18" charset="0"/>
              </a:rPr>
              <a:t>اِنَّ الَّذِيۡنَ قَالُوۡا رَبُّنَا اللّٰهُ ثُمَّ اسۡتَقَامُوۡا تَتَنَزَّلُ عَلَيۡهِمُ الۡمَلٰٓٮِٕكَةُ اَلَّا تَخَافُوۡا وَلَا تَحۡزَنُوۡا وَاَبۡشِرُوۡا بِالۡجَـنَّةِ </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الَّتِىۡ كُنۡتُمۡ تُوۡعَدُوۡنَ</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Indeed, those who say (sincerely): “Our creator is Allah (alone),” and </a:t>
            </a:r>
            <a:r>
              <a:rPr lang="en-GB" b="1" dirty="0" smtClean="0">
                <a:latin typeface="Times New Roman" pitchFamily="18" charset="0"/>
                <a:cs typeface="Times New Roman" pitchFamily="18" charset="0"/>
              </a:rPr>
              <a:t>they stay firm</a:t>
            </a:r>
            <a:r>
              <a:rPr lang="en-GB" dirty="0" smtClean="0">
                <a:latin typeface="Times New Roman" pitchFamily="18" charset="0"/>
                <a:cs typeface="Times New Roman" pitchFamily="18" charset="0"/>
              </a:rPr>
              <a:t>, the angels will descend on them (saying): “Don’t fear, nor grieve. Rather receive the glad tidings of Paradise which you have been promised. (</a:t>
            </a:r>
            <a:r>
              <a:rPr lang="en-GB" dirty="0" err="1" smtClean="0">
                <a:latin typeface="Times New Roman" pitchFamily="18" charset="0"/>
                <a:cs typeface="Times New Roman" pitchFamily="18" charset="0"/>
              </a:rPr>
              <a:t>Surah</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Fussilat</a:t>
            </a:r>
            <a:r>
              <a:rPr lang="en-GB" dirty="0" smtClean="0">
                <a:latin typeface="Times New Roman" pitchFamily="18" charset="0"/>
                <a:cs typeface="Times New Roman" pitchFamily="18" charset="0"/>
              </a:rPr>
              <a:t>, 30)</a:t>
            </a:r>
            <a:r>
              <a:rPr lang="en-GB"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endParaRPr lang="en-GB" b="1" dirty="0" smtClean="0">
              <a:latin typeface="Times New Roman" pitchFamily="18" charset="0"/>
              <a:cs typeface="Times New Roman" pitchFamily="18" charset="0"/>
            </a:endParaRPr>
          </a:p>
          <a:p>
            <a:pPr>
              <a:buNone/>
            </a:pPr>
            <a:r>
              <a:rPr lang="en-GB" b="1" dirty="0" err="1" smtClean="0">
                <a:latin typeface="Times New Roman" pitchFamily="18" charset="0"/>
                <a:cs typeface="Times New Roman" pitchFamily="18" charset="0"/>
              </a:rPr>
              <a:t>Hadith</a:t>
            </a:r>
            <a:endParaRPr lang="en-US" dirty="0" smtClean="0">
              <a:latin typeface="Times New Roman" pitchFamily="18" charset="0"/>
              <a:cs typeface="Times New Roman" pitchFamily="18" charset="0"/>
            </a:endParaRPr>
          </a:p>
          <a:p>
            <a:r>
              <a:rPr lang="en-GB" dirty="0" err="1" smtClean="0">
                <a:latin typeface="Times New Roman" pitchFamily="18" charset="0"/>
                <a:cs typeface="Times New Roman" pitchFamily="18" charset="0"/>
              </a:rPr>
              <a:t>Amar</a:t>
            </a:r>
            <a:r>
              <a:rPr lang="en-GB" dirty="0" smtClean="0">
                <a:latin typeface="Times New Roman" pitchFamily="18" charset="0"/>
                <a:cs typeface="Times New Roman" pitchFamily="18" charset="0"/>
              </a:rPr>
              <a:t> (RA) asked Prophet (PBUH), “What is faith?” The Prophet (PBUH) replied, “Patience and </a:t>
            </a:r>
            <a:r>
              <a:rPr lang="en-GB" b="1" dirty="0" smtClean="0">
                <a:latin typeface="Times New Roman" pitchFamily="18" charset="0"/>
                <a:cs typeface="Times New Roman" pitchFamily="18" charset="0"/>
              </a:rPr>
              <a:t>perseverance</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Mishkaat</a:t>
            </a:r>
            <a:r>
              <a:rPr lang="en-GB" dirty="0" smtClean="0">
                <a:latin typeface="Times New Roman" pitchFamily="18" charset="0"/>
                <a:cs typeface="Times New Roman" pitchFamily="18" charset="0"/>
              </a:rPr>
              <a:t>, Vol. 1, page 47)</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GB" dirty="0" err="1" smtClean="0">
                <a:latin typeface="Times New Roman" pitchFamily="18" charset="0"/>
                <a:cs typeface="Times New Roman" pitchFamily="18" charset="0"/>
              </a:rPr>
              <a:t>Hazrat</a:t>
            </a:r>
            <a:r>
              <a:rPr lang="en-GB" dirty="0" smtClean="0">
                <a:latin typeface="Times New Roman" pitchFamily="18" charset="0"/>
                <a:cs typeface="Times New Roman" pitchFamily="18" charset="0"/>
              </a:rPr>
              <a:t> Ayesha (RA) reported that Prophet (PBUH) said,</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deeds most loved by God (are those) </a:t>
            </a:r>
            <a:r>
              <a:rPr lang="en-GB" b="1" dirty="0" smtClean="0">
                <a:latin typeface="Times New Roman" pitchFamily="18" charset="0"/>
                <a:cs typeface="Times New Roman" pitchFamily="18" charset="0"/>
              </a:rPr>
              <a:t>done regularly</a:t>
            </a:r>
            <a:r>
              <a:rPr lang="en-GB" dirty="0" smtClean="0">
                <a:latin typeface="Times New Roman" pitchFamily="18" charset="0"/>
                <a:cs typeface="Times New Roman" pitchFamily="18" charset="0"/>
              </a:rPr>
              <a:t>, even if they are few.” (</a:t>
            </a:r>
            <a:r>
              <a:rPr lang="en-GB" dirty="0" err="1" smtClean="0">
                <a:latin typeface="Times New Roman" pitchFamily="18" charset="0"/>
                <a:cs typeface="Times New Roman" pitchFamily="18" charset="0"/>
              </a:rPr>
              <a:t>Mishkaat</a:t>
            </a:r>
            <a:r>
              <a:rPr lang="en-GB" dirty="0" smtClean="0">
                <a:latin typeface="Times New Roman" pitchFamily="18" charset="0"/>
                <a:cs typeface="Times New Roman" pitchFamily="18" charset="0"/>
              </a:rPr>
              <a:t>, Vol. 1, page 412)</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lstStyle/>
          <a:p>
            <a:pPr>
              <a:buNone/>
            </a:pPr>
            <a:r>
              <a:rPr lang="en-GB" b="1" dirty="0" smtClean="0">
                <a:latin typeface="Times New Roman" pitchFamily="18" charset="0"/>
                <a:cs typeface="Times New Roman" pitchFamily="18" charset="0"/>
              </a:rPr>
              <a:t>How to promote it</a:t>
            </a:r>
            <a:endParaRPr lang="en-US" dirty="0">
              <a:latin typeface="Times New Roman" pitchFamily="18" charset="0"/>
              <a:cs typeface="Times New Roman" pitchFamily="18" charset="0"/>
            </a:endParaRPr>
          </a:p>
        </p:txBody>
      </p:sp>
      <p:pic>
        <p:nvPicPr>
          <p:cNvPr id="4" name="Picture 3" descr="C:\Users\Mohammad Usama\Pictures\20180306_213250.jpg"/>
          <p:cNvPicPr/>
          <p:nvPr/>
        </p:nvPicPr>
        <p:blipFill>
          <a:blip r:embed="rId2" cstate="print"/>
          <a:srcRect/>
          <a:stretch>
            <a:fillRect/>
          </a:stretch>
        </p:blipFill>
        <p:spPr bwMode="auto">
          <a:xfrm>
            <a:off x="0" y="1371600"/>
            <a:ext cx="9143999" cy="4419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3090672"/>
          </a:xfrm>
        </p:spPr>
        <p:txBody>
          <a:bodyPr/>
          <a:lstStyle/>
          <a:p>
            <a:r>
              <a:rPr lang="en-US" dirty="0" smtClean="0">
                <a:latin typeface="Times New Roman" pitchFamily="18" charset="0"/>
                <a:cs typeface="Times New Roman" pitchFamily="18" charset="0"/>
              </a:rPr>
              <a:t>You often find ways to deepen your knowledge and experiences.</a:t>
            </a:r>
          </a:p>
          <a:p>
            <a:r>
              <a:rPr lang="en-US" dirty="0" smtClean="0">
                <a:latin typeface="Times New Roman" pitchFamily="18" charset="0"/>
                <a:cs typeface="Times New Roman" pitchFamily="18" charset="0"/>
              </a:rPr>
              <a:t>You regularly look for new opportunities to learn.</a:t>
            </a:r>
          </a:p>
          <a:p>
            <a:r>
              <a:rPr lang="en-US" dirty="0" smtClean="0">
                <a:latin typeface="Times New Roman" pitchFamily="18" charset="0"/>
                <a:cs typeface="Times New Roman" pitchFamily="18" charset="0"/>
              </a:rPr>
              <a:t> You are passionate about building knowledge.</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524000" y="685800"/>
            <a:ext cx="5715000" cy="1143000"/>
          </a:xfrm>
        </p:spPr>
        <p:txBody>
          <a:bodyPr>
            <a:noAutofit/>
          </a:bodyPr>
          <a:lstStyle/>
          <a:p>
            <a:r>
              <a:rPr lang="en-GB" sz="4000" dirty="0" smtClean="0">
                <a:latin typeface="Times New Roman" pitchFamily="18" charset="0"/>
                <a:cs typeface="Times New Roman" pitchFamily="18" charset="0"/>
              </a:rPr>
              <a:t> LOVE OF LEARNING</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229600" cy="3624072"/>
          </a:xfrm>
        </p:spPr>
        <p:txBody>
          <a:bodyPr/>
          <a:lstStyle/>
          <a:p>
            <a:r>
              <a:rPr lang="en-US" dirty="0" smtClean="0">
                <a:latin typeface="Times New Roman" pitchFamily="18" charset="0"/>
                <a:cs typeface="Times New Roman" pitchFamily="18" charset="0"/>
              </a:rPr>
              <a:t>You regularly experience and express thankfulness.</a:t>
            </a:r>
          </a:p>
          <a:p>
            <a:r>
              <a:rPr lang="en-US" dirty="0" smtClean="0">
                <a:latin typeface="Times New Roman" pitchFamily="18" charset="0"/>
                <a:cs typeface="Times New Roman" pitchFamily="18" charset="0"/>
              </a:rPr>
              <a:t> You don’t take the good things that happen in your life for granted.</a:t>
            </a:r>
          </a:p>
          <a:p>
            <a:r>
              <a:rPr lang="en-US" dirty="0" smtClean="0">
                <a:latin typeface="Times New Roman" pitchFamily="18" charset="0"/>
                <a:cs typeface="Times New Roman" pitchFamily="18" charset="0"/>
              </a:rPr>
              <a:t> you tend to feel blessed in many circumstances.</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362200" y="457200"/>
            <a:ext cx="3886200" cy="1143000"/>
          </a:xfrm>
        </p:spPr>
        <p:txBody>
          <a:bodyPr>
            <a:normAutofit/>
          </a:bodyPr>
          <a:lstStyle/>
          <a:p>
            <a:r>
              <a:rPr lang="en-GB" sz="4000" dirty="0" smtClean="0">
                <a:latin typeface="Times New Roman" pitchFamily="18" charset="0"/>
                <a:cs typeface="Times New Roman" pitchFamily="18" charset="0"/>
              </a:rPr>
              <a:t> GRATITUDE</a:t>
            </a:r>
            <a:endParaRPr lang="en-US"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pPr>
              <a:buNone/>
            </a:pPr>
            <a:r>
              <a:rPr lang="en-GB" sz="2400" b="1" dirty="0" smtClean="0">
                <a:latin typeface="Times New Roman" pitchFamily="18" charset="0"/>
                <a:cs typeface="Times New Roman" pitchFamily="18" charset="0"/>
              </a:rPr>
              <a:t>Quran</a:t>
            </a:r>
            <a:endParaRPr 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The importance of learning and knowledge can be easily understood by the fact that first revelation was this:</a:t>
            </a:r>
            <a:endParaRPr lang="en-US" sz="2400" dirty="0">
              <a:latin typeface="Times New Roman" pitchFamily="18" charset="0"/>
              <a:cs typeface="Times New Roman" pitchFamily="18" charset="0"/>
            </a:endParaRPr>
          </a:p>
        </p:txBody>
      </p:sp>
      <p:pic>
        <p:nvPicPr>
          <p:cNvPr id="4" name="Picture 3" descr="C:\Users\Mohammad Usama\Pictures\20180306_213104.jpg"/>
          <p:cNvPicPr/>
          <p:nvPr/>
        </p:nvPicPr>
        <p:blipFill>
          <a:blip r:embed="rId2" cstate="print"/>
          <a:srcRect/>
          <a:stretch>
            <a:fillRect/>
          </a:stretch>
        </p:blipFill>
        <p:spPr bwMode="auto">
          <a:xfrm>
            <a:off x="0" y="1981200"/>
            <a:ext cx="9144000" cy="3886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8610600" cy="5626291"/>
          </a:xfrm>
        </p:spPr>
        <p:txBody>
          <a:bodyPr>
            <a:normAutofit/>
          </a:bodyPr>
          <a:lstStyle/>
          <a:p>
            <a:pPr>
              <a:buNone/>
            </a:pPr>
            <a:r>
              <a:rPr lang="en-GB" sz="2400" b="1" dirty="0" err="1" smtClean="0">
                <a:latin typeface="Times New Roman" pitchFamily="18" charset="0"/>
                <a:cs typeface="Times New Roman" pitchFamily="18" charset="0"/>
              </a:rPr>
              <a:t>Hadith</a:t>
            </a:r>
            <a:endParaRPr lang="en-US" sz="2400" dirty="0" smtClean="0">
              <a:latin typeface="Times New Roman" pitchFamily="18" charset="0"/>
              <a:cs typeface="Times New Roman" pitchFamily="18" charset="0"/>
            </a:endParaRPr>
          </a:p>
          <a:p>
            <a:r>
              <a:rPr lang="en-GB" sz="2400" dirty="0" err="1" smtClean="0">
                <a:latin typeface="Times New Roman" pitchFamily="18" charset="0"/>
                <a:cs typeface="Times New Roman" pitchFamily="18" charset="0"/>
              </a:rPr>
              <a:t>Anas</a:t>
            </a:r>
            <a:r>
              <a:rPr lang="en-GB" sz="2400" dirty="0" smtClean="0">
                <a:latin typeface="Times New Roman" pitchFamily="18" charset="0"/>
                <a:cs typeface="Times New Roman" pitchFamily="18" charset="0"/>
              </a:rPr>
              <a:t> (RA) reported that Prophet (PBUH) said, “One who travels for the sake of learning, is in the way of Allah until he returns” (</a:t>
            </a:r>
            <a:r>
              <a:rPr lang="en-GB" sz="2400" dirty="0" err="1" smtClean="0">
                <a:latin typeface="Times New Roman" pitchFamily="18" charset="0"/>
                <a:cs typeface="Times New Roman" pitchFamily="18" charset="0"/>
              </a:rPr>
              <a:t>Mishkaat</a:t>
            </a:r>
            <a:r>
              <a:rPr lang="en-GB" sz="2400" dirty="0" smtClean="0">
                <a:latin typeface="Times New Roman" pitchFamily="18" charset="0"/>
                <a:cs typeface="Times New Roman" pitchFamily="18" charset="0"/>
              </a:rPr>
              <a:t>, Vol. 1, page 109) </a:t>
            </a:r>
            <a:endParaRPr 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Abu </a:t>
            </a:r>
            <a:r>
              <a:rPr lang="en-GB" sz="2400" dirty="0" err="1" smtClean="0">
                <a:latin typeface="Times New Roman" pitchFamily="18" charset="0"/>
                <a:cs typeface="Times New Roman" pitchFamily="18" charset="0"/>
              </a:rPr>
              <a:t>Huraira</a:t>
            </a:r>
            <a:r>
              <a:rPr lang="en-GB" sz="2400" dirty="0" smtClean="0">
                <a:latin typeface="Times New Roman" pitchFamily="18" charset="0"/>
                <a:cs typeface="Times New Roman" pitchFamily="18" charset="0"/>
              </a:rPr>
              <a:t> (RA) reported that Prophet (PBUH) said, “...one who travelled for the purpose of learning, Allah eases for him the way of </a:t>
            </a:r>
            <a:r>
              <a:rPr lang="en-GB" sz="2400" dirty="0" err="1" smtClean="0">
                <a:latin typeface="Times New Roman" pitchFamily="18" charset="0"/>
                <a:cs typeface="Times New Roman" pitchFamily="18" charset="0"/>
              </a:rPr>
              <a:t>Jannah</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Mishkaat</a:t>
            </a:r>
            <a:r>
              <a:rPr lang="en-GB" sz="2400" dirty="0" smtClean="0">
                <a:latin typeface="Times New Roman" pitchFamily="18" charset="0"/>
                <a:cs typeface="Times New Roman" pitchFamily="18" charset="0"/>
              </a:rPr>
              <a:t>, Vol. 1, page 103) </a:t>
            </a:r>
            <a:endParaRPr lang="en-US" sz="2400" dirty="0" smtClean="0">
              <a:latin typeface="Times New Roman" pitchFamily="18" charset="0"/>
              <a:cs typeface="Times New Roman" pitchFamily="18" charset="0"/>
            </a:endParaRPr>
          </a:p>
          <a:p>
            <a:pPr>
              <a:buNone/>
            </a:pPr>
            <a:endParaRPr lang="en-GB" sz="2400" b="1" dirty="0" smtClean="0">
              <a:latin typeface="Times New Roman" pitchFamily="18" charset="0"/>
              <a:cs typeface="Times New Roman" pitchFamily="18" charset="0"/>
            </a:endParaRPr>
          </a:p>
          <a:p>
            <a:pPr>
              <a:buNone/>
            </a:pPr>
            <a:r>
              <a:rPr lang="en-GB" sz="2400" b="1" dirty="0" smtClean="0">
                <a:latin typeface="Times New Roman" pitchFamily="18" charset="0"/>
                <a:cs typeface="Times New Roman" pitchFamily="18" charset="0"/>
              </a:rPr>
              <a:t>How to promote it</a:t>
            </a:r>
            <a:endParaRPr 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In the Holy Quran, Allah has taught the listener a way to pray for his knowledge and learning.</a:t>
            </a:r>
            <a:endParaRPr lang="en-US" sz="2400" dirty="0" smtClean="0">
              <a:latin typeface="Times New Roman" pitchFamily="18" charset="0"/>
              <a:cs typeface="Times New Roman" pitchFamily="18" charset="0"/>
            </a:endParaRPr>
          </a:p>
          <a:p>
            <a:pPr>
              <a:buNone/>
            </a:pPr>
            <a:r>
              <a:rPr lang="en-US" sz="2400" i="1" dirty="0" smtClean="0">
                <a:latin typeface="Times New Roman" pitchFamily="18" charset="0"/>
                <a:cs typeface="Times New Roman" pitchFamily="18" charset="0"/>
              </a:rPr>
              <a:t>                                                                               </a:t>
            </a:r>
            <a:r>
              <a:rPr lang="ar-SA" sz="2400" i="1" dirty="0" smtClean="0">
                <a:latin typeface="Times New Roman" pitchFamily="18" charset="0"/>
                <a:cs typeface="Times New Roman" pitchFamily="18" charset="0"/>
              </a:rPr>
              <a:t>وَقُل رَّبِّ زِدۡنِي عِلۡمٗا</a:t>
            </a:r>
            <a:r>
              <a:rPr lang="ar-SA"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“And say: O my Creator! Increase my knowledge” (</a:t>
            </a:r>
            <a:r>
              <a:rPr lang="en-GB" sz="2400" dirty="0" err="1" smtClean="0">
                <a:latin typeface="Times New Roman" pitchFamily="18" charset="0"/>
                <a:cs typeface="Times New Roman" pitchFamily="18" charset="0"/>
              </a:rPr>
              <a:t>Surah</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Taaha</a:t>
            </a:r>
            <a:r>
              <a:rPr lang="en-GB" sz="2400" dirty="0" smtClean="0">
                <a:latin typeface="Times New Roman" pitchFamily="18" charset="0"/>
                <a:cs typeface="Times New Roman" pitchFamily="18" charset="0"/>
              </a:rPr>
              <a:t>, 114)</a:t>
            </a:r>
            <a:endParaRPr lang="en-US" sz="24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229600" cy="3200400"/>
          </a:xfrm>
        </p:spPr>
        <p:txBody>
          <a:bodyPr/>
          <a:lstStyle/>
          <a:p>
            <a:r>
              <a:rPr lang="en-US" dirty="0" smtClean="0">
                <a:latin typeface="Times New Roman" pitchFamily="18" charset="0"/>
                <a:cs typeface="Times New Roman" pitchFamily="18" charset="0"/>
              </a:rPr>
              <a:t> You face your fears and overcome challenges and adversity.</a:t>
            </a:r>
          </a:p>
          <a:p>
            <a:r>
              <a:rPr lang="en-US" dirty="0" smtClean="0">
                <a:latin typeface="Times New Roman" pitchFamily="18" charset="0"/>
                <a:cs typeface="Times New Roman" pitchFamily="18" charset="0"/>
              </a:rPr>
              <a:t>You stand up for what is right.</a:t>
            </a:r>
          </a:p>
          <a:p>
            <a:r>
              <a:rPr lang="en-US" dirty="0" smtClean="0">
                <a:latin typeface="Times New Roman" pitchFamily="18" charset="0"/>
                <a:cs typeface="Times New Roman" pitchFamily="18" charset="0"/>
              </a:rPr>
              <a:t>You do not shrink in the face of pain or inner tension or turmoil.</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667000" y="533400"/>
            <a:ext cx="2667000" cy="1143000"/>
          </a:xfrm>
        </p:spPr>
        <p:txBody>
          <a:bodyPr>
            <a:noAutofit/>
          </a:bodyPr>
          <a:lstStyle/>
          <a:p>
            <a:r>
              <a:rPr lang="en-GB" sz="4000" dirty="0" smtClean="0">
                <a:effectLst>
                  <a:outerShdw blurRad="38100" dist="38100" dir="2700000" algn="tl">
                    <a:srgbClr val="000000">
                      <a:alpha val="43137"/>
                    </a:srgbClr>
                  </a:outerShdw>
                </a:effectLst>
                <a:latin typeface="Times New Roman" pitchFamily="18" charset="0"/>
                <a:cs typeface="Times New Roman" pitchFamily="18" charset="0"/>
              </a:rPr>
              <a:t> BRAVERY</a:t>
            </a:r>
            <a: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4000" dirty="0" smtClean="0">
                <a:effectLst>
                  <a:outerShdw blurRad="38100" dist="38100" dir="2700000" algn="tl">
                    <a:srgbClr val="000000">
                      <a:alpha val="43137"/>
                    </a:srgbClr>
                  </a:outerShdw>
                </a:effectLst>
                <a:latin typeface="Times New Roman" pitchFamily="18" charset="0"/>
                <a:cs typeface="Times New Roman" pitchFamily="18" charset="0"/>
              </a:rPr>
            </a:br>
            <a:endParaRPr lang="en-US" sz="4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788091"/>
          </a:xfrm>
        </p:spPr>
        <p:txBody>
          <a:bodyPr>
            <a:normAutofit fontScale="92500" lnSpcReduction="20000"/>
          </a:bodyPr>
          <a:lstStyle/>
          <a:p>
            <a:pPr>
              <a:buNone/>
            </a:pPr>
            <a:r>
              <a:rPr lang="en-GB" b="1" dirty="0" smtClean="0">
                <a:latin typeface="Times New Roman" pitchFamily="18" charset="0"/>
                <a:cs typeface="Times New Roman" pitchFamily="18" charset="0"/>
              </a:rPr>
              <a:t>Quran</a:t>
            </a:r>
            <a:endParaRPr lang="en-US" dirty="0" smtClean="0">
              <a:latin typeface="Times New Roman" pitchFamily="18" charset="0"/>
              <a:cs typeface="Times New Roman" pitchFamily="18" charset="0"/>
            </a:endParaRPr>
          </a:p>
          <a:p>
            <a:pPr rtl="1"/>
            <a:r>
              <a:rPr lang="ar-SA" dirty="0" smtClean="0">
                <a:latin typeface="Times New Roman" pitchFamily="18" charset="0"/>
                <a:cs typeface="Times New Roman" pitchFamily="18" charset="0"/>
              </a:rPr>
              <a:t>اِنَّ اللّٰهَ يُحِبُّ الَّذِيۡنَ يُقَاتِلُوۡنَ فِىۡ سَبِيۡلِهٖ صَفًّا كَاَنَّهُمۡ بُنۡيَانٌ مَّرۡصُوۡصٌ</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Indeed, Allah loves those who fight in His cause (organized) in rows as if they were a solid structure. (As-</a:t>
            </a:r>
            <a:r>
              <a:rPr lang="en-GB" dirty="0" err="1" smtClean="0">
                <a:latin typeface="Times New Roman" pitchFamily="18" charset="0"/>
                <a:cs typeface="Times New Roman" pitchFamily="18" charset="0"/>
              </a:rPr>
              <a:t>Saff</a:t>
            </a:r>
            <a:r>
              <a:rPr lang="en-GB" dirty="0" smtClean="0">
                <a:latin typeface="Times New Roman" pitchFamily="18" charset="0"/>
                <a:cs typeface="Times New Roman" pitchFamily="18" charset="0"/>
              </a:rPr>
              <a:t>, 04)</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This bravery is related to war and fight in the way of Allah. However, just focus on the essence that Allah loves bravery!</a:t>
            </a:r>
            <a:endParaRPr lang="en-US" dirty="0" smtClean="0">
              <a:latin typeface="Times New Roman" pitchFamily="18" charset="0"/>
              <a:cs typeface="Times New Roman" pitchFamily="18" charset="0"/>
            </a:endParaRPr>
          </a:p>
          <a:p>
            <a:pPr>
              <a:buNone/>
            </a:pPr>
            <a:r>
              <a:rPr lang="en-GB" b="1" dirty="0" err="1" smtClean="0">
                <a:latin typeface="Times New Roman" pitchFamily="18" charset="0"/>
                <a:cs typeface="Times New Roman" pitchFamily="18" charset="0"/>
              </a:rPr>
              <a:t>Hadith</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Holy Prophet (PBUH) said:</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“Best </a:t>
            </a:r>
            <a:r>
              <a:rPr lang="en-GB" dirty="0" err="1" smtClean="0">
                <a:latin typeface="Times New Roman" pitchFamily="18" charset="0"/>
                <a:cs typeface="Times New Roman" pitchFamily="18" charset="0"/>
              </a:rPr>
              <a:t>Jihaad</a:t>
            </a:r>
            <a:r>
              <a:rPr lang="en-GB" dirty="0" smtClean="0">
                <a:latin typeface="Times New Roman" pitchFamily="18" charset="0"/>
                <a:cs typeface="Times New Roman" pitchFamily="18" charset="0"/>
              </a:rPr>
              <a:t> is saying the truth in front of a cruel ruler” (</a:t>
            </a:r>
            <a:r>
              <a:rPr lang="en-GB" dirty="0" err="1" smtClean="0">
                <a:latin typeface="Times New Roman" pitchFamily="18" charset="0"/>
                <a:cs typeface="Times New Roman" pitchFamily="18" charset="0"/>
              </a:rPr>
              <a:t>Fazaail</a:t>
            </a:r>
            <a:r>
              <a:rPr lang="en-GB" dirty="0" smtClean="0">
                <a:latin typeface="Times New Roman" pitchFamily="18" charset="0"/>
                <a:cs typeface="Times New Roman" pitchFamily="18" charset="0"/>
              </a:rPr>
              <a:t>-e-</a:t>
            </a:r>
            <a:r>
              <a:rPr lang="en-GB" dirty="0" err="1" smtClean="0">
                <a:latin typeface="Times New Roman" pitchFamily="18" charset="0"/>
                <a:cs typeface="Times New Roman" pitchFamily="18" charset="0"/>
              </a:rPr>
              <a:t>Aamaal</a:t>
            </a:r>
            <a:r>
              <a:rPr lang="en-GB" dirty="0" smtClean="0">
                <a:latin typeface="Times New Roman" pitchFamily="18" charset="0"/>
                <a:cs typeface="Times New Roman" pitchFamily="18" charset="0"/>
              </a:rPr>
              <a:t>, By </a:t>
            </a:r>
            <a:r>
              <a:rPr lang="en-GB" dirty="0" err="1" smtClean="0">
                <a:latin typeface="Times New Roman" pitchFamily="18" charset="0"/>
                <a:cs typeface="Times New Roman" pitchFamily="18" charset="0"/>
              </a:rPr>
              <a:t>Maulana</a:t>
            </a:r>
            <a:r>
              <a:rPr lang="en-GB" dirty="0" smtClean="0">
                <a:latin typeface="Times New Roman" pitchFamily="18" charset="0"/>
                <a:cs typeface="Times New Roman" pitchFamily="18" charset="0"/>
              </a:rPr>
              <a:t> Mohammad </a:t>
            </a:r>
            <a:r>
              <a:rPr lang="en-GB" dirty="0" err="1" smtClean="0">
                <a:latin typeface="Times New Roman" pitchFamily="18" charset="0"/>
                <a:cs typeface="Times New Roman" pitchFamily="18" charset="0"/>
              </a:rPr>
              <a:t>Zakriya</a:t>
            </a:r>
            <a:r>
              <a:rPr lang="en-GB" dirty="0" smtClean="0">
                <a:latin typeface="Times New Roman" pitchFamily="18" charset="0"/>
                <a:cs typeface="Times New Roman" pitchFamily="18" charset="0"/>
              </a:rPr>
              <a:t>. Portion: </a:t>
            </a:r>
            <a:r>
              <a:rPr lang="en-GB" dirty="0" err="1" smtClean="0">
                <a:latin typeface="Times New Roman" pitchFamily="18" charset="0"/>
                <a:cs typeface="Times New Roman" pitchFamily="18" charset="0"/>
              </a:rPr>
              <a:t>Hikaayat</a:t>
            </a:r>
            <a:r>
              <a:rPr lang="en-GB" dirty="0" smtClean="0">
                <a:latin typeface="Times New Roman" pitchFamily="18" charset="0"/>
                <a:cs typeface="Times New Roman" pitchFamily="18" charset="0"/>
              </a:rPr>
              <a:t>-e-</a:t>
            </a:r>
            <a:r>
              <a:rPr lang="en-GB" dirty="0" err="1" smtClean="0">
                <a:latin typeface="Times New Roman" pitchFamily="18" charset="0"/>
                <a:cs typeface="Times New Roman" pitchFamily="18" charset="0"/>
              </a:rPr>
              <a:t>Sahaba</a:t>
            </a:r>
            <a:r>
              <a:rPr lang="en-GB"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8229600" cy="2514599"/>
          </a:xfrm>
        </p:spPr>
        <p:txBody>
          <a:bodyPr/>
          <a:lstStyle/>
          <a:p>
            <a:r>
              <a:rPr lang="en-US" dirty="0" smtClean="0">
                <a:latin typeface="Times New Roman" pitchFamily="18" charset="0"/>
                <a:cs typeface="Times New Roman" pitchFamily="18" charset="0"/>
              </a:rPr>
              <a:t>You are an explorer.</a:t>
            </a:r>
          </a:p>
          <a:p>
            <a:r>
              <a:rPr lang="en-US" dirty="0" smtClean="0">
                <a:latin typeface="Times New Roman" pitchFamily="18" charset="0"/>
                <a:cs typeface="Times New Roman" pitchFamily="18" charset="0"/>
              </a:rPr>
              <a:t> You seek novelty.</a:t>
            </a:r>
          </a:p>
          <a:p>
            <a:r>
              <a:rPr lang="en-US" dirty="0" smtClean="0">
                <a:latin typeface="Times New Roman" pitchFamily="18" charset="0"/>
                <a:cs typeface="Times New Roman" pitchFamily="18" charset="0"/>
              </a:rPr>
              <a:t> You are interested in new activities, ideas, and people.</a:t>
            </a:r>
          </a:p>
          <a:p>
            <a:r>
              <a:rPr lang="en-US" dirty="0" smtClean="0">
                <a:latin typeface="Times New Roman" pitchFamily="18" charset="0"/>
                <a:cs typeface="Times New Roman" pitchFamily="18" charset="0"/>
              </a:rPr>
              <a:t>You are open to new experiences.</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362200" y="685800"/>
            <a:ext cx="3352800" cy="990600"/>
          </a:xfrm>
        </p:spPr>
        <p:txBody>
          <a:bodyPr>
            <a:normAutofit fontScale="90000"/>
          </a:bodyPr>
          <a:lstStyle/>
          <a:p>
            <a:r>
              <a:rPr lang="en-GB" dirty="0" smtClean="0">
                <a:latin typeface="Times New Roman" pitchFamily="18" charset="0"/>
                <a:cs typeface="Times New Roman" pitchFamily="18" charset="0"/>
              </a:rPr>
              <a:t> </a:t>
            </a:r>
            <a:r>
              <a:rPr lang="en-GB" sz="4400" dirty="0" smtClean="0">
                <a:latin typeface="Times New Roman" pitchFamily="18" charset="0"/>
                <a:cs typeface="Times New Roman" pitchFamily="18" charset="0"/>
              </a:rPr>
              <a:t>CURIOSITY</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105400"/>
          </a:xfrm>
        </p:spPr>
        <p:txBody>
          <a:bodyPr>
            <a:normAutofit fontScale="70000" lnSpcReduction="20000"/>
          </a:bodyPr>
          <a:lstStyle/>
          <a:p>
            <a:pPr>
              <a:buNone/>
            </a:pPr>
            <a:r>
              <a:rPr lang="en-GB" sz="4000" b="1" dirty="0" smtClean="0">
                <a:latin typeface="Times New Roman" pitchFamily="18" charset="0"/>
                <a:cs typeface="Times New Roman" pitchFamily="18" charset="0"/>
              </a:rPr>
              <a:t>Quran</a:t>
            </a:r>
          </a:p>
          <a:p>
            <a:pPr>
              <a:buNone/>
            </a:pPr>
            <a:endParaRPr lang="en-US" sz="3100" dirty="0" smtClean="0">
              <a:latin typeface="Times New Roman" pitchFamily="18" charset="0"/>
              <a:cs typeface="Times New Roman" pitchFamily="18" charset="0"/>
            </a:endParaRPr>
          </a:p>
          <a:p>
            <a:r>
              <a:rPr lang="en-GB" sz="3100" dirty="0" smtClean="0">
                <a:latin typeface="Times New Roman" pitchFamily="18" charset="0"/>
                <a:cs typeface="Times New Roman" pitchFamily="18" charset="0"/>
              </a:rPr>
              <a:t>There are different verses in the Holy Quran that invoke curiosity and exploration in the human beings. Following are the examples:</a:t>
            </a:r>
            <a:endParaRPr lang="en-US" sz="3100" dirty="0" smtClean="0">
              <a:latin typeface="Times New Roman" pitchFamily="18" charset="0"/>
              <a:cs typeface="Times New Roman" pitchFamily="18" charset="0"/>
            </a:endParaRPr>
          </a:p>
          <a:p>
            <a:pPr>
              <a:buNone/>
            </a:pPr>
            <a:r>
              <a:rPr lang="en-US" sz="3100" dirty="0" smtClean="0">
                <a:latin typeface="Times New Roman" pitchFamily="18" charset="0"/>
                <a:cs typeface="Times New Roman" pitchFamily="18" charset="0"/>
              </a:rPr>
              <a:t>                            </a:t>
            </a:r>
            <a:r>
              <a:rPr lang="ar-SA" sz="3100" dirty="0" smtClean="0">
                <a:latin typeface="Times New Roman" pitchFamily="18" charset="0"/>
                <a:cs typeface="Times New Roman" pitchFamily="18" charset="0"/>
              </a:rPr>
              <a:t>وَمَا ذَرَأَ لَكُمْ فِي الْأَرْضِ مُخْتَلِفًا أَلْوَانُهُ إِنَّ فِي ذَلِكَ لَآيَةً لِقَوْمٍ يَذَّكَّرُونَ</a:t>
            </a:r>
            <a:endParaRPr lang="en-US" sz="3100" dirty="0" smtClean="0">
              <a:latin typeface="Times New Roman" pitchFamily="18" charset="0"/>
              <a:cs typeface="Times New Roman" pitchFamily="18" charset="0"/>
            </a:endParaRPr>
          </a:p>
          <a:p>
            <a:r>
              <a:rPr lang="en-GB" sz="3100" dirty="0" smtClean="0">
                <a:latin typeface="Times New Roman" pitchFamily="18" charset="0"/>
                <a:cs typeface="Times New Roman" pitchFamily="18" charset="0"/>
              </a:rPr>
              <a:t>And what He has multiplied for you in the earth is of various hues; surely, in that there is a sign for a nation who remember (</a:t>
            </a:r>
            <a:r>
              <a:rPr lang="en-GB" sz="3100" dirty="0" err="1" smtClean="0">
                <a:latin typeface="Times New Roman" pitchFamily="18" charset="0"/>
                <a:cs typeface="Times New Roman" pitchFamily="18" charset="0"/>
              </a:rPr>
              <a:t>Surah</a:t>
            </a:r>
            <a:r>
              <a:rPr lang="en-GB" sz="3100" dirty="0" smtClean="0">
                <a:latin typeface="Times New Roman" pitchFamily="18" charset="0"/>
                <a:cs typeface="Times New Roman" pitchFamily="18" charset="0"/>
              </a:rPr>
              <a:t> </a:t>
            </a:r>
            <a:r>
              <a:rPr lang="en-GB" sz="3100" dirty="0" err="1" smtClean="0">
                <a:latin typeface="Times New Roman" pitchFamily="18" charset="0"/>
                <a:cs typeface="Times New Roman" pitchFamily="18" charset="0"/>
              </a:rPr>
              <a:t>Nahl</a:t>
            </a:r>
            <a:r>
              <a:rPr lang="en-GB" sz="3100" dirty="0" smtClean="0">
                <a:latin typeface="Times New Roman" pitchFamily="18" charset="0"/>
                <a:cs typeface="Times New Roman" pitchFamily="18" charset="0"/>
              </a:rPr>
              <a:t>, 13)</a:t>
            </a:r>
            <a:endParaRPr lang="en-US" sz="3100" dirty="0" smtClean="0">
              <a:latin typeface="Times New Roman" pitchFamily="18" charset="0"/>
              <a:cs typeface="Times New Roman" pitchFamily="18" charset="0"/>
            </a:endParaRPr>
          </a:p>
          <a:p>
            <a:pPr>
              <a:buNone/>
            </a:pPr>
            <a:r>
              <a:rPr lang="en-US" sz="3100" dirty="0" smtClean="0">
                <a:latin typeface="Times New Roman" pitchFamily="18" charset="0"/>
                <a:cs typeface="Times New Roman" pitchFamily="18" charset="0"/>
              </a:rPr>
              <a:t>                                      </a:t>
            </a:r>
            <a:r>
              <a:rPr lang="ar-SA" sz="3100" dirty="0" smtClean="0">
                <a:latin typeface="Times New Roman" pitchFamily="18" charset="0"/>
                <a:cs typeface="Times New Roman" pitchFamily="18" charset="0"/>
              </a:rPr>
              <a:t>الَّذِي خَلَقَ سَبْعَ سَمَاوَاتٍ طِبَاقًا ۖ مَا تَرَىٰ فِي خَلْقِ الرَّحْمَٰنِ مِنْ</a:t>
            </a:r>
            <a:r>
              <a:rPr lang="en-US" sz="3100" dirty="0" smtClean="0">
                <a:latin typeface="Times New Roman" pitchFamily="18" charset="0"/>
                <a:cs typeface="Times New Roman" pitchFamily="18" charset="0"/>
              </a:rPr>
              <a:t>  </a:t>
            </a:r>
          </a:p>
          <a:p>
            <a:pPr>
              <a:buNone/>
            </a:pPr>
            <a:r>
              <a:rPr lang="ar-SA" sz="3100" dirty="0" smtClean="0">
                <a:latin typeface="Times New Roman" pitchFamily="18" charset="0"/>
                <a:cs typeface="Times New Roman" pitchFamily="18" charset="0"/>
              </a:rPr>
              <a:t>تَفَاوُتٍ ۖ فَارْجِعِ الْبَصَرَ هَلْ تَرَىٰ مِنْ فُطُورٍثُمَّ ارۡجِعِ الۡبَصَرَ كَرَّتَيۡنِ يَنۡقَلِبۡ اِلَيۡكَ الۡبَصَرُ خَاسِئًا </a:t>
            </a:r>
            <a:r>
              <a:rPr lang="en-US" sz="3100" dirty="0" smtClean="0">
                <a:latin typeface="Times New Roman" pitchFamily="18" charset="0"/>
                <a:cs typeface="Times New Roman" pitchFamily="18" charset="0"/>
              </a:rPr>
              <a:t>          </a:t>
            </a:r>
            <a:r>
              <a:rPr lang="ar-SA" sz="3100" dirty="0" smtClean="0">
                <a:latin typeface="Times New Roman" pitchFamily="18" charset="0"/>
                <a:cs typeface="Times New Roman" pitchFamily="18" charset="0"/>
              </a:rPr>
              <a:t>وَّهُوَ حَسِيۡر</a:t>
            </a:r>
            <a:endParaRPr lang="en-US" sz="3100" dirty="0" smtClean="0">
              <a:latin typeface="Times New Roman" pitchFamily="18" charset="0"/>
              <a:cs typeface="Times New Roman" pitchFamily="18" charset="0"/>
            </a:endParaRPr>
          </a:p>
          <a:p>
            <a:r>
              <a:rPr lang="en-GB" sz="3100" dirty="0" smtClean="0">
                <a:latin typeface="Times New Roman" pitchFamily="18" charset="0"/>
                <a:cs typeface="Times New Roman" pitchFamily="18" charset="0"/>
              </a:rPr>
              <a:t>He has created seven heavens in harmony. You can’t see any fault in the Beneficent One's creation; then look again: Can you see any rifts?  Then look again and yet again, your sight will return unto you weakened and made dim. (</a:t>
            </a:r>
            <a:r>
              <a:rPr lang="en-GB" sz="3100" dirty="0" err="1" smtClean="0">
                <a:latin typeface="Times New Roman" pitchFamily="18" charset="0"/>
                <a:cs typeface="Times New Roman" pitchFamily="18" charset="0"/>
              </a:rPr>
              <a:t>Surah</a:t>
            </a:r>
            <a:r>
              <a:rPr lang="en-GB" sz="3100" dirty="0" smtClean="0">
                <a:latin typeface="Times New Roman" pitchFamily="18" charset="0"/>
                <a:cs typeface="Times New Roman" pitchFamily="18" charset="0"/>
              </a:rPr>
              <a:t> </a:t>
            </a:r>
            <a:r>
              <a:rPr lang="en-GB" sz="3100" dirty="0" err="1" smtClean="0">
                <a:latin typeface="Times New Roman" pitchFamily="18" charset="0"/>
                <a:cs typeface="Times New Roman" pitchFamily="18" charset="0"/>
              </a:rPr>
              <a:t>Mulk</a:t>
            </a:r>
            <a:r>
              <a:rPr lang="en-GB" sz="3100" dirty="0" smtClean="0">
                <a:latin typeface="Times New Roman" pitchFamily="18" charset="0"/>
                <a:cs typeface="Times New Roman" pitchFamily="18" charset="0"/>
              </a:rPr>
              <a:t>, 03 &amp; 04)</a:t>
            </a:r>
            <a:endParaRPr lang="en-US" sz="3100" dirty="0" smtClean="0">
              <a:latin typeface="Times New Roman" pitchFamily="18" charset="0"/>
              <a:cs typeface="Times New Roman" pitchFamily="18" charset="0"/>
            </a:endParaRP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lstStyle/>
          <a:p>
            <a:pPr>
              <a:buNone/>
            </a:pPr>
            <a:r>
              <a:rPr lang="en-GB" b="1" dirty="0" err="1" smtClean="0">
                <a:latin typeface="Times New Roman" pitchFamily="18" charset="0"/>
                <a:cs typeface="Times New Roman" pitchFamily="18" charset="0"/>
              </a:rPr>
              <a:t>Hadith</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Curiosity and suspicion are two different things. </a:t>
            </a:r>
            <a:br>
              <a:rPr lang="en-GB" dirty="0" smtClean="0">
                <a:latin typeface="Times New Roman" pitchFamily="18" charset="0"/>
                <a:cs typeface="Times New Roman" pitchFamily="18" charset="0"/>
              </a:rPr>
            </a:br>
            <a:r>
              <a:rPr lang="en-GB" dirty="0" smtClean="0">
                <a:latin typeface="Times New Roman" pitchFamily="18" charset="0"/>
                <a:cs typeface="Times New Roman" pitchFamily="18" charset="0"/>
              </a:rPr>
              <a:t>Curiosity ~ as in Gaining Knowledge is actually an obligation!! This positive curiosity is necessary for gaining knowledge.</a:t>
            </a:r>
            <a:endParaRPr lang="en-US" dirty="0" smtClean="0">
              <a:latin typeface="Times New Roman" pitchFamily="18" charset="0"/>
              <a:cs typeface="Times New Roman" pitchFamily="18" charset="0"/>
            </a:endParaRPr>
          </a:p>
          <a:p>
            <a:r>
              <a:rPr lang="en-GB" dirty="0" err="1" smtClean="0">
                <a:latin typeface="Times New Roman" pitchFamily="18" charset="0"/>
                <a:cs typeface="Times New Roman" pitchFamily="18" charset="0"/>
              </a:rPr>
              <a:t>Hazrat</a:t>
            </a:r>
            <a:r>
              <a:rPr lang="en-GB" dirty="0" smtClean="0">
                <a:latin typeface="Times New Roman" pitchFamily="18" charset="0"/>
                <a:cs typeface="Times New Roman" pitchFamily="18" charset="0"/>
              </a:rPr>
              <a:t> Mohammad (peace be upon him) said: "The seeking of knowledge is obligatory for every Muslim." - Al-</a:t>
            </a:r>
            <a:r>
              <a:rPr lang="en-GB" dirty="0" err="1" smtClean="0">
                <a:latin typeface="Times New Roman" pitchFamily="18" charset="0"/>
                <a:cs typeface="Times New Roman" pitchFamily="18" charset="0"/>
              </a:rPr>
              <a:t>Tirmidhi</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Hadith</a:t>
            </a:r>
            <a:r>
              <a:rPr lang="en-GB" dirty="0" smtClean="0">
                <a:latin typeface="Times New Roman" pitchFamily="18" charset="0"/>
                <a:cs typeface="Times New Roman" pitchFamily="18" charset="0"/>
              </a:rPr>
              <a:t> 74.</a:t>
            </a:r>
          </a:p>
          <a:p>
            <a:pPr>
              <a:buNone/>
            </a:pPr>
            <a:r>
              <a:rPr lang="en-GB" b="1" dirty="0" smtClean="0">
                <a:latin typeface="Times New Roman" pitchFamily="18" charset="0"/>
                <a:cs typeface="Times New Roman" pitchFamily="18" charset="0"/>
              </a:rPr>
              <a:t>How to promote it</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4" name="Picture 3" descr="C:\Users\Mohammad Usama\Pictures\20180305_221149.jpg"/>
          <p:cNvPicPr/>
          <p:nvPr/>
        </p:nvPicPr>
        <p:blipFill>
          <a:blip r:embed="rId2" cstate="print"/>
          <a:srcRect/>
          <a:stretch>
            <a:fillRect/>
          </a:stretch>
        </p:blipFill>
        <p:spPr bwMode="auto">
          <a:xfrm>
            <a:off x="0" y="4343400"/>
            <a:ext cx="9144000" cy="25146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1"/>
            <a:ext cx="8229600" cy="2438400"/>
          </a:xfrm>
        </p:spPr>
        <p:txBody>
          <a:bodyPr/>
          <a:lstStyle/>
          <a:p>
            <a:r>
              <a:rPr lang="en-US" dirty="0" smtClean="0">
                <a:latin typeface="Times New Roman" pitchFamily="18" charset="0"/>
                <a:cs typeface="Times New Roman" pitchFamily="18" charset="0"/>
              </a:rPr>
              <a:t>You believe strongly in an equal and just opportunity for all.</a:t>
            </a:r>
          </a:p>
          <a:p>
            <a:pPr algn="just"/>
            <a:r>
              <a:rPr lang="en-US" dirty="0" smtClean="0">
                <a:latin typeface="Times New Roman" pitchFamily="18" charset="0"/>
                <a:cs typeface="Times New Roman" pitchFamily="18" charset="0"/>
              </a:rPr>
              <a:t>You don’t let personal feelings bias your decisions about others you treat people the way you want to be treated.</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514600" y="685800"/>
            <a:ext cx="2971800" cy="1143000"/>
          </a:xfrm>
        </p:spPr>
        <p:txBody>
          <a:bodyPr>
            <a:normAutofit fontScale="90000"/>
          </a:bodyPr>
          <a:lstStyle/>
          <a:p>
            <a:pPr algn="just"/>
            <a:r>
              <a:rPr lang="en-GB" dirty="0" smtClean="0">
                <a:latin typeface="Times New Roman" pitchFamily="18" charset="0"/>
                <a:cs typeface="Times New Roman" pitchFamily="18" charset="0"/>
              </a:rPr>
              <a:t> </a:t>
            </a:r>
            <a:r>
              <a:rPr lang="en-GB" sz="4400" dirty="0" smtClean="0">
                <a:latin typeface="Times New Roman" pitchFamily="18" charset="0"/>
                <a:cs typeface="Times New Roman" pitchFamily="18" charset="0"/>
              </a:rPr>
              <a:t>FAIRNESS</a:t>
            </a:r>
            <a:r>
              <a:rPr lang="en-US" dirty="0" smtClean="0"/>
              <a:t/>
            </a:r>
            <a:br>
              <a:rPr lang="en-US" dirty="0" smtClean="0"/>
            </a:b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550091"/>
          </a:xfrm>
        </p:spPr>
        <p:txBody>
          <a:bodyPr>
            <a:normAutofit fontScale="92500"/>
          </a:bodyPr>
          <a:lstStyle/>
          <a:p>
            <a:pPr>
              <a:buNone/>
            </a:pPr>
            <a:r>
              <a:rPr lang="en-GB" b="1" dirty="0" smtClean="0">
                <a:latin typeface="Times New Roman" pitchFamily="18" charset="0"/>
                <a:cs typeface="Times New Roman" pitchFamily="18" charset="0"/>
              </a:rPr>
              <a:t>Quran</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وَالْإِحْسَانِ بِالْعَدْلِ يَأْمُرُ</a:t>
            </a:r>
            <a:r>
              <a:rPr lang="en-GB"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اللَّهَ إِنَّ</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Verily, Allah orders justice and good conduct. (Al-</a:t>
            </a:r>
            <a:r>
              <a:rPr lang="en-GB" dirty="0" err="1" smtClean="0">
                <a:latin typeface="Times New Roman" pitchFamily="18" charset="0"/>
                <a:cs typeface="Times New Roman" pitchFamily="18" charset="0"/>
              </a:rPr>
              <a:t>Nahl</a:t>
            </a:r>
            <a:r>
              <a:rPr lang="en-GB" dirty="0" smtClean="0">
                <a:latin typeface="Times New Roman" pitchFamily="18" charset="0"/>
                <a:cs typeface="Times New Roman" pitchFamily="18" charset="0"/>
              </a:rPr>
              <a:t>: 90)</a:t>
            </a:r>
            <a:endParaRPr lang="en-US" dirty="0" smtClean="0">
              <a:latin typeface="Times New Roman" pitchFamily="18" charset="0"/>
              <a:cs typeface="Times New Roman" pitchFamily="18" charset="0"/>
            </a:endParaRPr>
          </a:p>
          <a:p>
            <a:pPr>
              <a:buNone/>
            </a:pPr>
            <a:r>
              <a:rPr lang="en-GB" b="1" dirty="0" err="1" smtClean="0">
                <a:latin typeface="Times New Roman" pitchFamily="18" charset="0"/>
                <a:cs typeface="Times New Roman" pitchFamily="18" charset="0"/>
              </a:rPr>
              <a:t>Hadith</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Abdullah </a:t>
            </a:r>
            <a:r>
              <a:rPr lang="en-GB" dirty="0" err="1" smtClean="0">
                <a:latin typeface="Times New Roman" pitchFamily="18" charset="0"/>
                <a:cs typeface="Times New Roman" pitchFamily="18" charset="0"/>
              </a:rPr>
              <a:t>ibn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Amr</a:t>
            </a:r>
            <a:r>
              <a:rPr lang="en-GB" dirty="0" smtClean="0">
                <a:latin typeface="Times New Roman" pitchFamily="18" charset="0"/>
                <a:cs typeface="Times New Roman" pitchFamily="18" charset="0"/>
              </a:rPr>
              <a:t> reported: The Messenger of Allah (PBUH) said:</a:t>
            </a:r>
            <a:endParaRPr lang="en-US"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نُورٍ مِنْ مَنَابِرَ عَلَى اللَّه عِنْدَ الْمُقْسِطِينَ</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Those who were fair will be in the presence of Allah upon pulpits of light. (</a:t>
            </a:r>
            <a:r>
              <a:rPr lang="en-GB" dirty="0" err="1" smtClean="0">
                <a:latin typeface="Times New Roman" pitchFamily="18" charset="0"/>
                <a:cs typeface="Times New Roman" pitchFamily="18" charset="0"/>
              </a:rPr>
              <a:t>Sahih</a:t>
            </a:r>
            <a:r>
              <a:rPr lang="en-GB" dirty="0" smtClean="0">
                <a:latin typeface="Times New Roman" pitchFamily="18" charset="0"/>
                <a:cs typeface="Times New Roman" pitchFamily="18" charset="0"/>
              </a:rPr>
              <a:t> Muslim, 4493)</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reward for being just and fair is tremendous. The people who practice justice in all their matters will be given a special, exalted status on the Day of Judgment</a:t>
            </a: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382000" cy="5702491"/>
          </a:xfrm>
        </p:spPr>
        <p:txBody>
          <a:bodyPr>
            <a:normAutofit fontScale="85000" lnSpcReduction="20000"/>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Once a </a:t>
            </a:r>
            <a:r>
              <a:rPr lang="en-US" dirty="0" err="1" smtClean="0">
                <a:latin typeface="Times New Roman" pitchFamily="18" charset="0"/>
                <a:cs typeface="Times New Roman" pitchFamily="18" charset="0"/>
              </a:rPr>
              <a:t>Beduin</a:t>
            </a:r>
            <a:r>
              <a:rPr lang="en-US" dirty="0" smtClean="0">
                <a:latin typeface="Times New Roman" pitchFamily="18" charset="0"/>
                <a:cs typeface="Times New Roman" pitchFamily="18" charset="0"/>
              </a:rPr>
              <a:t> was selling the meat of a camel. Muhammad (PBUH) thought that there were some dry dates at home, so he bought some meat for one </a:t>
            </a:r>
            <a:r>
              <a:rPr lang="en-US" dirty="0" err="1" smtClean="0">
                <a:latin typeface="Times New Roman" pitchFamily="18" charset="0"/>
                <a:cs typeface="Times New Roman" pitchFamily="18" charset="0"/>
              </a:rPr>
              <a:t>Wasq</a:t>
            </a:r>
            <a:r>
              <a:rPr lang="en-US" dirty="0" smtClean="0">
                <a:latin typeface="Times New Roman" pitchFamily="18" charset="0"/>
                <a:cs typeface="Times New Roman" pitchFamily="18" charset="0"/>
              </a:rPr>
              <a:t> of dates. When he came home he found there were no dates. He came out of the house and told the </a:t>
            </a:r>
            <a:r>
              <a:rPr lang="en-US" dirty="0" err="1" smtClean="0">
                <a:latin typeface="Times New Roman" pitchFamily="18" charset="0"/>
                <a:cs typeface="Times New Roman" pitchFamily="18" charset="0"/>
              </a:rPr>
              <a:t>Beduin</a:t>
            </a:r>
            <a:r>
              <a:rPr lang="en-US" dirty="0" smtClean="0">
                <a:latin typeface="Times New Roman" pitchFamily="18" charset="0"/>
                <a:cs typeface="Times New Roman" pitchFamily="18" charset="0"/>
              </a:rPr>
              <a:t> that he had bought meat in exchange for dates but he had no dates. The </a:t>
            </a:r>
            <a:r>
              <a:rPr lang="en-US" dirty="0" err="1" smtClean="0">
                <a:latin typeface="Times New Roman" pitchFamily="18" charset="0"/>
                <a:cs typeface="Times New Roman" pitchFamily="18" charset="0"/>
              </a:rPr>
              <a:t>Beduin</a:t>
            </a:r>
            <a:r>
              <a:rPr lang="en-US" dirty="0" smtClean="0">
                <a:latin typeface="Times New Roman" pitchFamily="18" charset="0"/>
                <a:cs typeface="Times New Roman" pitchFamily="18" charset="0"/>
              </a:rPr>
              <a:t> began to shout that he had been tricked. The people advised him that the Messenger of God would not do unfair dealing with anyone. The Holy Prophet said, “Leave him, he has the right to protest.” This continued for some time and each time the Holy Prophet (PBUH) said, “He has the right to protest.” Then the Holy Prophet (PBUH) sent him to an </a:t>
            </a:r>
            <a:r>
              <a:rPr lang="en-US" dirty="0" err="1" smtClean="0">
                <a:latin typeface="Times New Roman" pitchFamily="18" charset="0"/>
                <a:cs typeface="Times New Roman" pitchFamily="18" charset="0"/>
              </a:rPr>
              <a:t>Ansari</a:t>
            </a:r>
            <a:r>
              <a:rPr lang="en-US" dirty="0" smtClean="0">
                <a:latin typeface="Times New Roman" pitchFamily="18" charset="0"/>
                <a:cs typeface="Times New Roman" pitchFamily="18" charset="0"/>
              </a:rPr>
              <a:t> (RA) woman and asked him to get his dates for the meat from her. When he returned with the dates, the Holy Prophet (PBUH) was sitting with his companions. He was very much impressed by the gentleness, forgiveness and fair dealings of the Holy Prophet (PBUH). Seeing the Holy Prophet (PBUH) he said, “Muhammad! May God give you a better reward; you have paid the full price with goodness.”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fontScale="92500" lnSpcReduction="10000"/>
          </a:bodyPr>
          <a:lstStyle/>
          <a:p>
            <a:pPr>
              <a:buNone/>
            </a:pPr>
            <a:r>
              <a:rPr lang="en-GB" b="1" dirty="0">
                <a:latin typeface="Times New Roman" pitchFamily="18" charset="0"/>
                <a:cs typeface="Times New Roman" pitchFamily="18" charset="0"/>
              </a:rPr>
              <a:t>Quran</a:t>
            </a: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لَٮِٕنۡ </a:t>
            </a:r>
            <a:r>
              <a:rPr lang="ar-SA" dirty="0">
                <a:latin typeface="Times New Roman" pitchFamily="18" charset="0"/>
                <a:cs typeface="Times New Roman" pitchFamily="18" charset="0"/>
              </a:rPr>
              <a:t>شَكَرۡتُمۡ لَاَزِيۡدَنَّـكُمۡ</a:t>
            </a:r>
            <a:endParaRPr lang="en-US" dirty="0">
              <a:latin typeface="Times New Roman" pitchFamily="18" charset="0"/>
              <a:cs typeface="Times New Roman" pitchFamily="18" charset="0"/>
            </a:endParaRPr>
          </a:p>
          <a:p>
            <a:r>
              <a:rPr lang="en-GB" dirty="0">
                <a:latin typeface="Times New Roman" pitchFamily="18" charset="0"/>
                <a:cs typeface="Times New Roman" pitchFamily="18" charset="0"/>
              </a:rPr>
              <a:t>“If you are grateful, I will surely give you more and more" (Ibrahim, 7)</a:t>
            </a:r>
            <a:endParaRPr lang="en-US" dirty="0">
              <a:latin typeface="Times New Roman" pitchFamily="18" charset="0"/>
              <a:cs typeface="Times New Roman" pitchFamily="18" charset="0"/>
            </a:endParaRPr>
          </a:p>
          <a:p>
            <a:r>
              <a:rPr lang="en-GB" dirty="0">
                <a:latin typeface="Times New Roman" pitchFamily="18" charset="0"/>
                <a:cs typeface="Times New Roman" pitchFamily="18" charset="0"/>
              </a:rPr>
              <a:t>If you appreciate Allah's favours, He has promised increased </a:t>
            </a:r>
            <a:r>
              <a:rPr lang="en-GB" dirty="0" err="1">
                <a:latin typeface="Times New Roman" pitchFamily="18" charset="0"/>
                <a:cs typeface="Times New Roman" pitchFamily="18" charset="0"/>
              </a:rPr>
              <a:t>Rahma</a:t>
            </a:r>
            <a:r>
              <a:rPr lang="en-GB" dirty="0">
                <a:latin typeface="Times New Roman" pitchFamily="18" charset="0"/>
                <a:cs typeface="Times New Roman" pitchFamily="18" charset="0"/>
              </a:rPr>
              <a:t> or mercy for you. Allah's reward for your gratitude is unlimited and unconditional</a:t>
            </a:r>
            <a:endParaRPr lang="en-US" dirty="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مَّا </a:t>
            </a:r>
            <a:r>
              <a:rPr lang="ar-SA" dirty="0">
                <a:latin typeface="Times New Roman" pitchFamily="18" charset="0"/>
                <a:cs typeface="Times New Roman" pitchFamily="18" charset="0"/>
              </a:rPr>
              <a:t>يَفۡعَلُ اللّٰهُ بِعَذَابِكُمۡ اِنۡ شَكَرۡتُمۡ وَاٰمَنۡتُمۡ‌ؕ وَكَانَ اللّٰهُ شَاكِرًا عَلِيۡمًا‏</a:t>
            </a:r>
            <a:r>
              <a:rPr lang="en-GB" dirty="0">
                <a:latin typeface="Times New Roman" pitchFamily="18" charset="0"/>
                <a:cs typeface="Times New Roman" pitchFamily="18" charset="0"/>
              </a:rPr>
              <a:t> </a:t>
            </a:r>
            <a:endParaRPr lang="en-US" dirty="0">
              <a:latin typeface="Times New Roman" pitchFamily="18" charset="0"/>
              <a:cs typeface="Times New Roman" pitchFamily="18" charset="0"/>
            </a:endParaRPr>
          </a:p>
          <a:p>
            <a:r>
              <a:rPr lang="en-GB" i="1" dirty="0">
                <a:latin typeface="Times New Roman" pitchFamily="18" charset="0"/>
                <a:cs typeface="Times New Roman" pitchFamily="18" charset="0"/>
              </a:rPr>
              <a:t>“</a:t>
            </a:r>
            <a:r>
              <a:rPr lang="en-GB" dirty="0">
                <a:latin typeface="Times New Roman" pitchFamily="18" charset="0"/>
                <a:cs typeface="Times New Roman" pitchFamily="18" charset="0"/>
              </a:rPr>
              <a:t>Why should Allah punish you if you have thanked (Him) and have </a:t>
            </a:r>
            <a:r>
              <a:rPr lang="en-GB" dirty="0" err="1">
                <a:latin typeface="Times New Roman" pitchFamily="18" charset="0"/>
                <a:cs typeface="Times New Roman" pitchFamily="18" charset="0"/>
              </a:rPr>
              <a:t>abelieved</a:t>
            </a:r>
            <a:r>
              <a:rPr lang="en-GB" dirty="0">
                <a:latin typeface="Times New Roman" pitchFamily="18" charset="0"/>
                <a:cs typeface="Times New Roman" pitchFamily="18" charset="0"/>
              </a:rPr>
              <a:t> in Him. And Allah is Ever All-Appreciative (of good), All-Knowing</a:t>
            </a:r>
            <a:r>
              <a:rPr lang="en-GB" b="1" dirty="0">
                <a:latin typeface="Times New Roman" pitchFamily="18" charset="0"/>
                <a:cs typeface="Times New Roman" pitchFamily="18" charset="0"/>
              </a:rPr>
              <a:t>”</a:t>
            </a:r>
            <a:r>
              <a:rPr lang="en-GB" dirty="0">
                <a:latin typeface="Times New Roman" pitchFamily="18" charset="0"/>
                <a:cs typeface="Times New Roman" pitchFamily="18" charset="0"/>
              </a:rPr>
              <a:t> (An-</a:t>
            </a:r>
            <a:r>
              <a:rPr lang="en-GB" dirty="0" err="1">
                <a:latin typeface="Times New Roman" pitchFamily="18" charset="0"/>
                <a:cs typeface="Times New Roman" pitchFamily="18" charset="0"/>
              </a:rPr>
              <a:t>Nisa</a:t>
            </a:r>
            <a:r>
              <a:rPr lang="en-GB" dirty="0">
                <a:latin typeface="Times New Roman" pitchFamily="18" charset="0"/>
                <a:cs typeface="Times New Roman" pitchFamily="18" charset="0"/>
              </a:rPr>
              <a:t>, Verse #147)</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6705600" cy="2633472"/>
          </a:xfrm>
        </p:spPr>
        <p:txBody>
          <a:bodyPr/>
          <a:lstStyle/>
          <a:p>
            <a:pPr algn="just"/>
            <a:r>
              <a:rPr lang="en-US" dirty="0" smtClean="0">
                <a:latin typeface="Times New Roman" pitchFamily="18" charset="0"/>
                <a:cs typeface="Times New Roman" pitchFamily="18" charset="0"/>
              </a:rPr>
              <a:t>You do good things for people.</a:t>
            </a:r>
          </a:p>
          <a:p>
            <a:pPr algn="just"/>
            <a:r>
              <a:rPr lang="en-US" dirty="0" smtClean="0">
                <a:latin typeface="Times New Roman" pitchFamily="18" charset="0"/>
                <a:cs typeface="Times New Roman" pitchFamily="18" charset="0"/>
              </a:rPr>
              <a:t> You help and care for others.</a:t>
            </a:r>
          </a:p>
          <a:p>
            <a:pPr algn="just"/>
            <a:r>
              <a:rPr lang="en-US" dirty="0" smtClean="0">
                <a:latin typeface="Times New Roman" pitchFamily="18" charset="0"/>
                <a:cs typeface="Times New Roman" pitchFamily="18" charset="0"/>
              </a:rPr>
              <a:t>You are generous and giving.</a:t>
            </a:r>
          </a:p>
          <a:p>
            <a:pPr algn="just"/>
            <a:r>
              <a:rPr lang="en-US" dirty="0" smtClean="0">
                <a:latin typeface="Times New Roman" pitchFamily="18" charset="0"/>
                <a:cs typeface="Times New Roman" pitchFamily="18" charset="0"/>
              </a:rPr>
              <a:t>You are compassionate.</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438400" y="381000"/>
            <a:ext cx="3200400" cy="1143000"/>
          </a:xfrm>
        </p:spPr>
        <p:txBody>
          <a:bodyPr/>
          <a:lstStyle/>
          <a:p>
            <a:pPr algn="just"/>
            <a:r>
              <a:rPr lang="en-GB" sz="4000" dirty="0" smtClean="0">
                <a:latin typeface="Times New Roman" pitchFamily="18" charset="0"/>
                <a:cs typeface="Times New Roman" pitchFamily="18" charset="0"/>
              </a:rPr>
              <a:t>KINDNESS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473891"/>
          </a:xfrm>
        </p:spPr>
        <p:txBody>
          <a:bodyPr>
            <a:normAutofit fontScale="77500" lnSpcReduction="20000"/>
          </a:bodyPr>
          <a:lstStyle/>
          <a:p>
            <a:pPr>
              <a:buNone/>
            </a:pPr>
            <a:r>
              <a:rPr lang="en-GB" b="1" dirty="0" smtClean="0">
                <a:latin typeface="Times New Roman" pitchFamily="18" charset="0"/>
                <a:cs typeface="Times New Roman" pitchFamily="18" charset="0"/>
              </a:rPr>
              <a:t>Quran</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 إِنَّ اللَّهَ بِالنَّاسِ لَرَءُوفٌ رَّحِيمٌ</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Verily, Allah is kind and merciful to the people</a:t>
            </a:r>
            <a:r>
              <a:rPr lang="en-GB" b="1"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a:t>
            </a:r>
            <a:r>
              <a:rPr lang="en-GB" dirty="0" err="1" smtClean="0">
                <a:latin typeface="Times New Roman" pitchFamily="18" charset="0"/>
                <a:cs typeface="Times New Roman" pitchFamily="18" charset="0"/>
              </a:rPr>
              <a:t>Surah</a:t>
            </a:r>
            <a:r>
              <a:rPr lang="en-GB" dirty="0" smtClean="0">
                <a:latin typeface="Times New Roman" pitchFamily="18" charset="0"/>
                <a:cs typeface="Times New Roman" pitchFamily="18" charset="0"/>
              </a:rPr>
              <a:t> Al-</a:t>
            </a:r>
            <a:r>
              <a:rPr lang="en-GB" dirty="0" err="1" smtClean="0">
                <a:latin typeface="Times New Roman" pitchFamily="18" charset="0"/>
                <a:cs typeface="Times New Roman" pitchFamily="18" charset="0"/>
              </a:rPr>
              <a:t>Baqarah</a:t>
            </a:r>
            <a:r>
              <a:rPr lang="en-GB" dirty="0" smtClean="0">
                <a:latin typeface="Times New Roman" pitchFamily="18" charset="0"/>
                <a:cs typeface="Times New Roman" pitchFamily="18" charset="0"/>
              </a:rPr>
              <a:t> 143)</a:t>
            </a:r>
            <a:endParaRPr lang="en-US" dirty="0" smtClean="0">
              <a:latin typeface="Times New Roman" pitchFamily="18" charset="0"/>
              <a:cs typeface="Times New Roman" pitchFamily="18" charset="0"/>
            </a:endParaRPr>
          </a:p>
          <a:p>
            <a:pPr>
              <a:buNone/>
            </a:pPr>
            <a:endParaRPr lang="en-GB" b="1" dirty="0" smtClean="0">
              <a:latin typeface="Times New Roman" pitchFamily="18" charset="0"/>
              <a:cs typeface="Times New Roman" pitchFamily="18" charset="0"/>
            </a:endParaRPr>
          </a:p>
          <a:p>
            <a:pPr>
              <a:buNone/>
            </a:pPr>
            <a:r>
              <a:rPr lang="en-GB" b="1" dirty="0" err="1" smtClean="0">
                <a:latin typeface="Times New Roman" pitchFamily="18" charset="0"/>
                <a:cs typeface="Times New Roman" pitchFamily="18" charset="0"/>
              </a:rPr>
              <a:t>Hadith</a:t>
            </a:r>
            <a:endParaRPr lang="en-US" dirty="0" smtClean="0">
              <a:latin typeface="Times New Roman" pitchFamily="18" charset="0"/>
              <a:cs typeface="Times New Roman" pitchFamily="18" charset="0"/>
            </a:endParaRPr>
          </a:p>
          <a:p>
            <a:r>
              <a:rPr lang="en-GB" dirty="0" err="1" smtClean="0">
                <a:latin typeface="Times New Roman" pitchFamily="18" charset="0"/>
                <a:cs typeface="Times New Roman" pitchFamily="18" charset="0"/>
              </a:rPr>
              <a:t>Hazrat</a:t>
            </a:r>
            <a:r>
              <a:rPr lang="en-GB" dirty="0" smtClean="0">
                <a:latin typeface="Times New Roman" pitchFamily="18" charset="0"/>
                <a:cs typeface="Times New Roman" pitchFamily="18" charset="0"/>
              </a:rPr>
              <a:t> Ayesha (RA) reported: The Messenger of Allah (PBUH) said:</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يَا عَائِشَةُ إِنَّ اللَّهَ رَفِيقٌ يُحِبُّ الرِّفْقَ فِي الْأَمْرِ كُلِّهِ</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O Aisha, Allah is kind and He loves kindness in all matters</a:t>
            </a:r>
            <a:r>
              <a:rPr lang="en-GB" b="1"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Sahih</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Bukhari</a:t>
            </a:r>
            <a:r>
              <a:rPr lang="en-GB" dirty="0" smtClean="0">
                <a:latin typeface="Times New Roman" pitchFamily="18" charset="0"/>
                <a:cs typeface="Times New Roman" pitchFamily="18" charset="0"/>
              </a:rPr>
              <a:t> 6528)</a:t>
            </a:r>
            <a:endParaRPr lang="en-US" dirty="0" smtClean="0">
              <a:latin typeface="Times New Roman" pitchFamily="18" charset="0"/>
              <a:cs typeface="Times New Roman" pitchFamily="18" charset="0"/>
            </a:endParaRPr>
          </a:p>
          <a:p>
            <a:r>
              <a:rPr lang="en-GB" dirty="0" err="1" smtClean="0">
                <a:latin typeface="Times New Roman" pitchFamily="18" charset="0"/>
                <a:cs typeface="Times New Roman" pitchFamily="18" charset="0"/>
              </a:rPr>
              <a:t>Jareer</a:t>
            </a:r>
            <a:r>
              <a:rPr lang="en-GB" dirty="0" smtClean="0">
                <a:latin typeface="Times New Roman" pitchFamily="18" charset="0"/>
                <a:cs typeface="Times New Roman" pitchFamily="18" charset="0"/>
              </a:rPr>
              <a:t> reported: The Messenger of Allah (PBUH) said:</a:t>
            </a:r>
            <a:endParaRPr lang="en-US"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       	                                                                  </a:t>
            </a:r>
            <a:r>
              <a:rPr lang="en-GB" b="1"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مَنْ يُحْرَمْ الرِّفْقَ يُحْرَمْ الْخَيْرَ</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He who is deprived of kindness is deprived of goodness</a:t>
            </a:r>
            <a:r>
              <a:rPr lang="en-GB" b="1"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Sahih</a:t>
            </a:r>
            <a:r>
              <a:rPr lang="en-GB" dirty="0" smtClean="0">
                <a:latin typeface="Times New Roman" pitchFamily="18" charset="0"/>
                <a:cs typeface="Times New Roman" pitchFamily="18" charset="0"/>
              </a:rPr>
              <a:t> Muslim 2592)</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dirty="0" smtClean="0"/>
              <a:t/>
            </a:r>
            <a:br>
              <a:rPr lang="en-US" dirty="0" smtClean="0"/>
            </a:b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610600" cy="5638800"/>
          </a:xfrm>
        </p:spPr>
        <p:txBody>
          <a:bodyPr>
            <a:noAutofit/>
          </a:bodyPr>
          <a:lstStyle/>
          <a:p>
            <a:pPr algn="just"/>
            <a:r>
              <a:rPr lang="en-US" sz="1800" dirty="0" smtClean="0">
                <a:latin typeface="Times New Roman" pitchFamily="18" charset="0"/>
                <a:cs typeface="Times New Roman" pitchFamily="18" charset="0"/>
              </a:rPr>
              <a:t>One day Prophet Muhammad (S.A.W) was going somewhere at noon and it was too hot in the desert when He (S.A.W) saw an old woman carrying her luggage on her head. Prophet Muhammad (S.A.W) helped her and took the luggage from the woman and carried it for her..</a:t>
            </a:r>
          </a:p>
          <a:p>
            <a:pPr algn="just"/>
            <a:r>
              <a:rPr lang="en-US" sz="1800" dirty="0" smtClean="0">
                <a:latin typeface="Times New Roman" pitchFamily="18" charset="0"/>
                <a:cs typeface="Times New Roman" pitchFamily="18" charset="0"/>
              </a:rPr>
              <a:t>Prophet Muhammad (S.A.W) asked the woman that where she was going and why? She said that I am leaving this town as I have heard that a magician named Muhammad (S.A.W) is in town.</a:t>
            </a:r>
          </a:p>
          <a:p>
            <a:pPr algn="just"/>
            <a:r>
              <a:rPr lang="en-US" sz="1800" dirty="0" smtClean="0">
                <a:latin typeface="Times New Roman" pitchFamily="18" charset="0"/>
                <a:cs typeface="Times New Roman" pitchFamily="18" charset="0"/>
              </a:rPr>
              <a:t>As Holy Prophet Muhammad (S.A.W) was very patient and kind, He (S.A.W) didn't say a word and kept listening. The old lady kept complaining that why she was leaving the town.</a:t>
            </a:r>
          </a:p>
          <a:p>
            <a:pPr algn="just"/>
            <a:r>
              <a:rPr lang="en-US" sz="1800" dirty="0" smtClean="0">
                <a:latin typeface="Times New Roman" pitchFamily="18" charset="0"/>
                <a:cs typeface="Times New Roman" pitchFamily="18" charset="0"/>
              </a:rPr>
              <a:t>While walking with the Holy Prophet (peace be upon Him), that old women noticed that this young man have a brightness on his smiling and humble face. And she also noticed that His sweat is perfumed. She was very impressed. </a:t>
            </a:r>
          </a:p>
          <a:p>
            <a:pPr algn="just"/>
            <a:r>
              <a:rPr lang="en-US" sz="1800" dirty="0" smtClean="0">
                <a:latin typeface="Times New Roman" pitchFamily="18" charset="0"/>
                <a:cs typeface="Times New Roman" pitchFamily="18" charset="0"/>
              </a:rPr>
              <a:t>When they reached the destination, Muhammad (S.A.W) put down the bag and was about to leave when the old woman said, "O, kind person! At least tell me your name!". Prophet Muhammad (S.A.W) replied, "I am the person because of whom you left the town."The old lady was amazed to listen that and said that such a kind, helping and true person can never be wrong and therefore she also accepted Islam.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05000"/>
            <a:ext cx="8229600" cy="2633472"/>
          </a:xfrm>
        </p:spPr>
        <p:txBody>
          <a:bodyPr/>
          <a:lstStyle/>
          <a:p>
            <a:r>
              <a:rPr lang="en-US" dirty="0" smtClean="0">
                <a:latin typeface="Times New Roman" pitchFamily="18" charset="0"/>
                <a:cs typeface="Times New Roman" pitchFamily="18" charset="0"/>
              </a:rPr>
              <a:t>You let your accomplishments speak for themselves; </a:t>
            </a:r>
          </a:p>
          <a:p>
            <a:r>
              <a:rPr lang="en-US" dirty="0" smtClean="0">
                <a:latin typeface="Times New Roman" pitchFamily="18" charset="0"/>
                <a:cs typeface="Times New Roman" pitchFamily="18" charset="0"/>
              </a:rPr>
              <a:t>You see your own goodness but prefer to focus the attention on others.</a:t>
            </a:r>
          </a:p>
          <a:p>
            <a:r>
              <a:rPr lang="en-US" dirty="0" smtClean="0">
                <a:latin typeface="Times New Roman" pitchFamily="18" charset="0"/>
                <a:cs typeface="Times New Roman" pitchFamily="18" charset="0"/>
              </a:rPr>
              <a:t>You do not see yourself as more special than others.</a:t>
            </a:r>
          </a:p>
          <a:p>
            <a:r>
              <a:rPr lang="en-US" dirty="0" smtClean="0">
                <a:latin typeface="Times New Roman" pitchFamily="18" charset="0"/>
                <a:cs typeface="Times New Roman" pitchFamily="18" charset="0"/>
              </a:rPr>
              <a:t> You admit your imperfections.</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590800" y="762000"/>
            <a:ext cx="3505200" cy="1143000"/>
          </a:xfrm>
        </p:spPr>
        <p:txBody>
          <a:bodyPr>
            <a:normAutofit fontScale="90000"/>
          </a:bodyPr>
          <a:lstStyle/>
          <a:p>
            <a:r>
              <a:rPr lang="en-GB" dirty="0" smtClean="0">
                <a:latin typeface="Times New Roman" pitchFamily="18" charset="0"/>
                <a:cs typeface="Times New Roman" pitchFamily="18" charset="0"/>
              </a:rPr>
              <a:t> </a:t>
            </a:r>
            <a:r>
              <a:rPr lang="en-GB" sz="4400" dirty="0" smtClean="0">
                <a:latin typeface="Times New Roman" pitchFamily="18" charset="0"/>
                <a:cs typeface="Times New Roman" pitchFamily="18" charset="0"/>
              </a:rPr>
              <a:t>HUMILITY</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678363"/>
          </a:xfrm>
        </p:spPr>
        <p:txBody>
          <a:bodyPr>
            <a:noAutofit/>
          </a:bodyPr>
          <a:lstStyle/>
          <a:p>
            <a:pPr>
              <a:buNone/>
            </a:pPr>
            <a:r>
              <a:rPr lang="en-GB" sz="2400" b="1" dirty="0" smtClean="0">
                <a:latin typeface="Times New Roman" pitchFamily="18" charset="0"/>
                <a:cs typeface="Times New Roman" pitchFamily="18" charset="0"/>
              </a:rPr>
              <a:t>Quran</a:t>
            </a:r>
            <a:endParaRPr lang="en-US" sz="24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r>
              <a:rPr lang="ar-SA" sz="2000" dirty="0" smtClean="0">
                <a:latin typeface="Times New Roman" pitchFamily="18" charset="0"/>
                <a:cs typeface="Times New Roman" pitchFamily="18" charset="0"/>
              </a:rPr>
              <a:t>وَعِبَادُ الرَّحْمَٰنِ الَّذِينَ يَمْشُونَ عَلَى الْأَرْضِ هَوْنًا</a:t>
            </a:r>
            <a:r>
              <a:rPr lang="en-GB"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The servants of the Most Merciful are those who walk upon the earth in humility. (</a:t>
            </a:r>
            <a:r>
              <a:rPr lang="en-GB" sz="2000" dirty="0" err="1" smtClean="0">
                <a:latin typeface="Times New Roman" pitchFamily="18" charset="0"/>
                <a:cs typeface="Times New Roman" pitchFamily="18" charset="0"/>
              </a:rPr>
              <a:t>Surah</a:t>
            </a:r>
            <a:r>
              <a:rPr lang="en-GB" sz="2000" dirty="0" smtClean="0">
                <a:latin typeface="Times New Roman" pitchFamily="18" charset="0"/>
                <a:cs typeface="Times New Roman" pitchFamily="18" charset="0"/>
              </a:rPr>
              <a:t> Al-</a:t>
            </a:r>
            <a:r>
              <a:rPr lang="en-GB" sz="2000" dirty="0" err="1" smtClean="0">
                <a:latin typeface="Times New Roman" pitchFamily="18" charset="0"/>
                <a:cs typeface="Times New Roman" pitchFamily="18" charset="0"/>
              </a:rPr>
              <a:t>Furqan</a:t>
            </a:r>
            <a:r>
              <a:rPr lang="en-GB" sz="2000" dirty="0" smtClean="0">
                <a:latin typeface="Times New Roman" pitchFamily="18" charset="0"/>
                <a:cs typeface="Times New Roman" pitchFamily="18" charset="0"/>
              </a:rPr>
              <a:t>, 63)</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r>
              <a:rPr lang="ar-SA" sz="2000" dirty="0" smtClean="0">
                <a:latin typeface="Times New Roman" pitchFamily="18" charset="0"/>
                <a:cs typeface="Times New Roman" pitchFamily="18" charset="0"/>
              </a:rPr>
              <a:t>ادْعُوا رَبَّكُمْ تَضَرُّعًا وَخُفْيَةً إِنَّهُ لَا يُحِبُّ الْمُعْتَدِينَ</a:t>
            </a:r>
            <a:r>
              <a:rPr lang="en-US" sz="2000" dirty="0" smtClean="0">
                <a:latin typeface="Times New Roman" pitchFamily="18" charset="0"/>
                <a:cs typeface="Times New Roman" pitchFamily="18" charset="0"/>
              </a:rPr>
              <a:t>    </a:t>
            </a:r>
          </a:p>
          <a:p>
            <a:r>
              <a:rPr lang="en-GB" sz="2000" dirty="0" smtClean="0">
                <a:latin typeface="Times New Roman" pitchFamily="18" charset="0"/>
                <a:cs typeface="Times New Roman" pitchFamily="18" charset="0"/>
              </a:rPr>
              <a:t>Call upon your Lord with humility and in private. Verily, He does not love transgressors. (</a:t>
            </a:r>
            <a:r>
              <a:rPr lang="en-GB" sz="2000" dirty="0" err="1" smtClean="0">
                <a:latin typeface="Times New Roman" pitchFamily="18" charset="0"/>
                <a:cs typeface="Times New Roman" pitchFamily="18" charset="0"/>
              </a:rPr>
              <a:t>Surah</a:t>
            </a:r>
            <a:r>
              <a:rPr lang="en-GB" sz="2000" dirty="0" smtClean="0">
                <a:latin typeface="Times New Roman" pitchFamily="18" charset="0"/>
                <a:cs typeface="Times New Roman" pitchFamily="18" charset="0"/>
              </a:rPr>
              <a:t> Al-</a:t>
            </a:r>
            <a:r>
              <a:rPr lang="en-GB" sz="2000" dirty="0" err="1" smtClean="0">
                <a:latin typeface="Times New Roman" pitchFamily="18" charset="0"/>
                <a:cs typeface="Times New Roman" pitchFamily="18" charset="0"/>
              </a:rPr>
              <a:t>A’raf</a:t>
            </a:r>
            <a:r>
              <a:rPr lang="en-GB" sz="2000" dirty="0" smtClean="0">
                <a:latin typeface="Times New Roman" pitchFamily="18" charset="0"/>
                <a:cs typeface="Times New Roman" pitchFamily="18" charset="0"/>
              </a:rPr>
              <a:t>, 55)</a:t>
            </a:r>
            <a:endParaRPr lang="en-US" sz="2000" dirty="0" smtClean="0">
              <a:latin typeface="Times New Roman" pitchFamily="18" charset="0"/>
              <a:cs typeface="Times New Roman" pitchFamily="18" charset="0"/>
            </a:endParaRPr>
          </a:p>
          <a:p>
            <a:pPr>
              <a:buNone/>
            </a:pPr>
            <a:r>
              <a:rPr lang="en-GB" sz="2400" b="1" dirty="0" err="1" smtClean="0">
                <a:latin typeface="Times New Roman" pitchFamily="18" charset="0"/>
                <a:cs typeface="Times New Roman" pitchFamily="18" charset="0"/>
              </a:rPr>
              <a:t>Hadith</a:t>
            </a:r>
            <a:endParaRPr lang="en-US" sz="2400" dirty="0" smtClean="0">
              <a:latin typeface="Times New Roman" pitchFamily="18" charset="0"/>
              <a:cs typeface="Times New Roman" pitchFamily="18" charset="0"/>
            </a:endParaRPr>
          </a:p>
          <a:p>
            <a:r>
              <a:rPr lang="en-GB" sz="2000" dirty="0" err="1" smtClean="0">
                <a:latin typeface="Times New Roman" pitchFamily="18" charset="0"/>
                <a:cs typeface="Times New Roman" pitchFamily="18" charset="0"/>
              </a:rPr>
              <a:t>Haritha</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ibn</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Wahb</a:t>
            </a:r>
            <a:r>
              <a:rPr lang="en-GB" sz="2000" dirty="0" smtClean="0">
                <a:latin typeface="Times New Roman" pitchFamily="18" charset="0"/>
                <a:cs typeface="Times New Roman" pitchFamily="18" charset="0"/>
              </a:rPr>
              <a:t> reported: The Messenger of Allah, peace and blessings be upon him, said:</a:t>
            </a: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r>
              <a:rPr lang="ar-SA" sz="2000" dirty="0" smtClean="0">
                <a:latin typeface="Times New Roman" pitchFamily="18" charset="0"/>
                <a:cs typeface="Times New Roman" pitchFamily="18" charset="0"/>
              </a:rPr>
              <a:t>أَلَا أُخْبِرُكُمْ بِأَهْلِ الْجَنَّةِ كُلُّ ضَعِيفٍ مُتَضَعِّفٍ لَوْ أَقْسَمَ عَلَى اللَّهِ لَأَبَرَّهُ</a:t>
            </a:r>
            <a:r>
              <a:rPr lang="en-GB"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Shall I not tell you about the companions of Paradise? They are every humble person considered weak, but if they gave an oath by Allah it would be fulfilled. (</a:t>
            </a:r>
            <a:r>
              <a:rPr lang="en-GB" sz="2000" dirty="0" err="1" smtClean="0">
                <a:latin typeface="Times New Roman" pitchFamily="18" charset="0"/>
                <a:cs typeface="Times New Roman" pitchFamily="18" charset="0"/>
              </a:rPr>
              <a:t>Sahih</a:t>
            </a:r>
            <a:r>
              <a:rPr lang="en-GB" sz="2000"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Bukhari</a:t>
            </a:r>
            <a:r>
              <a:rPr lang="en-GB" sz="2000" dirty="0" smtClean="0">
                <a:latin typeface="Times New Roman" pitchFamily="18" charset="0"/>
                <a:cs typeface="Times New Roman" pitchFamily="18" charset="0"/>
              </a:rPr>
              <a:t> 4634)</a:t>
            </a:r>
            <a:endParaRPr lang="en-US" sz="20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udgement.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2743200"/>
          </a:xfrm>
        </p:spPr>
        <p:txBody>
          <a:bodyPr/>
          <a:lstStyle/>
          <a:p>
            <a:r>
              <a:rPr lang="en-US" dirty="0" smtClean="0">
                <a:latin typeface="Times New Roman" pitchFamily="18" charset="0"/>
                <a:cs typeface="Times New Roman" pitchFamily="18" charset="0"/>
              </a:rPr>
              <a:t>You are analytical.</a:t>
            </a:r>
          </a:p>
          <a:p>
            <a:r>
              <a:rPr lang="en-US" dirty="0" smtClean="0">
                <a:latin typeface="Times New Roman" pitchFamily="18" charset="0"/>
                <a:cs typeface="Times New Roman" pitchFamily="18" charset="0"/>
              </a:rPr>
              <a:t>you examine things from all sides. </a:t>
            </a:r>
          </a:p>
          <a:p>
            <a:r>
              <a:rPr lang="en-US" dirty="0" smtClean="0">
                <a:latin typeface="Times New Roman" pitchFamily="18" charset="0"/>
                <a:cs typeface="Times New Roman" pitchFamily="18" charset="0"/>
              </a:rPr>
              <a:t>you do not jump to conclusions, but instead attempt to weigh all the evidence when making decisions.</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990600" y="609600"/>
            <a:ext cx="6172200" cy="1524000"/>
          </a:xfrm>
        </p:spPr>
        <p:txBody>
          <a:bodyPr>
            <a:noAutofit/>
          </a:bodyPr>
          <a:lstStyle/>
          <a:p>
            <a:r>
              <a:rPr lang="en-GB" sz="4000" dirty="0" smtClean="0">
                <a:latin typeface="Times New Roman" pitchFamily="18" charset="0"/>
                <a:cs typeface="Times New Roman" pitchFamily="18" charset="0"/>
              </a:rPr>
              <a:t>JUDGEMENT/CRITICAL THINKING</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endParaRPr lang="en-US" sz="4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486400"/>
          </a:xfrm>
        </p:spPr>
        <p:txBody>
          <a:bodyPr>
            <a:noAutofit/>
          </a:bodyPr>
          <a:lstStyle/>
          <a:p>
            <a:pPr>
              <a:buNone/>
            </a:pPr>
            <a:r>
              <a:rPr lang="en-GB" sz="2000" b="1" dirty="0" smtClean="0">
                <a:latin typeface="Times New Roman" pitchFamily="18" charset="0"/>
                <a:cs typeface="Times New Roman" pitchFamily="18" charset="0"/>
              </a:rPr>
              <a:t>Quran</a:t>
            </a:r>
            <a:endParaRPr lang="en-US" sz="20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In </a:t>
            </a:r>
            <a:r>
              <a:rPr lang="en-GB" sz="2000" dirty="0" err="1" smtClean="0">
                <a:latin typeface="Times New Roman" pitchFamily="18" charset="0"/>
                <a:cs typeface="Times New Roman" pitchFamily="18" charset="0"/>
              </a:rPr>
              <a:t>Surah</a:t>
            </a:r>
            <a:r>
              <a:rPr lang="en-GB" sz="2000" dirty="0" smtClean="0">
                <a:latin typeface="Times New Roman" pitchFamily="18" charset="0"/>
                <a:cs typeface="Times New Roman" pitchFamily="18" charset="0"/>
              </a:rPr>
              <a:t> A-Rum verse 8 Allah says:</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Do they not contemplate (meditate, think over) within themselves? Allah has created the heavens and the earth and what is between them except in truth and for a specified term. And indeed, many of the people, in [the matter of] the meeting with their Lord, are disbelievers.</a:t>
            </a:r>
            <a:endParaRPr lang="en-US" sz="2000" dirty="0" smtClean="0">
              <a:latin typeface="Times New Roman" pitchFamily="18" charset="0"/>
              <a:cs typeface="Times New Roman" pitchFamily="18" charset="0"/>
            </a:endParaRPr>
          </a:p>
          <a:p>
            <a:pPr>
              <a:buNone/>
            </a:pPr>
            <a:r>
              <a:rPr lang="en-GB" sz="2000" b="1" dirty="0" err="1" smtClean="0">
                <a:latin typeface="Times New Roman" pitchFamily="18" charset="0"/>
                <a:cs typeface="Times New Roman" pitchFamily="18" charset="0"/>
              </a:rPr>
              <a:t>Hadith</a:t>
            </a:r>
            <a:endParaRPr lang="en-US" sz="20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The Prophet (PBUH) said:</a:t>
            </a:r>
            <a:endParaRPr lang="en-US" sz="20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If any of you sees an evil done he/she should stop it by his hand, if he/she cannot he/she should protest against it, if cannot then at least he/she should repulse it by heart, and this is the weakest from of faith." (</a:t>
            </a:r>
            <a:r>
              <a:rPr lang="en-GB" sz="2000" dirty="0" err="1" smtClean="0">
                <a:latin typeface="Times New Roman" pitchFamily="18" charset="0"/>
                <a:cs typeface="Times New Roman" pitchFamily="18" charset="0"/>
              </a:rPr>
              <a:t>Sahih</a:t>
            </a:r>
            <a:r>
              <a:rPr lang="en-GB" sz="2000" dirty="0" smtClean="0">
                <a:latin typeface="Times New Roman" pitchFamily="18" charset="0"/>
                <a:cs typeface="Times New Roman" pitchFamily="18" charset="0"/>
              </a:rPr>
              <a:t> Muslim, V 1 p 51) </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4" name="Picture 3" descr="D:\Studies Stuff\BS-8\Positive Psych\judgementt_files\30_8.png">
            <a:hlinkClick r:id="rId2"/>
          </p:cNvPr>
          <p:cNvPicPr/>
          <p:nvPr/>
        </p:nvPicPr>
        <p:blipFill>
          <a:blip r:embed="rId3"/>
          <a:srcRect/>
          <a:stretch>
            <a:fillRect/>
          </a:stretch>
        </p:blipFill>
        <p:spPr bwMode="auto">
          <a:xfrm>
            <a:off x="2133600" y="1752600"/>
            <a:ext cx="6019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lnSpcReduction="10000"/>
          </a:bodyPr>
          <a:lstStyle/>
          <a:p>
            <a:pPr algn="just"/>
            <a:r>
              <a:rPr lang="en-US" dirty="0" smtClean="0">
                <a:latin typeface="Times New Roman" pitchFamily="18" charset="0"/>
                <a:cs typeface="Times New Roman" pitchFamily="18" charset="0"/>
              </a:rPr>
              <a:t>On the eve of the Battle of </a:t>
            </a:r>
            <a:r>
              <a:rPr lang="en-US" dirty="0" err="1" smtClean="0">
                <a:latin typeface="Times New Roman" pitchFamily="18" charset="0"/>
                <a:cs typeface="Times New Roman" pitchFamily="18" charset="0"/>
              </a:rPr>
              <a:t>Badr</a:t>
            </a:r>
            <a:r>
              <a:rPr lang="en-US" dirty="0" smtClean="0">
                <a:latin typeface="Times New Roman" pitchFamily="18" charset="0"/>
                <a:cs typeface="Times New Roman" pitchFamily="18" charset="0"/>
              </a:rPr>
              <a:t>, Muhammad(PBUH) and the Muslim army had decided to set up camp at the first water-well they encountered. But </a:t>
            </a:r>
            <a:r>
              <a:rPr lang="en-US" dirty="0" err="1" smtClean="0">
                <a:latin typeface="Times New Roman" pitchFamily="18" charset="0"/>
                <a:cs typeface="Times New Roman" pitchFamily="18" charset="0"/>
              </a:rPr>
              <a:t>Hubab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Ibn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Mundhir</a:t>
            </a:r>
            <a:r>
              <a:rPr lang="en-US" dirty="0" smtClean="0">
                <a:latin typeface="Times New Roman" pitchFamily="18" charset="0"/>
                <a:cs typeface="Times New Roman" pitchFamily="18" charset="0"/>
              </a:rPr>
              <a:t> came to see the Prophet Muhammad(PBUH) and quizzed him regarding war strategy. </a:t>
            </a:r>
            <a:r>
              <a:rPr lang="en-US" dirty="0" err="1" smtClean="0">
                <a:latin typeface="Times New Roman" pitchFamily="18" charset="0"/>
                <a:cs typeface="Times New Roman" pitchFamily="18" charset="0"/>
              </a:rPr>
              <a:t>Hubab</a:t>
            </a:r>
            <a:r>
              <a:rPr lang="en-US" dirty="0" smtClean="0">
                <a:latin typeface="Times New Roman" pitchFamily="18" charset="0"/>
                <a:cs typeface="Times New Roman" pitchFamily="18" charset="0"/>
              </a:rPr>
              <a:t> asked if the chosen place was divinely commanded or a part of Muhammad’s (PBUH) own strategic plan.</a:t>
            </a:r>
          </a:p>
          <a:p>
            <a:pPr algn="just"/>
            <a:r>
              <a:rPr lang="en-US" dirty="0" smtClean="0">
                <a:latin typeface="Times New Roman" pitchFamily="18" charset="0"/>
                <a:cs typeface="Times New Roman" pitchFamily="18" charset="0"/>
              </a:rPr>
              <a:t>Muhammad (PBUH) replied that it was his idea. </a:t>
            </a:r>
            <a:r>
              <a:rPr lang="en-US" dirty="0" err="1" smtClean="0">
                <a:latin typeface="Times New Roman" pitchFamily="18" charset="0"/>
                <a:cs typeface="Times New Roman" pitchFamily="18" charset="0"/>
              </a:rPr>
              <a:t>Hubab</a:t>
            </a:r>
            <a:r>
              <a:rPr lang="en-US" dirty="0" smtClean="0">
                <a:latin typeface="Times New Roman" pitchFamily="18" charset="0"/>
                <a:cs typeface="Times New Roman" pitchFamily="18" charset="0"/>
              </a:rPr>
              <a:t> then told the Prophet (PBUH)that it was not good strategy. He suggested instead that they occupy the well closest to the </a:t>
            </a:r>
            <a:r>
              <a:rPr lang="en-US" dirty="0" err="1" smtClean="0">
                <a:latin typeface="Times New Roman" pitchFamily="18" charset="0"/>
                <a:cs typeface="Times New Roman" pitchFamily="18" charset="0"/>
              </a:rPr>
              <a:t>Quraish</a:t>
            </a:r>
            <a:r>
              <a:rPr lang="en-US" dirty="0" smtClean="0">
                <a:latin typeface="Times New Roman" pitchFamily="18" charset="0"/>
                <a:cs typeface="Times New Roman" pitchFamily="18" charset="0"/>
              </a:rPr>
              <a:t> army and block off the other ones. Muhammad (PBUH) agreed with the suggestion and changed the army’s position.</a:t>
            </a:r>
          </a:p>
          <a:p>
            <a:pPr algn="just"/>
            <a:endParaRPr lang="en-US"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to-delat-esli-antidepressantyi-ne-pomogayut.jpg"/>
          <p:cNvPicPr>
            <a:picLocks noChangeAspect="1"/>
          </p:cNvPicPr>
          <p:nvPr/>
        </p:nvPicPr>
        <p:blipFill>
          <a:blip r:embed="rId2"/>
          <a:stretch>
            <a:fillRect/>
          </a:stretch>
        </p:blipFill>
        <p:spPr>
          <a:xfrm>
            <a:off x="0" y="1447800"/>
            <a:ext cx="9144000" cy="5410200"/>
          </a:xfrm>
          <a:prstGeom prst="rect">
            <a:avLst/>
          </a:prstGeom>
        </p:spPr>
      </p:pic>
      <p:sp>
        <p:nvSpPr>
          <p:cNvPr id="3" name="Title 2"/>
          <p:cNvSpPr>
            <a:spLocks noGrp="1"/>
          </p:cNvSpPr>
          <p:nvPr>
            <p:ph type="title"/>
          </p:nvPr>
        </p:nvSpPr>
        <p:spPr>
          <a:xfrm>
            <a:off x="2362200" y="228600"/>
            <a:ext cx="3352800" cy="1036638"/>
          </a:xfrm>
        </p:spPr>
        <p:txBody>
          <a:bodyPr>
            <a:normAutofit/>
          </a:bodyPr>
          <a:lstStyle/>
          <a:p>
            <a:r>
              <a:rPr lang="en-US" sz="5300" dirty="0" smtClean="0">
                <a:solidFill>
                  <a:srgbClr val="FFFF00"/>
                </a:solidFill>
                <a:effectLst>
                  <a:outerShdw blurRad="38100" dist="38100" dir="2700000" algn="tl">
                    <a:srgbClr val="000000">
                      <a:alpha val="43137"/>
                    </a:srgbClr>
                  </a:outerShdw>
                </a:effectLst>
                <a:latin typeface="Lucida Handwriting" pitchFamily="66" charset="0"/>
                <a:cs typeface="Times New Roman" pitchFamily="18" charset="0"/>
              </a:rPr>
              <a:t>HUMOR</a:t>
            </a:r>
            <a:r>
              <a:rPr lang="en-US" dirty="0" smtClean="0">
                <a:solidFill>
                  <a:srgbClr val="FFFF00"/>
                </a:solidFill>
                <a:effectLst>
                  <a:outerShdw blurRad="38100" dist="38100" dir="2700000" algn="tl">
                    <a:srgbClr val="000000">
                      <a:alpha val="43137"/>
                    </a:srgbClr>
                  </a:outerShdw>
                </a:effectLst>
                <a:latin typeface="Lucida Handwriting" pitchFamily="66" charset="0"/>
                <a:cs typeface="Times New Roman" pitchFamily="18" charset="0"/>
              </a:rPr>
              <a:t> </a:t>
            </a:r>
            <a:endParaRPr lang="en-US" dirty="0">
              <a:solidFill>
                <a:srgbClr val="FFFF00"/>
              </a:solidFill>
              <a:effectLst>
                <a:outerShdw blurRad="38100" dist="38100" dir="2700000" algn="tl">
                  <a:srgbClr val="000000">
                    <a:alpha val="43137"/>
                  </a:srgbClr>
                </a:outerShdw>
              </a:effectLst>
              <a:latin typeface="Lucida Handwriting" pitchFamily="66"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fontScale="92500" lnSpcReduction="20000"/>
          </a:bodyPr>
          <a:lstStyle/>
          <a:p>
            <a:pPr>
              <a:buNone/>
            </a:pPr>
            <a:r>
              <a:rPr lang="en-GB" b="1" dirty="0" err="1" smtClean="0">
                <a:latin typeface="Times New Roman" pitchFamily="18" charset="0"/>
                <a:cs typeface="Times New Roman" pitchFamily="18" charset="0"/>
              </a:rPr>
              <a:t>Hadith</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Prophet (Peace Be Upon Him) said as narrated by Abu </a:t>
            </a:r>
            <a:r>
              <a:rPr lang="en-GB" dirty="0" err="1" smtClean="0">
                <a:latin typeface="Times New Roman" pitchFamily="18" charset="0"/>
                <a:cs typeface="Times New Roman" pitchFamily="18" charset="0"/>
              </a:rPr>
              <a:t>Hurairah</a:t>
            </a:r>
            <a:r>
              <a:rPr lang="en-GB" dirty="0" smtClean="0">
                <a:latin typeface="Times New Roman" pitchFamily="18" charset="0"/>
                <a:cs typeface="Times New Roman" pitchFamily="18" charset="0"/>
              </a:rPr>
              <a:t>: “He who does not thank people, does not thank Allah” (Ahmad, </a:t>
            </a:r>
            <a:r>
              <a:rPr lang="en-GB" dirty="0" err="1" smtClean="0">
                <a:latin typeface="Times New Roman" pitchFamily="18" charset="0"/>
                <a:cs typeface="Times New Roman" pitchFamily="18" charset="0"/>
              </a:rPr>
              <a:t>Tirmidhi</a:t>
            </a:r>
            <a:r>
              <a:rPr lang="en-GB"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Prophet (PBUH) said: “Whoever has a favour done for him and says to the one who did it, </a:t>
            </a:r>
            <a:r>
              <a:rPr lang="en-GB" b="1" dirty="0" smtClean="0">
                <a:latin typeface="Times New Roman" pitchFamily="18" charset="0"/>
                <a:cs typeface="Times New Roman" pitchFamily="18" charset="0"/>
              </a:rPr>
              <a:t>‘</a:t>
            </a:r>
            <a:r>
              <a:rPr lang="en-GB" b="1" dirty="0" err="1" smtClean="0">
                <a:latin typeface="Times New Roman" pitchFamily="18" charset="0"/>
                <a:cs typeface="Times New Roman" pitchFamily="18" charset="0"/>
              </a:rPr>
              <a:t>Jazak</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Allahu</a:t>
            </a:r>
            <a:r>
              <a:rPr lang="en-GB" b="1" dirty="0" smtClean="0">
                <a:latin typeface="Times New Roman" pitchFamily="18" charset="0"/>
                <a:cs typeface="Times New Roman" pitchFamily="18" charset="0"/>
              </a:rPr>
              <a:t> </a:t>
            </a:r>
            <a:r>
              <a:rPr lang="en-GB" b="1" dirty="0" err="1" smtClean="0">
                <a:latin typeface="Times New Roman" pitchFamily="18" charset="0"/>
                <a:cs typeface="Times New Roman" pitchFamily="18" charset="0"/>
              </a:rPr>
              <a:t>khayran</a:t>
            </a:r>
            <a:r>
              <a:rPr lang="en-GB" b="1" dirty="0" smtClean="0">
                <a:latin typeface="Times New Roman" pitchFamily="18" charset="0"/>
                <a:cs typeface="Times New Roman" pitchFamily="18" charset="0"/>
              </a:rPr>
              <a:t>,’</a:t>
            </a:r>
            <a:r>
              <a:rPr lang="en-GB" dirty="0" smtClean="0">
                <a:latin typeface="Times New Roman" pitchFamily="18" charset="0"/>
                <a:cs typeface="Times New Roman" pitchFamily="18" charset="0"/>
              </a:rPr>
              <a:t> has done enough to thank him” (</a:t>
            </a:r>
            <a:r>
              <a:rPr lang="en-GB" dirty="0" err="1" smtClean="0">
                <a:latin typeface="Times New Roman" pitchFamily="18" charset="0"/>
                <a:cs typeface="Times New Roman" pitchFamily="18" charset="0"/>
              </a:rPr>
              <a:t>Tirmidhi</a:t>
            </a:r>
            <a:r>
              <a:rPr lang="en-GB" dirty="0" smtClean="0">
                <a:latin typeface="Times New Roman" pitchFamily="18" charset="0"/>
                <a:cs typeface="Times New Roman" pitchFamily="18" charset="0"/>
              </a:rPr>
              <a:t>)</a:t>
            </a:r>
          </a:p>
          <a:p>
            <a:pPr>
              <a:buNone/>
            </a:pPr>
            <a:r>
              <a:rPr lang="en-GB" b="1" dirty="0" smtClean="0">
                <a:latin typeface="Times New Roman" pitchFamily="18" charset="0"/>
                <a:cs typeface="Times New Roman" pitchFamily="18" charset="0"/>
              </a:rPr>
              <a:t>How to promote it</a:t>
            </a:r>
            <a:endParaRPr lang="en-US" b="1"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Gratitude’s importance was emphasized by the Prophet when he took the hand of </a:t>
            </a:r>
            <a:r>
              <a:rPr lang="en-GB" dirty="0" err="1" smtClean="0">
                <a:latin typeface="Times New Roman" pitchFamily="18" charset="0"/>
                <a:cs typeface="Times New Roman" pitchFamily="18" charset="0"/>
              </a:rPr>
              <a:t>Mu’aadh</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ibn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Jabal</a:t>
            </a:r>
            <a:r>
              <a:rPr lang="en-GB" dirty="0" smtClean="0">
                <a:latin typeface="Times New Roman" pitchFamily="18" charset="0"/>
                <a:cs typeface="Times New Roman" pitchFamily="18" charset="0"/>
              </a:rPr>
              <a:t> and said: “O </a:t>
            </a:r>
            <a:r>
              <a:rPr lang="en-GB" dirty="0" err="1" smtClean="0">
                <a:latin typeface="Times New Roman" pitchFamily="18" charset="0"/>
                <a:cs typeface="Times New Roman" pitchFamily="18" charset="0"/>
              </a:rPr>
              <a:t>Mu’aadh</a:t>
            </a:r>
            <a:r>
              <a:rPr lang="en-GB" dirty="0" smtClean="0">
                <a:latin typeface="Times New Roman" pitchFamily="18" charset="0"/>
                <a:cs typeface="Times New Roman" pitchFamily="18" charset="0"/>
              </a:rPr>
              <a:t>, by Allah I love you, by Allah I love you.” Then he said, “I advise you, O </a:t>
            </a:r>
            <a:r>
              <a:rPr lang="en-GB" dirty="0" err="1" smtClean="0">
                <a:latin typeface="Times New Roman" pitchFamily="18" charset="0"/>
                <a:cs typeface="Times New Roman" pitchFamily="18" charset="0"/>
              </a:rPr>
              <a:t>Mu’aadh</a:t>
            </a:r>
            <a:r>
              <a:rPr lang="en-GB" dirty="0" smtClean="0">
                <a:latin typeface="Times New Roman" pitchFamily="18" charset="0"/>
                <a:cs typeface="Times New Roman" pitchFamily="18" charset="0"/>
              </a:rPr>
              <a:t>, do not fail to say this after every prayer: </a:t>
            </a:r>
            <a:r>
              <a:rPr lang="en-GB" b="1" i="1" dirty="0" smtClean="0">
                <a:latin typeface="Times New Roman" pitchFamily="18" charset="0"/>
                <a:cs typeface="Times New Roman" pitchFamily="18" charset="0"/>
              </a:rPr>
              <a:t>O Allah! Help me to remember You; to thank You and to worship You properly.</a:t>
            </a:r>
            <a:r>
              <a:rPr lang="en-GB"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1"/>
            <a:ext cx="8229600" cy="2819400"/>
          </a:xfrm>
        </p:spPr>
        <p:txBody>
          <a:bodyPr/>
          <a:lstStyle/>
          <a:p>
            <a:r>
              <a:rPr lang="en-US" dirty="0" smtClean="0">
                <a:latin typeface="Times New Roman" pitchFamily="18" charset="0"/>
                <a:cs typeface="Times New Roman" pitchFamily="18" charset="0"/>
              </a:rPr>
              <a:t>You are playful.</a:t>
            </a:r>
          </a:p>
          <a:p>
            <a:r>
              <a:rPr lang="en-US" dirty="0" smtClean="0">
                <a:latin typeface="Times New Roman" pitchFamily="18" charset="0"/>
                <a:cs typeface="Times New Roman" pitchFamily="18" charset="0"/>
              </a:rPr>
              <a:t> you love to make people smile and laugh.</a:t>
            </a:r>
          </a:p>
          <a:p>
            <a:r>
              <a:rPr lang="en-US" dirty="0" smtClean="0">
                <a:latin typeface="Times New Roman" pitchFamily="18" charset="0"/>
                <a:cs typeface="Times New Roman" pitchFamily="18" charset="0"/>
              </a:rPr>
              <a:t> your sense of humor helps you connect closely to others.</a:t>
            </a:r>
          </a:p>
          <a:p>
            <a:r>
              <a:rPr lang="en-US" dirty="0" smtClean="0">
                <a:latin typeface="Times New Roman" pitchFamily="18" charset="0"/>
                <a:cs typeface="Times New Roman" pitchFamily="18" charset="0"/>
              </a:rPr>
              <a:t>you brighten gloomy situations with fun and/or jokes.</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971800" y="381000"/>
            <a:ext cx="2514600" cy="1066800"/>
          </a:xfrm>
        </p:spPr>
        <p:txBody>
          <a:bodyPr>
            <a:normAutofit fontScale="90000"/>
          </a:bodyPr>
          <a:lstStyle/>
          <a:p>
            <a:r>
              <a:rPr lang="en-GB" dirty="0" smtClean="0">
                <a:latin typeface="Times New Roman" pitchFamily="18" charset="0"/>
                <a:cs typeface="Times New Roman" pitchFamily="18" charset="0"/>
              </a:rPr>
              <a:t>                       </a:t>
            </a:r>
            <a:r>
              <a:rPr lang="en-GB" sz="4400" dirty="0" smtClean="0">
                <a:latin typeface="Times New Roman" pitchFamily="18" charset="0"/>
                <a:cs typeface="Times New Roman" pitchFamily="18" charset="0"/>
              </a:rPr>
              <a:t>HUMOR</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229600" cy="5257800"/>
          </a:xfrm>
        </p:spPr>
        <p:txBody>
          <a:bodyPr>
            <a:normAutofit fontScale="92500" lnSpcReduction="20000"/>
          </a:bodyPr>
          <a:lstStyle/>
          <a:p>
            <a:pPr algn="just">
              <a:buNone/>
            </a:pPr>
            <a:r>
              <a:rPr lang="en-GB" b="1" dirty="0" smtClean="0">
                <a:latin typeface="Times New Roman" pitchFamily="18" charset="0"/>
                <a:cs typeface="Times New Roman" pitchFamily="18" charset="0"/>
              </a:rPr>
              <a:t>Quran</a:t>
            </a:r>
          </a:p>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ا بۡكٰىۙ</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وَ</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وَاَنَّهٗ هُوَ اَضۡحَكَ</a:t>
            </a:r>
            <a:endParaRPr lang="en-US"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“That it is He Who </a:t>
            </a:r>
            <a:r>
              <a:rPr lang="en-GB" dirty="0" err="1" smtClean="0">
                <a:latin typeface="Times New Roman" pitchFamily="18" charset="0"/>
                <a:cs typeface="Times New Roman" pitchFamily="18" charset="0"/>
              </a:rPr>
              <a:t>granteth</a:t>
            </a:r>
            <a:r>
              <a:rPr lang="en-GB" dirty="0" smtClean="0">
                <a:latin typeface="Times New Roman" pitchFamily="18" charset="0"/>
                <a:cs typeface="Times New Roman" pitchFamily="18" charset="0"/>
              </a:rPr>
              <a:t> Laughter and Tears."</a:t>
            </a:r>
            <a:r>
              <a:rPr lang="en-GB" i="1" dirty="0" smtClean="0">
                <a:latin typeface="Times New Roman" pitchFamily="18" charset="0"/>
                <a:cs typeface="Times New Roman" pitchFamily="18" charset="0"/>
              </a:rPr>
              <a:t> (An-</a:t>
            </a:r>
            <a:r>
              <a:rPr lang="en-GB" i="1" dirty="0" err="1" smtClean="0">
                <a:latin typeface="Times New Roman" pitchFamily="18" charset="0"/>
                <a:cs typeface="Times New Roman" pitchFamily="18" charset="0"/>
              </a:rPr>
              <a:t>Najm</a:t>
            </a:r>
            <a:r>
              <a:rPr lang="en-GB" i="1" dirty="0" smtClean="0">
                <a:latin typeface="Times New Roman" pitchFamily="18" charset="0"/>
                <a:cs typeface="Times New Roman" pitchFamily="18" charset="0"/>
              </a:rPr>
              <a:t>, 43)</a:t>
            </a:r>
            <a:endParaRPr lang="en-US" dirty="0" smtClean="0">
              <a:latin typeface="Times New Roman" pitchFamily="18" charset="0"/>
              <a:cs typeface="Times New Roman" pitchFamily="18" charset="0"/>
            </a:endParaRPr>
          </a:p>
          <a:p>
            <a:pPr algn="just">
              <a:buNone/>
            </a:pPr>
            <a:r>
              <a:rPr lang="en-GB" b="1" dirty="0" err="1" smtClean="0">
                <a:latin typeface="Times New Roman" pitchFamily="18" charset="0"/>
                <a:cs typeface="Times New Roman" pitchFamily="18" charset="0"/>
              </a:rPr>
              <a:t>Hadith</a:t>
            </a:r>
            <a:endParaRPr lang="en-US"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The Prophet encouraged to be </a:t>
            </a:r>
            <a:r>
              <a:rPr lang="en-GB" dirty="0" err="1" smtClean="0">
                <a:latin typeface="Times New Roman" pitchFamily="18" charset="0"/>
                <a:cs typeface="Times New Roman" pitchFamily="18" charset="0"/>
              </a:rPr>
              <a:t>jestful</a:t>
            </a:r>
            <a:r>
              <a:rPr lang="en-GB" dirty="0" smtClean="0">
                <a:latin typeface="Times New Roman" pitchFamily="18" charset="0"/>
                <a:cs typeface="Times New Roman" pitchFamily="18" charset="0"/>
              </a:rPr>
              <a:t> with your family. </a:t>
            </a:r>
            <a:r>
              <a:rPr lang="en-GB" dirty="0" err="1" smtClean="0">
                <a:latin typeface="Times New Roman" pitchFamily="18" charset="0"/>
                <a:cs typeface="Times New Roman" pitchFamily="18" charset="0"/>
              </a:rPr>
              <a:t>Ibn</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Mas'ud</a:t>
            </a:r>
            <a:r>
              <a:rPr lang="en-GB" dirty="0" smtClean="0">
                <a:latin typeface="Times New Roman" pitchFamily="18" charset="0"/>
                <a:cs typeface="Times New Roman" pitchFamily="18" charset="0"/>
              </a:rPr>
              <a:t> narrated that the Prophet Muhammad said;</a:t>
            </a:r>
            <a:endParaRPr lang="en-US"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"Mix with the people on the condition that your </a:t>
            </a:r>
            <a:r>
              <a:rPr lang="en-GB" dirty="0" err="1" smtClean="0">
                <a:latin typeface="Times New Roman" pitchFamily="18" charset="0"/>
                <a:cs typeface="Times New Roman" pitchFamily="18" charset="0"/>
              </a:rPr>
              <a:t>Deen</a:t>
            </a:r>
            <a:r>
              <a:rPr lang="en-GB" dirty="0" smtClean="0">
                <a:latin typeface="Times New Roman" pitchFamily="18" charset="0"/>
                <a:cs typeface="Times New Roman" pitchFamily="18" charset="0"/>
              </a:rPr>
              <a:t> is not jeopardized, and be </a:t>
            </a:r>
            <a:r>
              <a:rPr lang="en-GB" dirty="0" err="1" smtClean="0">
                <a:latin typeface="Times New Roman" pitchFamily="18" charset="0"/>
                <a:cs typeface="Times New Roman" pitchFamily="18" charset="0"/>
              </a:rPr>
              <a:t>jestful</a:t>
            </a:r>
            <a:r>
              <a:rPr lang="en-GB" dirty="0" smtClean="0">
                <a:latin typeface="Times New Roman" pitchFamily="18" charset="0"/>
                <a:cs typeface="Times New Roman" pitchFamily="18" charset="0"/>
              </a:rPr>
              <a:t> with the family." (</a:t>
            </a:r>
            <a:r>
              <a:rPr lang="en-GB" i="1" dirty="0" err="1" smtClean="0">
                <a:latin typeface="Times New Roman" pitchFamily="18" charset="0"/>
                <a:cs typeface="Times New Roman" pitchFamily="18" charset="0"/>
              </a:rPr>
              <a:t>Sahih</a:t>
            </a:r>
            <a:r>
              <a:rPr lang="en-GB" i="1" dirty="0" smtClean="0">
                <a:latin typeface="Times New Roman" pitchFamily="18" charset="0"/>
                <a:cs typeface="Times New Roman" pitchFamily="18" charset="0"/>
              </a:rPr>
              <a:t> al-</a:t>
            </a:r>
            <a:r>
              <a:rPr lang="en-GB" i="1" dirty="0" err="1" smtClean="0">
                <a:latin typeface="Times New Roman" pitchFamily="18" charset="0"/>
                <a:cs typeface="Times New Roman" pitchFamily="18" charset="0"/>
              </a:rPr>
              <a:t>Bukhari</a:t>
            </a:r>
            <a:r>
              <a:rPr lang="en-GB" i="1" dirty="0" smtClean="0">
                <a:latin typeface="Times New Roman" pitchFamily="18" charset="0"/>
                <a:cs typeface="Times New Roman" pitchFamily="18" charset="0"/>
              </a:rPr>
              <a:t>, Chapter 81)</a:t>
            </a:r>
            <a:endParaRPr lang="en-US"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Abu </a:t>
            </a:r>
            <a:r>
              <a:rPr lang="en-GB" dirty="0" err="1" smtClean="0">
                <a:latin typeface="Times New Roman" pitchFamily="18" charset="0"/>
                <a:cs typeface="Times New Roman" pitchFamily="18" charset="0"/>
              </a:rPr>
              <a:t>Zarr</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Ghaffari</a:t>
            </a:r>
            <a:r>
              <a:rPr lang="en-GB" dirty="0" smtClean="0">
                <a:latin typeface="Times New Roman" pitchFamily="18" charset="0"/>
                <a:cs typeface="Times New Roman" pitchFamily="18" charset="0"/>
              </a:rPr>
              <a:t> (RA) narrated:</a:t>
            </a:r>
            <a:endParaRPr lang="en-US"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"...I indeed saw the Messenger of Allah laughed till his front teeth were exposed." (</a:t>
            </a:r>
            <a:r>
              <a:rPr lang="en-GB" i="1" dirty="0" err="1" smtClean="0">
                <a:latin typeface="Times New Roman" pitchFamily="18" charset="0"/>
                <a:cs typeface="Times New Roman" pitchFamily="18" charset="0"/>
              </a:rPr>
              <a:t>Sahih</a:t>
            </a:r>
            <a:r>
              <a:rPr lang="en-GB" i="1" dirty="0" smtClean="0">
                <a:latin typeface="Times New Roman" pitchFamily="18" charset="0"/>
                <a:cs typeface="Times New Roman" pitchFamily="18" charset="0"/>
              </a:rPr>
              <a:t> Muslim, Chapter 83, </a:t>
            </a:r>
            <a:r>
              <a:rPr lang="en-GB" i="1" dirty="0" err="1" smtClean="0">
                <a:latin typeface="Times New Roman" pitchFamily="18" charset="0"/>
                <a:cs typeface="Times New Roman" pitchFamily="18" charset="0"/>
              </a:rPr>
              <a:t>Hadith</a:t>
            </a:r>
            <a:r>
              <a:rPr lang="en-GB" i="1" dirty="0" smtClean="0">
                <a:latin typeface="Times New Roman" pitchFamily="18" charset="0"/>
                <a:cs typeface="Times New Roman" pitchFamily="18" charset="0"/>
              </a:rPr>
              <a:t> Number 365)</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867400"/>
          </a:xfrm>
        </p:spPr>
        <p:txBody>
          <a:bodyPr>
            <a:noAutofit/>
          </a:bodyPr>
          <a:lstStyle/>
          <a:p>
            <a:pPr algn="just" fontAlgn="base"/>
            <a:r>
              <a:rPr lang="en-US" sz="2400" dirty="0" smtClean="0">
                <a:latin typeface="Times New Roman" pitchFamily="18" charset="0"/>
                <a:cs typeface="Times New Roman" pitchFamily="18" charset="0"/>
              </a:rPr>
              <a:t>Once a man came to the Prophet (PBUH) and wanted to give him a ride on his camel. </a:t>
            </a:r>
          </a:p>
          <a:p>
            <a:pPr algn="just" fontAlgn="base">
              <a:buNone/>
            </a:pPr>
            <a:r>
              <a:rPr lang="en-US" sz="2400" dirty="0" smtClean="0">
                <a:latin typeface="Times New Roman" pitchFamily="18" charset="0"/>
                <a:cs typeface="Times New Roman" pitchFamily="18" charset="0"/>
              </a:rPr>
              <a:t>   The Prophet (PBUH) replied: </a:t>
            </a:r>
            <a:r>
              <a:rPr lang="en-US" sz="2400" i="1" dirty="0" smtClean="0">
                <a:latin typeface="Times New Roman" pitchFamily="18" charset="0"/>
                <a:cs typeface="Times New Roman" pitchFamily="18" charset="0"/>
              </a:rPr>
              <a:t>“We should give you a ride on a baby camel then.”</a:t>
            </a:r>
          </a:p>
          <a:p>
            <a:pPr algn="just" fontAlgn="base">
              <a:buNone/>
            </a:pP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 Messenger of Allah, how can I ride on a baby camel?”</a:t>
            </a:r>
          </a:p>
          <a:p>
            <a:pPr algn="just" fontAlgn="base">
              <a:buNone/>
            </a:pPr>
            <a:r>
              <a:rPr lang="en-US" sz="2400" dirty="0" smtClean="0">
                <a:latin typeface="Times New Roman" pitchFamily="18" charset="0"/>
                <a:cs typeface="Times New Roman" pitchFamily="18" charset="0"/>
              </a:rPr>
              <a:t>    The Prophet replied:</a:t>
            </a:r>
            <a:r>
              <a:rPr lang="en-US" sz="2400" i="1" dirty="0" smtClean="0">
                <a:latin typeface="Times New Roman" pitchFamily="18" charset="0"/>
                <a:cs typeface="Times New Roman" pitchFamily="18" charset="0"/>
              </a:rPr>
              <a:t>“Are not all camels the babies of a mother camel?”</a:t>
            </a:r>
            <a:r>
              <a:rPr lang="en-US" sz="2400" dirty="0" smtClean="0">
                <a:latin typeface="Times New Roman" pitchFamily="18" charset="0"/>
                <a:cs typeface="Times New Roman" pitchFamily="18" charset="0"/>
              </a:rPr>
              <a:t> (Abu </a:t>
            </a:r>
            <a:r>
              <a:rPr lang="en-US" sz="2400" dirty="0" err="1" smtClean="0">
                <a:latin typeface="Times New Roman" pitchFamily="18" charset="0"/>
                <a:cs typeface="Times New Roman" pitchFamily="18" charset="0"/>
              </a:rPr>
              <a:t>Dawud</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Adab</a:t>
            </a:r>
            <a:r>
              <a:rPr lang="en-US" sz="2400" dirty="0" smtClean="0">
                <a:latin typeface="Times New Roman" pitchFamily="18" charset="0"/>
                <a:cs typeface="Times New Roman" pitchFamily="18" charset="0"/>
              </a:rPr>
              <a:t>, 92; </a:t>
            </a:r>
            <a:r>
              <a:rPr lang="en-US" sz="2400" dirty="0" err="1" smtClean="0">
                <a:latin typeface="Times New Roman" pitchFamily="18" charset="0"/>
                <a:cs typeface="Times New Roman" pitchFamily="18" charset="0"/>
              </a:rPr>
              <a:t>Tirmizi</a:t>
            </a:r>
            <a:r>
              <a:rPr lang="en-US" sz="2400" dirty="0" smtClean="0">
                <a:latin typeface="Times New Roman" pitchFamily="18" charset="0"/>
                <a:cs typeface="Times New Roman" pitchFamily="18" charset="0"/>
              </a:rPr>
              <a:t>, Birr, 57).</a:t>
            </a:r>
          </a:p>
          <a:p>
            <a:pPr algn="just" fontAlgn="base">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Once Prophet Muhammad (PBUH) told a lady that her husband has a white spot in his eyes. The woman sadly came to her husband and related what the Prophet (PBUH) had said. Her husband told her that the Prophet (PBUH) had joked with her and that he actually meant that everyone has a white spot in their eyes (En-</a:t>
            </a:r>
            <a:r>
              <a:rPr lang="en-US" sz="2400" dirty="0" err="1" smtClean="0">
                <a:latin typeface="Times New Roman" pitchFamily="18" charset="0"/>
                <a:cs typeface="Times New Roman" pitchFamily="18" charset="0"/>
              </a:rPr>
              <a:t>Nuveyri</a:t>
            </a:r>
            <a:r>
              <a:rPr lang="en-US" sz="2400" dirty="0" smtClean="0">
                <a:latin typeface="Times New Roman" pitchFamily="18" charset="0"/>
                <a:cs typeface="Times New Roman" pitchFamily="18" charset="0"/>
              </a:rPr>
              <a:t>, IV, 3; </a:t>
            </a:r>
            <a:r>
              <a:rPr lang="en-US" sz="2400" dirty="0" err="1" smtClean="0">
                <a:latin typeface="Times New Roman" pitchFamily="18" charset="0"/>
                <a:cs typeface="Times New Roman" pitchFamily="18" charset="0"/>
              </a:rPr>
              <a:t>Ibn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Kuteybe</a:t>
            </a:r>
            <a:r>
              <a:rPr lang="en-US" sz="2400" dirty="0" smtClean="0">
                <a:latin typeface="Times New Roman" pitchFamily="18" charset="0"/>
                <a:cs typeface="Times New Roman" pitchFamily="18" charset="0"/>
              </a:rPr>
              <a:t>, 439; </a:t>
            </a:r>
            <a:r>
              <a:rPr lang="en-US" sz="2400" dirty="0" err="1" smtClean="0">
                <a:latin typeface="Times New Roman" pitchFamily="18" charset="0"/>
                <a:cs typeface="Times New Roman" pitchFamily="18" charset="0"/>
              </a:rPr>
              <a:t>Krs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Koten</a:t>
            </a:r>
            <a:r>
              <a:rPr lang="en-US" sz="2400" dirty="0" smtClean="0">
                <a:latin typeface="Times New Roman" pitchFamily="18" charset="0"/>
                <a:cs typeface="Times New Roman" pitchFamily="18" charset="0"/>
              </a:rPr>
              <a:t>, IV,466).</a:t>
            </a:r>
          </a:p>
          <a:p>
            <a:pPr algn="just"/>
            <a:endParaRPr lang="en-US" sz="24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FORGIVENESS-facebook.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2743200"/>
          </a:xfrm>
        </p:spPr>
        <p:txBody>
          <a:bodyPr/>
          <a:lstStyle/>
          <a:p>
            <a:r>
              <a:rPr lang="en-US" dirty="0" smtClean="0">
                <a:latin typeface="Times New Roman" pitchFamily="18" charset="0"/>
                <a:cs typeface="Times New Roman" pitchFamily="18" charset="0"/>
              </a:rPr>
              <a:t>You readily let go of hurt after you are wronged.</a:t>
            </a:r>
          </a:p>
          <a:p>
            <a:r>
              <a:rPr lang="en-US" dirty="0" smtClean="0">
                <a:latin typeface="Times New Roman" pitchFamily="18" charset="0"/>
                <a:cs typeface="Times New Roman" pitchFamily="18" charset="0"/>
              </a:rPr>
              <a:t>you give people a second chance; you are not vengeful or resentful.</a:t>
            </a:r>
          </a:p>
          <a:p>
            <a:r>
              <a:rPr lang="en-US" dirty="0" smtClean="0">
                <a:latin typeface="Times New Roman" pitchFamily="18" charset="0"/>
                <a:cs typeface="Times New Roman" pitchFamily="18" charset="0"/>
              </a:rPr>
              <a:t>you accept people’s shortcomings.</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057400" y="762000"/>
            <a:ext cx="4267200" cy="1066800"/>
          </a:xfrm>
        </p:spPr>
        <p:txBody>
          <a:bodyPr>
            <a:noAutofit/>
          </a:bodyPr>
          <a:lstStyle/>
          <a:p>
            <a:r>
              <a:rPr lang="en-GB" sz="4000" dirty="0" smtClean="0">
                <a:latin typeface="Times New Roman" pitchFamily="18" charset="0"/>
                <a:cs typeface="Times New Roman" pitchFamily="18" charset="0"/>
              </a:rPr>
              <a:t>                       FORGIVENESS</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t/>
            </a:r>
            <a:br>
              <a:rPr lang="en-US" sz="4000" dirty="0" smtClean="0"/>
            </a:br>
            <a:endParaRPr lang="en-US" sz="4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525963"/>
          </a:xfrm>
        </p:spPr>
        <p:txBody>
          <a:bodyPr>
            <a:normAutofit/>
          </a:bodyPr>
          <a:lstStyle/>
          <a:p>
            <a:pPr>
              <a:buNone/>
            </a:pPr>
            <a:r>
              <a:rPr lang="en-GB" sz="2800" b="1" dirty="0" smtClean="0">
                <a:latin typeface="Times New Roman" pitchFamily="18" charset="0"/>
                <a:cs typeface="Times New Roman" pitchFamily="18" charset="0"/>
              </a:rPr>
              <a:t>Quran</a:t>
            </a:r>
            <a:endParaRPr lang="en-US" sz="2800" dirty="0" smtClean="0">
              <a:latin typeface="Times New Roman" pitchFamily="18" charset="0"/>
              <a:cs typeface="Times New Roman" pitchFamily="18" charset="0"/>
            </a:endParaRPr>
          </a:p>
          <a:p>
            <a:r>
              <a:rPr lang="ar-SA" sz="2800" dirty="0" smtClean="0">
                <a:latin typeface="Times New Roman" pitchFamily="18" charset="0"/>
                <a:cs typeface="Times New Roman" pitchFamily="18" charset="0"/>
              </a:rPr>
              <a:t>وَالۡكٰظِمِيۡنَ الۡغَيۡظَ وَالۡعَافِيۡنَ عَنِ النَّاسِ‌ؕ وَاللّٰهُ يُحِبُّ الۡمُحۡسِنِيۡنَ‌</a:t>
            </a:r>
            <a:endParaRPr lang="en-US" sz="2800" dirty="0" smtClean="0">
              <a:latin typeface="Times New Roman" pitchFamily="18" charset="0"/>
              <a:cs typeface="Times New Roman" pitchFamily="18" charset="0"/>
            </a:endParaRPr>
          </a:p>
          <a:p>
            <a:r>
              <a:rPr lang="en-GB" sz="2800" dirty="0" smtClean="0">
                <a:latin typeface="Times New Roman" pitchFamily="18" charset="0"/>
                <a:cs typeface="Times New Roman" pitchFamily="18" charset="0"/>
              </a:rPr>
              <a:t>They restrain their anger and pardon the people, for Allah loves the doers of good. (Al-e-</a:t>
            </a:r>
            <a:r>
              <a:rPr lang="en-GB" sz="2800" dirty="0" err="1" smtClean="0">
                <a:latin typeface="Times New Roman" pitchFamily="18" charset="0"/>
                <a:cs typeface="Times New Roman" pitchFamily="18" charset="0"/>
              </a:rPr>
              <a:t>Imran</a:t>
            </a:r>
            <a:r>
              <a:rPr lang="en-GB" sz="2800" dirty="0" smtClean="0">
                <a:latin typeface="Times New Roman" pitchFamily="18" charset="0"/>
                <a:cs typeface="Times New Roman" pitchFamily="18" charset="0"/>
              </a:rPr>
              <a:t>, 134)</a:t>
            </a:r>
            <a:endParaRPr lang="en-US" sz="2800" dirty="0" smtClean="0">
              <a:latin typeface="Times New Roman" pitchFamily="18" charset="0"/>
              <a:cs typeface="Times New Roman" pitchFamily="18" charset="0"/>
            </a:endParaRPr>
          </a:p>
          <a:p>
            <a:pPr>
              <a:buNone/>
            </a:pPr>
            <a:r>
              <a:rPr lang="en-GB" sz="2800" b="1" dirty="0" err="1" smtClean="0">
                <a:latin typeface="Times New Roman" pitchFamily="18" charset="0"/>
                <a:cs typeface="Times New Roman" pitchFamily="18" charset="0"/>
              </a:rPr>
              <a:t>Hadith</a:t>
            </a:r>
            <a:endParaRPr lang="en-US" sz="2800" dirty="0" smtClean="0">
              <a:latin typeface="Times New Roman" pitchFamily="18" charset="0"/>
              <a:cs typeface="Times New Roman" pitchFamily="18" charset="0"/>
            </a:endParaRPr>
          </a:p>
          <a:p>
            <a:r>
              <a:rPr lang="ar-SA" sz="2800" dirty="0" smtClean="0">
                <a:latin typeface="Times New Roman" pitchFamily="18" charset="0"/>
                <a:cs typeface="Times New Roman" pitchFamily="18" charset="0"/>
              </a:rPr>
              <a:t>ارْحَمُواتُرْحَمُواوَاغْفِرُوايَغْفِرْاللَّهُلَكُمْ</a:t>
            </a:r>
            <a:endParaRPr lang="en-US" sz="2800" dirty="0" smtClean="0">
              <a:latin typeface="Times New Roman" pitchFamily="18" charset="0"/>
              <a:cs typeface="Times New Roman" pitchFamily="18" charset="0"/>
            </a:endParaRPr>
          </a:p>
          <a:p>
            <a:r>
              <a:rPr lang="en-GB" sz="2800" dirty="0" smtClean="0">
                <a:latin typeface="Times New Roman" pitchFamily="18" charset="0"/>
                <a:cs typeface="Times New Roman" pitchFamily="18" charset="0"/>
              </a:rPr>
              <a:t>Be merciful to others and you will receive mercy. Forgive others and Allah will forgive you.</a:t>
            </a:r>
            <a:r>
              <a:rPr lang="en-GB" sz="2800" b="1" dirty="0" smtClean="0">
                <a:latin typeface="Times New Roman" pitchFamily="18" charset="0"/>
                <a:cs typeface="Times New Roman" pitchFamily="18" charset="0"/>
              </a:rPr>
              <a:t> (</a:t>
            </a:r>
            <a:r>
              <a:rPr lang="en-GB" sz="2800" dirty="0" err="1" smtClean="0">
                <a:latin typeface="Times New Roman" pitchFamily="18" charset="0"/>
                <a:cs typeface="Times New Roman" pitchFamily="18" charset="0"/>
              </a:rPr>
              <a:t>Musnad</a:t>
            </a:r>
            <a:r>
              <a:rPr lang="en-GB" sz="2800" dirty="0" smtClean="0">
                <a:latin typeface="Times New Roman" pitchFamily="18" charset="0"/>
                <a:cs typeface="Times New Roman" pitchFamily="18" charset="0"/>
              </a:rPr>
              <a:t> Ahmad, 7001)</a:t>
            </a:r>
            <a:endParaRPr lang="en-US" sz="2800" dirty="0" smtClean="0">
              <a:latin typeface="Times New Roman" pitchFamily="18" charset="0"/>
              <a:cs typeface="Times New Roman" pitchFamily="18" charset="0"/>
            </a:endParaRPr>
          </a:p>
          <a:p>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n-US" dirty="0" smtClean="0">
                <a:latin typeface="Times New Roman" pitchFamily="18" charset="0"/>
                <a:cs typeface="Times New Roman" pitchFamily="18" charset="0"/>
              </a:rPr>
              <a:t>Once an unbelieving Arab Bedouin found the Prophet </a:t>
            </a:r>
            <a:r>
              <a:rPr lang="en-US" sz="2800" dirty="0" smtClean="0">
                <a:latin typeface="Times New Roman" pitchFamily="18" charset="0"/>
                <a:cs typeface="Times New Roman" pitchFamily="18" charset="0"/>
              </a:rPr>
              <a:t>(PBUH)</a:t>
            </a:r>
            <a:r>
              <a:rPr lang="en-US" dirty="0" smtClean="0">
                <a:latin typeface="Times New Roman" pitchFamily="18" charset="0"/>
                <a:cs typeface="Times New Roman" pitchFamily="18" charset="0"/>
              </a:rPr>
              <a:t> sleeping alone under a tree. He was holding a sword and saying to the Prophet </a:t>
            </a:r>
            <a:r>
              <a:rPr lang="en-US" sz="2800" dirty="0" smtClean="0">
                <a:latin typeface="Times New Roman" pitchFamily="18" charset="0"/>
                <a:cs typeface="Times New Roman" pitchFamily="18" charset="0"/>
              </a:rPr>
              <a:t>(PBUH) </a:t>
            </a:r>
            <a:r>
              <a:rPr lang="en-US" dirty="0" smtClean="0">
                <a:latin typeface="Times New Roman" pitchFamily="18" charset="0"/>
                <a:cs typeface="Times New Roman" pitchFamily="18" charset="0"/>
              </a:rPr>
              <a:t>: “Who will now save you?” The Prophet </a:t>
            </a:r>
            <a:r>
              <a:rPr lang="en-US" sz="2800" dirty="0" smtClean="0">
                <a:latin typeface="Times New Roman" pitchFamily="18" charset="0"/>
                <a:cs typeface="Times New Roman" pitchFamily="18" charset="0"/>
              </a:rPr>
              <a:t>(PBUH)</a:t>
            </a:r>
            <a:r>
              <a:rPr lang="en-US" dirty="0" smtClean="0">
                <a:latin typeface="Times New Roman" pitchFamily="18" charset="0"/>
                <a:cs typeface="Times New Roman" pitchFamily="18" charset="0"/>
              </a:rPr>
              <a:t> replied smilingly: “Allah, the All-Powerful.” Suddenly, the sword fell from the Arab’s hand and the Prophet </a:t>
            </a:r>
            <a:r>
              <a:rPr lang="en-US" sz="2800" dirty="0" smtClean="0">
                <a:latin typeface="Times New Roman" pitchFamily="18" charset="0"/>
                <a:cs typeface="Times New Roman" pitchFamily="18" charset="0"/>
              </a:rPr>
              <a:t>(PBUH) </a:t>
            </a:r>
            <a:r>
              <a:rPr lang="en-US" dirty="0" smtClean="0">
                <a:latin typeface="Times New Roman" pitchFamily="18" charset="0"/>
                <a:cs typeface="Times New Roman" pitchFamily="18" charset="0"/>
              </a:rPr>
              <a:t>, taking it in his hand, said to him: “Who will save you from my hand?” The Bedouin then pleaded for his life and the Prophet</a:t>
            </a:r>
            <a:r>
              <a:rPr lang="en-US" sz="2800" dirty="0" smtClean="0">
                <a:latin typeface="Times New Roman" pitchFamily="18" charset="0"/>
                <a:cs typeface="Times New Roman" pitchFamily="18" charset="0"/>
              </a:rPr>
              <a:t> (PBUH)</a:t>
            </a:r>
            <a:r>
              <a:rPr lang="en-US" dirty="0" smtClean="0">
                <a:latin typeface="Times New Roman" pitchFamily="18" charset="0"/>
                <a:cs typeface="Times New Roman" pitchFamily="18" charset="0"/>
              </a:rPr>
              <a:t> showed his usual magnanimity and forgave him. </a:t>
            </a:r>
          </a:p>
          <a:p>
            <a:pPr algn="just"/>
            <a:r>
              <a:rPr lang="en-US" dirty="0" smtClean="0">
                <a:latin typeface="Times New Roman" pitchFamily="18" charset="0"/>
                <a:cs typeface="Times New Roman" pitchFamily="18" charset="0"/>
              </a:rPr>
              <a:t>Once the </a:t>
            </a:r>
            <a:r>
              <a:rPr lang="en-US" dirty="0" err="1" smtClean="0">
                <a:latin typeface="Times New Roman" pitchFamily="18" charset="0"/>
                <a:cs typeface="Times New Roman" pitchFamily="18" charset="0"/>
              </a:rPr>
              <a:t>Meccans</a:t>
            </a:r>
            <a:r>
              <a:rPr lang="en-US" dirty="0" smtClean="0">
                <a:latin typeface="Times New Roman" pitchFamily="18" charset="0"/>
                <a:cs typeface="Times New Roman" pitchFamily="18" charset="0"/>
              </a:rPr>
              <a:t> sent a spy to kill the Prophet </a:t>
            </a:r>
            <a:r>
              <a:rPr lang="en-US" sz="2800" dirty="0" smtClean="0">
                <a:latin typeface="Times New Roman" pitchFamily="18" charset="0"/>
                <a:cs typeface="Times New Roman" pitchFamily="18" charset="0"/>
              </a:rPr>
              <a:t>(PBUH) </a:t>
            </a:r>
            <a:r>
              <a:rPr lang="en-US" dirty="0" smtClean="0">
                <a:latin typeface="Times New Roman" pitchFamily="18" charset="0"/>
                <a:cs typeface="Times New Roman" pitchFamily="18" charset="0"/>
              </a:rPr>
              <a:t>. He was caught and brought to the Prophet </a:t>
            </a:r>
            <a:r>
              <a:rPr lang="en-US" sz="2800" dirty="0" smtClean="0">
                <a:latin typeface="Times New Roman" pitchFamily="18" charset="0"/>
                <a:cs typeface="Times New Roman" pitchFamily="18" charset="0"/>
              </a:rPr>
              <a:t>(PBUH)</a:t>
            </a:r>
            <a:r>
              <a:rPr lang="en-US" dirty="0" smtClean="0">
                <a:latin typeface="Times New Roman" pitchFamily="18" charset="0"/>
                <a:cs typeface="Times New Roman" pitchFamily="18" charset="0"/>
              </a:rPr>
              <a:t>. He was very frightened, but the Prophet </a:t>
            </a:r>
            <a:r>
              <a:rPr lang="en-US" sz="2800" dirty="0" smtClean="0">
                <a:latin typeface="Times New Roman" pitchFamily="18" charset="0"/>
                <a:cs typeface="Times New Roman" pitchFamily="18" charset="0"/>
              </a:rPr>
              <a:t>(PBUH)</a:t>
            </a:r>
            <a:r>
              <a:rPr lang="en-US" dirty="0" smtClean="0">
                <a:latin typeface="Times New Roman" pitchFamily="18" charset="0"/>
                <a:cs typeface="Times New Roman" pitchFamily="18" charset="0"/>
              </a:rPr>
              <a:t> told him not to fear saying: “Even if you want to kill me, you will not be able to.” Then he was pardoned by the Prophet and set free.</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3505200" y="457200"/>
            <a:ext cx="1600200" cy="868362"/>
          </a:xfrm>
        </p:spPr>
        <p:txBody>
          <a:bodyPr/>
          <a:lstStyle/>
          <a:p>
            <a:r>
              <a:rPr lang="en-US" dirty="0" err="1" smtClean="0">
                <a:latin typeface="Times New Roman" pitchFamily="18" charset="0"/>
                <a:cs typeface="Times New Roman" pitchFamily="18" charset="0"/>
              </a:rPr>
              <a:t>Qissa</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077200" cy="2514600"/>
          </a:xfrm>
        </p:spPr>
        <p:txBody>
          <a:bodyPr/>
          <a:lstStyle/>
          <a:p>
            <a:r>
              <a:rPr lang="en-US" dirty="0" smtClean="0">
                <a:latin typeface="Times New Roman" pitchFamily="18" charset="0"/>
                <a:cs typeface="Times New Roman" pitchFamily="18" charset="0"/>
              </a:rPr>
              <a:t>You notice the beauty and excellence around you.</a:t>
            </a:r>
          </a:p>
          <a:p>
            <a:r>
              <a:rPr lang="en-US" dirty="0" smtClean="0">
                <a:latin typeface="Times New Roman" pitchFamily="18" charset="0"/>
                <a:cs typeface="Times New Roman" pitchFamily="18" charset="0"/>
              </a:rPr>
              <a:t>you are often awe-struck by beauty, greatness, and/or the moral goodness you witness.</a:t>
            </a:r>
          </a:p>
          <a:p>
            <a:r>
              <a:rPr lang="en-US" dirty="0" smtClean="0">
                <a:latin typeface="Times New Roman" pitchFamily="18" charset="0"/>
                <a:cs typeface="Times New Roman" pitchFamily="18" charset="0"/>
              </a:rPr>
              <a:t> you are often filled with wonder.</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457200" y="914400"/>
            <a:ext cx="8229600" cy="914400"/>
          </a:xfrm>
        </p:spPr>
        <p:txBody>
          <a:bodyPr>
            <a:noAutofit/>
          </a:bodyPr>
          <a:lstStyle/>
          <a:p>
            <a:r>
              <a:rPr lang="en-GB" sz="4000" dirty="0" smtClean="0">
                <a:latin typeface="Times New Roman" pitchFamily="18" charset="0"/>
                <a:cs typeface="Times New Roman" pitchFamily="18" charset="0"/>
              </a:rPr>
              <a:t>    APPRECIATION OF BEAUTY</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endParaRPr lang="en-US" sz="4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762000"/>
            <a:ext cx="8229600" cy="4690872"/>
          </a:xfrm>
        </p:spPr>
        <p:txBody>
          <a:bodyPr>
            <a:normAutofit fontScale="77500" lnSpcReduction="20000"/>
          </a:bodyPr>
          <a:lstStyle/>
          <a:p>
            <a:pPr>
              <a:buNone/>
            </a:pPr>
            <a:r>
              <a:rPr lang="en-GB" sz="3100" b="1" dirty="0" smtClean="0">
                <a:latin typeface="Times New Roman" pitchFamily="18" charset="0"/>
                <a:cs typeface="Times New Roman" pitchFamily="18" charset="0"/>
              </a:rPr>
              <a:t>Quran</a:t>
            </a:r>
            <a:endParaRPr lang="en-US" sz="3100"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There are numerous verses in Quran that show the appreciation of beauty by the Almighty Allah Himself.  Following verse is narrated here as a sample.</a:t>
            </a:r>
            <a:endParaRPr lang="en-US" dirty="0" smtClean="0">
              <a:latin typeface="Times New Roman" pitchFamily="18" charset="0"/>
              <a:cs typeface="Times New Roman" pitchFamily="18" charset="0"/>
            </a:endParaRPr>
          </a:p>
          <a:p>
            <a:pPr>
              <a:buNone/>
            </a:pPr>
            <a:r>
              <a:rPr lang="ar-SA" dirty="0" smtClean="0">
                <a:latin typeface="Times New Roman" pitchFamily="18" charset="0"/>
                <a:cs typeface="Times New Roman" pitchFamily="18" charset="0"/>
              </a:rPr>
              <a:t>وَهُوَ الَّذِي مَدَّ الْأَرْضَ وَجَعَلَ فِيهَا رَوَاسِيَ وَأَنْهَارًا وَمِنْ كُلِّ الثَّمَرَاتِ جَعَلَ فِيهَا زَوْجَيْنِ اثْنَيْنِ يُغْشِي </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اللَّيْلَ النَّهَارَ إِنَّ فِي ذَلِكَ لَآيَاتٍ لِقَوْمٍ يَتَفَكَّرُونَ</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And he it is who spread the earth and made in it firm mountains and rivers, and of all fruits he has made in it two kinds; he makes the night cover the day; most surely there are signs in this for a people who reflect. (</a:t>
            </a:r>
            <a:r>
              <a:rPr lang="en-GB" dirty="0" err="1" smtClean="0">
                <a:latin typeface="Times New Roman" pitchFamily="18" charset="0"/>
                <a:cs typeface="Times New Roman" pitchFamily="18" charset="0"/>
              </a:rPr>
              <a:t>Surah</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Ra’ad</a:t>
            </a:r>
            <a:r>
              <a:rPr lang="en-GB" dirty="0" smtClean="0">
                <a:latin typeface="Times New Roman" pitchFamily="18" charset="0"/>
                <a:cs typeface="Times New Roman" pitchFamily="18" charset="0"/>
              </a:rPr>
              <a:t>, 03)</a:t>
            </a:r>
            <a:endParaRPr lang="en-US" dirty="0" smtClean="0">
              <a:latin typeface="Times New Roman" pitchFamily="18" charset="0"/>
              <a:cs typeface="Times New Roman" pitchFamily="18" charset="0"/>
            </a:endParaRPr>
          </a:p>
          <a:p>
            <a:pPr>
              <a:buNone/>
            </a:pPr>
            <a:r>
              <a:rPr lang="en-GB" sz="3100" b="1" dirty="0" err="1" smtClean="0">
                <a:latin typeface="Times New Roman" pitchFamily="18" charset="0"/>
                <a:cs typeface="Times New Roman" pitchFamily="18" charset="0"/>
              </a:rPr>
              <a:t>Hadith</a:t>
            </a:r>
            <a:endParaRPr lang="en-US" sz="3100"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The Prophet (PBUH) said:</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إِنَّ اللَّهَ جَمِيلٌ يُحِبُّ الْجَمَالَ الْكِبْرُ بَطَرُ الْحَقِّ وَغَمْطُ النَّاسِ</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Verily, </a:t>
            </a:r>
            <a:r>
              <a:rPr lang="en-GB" b="1" dirty="0" smtClean="0">
                <a:latin typeface="Times New Roman" pitchFamily="18" charset="0"/>
                <a:cs typeface="Times New Roman" pitchFamily="18" charset="0"/>
              </a:rPr>
              <a:t>Allah is beautiful and He loves beauty</a:t>
            </a:r>
            <a:r>
              <a:rPr lang="en-GB" dirty="0" smtClean="0">
                <a:latin typeface="Times New Roman" pitchFamily="18" charset="0"/>
                <a:cs typeface="Times New Roman" pitchFamily="18" charset="0"/>
              </a:rPr>
              <a:t>. Arrogance means rejecting the truth and looking down on people. (</a:t>
            </a:r>
            <a:r>
              <a:rPr lang="en-GB" dirty="0" err="1" smtClean="0">
                <a:latin typeface="Times New Roman" pitchFamily="18" charset="0"/>
                <a:cs typeface="Times New Roman" pitchFamily="18" charset="0"/>
              </a:rPr>
              <a:t>Sahih</a:t>
            </a:r>
            <a:r>
              <a:rPr lang="en-GB" dirty="0" smtClean="0">
                <a:latin typeface="Times New Roman" pitchFamily="18" charset="0"/>
                <a:cs typeface="Times New Roman" pitchFamily="18" charset="0"/>
              </a:rPr>
              <a:t> Muslim, 91)</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3547872"/>
          </a:xfrm>
        </p:spPr>
        <p:txBody>
          <a:bodyPr>
            <a:noAutofit/>
          </a:bodyPr>
          <a:lstStyle/>
          <a:p>
            <a:pPr algn="just" fontAlgn="base"/>
            <a:r>
              <a:rPr lang="en-US" sz="2800" dirty="0" smtClean="0">
                <a:latin typeface="Times New Roman" pitchFamily="18" charset="0"/>
                <a:cs typeface="Times New Roman" pitchFamily="18" charset="0"/>
              </a:rPr>
              <a:t>Narrated al-Bara b. '</a:t>
            </a:r>
            <a:r>
              <a:rPr lang="en-US" sz="2800" dirty="0" err="1" smtClean="0">
                <a:latin typeface="Times New Roman" pitchFamily="18" charset="0"/>
                <a:cs typeface="Times New Roman" pitchFamily="18" charset="0"/>
              </a:rPr>
              <a:t>Azib</a:t>
            </a:r>
            <a:r>
              <a:rPr lang="en-US" sz="2800" dirty="0" smtClean="0">
                <a:latin typeface="Times New Roman" pitchFamily="18" charset="0"/>
                <a:cs typeface="Times New Roman" pitchFamily="18" charset="0"/>
              </a:rPr>
              <a:t> that a piece of silken cloth was given to the Prophet (PBUH) as a present. The people handed it over amongst themselves and were astonished at its beauty and softness. The Prophet (PBUH) said: "Are you astonished at it?" They said: "Yes, O Allah's Messenger!" He said: "By Him in Whose Hand my soul is, the handkerchiefs of </a:t>
            </a:r>
            <a:r>
              <a:rPr lang="en-US" sz="2800" dirty="0" err="1" smtClean="0">
                <a:latin typeface="Times New Roman" pitchFamily="18" charset="0"/>
                <a:cs typeface="Times New Roman" pitchFamily="18" charset="0"/>
              </a:rPr>
              <a:t>Sa'd</a:t>
            </a:r>
            <a:r>
              <a:rPr lang="en-US" sz="2800" dirty="0" smtClean="0">
                <a:latin typeface="Times New Roman" pitchFamily="18" charset="0"/>
                <a:cs typeface="Times New Roman" pitchFamily="18" charset="0"/>
              </a:rPr>
              <a:t> in Paradise are better than it."</a:t>
            </a:r>
          </a:p>
          <a:p>
            <a:endParaRPr lang="en-US" sz="2800" dirty="0">
              <a:latin typeface="Times New Roman" pitchFamily="18" charset="0"/>
              <a:cs typeface="Times New Roman" pitchFamily="18" charset="0"/>
            </a:endParaRPr>
          </a:p>
        </p:txBody>
      </p:sp>
      <p:sp>
        <p:nvSpPr>
          <p:cNvPr id="3" name="Title 2"/>
          <p:cNvSpPr>
            <a:spLocks noGrp="1"/>
          </p:cNvSpPr>
          <p:nvPr>
            <p:ph type="title"/>
          </p:nvPr>
        </p:nvSpPr>
        <p:spPr>
          <a:xfrm>
            <a:off x="3276600" y="381000"/>
            <a:ext cx="2057400" cy="1143000"/>
          </a:xfrm>
        </p:spPr>
        <p:txBody>
          <a:bodyPr>
            <a:normAutofit/>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Qissa</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GB" sz="3600" dirty="0" smtClean="0">
                <a:latin typeface="Times New Roman" pitchFamily="18" charset="0"/>
                <a:cs typeface="Times New Roman" pitchFamily="18" charset="0"/>
              </a:rPr>
              <a:t>Prophet (PBUH) did worship of Allah, even on full nights. When asked, The Prophet (PBUH) replied: “Shall I not be a thankful person to Allah”</a:t>
            </a:r>
            <a:endParaRPr lang="en-GB" sz="36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sz="4000" dirty="0" err="1" smtClean="0">
                <a:latin typeface="Times New Roman" pitchFamily="18" charset="0"/>
                <a:cs typeface="Times New Roman" pitchFamily="18" charset="0"/>
              </a:rPr>
              <a:t>Qissa</a:t>
            </a:r>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1"/>
            <a:ext cx="8229600" cy="3124200"/>
          </a:xfrm>
        </p:spPr>
        <p:txBody>
          <a:bodyPr/>
          <a:lstStyle/>
          <a:p>
            <a:r>
              <a:rPr lang="en-US" dirty="0" smtClean="0">
                <a:latin typeface="Times New Roman" pitchFamily="18" charset="0"/>
                <a:cs typeface="Times New Roman" pitchFamily="18" charset="0"/>
              </a:rPr>
              <a:t>You are a collaborative and participative member on groups and teams.</a:t>
            </a:r>
          </a:p>
          <a:p>
            <a:r>
              <a:rPr lang="en-US" dirty="0" smtClean="0">
                <a:latin typeface="Times New Roman" pitchFamily="18" charset="0"/>
                <a:cs typeface="Times New Roman" pitchFamily="18" charset="0"/>
              </a:rPr>
              <a:t>You are loyal to your group.</a:t>
            </a:r>
          </a:p>
          <a:p>
            <a:r>
              <a:rPr lang="en-US" dirty="0" smtClean="0">
                <a:latin typeface="Times New Roman" pitchFamily="18" charset="0"/>
                <a:cs typeface="Times New Roman" pitchFamily="18" charset="0"/>
              </a:rPr>
              <a:t>You feel a strong sense of duty to your group. </a:t>
            </a:r>
          </a:p>
          <a:p>
            <a:r>
              <a:rPr lang="en-US" dirty="0" smtClean="0">
                <a:latin typeface="Times New Roman" pitchFamily="18" charset="0"/>
                <a:cs typeface="Times New Roman" pitchFamily="18" charset="0"/>
              </a:rPr>
              <a:t>You always do your share.</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286000" y="457200"/>
            <a:ext cx="3810000" cy="1143000"/>
          </a:xfrm>
        </p:spPr>
        <p:txBody>
          <a:bodyPr/>
          <a:lstStyle/>
          <a:p>
            <a:r>
              <a:rPr lang="en-GB" sz="4000" dirty="0" smtClean="0">
                <a:latin typeface="Times New Roman" pitchFamily="18" charset="0"/>
                <a:cs typeface="Times New Roman" pitchFamily="18" charset="0"/>
              </a:rPr>
              <a:t>TEAMWORK</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85800"/>
            <a:ext cx="8229600" cy="5486400"/>
          </a:xfrm>
        </p:spPr>
        <p:txBody>
          <a:bodyPr>
            <a:noAutofit/>
          </a:bodyPr>
          <a:lstStyle/>
          <a:p>
            <a:pPr>
              <a:buNone/>
            </a:pPr>
            <a:r>
              <a:rPr lang="en-GB" sz="2400" b="1" dirty="0" smtClean="0">
                <a:latin typeface="Times New Roman" pitchFamily="18" charset="0"/>
                <a:cs typeface="Times New Roman" pitchFamily="18" charset="0"/>
              </a:rPr>
              <a:t>Quran</a:t>
            </a:r>
            <a:endParaRPr lang="en-US" sz="24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Allah has addressed the Muslims as </a:t>
            </a:r>
            <a:r>
              <a:rPr lang="en-GB" sz="2000" dirty="0" err="1" smtClean="0">
                <a:latin typeface="Times New Roman" pitchFamily="18" charset="0"/>
                <a:cs typeface="Times New Roman" pitchFamily="18" charset="0"/>
              </a:rPr>
              <a:t>Ummah</a:t>
            </a:r>
            <a:r>
              <a:rPr lang="en-GB" sz="2000" dirty="0" smtClean="0">
                <a:latin typeface="Times New Roman" pitchFamily="18" charset="0"/>
                <a:cs typeface="Times New Roman" pitchFamily="18" charset="0"/>
              </a:rPr>
              <a:t>. Therefore we understand that </a:t>
            </a:r>
            <a:r>
              <a:rPr lang="en-GB" sz="2000" dirty="0" err="1" smtClean="0">
                <a:latin typeface="Times New Roman" pitchFamily="18" charset="0"/>
                <a:cs typeface="Times New Roman" pitchFamily="18" charset="0"/>
              </a:rPr>
              <a:t>Ummah</a:t>
            </a:r>
            <a:r>
              <a:rPr lang="en-GB" sz="2000" dirty="0" smtClean="0">
                <a:latin typeface="Times New Roman" pitchFamily="18" charset="0"/>
                <a:cs typeface="Times New Roman" pitchFamily="18" charset="0"/>
              </a:rPr>
              <a:t> is a team. To make our Islamic society a better place, we have to work together..</a:t>
            </a:r>
            <a:endParaRPr lang="en-US" sz="2000" dirty="0" smtClean="0">
              <a:latin typeface="Times New Roman" pitchFamily="18" charset="0"/>
              <a:cs typeface="Times New Roman" pitchFamily="18" charset="0"/>
            </a:endParaRPr>
          </a:p>
          <a:p>
            <a:pPr>
              <a:buNone/>
            </a:pPr>
            <a:r>
              <a:rPr lang="en-GB" sz="2400" b="1" dirty="0" err="1" smtClean="0">
                <a:latin typeface="Times New Roman" pitchFamily="18" charset="0"/>
                <a:cs typeface="Times New Roman" pitchFamily="18" charset="0"/>
              </a:rPr>
              <a:t>Hadith</a:t>
            </a:r>
            <a:endParaRPr lang="en-US" sz="24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Allah is One and likes Unity." (Muslim)</a:t>
            </a:r>
            <a:endParaRPr lang="en-US" sz="20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As the </a:t>
            </a:r>
            <a:r>
              <a:rPr lang="en-GB" sz="2000" dirty="0" err="1" smtClean="0">
                <a:latin typeface="Times New Roman" pitchFamily="18" charset="0"/>
                <a:cs typeface="Times New Roman" pitchFamily="18" charset="0"/>
              </a:rPr>
              <a:t>Hadith</a:t>
            </a:r>
            <a:r>
              <a:rPr lang="en-GB" sz="2000" dirty="0" smtClean="0">
                <a:latin typeface="Times New Roman" pitchFamily="18" charset="0"/>
                <a:cs typeface="Times New Roman" pitchFamily="18" charset="0"/>
              </a:rPr>
              <a:t> says “The hand of Allah is with the team (</a:t>
            </a:r>
            <a:r>
              <a:rPr lang="en-GB" sz="2000" dirty="0" err="1" smtClean="0">
                <a:latin typeface="Times New Roman" pitchFamily="18" charset="0"/>
                <a:cs typeface="Times New Roman" pitchFamily="18" charset="0"/>
              </a:rPr>
              <a:t>jama</a:t>
            </a:r>
            <a:r>
              <a:rPr lang="en-GB" sz="2000" dirty="0" smtClean="0">
                <a:latin typeface="Times New Roman" pitchFamily="18" charset="0"/>
                <a:cs typeface="Times New Roman" pitchFamily="18" charset="0"/>
              </a:rPr>
              <a:t> ah).Then, whoever singles himself out (from the </a:t>
            </a:r>
            <a:r>
              <a:rPr lang="en-GB" sz="2000" dirty="0" err="1" smtClean="0">
                <a:latin typeface="Times New Roman" pitchFamily="18" charset="0"/>
                <a:cs typeface="Times New Roman" pitchFamily="18" charset="0"/>
              </a:rPr>
              <a:t>jama</a:t>
            </a:r>
            <a:r>
              <a:rPr lang="en-GB" sz="2000" dirty="0" smtClean="0">
                <a:latin typeface="Times New Roman" pitchFamily="18" charset="0"/>
                <a:cs typeface="Times New Roman" pitchFamily="18" charset="0"/>
              </a:rPr>
              <a:t> ah) will be singled out of the hell-fire” (Al </a:t>
            </a:r>
            <a:r>
              <a:rPr lang="en-GB" sz="2000" dirty="0" err="1" smtClean="0">
                <a:latin typeface="Times New Roman" pitchFamily="18" charset="0"/>
                <a:cs typeface="Times New Roman" pitchFamily="18" charset="0"/>
              </a:rPr>
              <a:t>Tirmidhi</a:t>
            </a:r>
            <a:r>
              <a:rPr lang="en-GB"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Team work in Islamic point of view may be a group of people guided by a leader to achieve an authentic goal or objective, in harmony. As in a team, different people will have different capacity. Tasks can be divided among different people according to their capacity.</a:t>
            </a:r>
            <a:endParaRPr lang="en-US" sz="20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Reported by Abu </a:t>
            </a:r>
            <a:r>
              <a:rPr lang="en-GB" sz="2000" dirty="0" err="1" smtClean="0">
                <a:latin typeface="Times New Roman" pitchFamily="18" charset="0"/>
                <a:cs typeface="Times New Roman" pitchFamily="18" charset="0"/>
              </a:rPr>
              <a:t>Zar</a:t>
            </a:r>
            <a:r>
              <a:rPr lang="en-GB" sz="2000" dirty="0" smtClean="0">
                <a:latin typeface="Times New Roman" pitchFamily="18" charset="0"/>
                <a:cs typeface="Times New Roman" pitchFamily="18" charset="0"/>
              </a:rPr>
              <a:t> (R.A): Apostle of Allah (PBUH) said, “He who separated from congregation removed the rope of Islam from his neck” (</a:t>
            </a:r>
            <a:r>
              <a:rPr lang="en-GB" sz="2000" dirty="0" err="1" smtClean="0">
                <a:latin typeface="Times New Roman" pitchFamily="18" charset="0"/>
                <a:cs typeface="Times New Roman" pitchFamily="18" charset="0"/>
              </a:rPr>
              <a:t>Mishkaat</a:t>
            </a:r>
            <a:r>
              <a:rPr lang="en-GB" sz="2000" dirty="0" smtClean="0">
                <a:latin typeface="Times New Roman" pitchFamily="18" charset="0"/>
                <a:cs typeface="Times New Roman" pitchFamily="18" charset="0"/>
              </a:rPr>
              <a:t>, Vol. 1, page 97)</a:t>
            </a:r>
            <a:endParaRPr lang="en-US" sz="2000" dirty="0">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458200" cy="4525963"/>
          </a:xfrm>
        </p:spPr>
        <p:txBody>
          <a:bodyPr>
            <a:noAutofit/>
          </a:bodyPr>
          <a:lstStyle/>
          <a:p>
            <a:pPr algn="just">
              <a:buNone/>
            </a:pPr>
            <a:r>
              <a:rPr lang="en-US" sz="2000" dirty="0" smtClean="0">
                <a:latin typeface="Times New Roman" pitchFamily="18" charset="0"/>
                <a:cs typeface="Times New Roman" pitchFamily="18" charset="0"/>
              </a:rPr>
              <a:t>	Just as the Prophet (S.A.W.), and his companions landed from their rides, and laid the loads down, it was decided that they would sacrifice a lamb for dinner. </a:t>
            </a:r>
          </a:p>
          <a:p>
            <a:pPr algn="just">
              <a:buNone/>
            </a:pPr>
            <a:r>
              <a:rPr lang="en-US" sz="2000" dirty="0" smtClean="0">
                <a:latin typeface="Times New Roman" pitchFamily="18" charset="0"/>
                <a:cs typeface="Times New Roman" pitchFamily="18" charset="0"/>
              </a:rPr>
              <a:t>	One of the companions volunteered: "I will sacrifice the lamb."</a:t>
            </a:r>
          </a:p>
          <a:p>
            <a:pPr algn="just">
              <a:buNone/>
            </a:pPr>
            <a:r>
              <a:rPr lang="en-US" sz="2000" dirty="0" smtClean="0">
                <a:latin typeface="Times New Roman" pitchFamily="18" charset="0"/>
                <a:cs typeface="Times New Roman" pitchFamily="18" charset="0"/>
              </a:rPr>
              <a:t>	Another: "I will skin it.“</a:t>
            </a:r>
          </a:p>
          <a:p>
            <a:pPr algn="just">
              <a:buNone/>
            </a:pPr>
            <a:r>
              <a:rPr lang="en-US" sz="2000" dirty="0" smtClean="0">
                <a:latin typeface="Times New Roman" pitchFamily="18" charset="0"/>
                <a:cs typeface="Times New Roman" pitchFamily="18" charset="0"/>
              </a:rPr>
              <a:t>	Third: "I will cook it."</a:t>
            </a:r>
          </a:p>
          <a:p>
            <a:pPr algn="just">
              <a:buNone/>
            </a:pPr>
            <a:r>
              <a:rPr lang="en-US" sz="2000" dirty="0" smtClean="0">
                <a:latin typeface="Times New Roman" pitchFamily="18" charset="0"/>
                <a:cs typeface="Times New Roman" pitchFamily="18" charset="0"/>
              </a:rPr>
              <a:t>	Fourth: " I will...."</a:t>
            </a:r>
          </a:p>
          <a:p>
            <a:pPr algn="just">
              <a:buNone/>
            </a:pPr>
            <a:r>
              <a:rPr lang="en-US" sz="2000" dirty="0" smtClean="0">
                <a:latin typeface="Times New Roman" pitchFamily="18" charset="0"/>
                <a:cs typeface="Times New Roman" pitchFamily="18" charset="0"/>
              </a:rPr>
              <a:t>	The Prophet (S.A.W.): "I will gather the wood from the desert."</a:t>
            </a:r>
          </a:p>
          <a:p>
            <a:pPr algn="just">
              <a:buNone/>
            </a:pPr>
            <a:r>
              <a:rPr lang="en-US" sz="2000" dirty="0" smtClean="0">
                <a:latin typeface="Times New Roman" pitchFamily="18" charset="0"/>
                <a:cs typeface="Times New Roman" pitchFamily="18" charset="0"/>
              </a:rPr>
              <a:t>	The group: "O Messenger of Allah, it is not becoming of you to discomfort yourself as such. You rest. We will be honored to do all this on our own."</a:t>
            </a:r>
          </a:p>
          <a:p>
            <a:pPr algn="just">
              <a:buNone/>
            </a:pPr>
            <a:r>
              <a:rPr lang="en-US" sz="2000" dirty="0" smtClean="0">
                <a:latin typeface="Times New Roman" pitchFamily="18" charset="0"/>
                <a:cs typeface="Times New Roman" pitchFamily="18" charset="0"/>
              </a:rPr>
              <a:t>	The Prophet (S.A.W.): "I know that you are eager to do it all, but Allah isn't pleased with the slave who distinguishes between himself and his companions, and considers himself better than others."</a:t>
            </a:r>
          </a:p>
          <a:p>
            <a:pPr algn="just">
              <a:buNone/>
            </a:pPr>
            <a:r>
              <a:rPr lang="en-US" sz="2000" dirty="0" smtClean="0">
                <a:latin typeface="Times New Roman" pitchFamily="18" charset="0"/>
                <a:cs typeface="Times New Roman" pitchFamily="18" charset="0"/>
              </a:rPr>
              <a:t>	Then he went to the desert, and gathered some wood, and brought it to the group.</a:t>
            </a:r>
          </a:p>
        </p:txBody>
      </p:sp>
      <p:sp>
        <p:nvSpPr>
          <p:cNvPr id="3" name="Title 2"/>
          <p:cNvSpPr>
            <a:spLocks noGrp="1"/>
          </p:cNvSpPr>
          <p:nvPr>
            <p:ph type="title"/>
          </p:nvPr>
        </p:nvSpPr>
        <p:spPr>
          <a:xfrm>
            <a:off x="3505200" y="152400"/>
            <a:ext cx="1524000" cy="868362"/>
          </a:xfrm>
        </p:spPr>
        <p:txBody>
          <a:bodyPr/>
          <a:lstStyle/>
          <a:p>
            <a:r>
              <a:rPr lang="en-US" dirty="0" err="1" smtClean="0">
                <a:latin typeface="Times New Roman" pitchFamily="18" charset="0"/>
                <a:cs typeface="Times New Roman" pitchFamily="18" charset="0"/>
              </a:rPr>
              <a:t>Qissa</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2709672"/>
          </a:xfrm>
        </p:spPr>
        <p:txBody>
          <a:bodyPr/>
          <a:lstStyle/>
          <a:p>
            <a:r>
              <a:rPr lang="en-US" dirty="0" smtClean="0">
                <a:latin typeface="Times New Roman" pitchFamily="18" charset="0"/>
                <a:cs typeface="Times New Roman" pitchFamily="18" charset="0"/>
              </a:rPr>
              <a:t>You are a person of high integrity and authenticity; </a:t>
            </a:r>
          </a:p>
          <a:p>
            <a:r>
              <a:rPr lang="en-US" dirty="0" smtClean="0">
                <a:latin typeface="Times New Roman" pitchFamily="18" charset="0"/>
                <a:cs typeface="Times New Roman" pitchFamily="18" charset="0"/>
              </a:rPr>
              <a:t>you tell the truth, even when it hurts.</a:t>
            </a:r>
          </a:p>
          <a:p>
            <a:r>
              <a:rPr lang="en-US" dirty="0" smtClean="0">
                <a:latin typeface="Times New Roman" pitchFamily="18" charset="0"/>
                <a:cs typeface="Times New Roman" pitchFamily="18" charset="0"/>
              </a:rPr>
              <a:t> you present yourself to others in a sincere way.</a:t>
            </a:r>
          </a:p>
          <a:p>
            <a:r>
              <a:rPr lang="en-US" dirty="0" smtClean="0">
                <a:latin typeface="Times New Roman" pitchFamily="18" charset="0"/>
                <a:cs typeface="Times New Roman" pitchFamily="18" charset="0"/>
              </a:rPr>
              <a:t>you take responsibility for your actions.</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667000" y="533400"/>
            <a:ext cx="3124200" cy="1143000"/>
          </a:xfrm>
        </p:spPr>
        <p:txBody>
          <a:bodyPr/>
          <a:lstStyle/>
          <a:p>
            <a:r>
              <a:rPr lang="en-GB" dirty="0" smtClean="0">
                <a:latin typeface="Times New Roman" pitchFamily="18" charset="0"/>
                <a:cs typeface="Times New Roman" pitchFamily="18" charset="0"/>
              </a:rPr>
              <a:t>HONESTY</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r>
              <a:rPr lang="en-GB" sz="2000" dirty="0" smtClean="0">
                <a:latin typeface="Times New Roman" pitchFamily="18" charset="0"/>
                <a:cs typeface="Times New Roman" pitchFamily="18" charset="0"/>
              </a:rPr>
              <a:t>Honesty incorporates the concepts of truthfulness and reliability and it resides in all human thought, words, actions and relationships.  It is more than just accuracy; it is more than just truthfulness, it denotes integrity or moral soundness.  Islam commands truthfulness and forbids lying.  God commands that a Muslim be hones</a:t>
            </a:r>
          </a:p>
          <a:p>
            <a:endParaRPr lang="en-GB"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endParaRPr lang="en-GB" sz="2000" dirty="0" smtClean="0">
              <a:latin typeface="Times New Roman" pitchFamily="18" charset="0"/>
              <a:cs typeface="Times New Roman" pitchFamily="18" charset="0"/>
            </a:endParaRPr>
          </a:p>
          <a:p>
            <a:pPr>
              <a:buNone/>
            </a:pPr>
            <a:r>
              <a:rPr lang="en-GB" sz="2000" b="1" i="1" dirty="0" smtClean="0">
                <a:latin typeface="Times New Roman" pitchFamily="18" charset="0"/>
                <a:cs typeface="Times New Roman" pitchFamily="18" charset="0"/>
              </a:rPr>
              <a:t>“</a:t>
            </a:r>
            <a:r>
              <a:rPr lang="en-GB" sz="2000" b="1" dirty="0" smtClean="0">
                <a:latin typeface="Times New Roman" pitchFamily="18" charset="0"/>
                <a:cs typeface="Times New Roman" pitchFamily="18" charset="0"/>
              </a:rPr>
              <a:t>O you who believe!  Fear God, and be with those who are true (in word and deeds).” (Quran 9:119)</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4" name="Picture 3" descr="C:\Users\Mohammad Usama\Pictures\20180306_213218.jpg"/>
          <p:cNvPicPr/>
          <p:nvPr/>
        </p:nvPicPr>
        <p:blipFill>
          <a:blip r:embed="rId2" cstate="print"/>
          <a:srcRect/>
          <a:stretch>
            <a:fillRect/>
          </a:stretch>
        </p:blipFill>
        <p:spPr bwMode="auto">
          <a:xfrm>
            <a:off x="0" y="2743200"/>
            <a:ext cx="9144000" cy="1930096"/>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fontScale="92500" lnSpcReduction="10000"/>
          </a:bodyPr>
          <a:lstStyle/>
          <a:p>
            <a:pPr>
              <a:buNone/>
            </a:pPr>
            <a:r>
              <a:rPr lang="en-GB" b="1" dirty="0" err="1" smtClean="0">
                <a:latin typeface="Times New Roman" pitchFamily="18" charset="0"/>
                <a:cs typeface="Times New Roman" pitchFamily="18" charset="0"/>
              </a:rPr>
              <a:t>Hadith</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Prophet Mohammad (PBUH) are a perfect example of honesty.  Even before his </a:t>
            </a:r>
            <a:r>
              <a:rPr lang="en-GB" dirty="0" err="1" smtClean="0">
                <a:latin typeface="Times New Roman" pitchFamily="18" charset="0"/>
                <a:cs typeface="Times New Roman" pitchFamily="18" charset="0"/>
              </a:rPr>
              <a:t>Prophethood</a:t>
            </a:r>
            <a:r>
              <a:rPr lang="en-GB" dirty="0" smtClean="0">
                <a:latin typeface="Times New Roman" pitchFamily="18" charset="0"/>
                <a:cs typeface="Times New Roman" pitchFamily="18" charset="0"/>
              </a:rPr>
              <a:t>, he had earned the titles of Al </a:t>
            </a:r>
            <a:r>
              <a:rPr lang="en-GB" dirty="0" err="1" smtClean="0">
                <a:latin typeface="Times New Roman" pitchFamily="18" charset="0"/>
                <a:cs typeface="Times New Roman" pitchFamily="18" charset="0"/>
              </a:rPr>
              <a:t>Amin</a:t>
            </a:r>
            <a:r>
              <a:rPr lang="en-GB" dirty="0" smtClean="0">
                <a:latin typeface="Times New Roman" pitchFamily="18" charset="0"/>
                <a:cs typeface="Times New Roman" pitchFamily="18" charset="0"/>
              </a:rPr>
              <a:t> (the trustworthy one) and As </a:t>
            </a:r>
            <a:r>
              <a:rPr lang="en-GB" dirty="0" err="1" smtClean="0">
                <a:latin typeface="Times New Roman" pitchFamily="18" charset="0"/>
                <a:cs typeface="Times New Roman" pitchFamily="18" charset="0"/>
              </a:rPr>
              <a:t>Sadiq</a:t>
            </a:r>
            <a:r>
              <a:rPr lang="en-GB" dirty="0" smtClean="0">
                <a:latin typeface="Times New Roman" pitchFamily="18" charset="0"/>
                <a:cs typeface="Times New Roman" pitchFamily="18" charset="0"/>
              </a:rPr>
              <a:t> (the truthful).</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“Truthfulness leads to righteousness, and righteousness leads to Paradise” (</a:t>
            </a:r>
            <a:r>
              <a:rPr lang="en-GB" i="1" dirty="0" err="1" smtClean="0">
                <a:latin typeface="Times New Roman" pitchFamily="18" charset="0"/>
                <a:cs typeface="Times New Roman" pitchFamily="18" charset="0"/>
              </a:rPr>
              <a:t>Saheeh</a:t>
            </a:r>
            <a:r>
              <a:rPr lang="en-GB" i="1" dirty="0" smtClean="0">
                <a:latin typeface="Times New Roman" pitchFamily="18" charset="0"/>
                <a:cs typeface="Times New Roman" pitchFamily="18" charset="0"/>
              </a:rPr>
              <a:t> Al-</a:t>
            </a:r>
            <a:r>
              <a:rPr lang="en-GB" i="1" dirty="0" err="1" smtClean="0">
                <a:latin typeface="Times New Roman" pitchFamily="18" charset="0"/>
                <a:cs typeface="Times New Roman" pitchFamily="18" charset="0"/>
              </a:rPr>
              <a:t>Bukhari</a:t>
            </a:r>
            <a:r>
              <a:rPr lang="en-GB"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“Honesty descended from the Heavens and settled in the roots of the hearts of men (faithful believers)” (</a:t>
            </a:r>
            <a:r>
              <a:rPr lang="en-GB" i="1" dirty="0" err="1" smtClean="0">
                <a:latin typeface="Times New Roman" pitchFamily="18" charset="0"/>
                <a:cs typeface="Times New Roman" pitchFamily="18" charset="0"/>
              </a:rPr>
              <a:t>Saheeh</a:t>
            </a:r>
            <a:r>
              <a:rPr lang="en-GB" i="1" dirty="0" smtClean="0">
                <a:latin typeface="Times New Roman" pitchFamily="18" charset="0"/>
                <a:cs typeface="Times New Roman" pitchFamily="18" charset="0"/>
              </a:rPr>
              <a:t> Al-</a:t>
            </a:r>
            <a:r>
              <a:rPr lang="en-GB" i="1" dirty="0" err="1" smtClean="0">
                <a:latin typeface="Times New Roman" pitchFamily="18" charset="0"/>
                <a:cs typeface="Times New Roman" pitchFamily="18" charset="0"/>
              </a:rPr>
              <a:t>Bukhari</a:t>
            </a:r>
            <a:r>
              <a:rPr lang="en-GB"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GB" dirty="0" err="1" smtClean="0">
                <a:latin typeface="Times New Roman" pitchFamily="18" charset="0"/>
                <a:cs typeface="Times New Roman" pitchFamily="18" charset="0"/>
              </a:rPr>
              <a:t>Anas</a:t>
            </a:r>
            <a:r>
              <a:rPr lang="en-GB" dirty="0" smtClean="0">
                <a:latin typeface="Times New Roman" pitchFamily="18" charset="0"/>
                <a:cs typeface="Times New Roman" pitchFamily="18" charset="0"/>
              </a:rPr>
              <a:t> (RA) reported that Holy Prophet (PBUH) said, “He, who has no honesty, has no faith. And he, who has no promise, has no religion” (</a:t>
            </a:r>
            <a:r>
              <a:rPr lang="en-GB" dirty="0" err="1" smtClean="0">
                <a:latin typeface="Times New Roman" pitchFamily="18" charset="0"/>
                <a:cs typeface="Times New Roman" pitchFamily="18" charset="0"/>
              </a:rPr>
              <a:t>Mishkaat</a:t>
            </a:r>
            <a:r>
              <a:rPr lang="en-GB" dirty="0" smtClean="0">
                <a:latin typeface="Times New Roman" pitchFamily="18" charset="0"/>
                <a:cs typeface="Times New Roman" pitchFamily="18" charset="0"/>
              </a:rPr>
              <a:t>, Vol. 1, page 43)</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2709672"/>
          </a:xfrm>
        </p:spPr>
        <p:txBody>
          <a:bodyPr/>
          <a:lstStyle/>
          <a:p>
            <a:r>
              <a:rPr lang="en-US" dirty="0" smtClean="0">
                <a:latin typeface="Times New Roman" pitchFamily="18" charset="0"/>
                <a:cs typeface="Times New Roman" pitchFamily="18" charset="0"/>
              </a:rPr>
              <a:t>You take the “big picture” view of things.</a:t>
            </a:r>
          </a:p>
          <a:p>
            <a:r>
              <a:rPr lang="en-US" dirty="0" smtClean="0">
                <a:latin typeface="Times New Roman" pitchFamily="18" charset="0"/>
                <a:cs typeface="Times New Roman" pitchFamily="18" charset="0"/>
              </a:rPr>
              <a:t>Others turn to you for wise advice.</a:t>
            </a:r>
          </a:p>
          <a:p>
            <a:r>
              <a:rPr lang="en-US" dirty="0" smtClean="0">
                <a:latin typeface="Times New Roman" pitchFamily="18" charset="0"/>
                <a:cs typeface="Times New Roman" pitchFamily="18" charset="0"/>
              </a:rPr>
              <a:t> You help others make sense of the world.</a:t>
            </a:r>
          </a:p>
          <a:p>
            <a:r>
              <a:rPr lang="en-US" dirty="0" smtClean="0">
                <a:latin typeface="Times New Roman" pitchFamily="18" charset="0"/>
                <a:cs typeface="Times New Roman" pitchFamily="18" charset="0"/>
              </a:rPr>
              <a:t> You learn from your mistakes.</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133600" y="838200"/>
            <a:ext cx="3886200" cy="1143000"/>
          </a:xfrm>
        </p:spPr>
        <p:txBody>
          <a:bodyPr>
            <a:normAutofit fontScale="90000"/>
          </a:bodyPr>
          <a:lstStyle/>
          <a:p>
            <a:r>
              <a:rPr lang="en-GB" dirty="0" smtClean="0">
                <a:latin typeface="Times New Roman" pitchFamily="18" charset="0"/>
                <a:cs typeface="Times New Roman" pitchFamily="18" charset="0"/>
              </a:rPr>
              <a:t> PERSPECTIVE</a:t>
            </a:r>
            <a:r>
              <a:rPr lang="en-US" dirty="0" smtClean="0"/>
              <a:t/>
            </a:r>
            <a:br>
              <a:rPr lang="en-US" dirty="0" smtClean="0"/>
            </a:b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85000" lnSpcReduction="20000"/>
          </a:bodyPr>
          <a:lstStyle/>
          <a:p>
            <a:pPr>
              <a:buNone/>
            </a:pPr>
            <a:r>
              <a:rPr lang="en-GB" sz="2800" b="1" dirty="0" smtClean="0">
                <a:latin typeface="Times New Roman" pitchFamily="18" charset="0"/>
                <a:cs typeface="Times New Roman" pitchFamily="18" charset="0"/>
              </a:rPr>
              <a:t>Quran</a:t>
            </a:r>
            <a:endParaRPr lang="en-US" sz="2800"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Quran has provided opportunity for wise to focus on different aspects of nature and life. Word ‘</a:t>
            </a:r>
            <a:r>
              <a:rPr lang="en-GB" dirty="0" err="1" smtClean="0">
                <a:latin typeface="Times New Roman" pitchFamily="18" charset="0"/>
                <a:cs typeface="Times New Roman" pitchFamily="18" charset="0"/>
              </a:rPr>
              <a:t>Aqal</a:t>
            </a:r>
            <a:r>
              <a:rPr lang="en-GB" dirty="0" smtClean="0">
                <a:latin typeface="Times New Roman" pitchFamily="18" charset="0"/>
                <a:cs typeface="Times New Roman" pitchFamily="18" charset="0"/>
              </a:rPr>
              <a:t>’ has been used at various places in the Holy Quran. Following verse is being written here as a sample.</a:t>
            </a:r>
            <a:endParaRPr lang="en-US" dirty="0" smtClean="0">
              <a:latin typeface="Times New Roman" pitchFamily="18" charset="0"/>
              <a:cs typeface="Times New Roman" pitchFamily="18" charset="0"/>
            </a:endParaRPr>
          </a:p>
          <a:p>
            <a:r>
              <a:rPr lang="ar-SA" dirty="0" smtClean="0">
                <a:latin typeface="Times New Roman" pitchFamily="18" charset="0"/>
                <a:cs typeface="Times New Roman" pitchFamily="18" charset="0"/>
              </a:rPr>
              <a:t>وَاخۡتِلَافِ الَّيۡلِ وَالنَّهَارِ وَمَاۤ اَنۡزَلَ اللّٰهُ مِنَ السَّمَآءِ مِنۡ رِّزۡقٍ فَاَحۡيَا بِهِ الۡاَرۡضَ بَعۡدَ مَوۡتِهَا وَ تَصۡرِيۡفِ الرِّيٰحِ اٰيٰتٌ لِّقَوۡمٍ يَّعۡقِلُوۡنَ</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And the difference of night and day and the provision that Allah send down from the sky and thereby quicken the earth after her death, and the ordering of the winds, are portents for </a:t>
            </a:r>
            <a:r>
              <a:rPr lang="en-GB" b="1" dirty="0" smtClean="0">
                <a:latin typeface="Times New Roman" pitchFamily="18" charset="0"/>
                <a:cs typeface="Times New Roman" pitchFamily="18" charset="0"/>
              </a:rPr>
              <a:t>the wise people</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Surah</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Jathiya</a:t>
            </a:r>
            <a:r>
              <a:rPr lang="en-GB" dirty="0" smtClean="0">
                <a:latin typeface="Times New Roman" pitchFamily="18" charset="0"/>
                <a:cs typeface="Times New Roman" pitchFamily="18" charset="0"/>
              </a:rPr>
              <a:t>, 05)</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GB" sz="2800" b="1" dirty="0" err="1" smtClean="0">
                <a:latin typeface="Times New Roman" pitchFamily="18" charset="0"/>
                <a:cs typeface="Times New Roman" pitchFamily="18" charset="0"/>
              </a:rPr>
              <a:t>Hadith</a:t>
            </a:r>
            <a:endParaRPr lang="en-US" sz="2800"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“Who are the learned? Those who practice what they know." (</a:t>
            </a:r>
            <a:r>
              <a:rPr lang="en-GB" dirty="0" err="1" smtClean="0">
                <a:latin typeface="Times New Roman" pitchFamily="18" charset="0"/>
                <a:cs typeface="Times New Roman" pitchFamily="18" charset="0"/>
              </a:rPr>
              <a:t>Bukhari</a:t>
            </a:r>
            <a:r>
              <a:rPr lang="en-GB"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GB" dirty="0" smtClean="0">
                <a:latin typeface="Times New Roman" pitchFamily="18" charset="0"/>
                <a:cs typeface="Times New Roman" pitchFamily="18" charset="0"/>
              </a:rPr>
              <a:t>This is the wisdom that you practice what you know. In fact, it is a sign of perspective that you act upon your knowledge.</a:t>
            </a:r>
            <a:endParaRPr lang="en-US"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1947672"/>
          </a:xfrm>
        </p:spPr>
        <p:txBody>
          <a:bodyPr/>
          <a:lstStyle/>
          <a:p>
            <a:r>
              <a:rPr lang="en-US" dirty="0" smtClean="0">
                <a:latin typeface="Times New Roman" pitchFamily="18" charset="0"/>
                <a:cs typeface="Times New Roman" pitchFamily="18" charset="0"/>
              </a:rPr>
              <a:t>You are viewed as a creative person.</a:t>
            </a:r>
          </a:p>
          <a:p>
            <a:r>
              <a:rPr lang="en-US" dirty="0" smtClean="0">
                <a:latin typeface="Times New Roman" pitchFamily="18" charset="0"/>
                <a:cs typeface="Times New Roman" pitchFamily="18" charset="0"/>
              </a:rPr>
              <a:t> You see, do, and/or create things that are of use.</a:t>
            </a:r>
          </a:p>
          <a:p>
            <a:r>
              <a:rPr lang="en-US" dirty="0" smtClean="0">
                <a:latin typeface="Times New Roman" pitchFamily="18" charset="0"/>
                <a:cs typeface="Times New Roman" pitchFamily="18" charset="0"/>
              </a:rPr>
              <a:t> You think of unique ways to solve problems and be productive.</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2590800" y="762000"/>
            <a:ext cx="3276600" cy="1143000"/>
          </a:xfrm>
        </p:spPr>
        <p:txBody>
          <a:bodyPr>
            <a:normAutofit fontScale="90000"/>
          </a:bodyPr>
          <a:lstStyle/>
          <a:p>
            <a:r>
              <a:rPr lang="en-GB" dirty="0" smtClean="0">
                <a:latin typeface="Times New Roman" pitchFamily="18" charset="0"/>
                <a:cs typeface="Times New Roman" pitchFamily="18" charset="0"/>
              </a:rPr>
              <a:t>CREATIVITY</a:t>
            </a:r>
            <a:r>
              <a:rPr lang="en-US" dirty="0" smtClean="0"/>
              <a:t/>
            </a:r>
            <a:br>
              <a:rPr lang="en-US" dirty="0" smtClean="0"/>
            </a:b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Mohammad Usama\Pictures\20180306_213352.jpg"/>
          <p:cNvPicPr>
            <a:picLocks noGrp="1"/>
          </p:cNvPicPr>
          <p:nvPr>
            <p:ph idx="1"/>
          </p:nvPr>
        </p:nvPicPr>
        <p:blipFill>
          <a:blip r:embed="rId2" cstate="print"/>
          <a:srcRect/>
          <a:stretch>
            <a:fillRect/>
          </a:stretch>
        </p:blipFill>
        <p:spPr bwMode="auto">
          <a:xfrm>
            <a:off x="0" y="1143000"/>
            <a:ext cx="9143999" cy="4648200"/>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dirty="0" smtClean="0"/>
              <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2743200"/>
          </a:xfrm>
        </p:spPr>
        <p:txBody>
          <a:bodyPr>
            <a:normAutofit/>
          </a:bodyPr>
          <a:lstStyle/>
          <a:p>
            <a:r>
              <a:rPr lang="en-US" sz="2800" dirty="0" smtClean="0">
                <a:latin typeface="Times New Roman" pitchFamily="18" charset="0"/>
                <a:cs typeface="Times New Roman" pitchFamily="18" charset="0"/>
              </a:rPr>
              <a:t>You are optimistic, expecting the best to happen; you believe in and </a:t>
            </a:r>
          </a:p>
          <a:p>
            <a:r>
              <a:rPr lang="en-US" sz="2800" dirty="0" smtClean="0">
                <a:latin typeface="Times New Roman" pitchFamily="18" charset="0"/>
                <a:cs typeface="Times New Roman" pitchFamily="18" charset="0"/>
              </a:rPr>
              <a:t>work toward a positive future; you can think of many pathways to reach your goals.</a:t>
            </a:r>
            <a:endParaRPr lang="en-US" sz="2800" dirty="0">
              <a:latin typeface="Times New Roman" pitchFamily="18" charset="0"/>
              <a:cs typeface="Times New Roman" pitchFamily="18" charset="0"/>
            </a:endParaRPr>
          </a:p>
        </p:txBody>
      </p:sp>
      <p:sp>
        <p:nvSpPr>
          <p:cNvPr id="3" name="Title 2"/>
          <p:cNvSpPr>
            <a:spLocks noGrp="1"/>
          </p:cNvSpPr>
          <p:nvPr>
            <p:ph type="title"/>
          </p:nvPr>
        </p:nvSpPr>
        <p:spPr>
          <a:xfrm>
            <a:off x="3200400" y="685800"/>
            <a:ext cx="2667000" cy="1371600"/>
          </a:xfrm>
        </p:spPr>
        <p:txBody>
          <a:bodyPr>
            <a:normAutofit/>
          </a:bodyPr>
          <a:lstStyle/>
          <a:p>
            <a:r>
              <a:rPr lang="en-GB" dirty="0" smtClean="0"/>
              <a:t> </a:t>
            </a:r>
            <a:r>
              <a:rPr lang="en-GB" dirty="0" smtClean="0">
                <a:latin typeface="Times New Roman" pitchFamily="18" charset="0"/>
                <a:cs typeface="Times New Roman" pitchFamily="18" charset="0"/>
              </a:rPr>
              <a:t>HOPE</a:t>
            </a:r>
            <a:r>
              <a:rPr lang="en-US" dirty="0" smtClean="0"/>
              <a:t/>
            </a:r>
            <a:br>
              <a:rPr lang="en-US" dirty="0" smtClean="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915400" cy="5867400"/>
          </a:xfrm>
        </p:spPr>
        <p:txBody>
          <a:bodyPr>
            <a:noAutofit/>
          </a:bodyPr>
          <a:lstStyle/>
          <a:p>
            <a:pPr>
              <a:buNone/>
            </a:pPr>
            <a:r>
              <a:rPr lang="en-GB" sz="2400" b="1" dirty="0" smtClean="0">
                <a:latin typeface="Times New Roman" pitchFamily="18" charset="0"/>
                <a:cs typeface="Times New Roman" pitchFamily="18" charset="0"/>
              </a:rPr>
              <a:t>Quran</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ar-SA" sz="2400" dirty="0" smtClean="0">
                <a:latin typeface="Times New Roman" pitchFamily="18" charset="0"/>
                <a:cs typeface="Times New Roman" pitchFamily="18" charset="0"/>
              </a:rPr>
              <a:t>وَمَنۡ يَّقۡنَطُ مِنۡ رَّحۡمَةِ رَبِّهٖۤ اِلَّا الضَّآلُّوۡنَ</a:t>
            </a:r>
            <a:endParaRPr 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Who despairs of the mercy of his Lord except for those astray (</a:t>
            </a:r>
            <a:r>
              <a:rPr lang="en-GB" sz="2400" dirty="0" err="1" smtClean="0">
                <a:latin typeface="Times New Roman" pitchFamily="18" charset="0"/>
                <a:cs typeface="Times New Roman" pitchFamily="18" charset="0"/>
              </a:rPr>
              <a:t>Surah</a:t>
            </a:r>
            <a:r>
              <a:rPr lang="en-GB" sz="2400" dirty="0" smtClean="0">
                <a:latin typeface="Times New Roman" pitchFamily="18" charset="0"/>
                <a:cs typeface="Times New Roman" pitchFamily="18" charset="0"/>
              </a:rPr>
              <a:t> Al-</a:t>
            </a:r>
            <a:r>
              <a:rPr lang="en-GB" sz="2400" dirty="0" err="1" smtClean="0">
                <a:latin typeface="Times New Roman" pitchFamily="18" charset="0"/>
                <a:cs typeface="Times New Roman" pitchFamily="18" charset="0"/>
              </a:rPr>
              <a:t>Hijr</a:t>
            </a:r>
            <a:r>
              <a:rPr lang="en-GB" sz="2400" dirty="0" smtClean="0">
                <a:latin typeface="Times New Roman" pitchFamily="18" charset="0"/>
                <a:cs typeface="Times New Roman" pitchFamily="18" charset="0"/>
              </a:rPr>
              <a:t>, 56)</a:t>
            </a:r>
            <a:endParaRPr lang="en-US" sz="2400" dirty="0" smtClean="0">
              <a:latin typeface="Times New Roman" pitchFamily="18" charset="0"/>
              <a:cs typeface="Times New Roman" pitchFamily="18" charset="0"/>
            </a:endParaRPr>
          </a:p>
          <a:p>
            <a:pPr>
              <a:buNone/>
            </a:pPr>
            <a:endParaRPr lang="en-GB" sz="2400" b="1" dirty="0" smtClean="0">
              <a:latin typeface="Times New Roman" pitchFamily="18" charset="0"/>
              <a:cs typeface="Times New Roman" pitchFamily="18" charset="0"/>
            </a:endParaRPr>
          </a:p>
          <a:p>
            <a:pPr>
              <a:buNone/>
            </a:pPr>
            <a:r>
              <a:rPr lang="en-GB" sz="2400" b="1" dirty="0" err="1" smtClean="0">
                <a:latin typeface="Times New Roman" pitchFamily="18" charset="0"/>
                <a:cs typeface="Times New Roman" pitchFamily="18" charset="0"/>
              </a:rPr>
              <a:t>Hadith</a:t>
            </a:r>
            <a:endParaRPr 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Abu </a:t>
            </a:r>
            <a:r>
              <a:rPr lang="en-GB" sz="2400" dirty="0" err="1" smtClean="0">
                <a:latin typeface="Times New Roman" pitchFamily="18" charset="0"/>
                <a:cs typeface="Times New Roman" pitchFamily="18" charset="0"/>
              </a:rPr>
              <a:t>Hurayrah</a:t>
            </a:r>
            <a:r>
              <a:rPr lang="en-GB" sz="2400" dirty="0" smtClean="0">
                <a:latin typeface="Times New Roman" pitchFamily="18" charset="0"/>
                <a:cs typeface="Times New Roman" pitchFamily="18" charset="0"/>
              </a:rPr>
              <a:t> (RA) reports that </a:t>
            </a:r>
            <a:r>
              <a:rPr lang="en-GB" sz="2400" dirty="0" err="1" smtClean="0">
                <a:latin typeface="Times New Roman" pitchFamily="18" charset="0"/>
                <a:cs typeface="Times New Roman" pitchFamily="18" charset="0"/>
              </a:rPr>
              <a:t>Nabi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sallallahu</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alayhi</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wa</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sallam</a:t>
            </a:r>
            <a:r>
              <a:rPr lang="en-GB" sz="2400" dirty="0" smtClean="0">
                <a:latin typeface="Times New Roman" pitchFamily="18" charset="0"/>
                <a:cs typeface="Times New Roman" pitchFamily="18" charset="0"/>
              </a:rPr>
              <a:t>) said: “...If a disbeliever knew how merciful Allah </a:t>
            </a:r>
            <a:r>
              <a:rPr lang="en-GB" sz="2400" dirty="0" err="1" smtClean="0">
                <a:latin typeface="Times New Roman" pitchFamily="18" charset="0"/>
                <a:cs typeface="Times New Roman" pitchFamily="18" charset="0"/>
              </a:rPr>
              <a:t>Ta’ala</a:t>
            </a:r>
            <a:r>
              <a:rPr lang="en-GB" sz="2400" dirty="0" smtClean="0">
                <a:latin typeface="Times New Roman" pitchFamily="18" charset="0"/>
                <a:cs typeface="Times New Roman" pitchFamily="18" charset="0"/>
              </a:rPr>
              <a:t> is; none will lose hope of attaining </a:t>
            </a:r>
            <a:r>
              <a:rPr lang="en-GB" sz="2400" dirty="0" err="1" smtClean="0">
                <a:latin typeface="Times New Roman" pitchFamily="18" charset="0"/>
                <a:cs typeface="Times New Roman" pitchFamily="18" charset="0"/>
              </a:rPr>
              <a:t>Jannah</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Sahih</a:t>
            </a:r>
            <a:r>
              <a:rPr lang="en-GB" sz="2400" dirty="0" smtClean="0">
                <a:latin typeface="Times New Roman" pitchFamily="18" charset="0"/>
                <a:cs typeface="Times New Roman" pitchFamily="18" charset="0"/>
              </a:rPr>
              <a:t> Muslim, </a:t>
            </a:r>
            <a:r>
              <a:rPr lang="en-GB" sz="2400" dirty="0" err="1" smtClean="0">
                <a:latin typeface="Times New Roman" pitchFamily="18" charset="0"/>
                <a:cs typeface="Times New Roman" pitchFamily="18" charset="0"/>
              </a:rPr>
              <a:t>Hadith</a:t>
            </a:r>
            <a:r>
              <a:rPr lang="en-GB" sz="2400" dirty="0" smtClean="0">
                <a:latin typeface="Times New Roman" pitchFamily="18" charset="0"/>
                <a:cs typeface="Times New Roman" pitchFamily="18" charset="0"/>
              </a:rPr>
              <a:t>: 2755)</a:t>
            </a:r>
            <a:endParaRPr 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Al-Bara </a:t>
            </a:r>
            <a:r>
              <a:rPr lang="en-GB" sz="2400" dirty="0" err="1" smtClean="0">
                <a:latin typeface="Times New Roman" pitchFamily="18" charset="0"/>
                <a:cs typeface="Times New Roman" pitchFamily="18" charset="0"/>
              </a:rPr>
              <a:t>ibn</a:t>
            </a:r>
            <a:r>
              <a:rPr lang="en-GB" sz="2400" dirty="0" smtClean="0">
                <a:latin typeface="Times New Roman" pitchFamily="18" charset="0"/>
                <a:cs typeface="Times New Roman" pitchFamily="18" charset="0"/>
              </a:rPr>
              <a:t> </a:t>
            </a:r>
            <a:r>
              <a:rPr lang="en-GB" sz="2400" dirty="0" err="1" smtClean="0">
                <a:latin typeface="Times New Roman" pitchFamily="18" charset="0"/>
                <a:cs typeface="Times New Roman" pitchFamily="18" charset="0"/>
              </a:rPr>
              <a:t>Azib</a:t>
            </a:r>
            <a:r>
              <a:rPr lang="en-GB" sz="2400" dirty="0" smtClean="0">
                <a:latin typeface="Times New Roman" pitchFamily="18" charset="0"/>
                <a:cs typeface="Times New Roman" pitchFamily="18" charset="0"/>
              </a:rPr>
              <a:t> reported: The Messenger of Allah, peace and blessings be upon him, said</a:t>
            </a:r>
            <a:endParaRPr lang="en-US" sz="2400" dirty="0" smtClean="0">
              <a:latin typeface="Times New Roman" pitchFamily="18" charset="0"/>
              <a:cs typeface="Times New Roman" pitchFamily="18" charset="0"/>
            </a:endParaRPr>
          </a:p>
          <a:p>
            <a:r>
              <a:rPr lang="en-GB" sz="2400" dirty="0" smtClean="0">
                <a:latin typeface="Times New Roman" pitchFamily="18" charset="0"/>
                <a:cs typeface="Times New Roman" pitchFamily="18" charset="0"/>
              </a:rPr>
              <a:t>O Allah, I submit my face to you and entrust my affair to you. I commit myself to you out of hope and fear of you (</a:t>
            </a:r>
            <a:r>
              <a:rPr lang="en-GB" sz="2400" dirty="0" err="1" smtClean="0">
                <a:latin typeface="Times New Roman" pitchFamily="18" charset="0"/>
                <a:cs typeface="Times New Roman" pitchFamily="18" charset="0"/>
              </a:rPr>
              <a:t>Sahih</a:t>
            </a:r>
            <a:r>
              <a:rPr lang="en-GB" sz="2400" dirty="0" smtClean="0">
                <a:latin typeface="Times New Roman" pitchFamily="18" charset="0"/>
                <a:cs typeface="Times New Roman" pitchFamily="18" charset="0"/>
              </a:rPr>
              <a:t> Muslim, 2710)</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Surrounded by a confederation of armies, under siege, The Prophet (PBUH) participated with his companions in digging a trench around the city of </a:t>
            </a:r>
            <a:r>
              <a:rPr lang="en-US" sz="2400" dirty="0" err="1" smtClean="0">
                <a:latin typeface="Times New Roman" pitchFamily="18" charset="0"/>
                <a:cs typeface="Times New Roman" pitchFamily="18" charset="0"/>
              </a:rPr>
              <a:t>Madinah</a:t>
            </a:r>
            <a:r>
              <a:rPr lang="en-US" sz="2400" dirty="0" smtClean="0">
                <a:latin typeface="Times New Roman" pitchFamily="18" charset="0"/>
                <a:cs typeface="Times New Roman" pitchFamily="18" charset="0"/>
              </a:rPr>
              <a:t>; he hits the rock with his pick and sparks fly. </a:t>
            </a:r>
          </a:p>
          <a:p>
            <a:pPr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Salman</a:t>
            </a:r>
            <a:r>
              <a:rPr lang="en-US" sz="2400" dirty="0" smtClean="0">
                <a:latin typeface="Times New Roman" pitchFamily="18" charset="0"/>
                <a:cs typeface="Times New Roman" pitchFamily="18" charset="0"/>
              </a:rPr>
              <a:t> al-Farsi (who gave the idea of the Trench) asks ... O Prophet (PBUH)! What is the bright sparks I saw the three times you struck the rock with the pick? The Prophet (PBUH) replied: As for the first strike, I saw in the spark the palaces of </a:t>
            </a:r>
            <a:r>
              <a:rPr lang="en-US" sz="2400" dirty="0" err="1" smtClean="0">
                <a:latin typeface="Times New Roman" pitchFamily="18" charset="0"/>
                <a:cs typeface="Times New Roman" pitchFamily="18" charset="0"/>
              </a:rPr>
              <a:t>Shaam</a:t>
            </a:r>
            <a:r>
              <a:rPr lang="en-US" sz="2400" dirty="0" smtClean="0">
                <a:latin typeface="Times New Roman" pitchFamily="18" charset="0"/>
                <a:cs typeface="Times New Roman" pitchFamily="18" charset="0"/>
              </a:rPr>
              <a:t>, which Allah opened to us. As for the second, I saw the palaces of Persia and it's bright cities, which Allah opened to us, As for the third; Allah presented us with the keys of Yemen and saw the doors of </a:t>
            </a:r>
            <a:r>
              <a:rPr lang="en-US" sz="2400" dirty="0" err="1" smtClean="0">
                <a:latin typeface="Times New Roman" pitchFamily="18" charset="0"/>
                <a:cs typeface="Times New Roman" pitchFamily="18" charset="0"/>
              </a:rPr>
              <a:t>San'aa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 name="Title 2"/>
          <p:cNvSpPr>
            <a:spLocks noGrp="1"/>
          </p:cNvSpPr>
          <p:nvPr>
            <p:ph type="title"/>
          </p:nvPr>
        </p:nvSpPr>
        <p:spPr>
          <a:xfrm>
            <a:off x="3581400" y="457200"/>
            <a:ext cx="1676400" cy="868362"/>
          </a:xfrm>
        </p:spPr>
        <p:txBody>
          <a:bodyPr>
            <a:normAutofit/>
          </a:bodyPr>
          <a:lstStyle/>
          <a:p>
            <a:pPr algn="ctr"/>
            <a:r>
              <a:rPr lang="en-US" sz="4400" dirty="0" err="1" smtClean="0">
                <a:latin typeface="Times New Roman" pitchFamily="18" charset="0"/>
                <a:cs typeface="Times New Roman" pitchFamily="18" charset="0"/>
              </a:rPr>
              <a:t>Qissa</a:t>
            </a:r>
            <a:endParaRPr lang="en-US" sz="44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1188</TotalTime>
  <Words>3184</Words>
  <Application>Microsoft Office PowerPoint</Application>
  <PresentationFormat>On-screen Show (4:3)</PresentationFormat>
  <Paragraphs>344</Paragraphs>
  <Slides>69</Slides>
  <Notes>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Concourse</vt:lpstr>
      <vt:lpstr>  Strengths with reference of        Quran and Hadith </vt:lpstr>
      <vt:lpstr>PowerPoint Presentation</vt:lpstr>
      <vt:lpstr> GRATITUDE</vt:lpstr>
      <vt:lpstr>PowerPoint Presentation</vt:lpstr>
      <vt:lpstr>PowerPoint Presentation</vt:lpstr>
      <vt:lpstr>Qissa</vt:lpstr>
      <vt:lpstr> HOPE </vt:lpstr>
      <vt:lpstr>PowerPoint Presentation</vt:lpstr>
      <vt:lpstr>Qissa</vt:lpstr>
      <vt:lpstr>Love</vt:lpstr>
      <vt:lpstr> LOVE </vt:lpstr>
      <vt:lpstr>PowerPoint Presentation</vt:lpstr>
      <vt:lpstr>Qissa</vt:lpstr>
      <vt:lpstr> LEADERSHIP </vt:lpstr>
      <vt:lpstr>PowerPoint Presentation</vt:lpstr>
      <vt:lpstr>Qissa</vt:lpstr>
      <vt:lpstr>PRUDENCE </vt:lpstr>
      <vt:lpstr>PowerPoint Presentation</vt:lpstr>
      <vt:lpstr>Qissa</vt:lpstr>
      <vt:lpstr> SPIRITUALITY </vt:lpstr>
      <vt:lpstr>PowerPoint Presentation</vt:lpstr>
      <vt:lpstr>PowerPoint Presentation</vt:lpstr>
      <vt:lpstr> SELF REGULATION </vt:lpstr>
      <vt:lpstr>PowerPoint Presentation</vt:lpstr>
      <vt:lpstr>PowerPoint Presentation</vt:lpstr>
      <vt:lpstr>PERSEVERANCE</vt:lpstr>
      <vt:lpstr> </vt:lpstr>
      <vt:lpstr>PowerPoint Presentation</vt:lpstr>
      <vt:lpstr> LOVE OF LEARNING </vt:lpstr>
      <vt:lpstr>PowerPoint Presentation</vt:lpstr>
      <vt:lpstr>PowerPoint Presentation</vt:lpstr>
      <vt:lpstr> BRAVERY </vt:lpstr>
      <vt:lpstr>PowerPoint Presentation</vt:lpstr>
      <vt:lpstr> CURIOSITY </vt:lpstr>
      <vt:lpstr>PowerPoint Presentation</vt:lpstr>
      <vt:lpstr>PowerPoint Presentation</vt:lpstr>
      <vt:lpstr> FAIRNESS </vt:lpstr>
      <vt:lpstr>PowerPoint Presentation</vt:lpstr>
      <vt:lpstr>PowerPoint Presentation</vt:lpstr>
      <vt:lpstr>KINDNESS</vt:lpstr>
      <vt:lpstr> </vt:lpstr>
      <vt:lpstr>PowerPoint Presentation</vt:lpstr>
      <vt:lpstr> HUMILITY </vt:lpstr>
      <vt:lpstr>PowerPoint Presentation</vt:lpstr>
      <vt:lpstr>PowerPoint Presentation</vt:lpstr>
      <vt:lpstr>JUDGEMENT/CRITICAL THINKING </vt:lpstr>
      <vt:lpstr>PowerPoint Presentation</vt:lpstr>
      <vt:lpstr>PowerPoint Presentation</vt:lpstr>
      <vt:lpstr>HUMOR </vt:lpstr>
      <vt:lpstr>                       HUMOR </vt:lpstr>
      <vt:lpstr>PowerPoint Presentation</vt:lpstr>
      <vt:lpstr>PowerPoint Presentation</vt:lpstr>
      <vt:lpstr>PowerPoint Presentation</vt:lpstr>
      <vt:lpstr>                       FORGIVENESS  </vt:lpstr>
      <vt:lpstr>PowerPoint Presentation</vt:lpstr>
      <vt:lpstr>Qissa</vt:lpstr>
      <vt:lpstr>    APPRECIATION OF BEAUTY </vt:lpstr>
      <vt:lpstr>PowerPoint Presentation</vt:lpstr>
      <vt:lpstr>  Qissa </vt:lpstr>
      <vt:lpstr>TEAMWORK</vt:lpstr>
      <vt:lpstr>PowerPoint Presentation</vt:lpstr>
      <vt:lpstr>Qissa</vt:lpstr>
      <vt:lpstr>HONESTY</vt:lpstr>
      <vt:lpstr> </vt:lpstr>
      <vt:lpstr>PowerPoint Presentation</vt:lpstr>
      <vt:lpstr> PERSPECTIVE </vt:lpstr>
      <vt:lpstr>PowerPoint Presentation</vt:lpstr>
      <vt:lpstr>CREATIVITY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Abid Computers</dc:creator>
  <cp:lastModifiedBy>ANUM YOUSAF</cp:lastModifiedBy>
  <cp:revision>119</cp:revision>
  <dcterms:created xsi:type="dcterms:W3CDTF">2018-04-05T14:03:16Z</dcterms:created>
  <dcterms:modified xsi:type="dcterms:W3CDTF">2020-05-03T10:02:14Z</dcterms:modified>
</cp:coreProperties>
</file>