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No.09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Goal Setting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Goal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000" dirty="0" smtClean="0"/>
              <a:t>People often set goals like these in sport and exercise activities:-</a:t>
            </a:r>
          </a:p>
          <a:p>
            <a:pPr lvl="1" algn="just"/>
            <a:r>
              <a:rPr lang="en-US" sz="1600" dirty="0" smtClean="0"/>
              <a:t>I want to lose 10 pounds</a:t>
            </a:r>
          </a:p>
          <a:p>
            <a:pPr lvl="1" algn="just"/>
            <a:r>
              <a:rPr lang="en-US" sz="1600" dirty="0" smtClean="0"/>
              <a:t>I want to fully recover from y injury by specific date</a:t>
            </a:r>
          </a:p>
          <a:p>
            <a:pPr lvl="1" algn="just"/>
            <a:r>
              <a:rPr lang="en-US" sz="1600" dirty="0" smtClean="0"/>
              <a:t>I intend to improve my golf game and win the club tournament</a:t>
            </a:r>
          </a:p>
          <a:p>
            <a:pPr lvl="1" algn="just"/>
            <a:r>
              <a:rPr lang="en-US" sz="1600" dirty="0" smtClean="0"/>
              <a:t>My objective is to become a high school varsity basketball coach.</a:t>
            </a:r>
          </a:p>
          <a:p>
            <a:pPr lvl="0" algn="just"/>
            <a:r>
              <a:rPr lang="en-US" sz="2000" dirty="0" smtClean="0"/>
              <a:t>You may be wondering, then, why devote an entire chapter to goal setting if people already set goals on their own?</a:t>
            </a:r>
          </a:p>
          <a:p>
            <a:pPr lvl="0" algn="just"/>
            <a:r>
              <a:rPr lang="en-US" sz="2000" dirty="0" smtClean="0"/>
              <a:t>The Problems is not getting people to identify goals. It is getting them to set the right kind or goals.</a:t>
            </a:r>
          </a:p>
          <a:p>
            <a:pPr lvl="0" algn="just"/>
            <a:r>
              <a:rPr lang="en-US" sz="2000" dirty="0" smtClean="0"/>
              <a:t>Ones that provide direction and enhance motivation and helping them learn how to stick to and achieve their goals.  </a:t>
            </a:r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Goals and its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1800" dirty="0" smtClean="0"/>
              <a:t>One way people in sport and exercise have often looked at goals is through the notion of objective and subjective goals.</a:t>
            </a:r>
          </a:p>
          <a:p>
            <a:pPr lvl="0" algn="just"/>
            <a:r>
              <a:rPr lang="en-US" sz="1800" b="1" dirty="0" smtClean="0"/>
              <a:t>Objective Goals:</a:t>
            </a:r>
            <a:r>
              <a:rPr lang="en-US" sz="1800" dirty="0" smtClean="0"/>
              <a:t> focus on attaining a specific standard of proficiency on a task, usually within a specified time (Lock, Shaw, </a:t>
            </a:r>
            <a:r>
              <a:rPr lang="en-US" sz="1800" dirty="0" err="1" smtClean="0"/>
              <a:t>Saari</a:t>
            </a:r>
            <a:r>
              <a:rPr lang="en-US" sz="1800" dirty="0" smtClean="0"/>
              <a:t> &amp; Latham, 1981, P 145).</a:t>
            </a:r>
          </a:p>
          <a:p>
            <a:pPr lvl="0" algn="just"/>
            <a:r>
              <a:rPr lang="en-US" sz="1800" b="1" dirty="0" smtClean="0"/>
              <a:t>For Examples; </a:t>
            </a:r>
          </a:p>
          <a:p>
            <a:pPr lvl="1" algn="just"/>
            <a:r>
              <a:rPr lang="en-US" sz="1400" dirty="0" smtClean="0"/>
              <a:t>Attempting to attain a specified level of weight loss within three months, </a:t>
            </a:r>
          </a:p>
          <a:p>
            <a:pPr lvl="1" algn="just"/>
            <a:r>
              <a:rPr lang="en-US" sz="1400" dirty="0" smtClean="0"/>
              <a:t>aiming for a certain team win, </a:t>
            </a:r>
          </a:p>
          <a:p>
            <a:pPr lvl="1" algn="just"/>
            <a:r>
              <a:rPr lang="en-US" sz="1400" dirty="0" smtClean="0"/>
              <a:t>loss record by the end of the season and </a:t>
            </a:r>
          </a:p>
          <a:p>
            <a:pPr lvl="1" algn="just"/>
            <a:r>
              <a:rPr lang="en-US" sz="1400" dirty="0" smtClean="0"/>
              <a:t>achieving a lower performance time by the next competition are all </a:t>
            </a:r>
          </a:p>
          <a:p>
            <a:pPr lvl="0" algn="just"/>
            <a:r>
              <a:rPr lang="en-US" sz="1800" b="1" dirty="0" smtClean="0"/>
              <a:t>Subjective Goals: </a:t>
            </a:r>
            <a:r>
              <a:rPr lang="en-US" sz="1800" dirty="0" smtClean="0"/>
              <a:t>General statements of intent that are not measureable or objective.  </a:t>
            </a:r>
          </a:p>
          <a:p>
            <a:pPr lvl="0" algn="just"/>
            <a:r>
              <a:rPr lang="en-US" sz="1800" b="1" dirty="0" smtClean="0"/>
              <a:t>For Examples: </a:t>
            </a:r>
          </a:p>
          <a:p>
            <a:pPr lvl="1" algn="just"/>
            <a:r>
              <a:rPr lang="en-US" sz="1400" dirty="0" smtClean="0"/>
              <a:t>I want to do well</a:t>
            </a:r>
          </a:p>
          <a:p>
            <a:pPr lvl="1" algn="just"/>
            <a:r>
              <a:rPr lang="en-US" sz="1400" dirty="0" smtClean="0"/>
              <a:t>I want to have fun 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n-US" sz="5000" dirty="0" smtClean="0"/>
              <a:t>In the sport and exercise psychology literature, goals have been viewed as focused on outcome, performance, or process (Burton, </a:t>
            </a:r>
            <a:r>
              <a:rPr lang="en-US" sz="5000" dirty="0" err="1" smtClean="0"/>
              <a:t>naylor</a:t>
            </a:r>
            <a:r>
              <a:rPr lang="en-US" sz="5000" dirty="0" smtClean="0"/>
              <a:t>, &amp; Holliday, 2001: Hardy et al.,1996). </a:t>
            </a:r>
          </a:p>
          <a:p>
            <a:pPr algn="just"/>
            <a:r>
              <a:rPr lang="en-US" sz="5000" dirty="0" smtClean="0"/>
              <a:t>Following are the different types of Goal</a:t>
            </a:r>
          </a:p>
          <a:p>
            <a:pPr lvl="1" algn="just"/>
            <a:r>
              <a:rPr lang="en-US" sz="4600" dirty="0" smtClean="0"/>
              <a:t>Outcome Goal</a:t>
            </a:r>
          </a:p>
          <a:p>
            <a:pPr lvl="1" algn="just"/>
            <a:r>
              <a:rPr lang="en-US" sz="4600" dirty="0" smtClean="0"/>
              <a:t>Performance Goal</a:t>
            </a:r>
          </a:p>
          <a:p>
            <a:pPr lvl="1" algn="just"/>
            <a:r>
              <a:rPr lang="en-US" sz="4600" dirty="0" smtClean="0"/>
              <a:t>Process Goal</a:t>
            </a:r>
          </a:p>
          <a:p>
            <a:pPr algn="just"/>
            <a:r>
              <a:rPr lang="en-US" sz="5000" dirty="0" smtClean="0"/>
              <a:t>Outcome, performance and process goals in behavior change</a:t>
            </a:r>
          </a:p>
          <a:p>
            <a:pPr algn="just"/>
            <a:r>
              <a:rPr lang="en-US" sz="5000" dirty="0" smtClean="0"/>
              <a:t>Effectiveness of Goal Setting</a:t>
            </a:r>
          </a:p>
          <a:p>
            <a:pPr algn="just"/>
            <a:r>
              <a:rPr lang="en-US" sz="5000" dirty="0" smtClean="0"/>
              <a:t>Goal Setting Research</a:t>
            </a:r>
          </a:p>
          <a:p>
            <a:pPr algn="just"/>
            <a:r>
              <a:rPr lang="en-US" sz="5000" dirty="0" smtClean="0"/>
              <a:t>Why goal setting works</a:t>
            </a:r>
            <a:endParaRPr lang="en-US" sz="6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Principle of Goal Setting</a:t>
            </a:r>
          </a:p>
          <a:p>
            <a:pPr algn="just"/>
            <a:r>
              <a:rPr lang="en-US" sz="1800" dirty="0" smtClean="0"/>
              <a:t>The principle of goal setting are:- 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Set Specific Goals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Set Moderately difficult but realistic goals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Set long and short term goals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Set performance and process as well as out come goals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Set practice and competition goals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Record goals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Develop goal achievement strategies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Consider the participants personality and motivation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Foster an individuals goal commitment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Provide goal support</a:t>
            </a:r>
          </a:p>
          <a:p>
            <a:pPr marL="514350" indent="-514350" algn="just">
              <a:buAutoNum type="romanLcParenR"/>
            </a:pPr>
            <a:r>
              <a:rPr lang="en-US" sz="1800" dirty="0" smtClean="0"/>
              <a:t>Provide evaluation of and feedback about goals.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of a Goal Setting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/>
            <a:r>
              <a:rPr lang="en-US" sz="1800" dirty="0" smtClean="0"/>
              <a:t>Just as a basketball coach develops a game plan from individual plays, the fitness professional should develop a goal setting system or plan from the 11 goal setting principles we discussed before. </a:t>
            </a:r>
          </a:p>
          <a:p>
            <a:pPr marL="514350" indent="-514350" algn="just"/>
            <a:r>
              <a:rPr lang="en-US" sz="1800" dirty="0" smtClean="0"/>
              <a:t>There are many different goal setting systems most include three stages</a:t>
            </a:r>
          </a:p>
          <a:p>
            <a:pPr marL="514350" indent="-514350" algn="just">
              <a:buAutoNum type="romanLcParenR"/>
            </a:pPr>
            <a:r>
              <a:rPr lang="en-US" sz="1800" b="1" dirty="0" smtClean="0"/>
              <a:t>First Stage</a:t>
            </a:r>
            <a:r>
              <a:rPr lang="en-US" sz="1800" dirty="0" smtClean="0"/>
              <a:t>: preparation and planning </a:t>
            </a:r>
          </a:p>
          <a:p>
            <a:pPr marL="914400" lvl="1" indent="-514350" algn="just">
              <a:buAutoNum type="romanLcParenR"/>
            </a:pPr>
            <a:r>
              <a:rPr lang="en-US" sz="1400" dirty="0" smtClean="0"/>
              <a:t>Assess Abilities and needs</a:t>
            </a:r>
          </a:p>
          <a:p>
            <a:pPr marL="914400" lvl="1" indent="-514350" algn="just">
              <a:buAutoNum type="romanLcParenR"/>
            </a:pPr>
            <a:r>
              <a:rPr lang="en-US" sz="1400" dirty="0" smtClean="0"/>
              <a:t>Set goals in diverse areas</a:t>
            </a:r>
          </a:p>
          <a:p>
            <a:pPr marL="914400" lvl="1" indent="-514350" algn="just">
              <a:buAutoNum type="romanLcParenR"/>
            </a:pPr>
            <a:r>
              <a:rPr lang="en-US" sz="1400" dirty="0" smtClean="0"/>
              <a:t>Identify influences on goal setting system</a:t>
            </a:r>
          </a:p>
          <a:p>
            <a:pPr marL="914400" lvl="1" indent="-514350" algn="just">
              <a:buAutoNum type="romanLcParenR"/>
            </a:pPr>
            <a:r>
              <a:rPr lang="en-US" sz="1400" dirty="0" smtClean="0"/>
              <a:t>Plan goal achievement strategies</a:t>
            </a:r>
          </a:p>
          <a:p>
            <a:pPr marL="514350" indent="-514350" algn="just">
              <a:buAutoNum type="romanLcParenR"/>
            </a:pPr>
            <a:r>
              <a:rPr lang="en-US" sz="1800" b="1" dirty="0" smtClean="0"/>
              <a:t>Second Stage: </a:t>
            </a:r>
            <a:r>
              <a:rPr lang="en-US" sz="1800" dirty="0" smtClean="0"/>
              <a:t>Education and Acquisition</a:t>
            </a:r>
          </a:p>
          <a:p>
            <a:pPr marL="914400" lvl="1" indent="-514350" algn="just">
              <a:buAutoNum type="romanLcParenR"/>
            </a:pPr>
            <a:r>
              <a:rPr lang="en-US" sz="1400" dirty="0" smtClean="0"/>
              <a:t>Schedule Meetings</a:t>
            </a:r>
          </a:p>
          <a:p>
            <a:pPr marL="914400" lvl="1" indent="-514350" algn="just">
              <a:buAutoNum type="romanLcParenR"/>
            </a:pPr>
            <a:r>
              <a:rPr lang="en-US" sz="1400" dirty="0" smtClean="0"/>
              <a:t>Focus on goal at a time</a:t>
            </a:r>
          </a:p>
          <a:p>
            <a:pPr marL="514350" indent="-514350" algn="just">
              <a:buAutoNum type="romanLcParenR"/>
            </a:pPr>
            <a:r>
              <a:rPr lang="en-US" sz="1800" b="1" dirty="0" smtClean="0"/>
              <a:t>Third Stage:</a:t>
            </a:r>
            <a:r>
              <a:rPr lang="en-US" sz="1800" dirty="0" smtClean="0"/>
              <a:t> Implementation and Goal follow up and Evaluation</a:t>
            </a:r>
          </a:p>
          <a:p>
            <a:pPr marL="914400" lvl="1" indent="-514350" algn="just">
              <a:buAutoNum type="romanLcParenR"/>
            </a:pPr>
            <a:r>
              <a:rPr lang="en-US" sz="1400" dirty="0" smtClean="0"/>
              <a:t>Identify Appropriate goal evaluation procedures</a:t>
            </a:r>
          </a:p>
          <a:p>
            <a:pPr marL="914400" lvl="1" indent="-514350" algn="just">
              <a:buAutoNum type="romanLcParenR"/>
            </a:pPr>
            <a:r>
              <a:rPr lang="en-US" sz="1400" dirty="0" smtClean="0"/>
              <a:t>Provide support and Encouragement</a:t>
            </a:r>
          </a:p>
          <a:p>
            <a:pPr marL="914400" lvl="1" indent="-514350" algn="just">
              <a:buAutoNum type="romanLcParenR"/>
            </a:pPr>
            <a:r>
              <a:rPr lang="en-US" sz="1400" dirty="0" smtClean="0"/>
              <a:t>Plan for goal Reevaluation</a:t>
            </a:r>
          </a:p>
          <a:p>
            <a:pPr marL="514350" indent="-514350" algn="just"/>
            <a:endParaRPr lang="en-US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Problems in Goal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Goal setting is not a difficult psychological technique to understand, but this does not mean that problem will not arise in implementing a goal setting program (Gould, 2005: Murphy, 1996).</a:t>
            </a:r>
          </a:p>
          <a:p>
            <a:pPr algn="just"/>
            <a:r>
              <a:rPr lang="en-US" dirty="0" smtClean="0"/>
              <a:t>Some common problems include:</a:t>
            </a:r>
          </a:p>
          <a:p>
            <a:pPr lvl="1" algn="just"/>
            <a:r>
              <a:rPr lang="en-US" dirty="0" smtClean="0"/>
              <a:t>Convincing students, Athletes to set goals</a:t>
            </a:r>
          </a:p>
          <a:p>
            <a:pPr lvl="1" algn="just"/>
            <a:r>
              <a:rPr lang="en-US" dirty="0" smtClean="0"/>
              <a:t>Failing to set specific goals</a:t>
            </a:r>
          </a:p>
          <a:p>
            <a:pPr lvl="1" algn="just"/>
            <a:r>
              <a:rPr lang="en-US" dirty="0" smtClean="0"/>
              <a:t>Setting too many goals too soon</a:t>
            </a:r>
          </a:p>
          <a:p>
            <a:pPr lvl="1" algn="just"/>
            <a:r>
              <a:rPr lang="en-US" dirty="0" smtClean="0"/>
              <a:t>Failing to adjust goals when they are not being achieved</a:t>
            </a:r>
          </a:p>
          <a:p>
            <a:pPr lvl="1" algn="just"/>
            <a:r>
              <a:rPr lang="en-US" dirty="0" smtClean="0"/>
              <a:t>Failing to set performance and process goals</a:t>
            </a:r>
          </a:p>
          <a:p>
            <a:pPr lvl="1" algn="just"/>
            <a:r>
              <a:rPr lang="en-US" dirty="0" smtClean="0"/>
              <a:t>Not initiating goal setting evaluation and follow up procedure.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605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Chapter No.09</vt:lpstr>
      <vt:lpstr>Introduction of Goal Setting</vt:lpstr>
      <vt:lpstr>Definition of Goals and its Types</vt:lpstr>
      <vt:lpstr>Types of Goal</vt:lpstr>
      <vt:lpstr>Slide 5</vt:lpstr>
      <vt:lpstr>Design of a Goal Setting System</vt:lpstr>
      <vt:lpstr>Common Problems in Goal Setting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No.01</dc:title>
  <dc:creator>Sports Science</dc:creator>
  <cp:lastModifiedBy>shah</cp:lastModifiedBy>
  <cp:revision>42</cp:revision>
  <dcterms:created xsi:type="dcterms:W3CDTF">2006-08-16T00:00:00Z</dcterms:created>
  <dcterms:modified xsi:type="dcterms:W3CDTF">2020-11-14T05:19:52Z</dcterms:modified>
</cp:coreProperties>
</file>