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223"/>
            <a:ext cx="9143999" cy="1028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401357" y="0"/>
            <a:ext cx="4742641" cy="5999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0"/>
            <a:ext cx="9088207" cy="10205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-828" y="52323"/>
            <a:ext cx="9145590" cy="901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3201162" y="61036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2286000" y="0"/>
                </a:moveTo>
                <a:lnTo>
                  <a:pt x="0" y="0"/>
                </a:lnTo>
                <a:lnTo>
                  <a:pt x="0" y="457200"/>
                </a:lnTo>
                <a:lnTo>
                  <a:pt x="2286000" y="457200"/>
                </a:lnTo>
                <a:lnTo>
                  <a:pt x="2286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3201162" y="610361"/>
            <a:ext cx="2286000" cy="457200"/>
          </a:xfrm>
          <a:custGeom>
            <a:avLst/>
            <a:gdLst/>
            <a:ahLst/>
            <a:cxnLst/>
            <a:rect l="l" t="t" r="r" b="b"/>
            <a:pathLst>
              <a:path w="2286000" h="457200">
                <a:moveTo>
                  <a:pt x="0" y="457200"/>
                </a:moveTo>
                <a:lnTo>
                  <a:pt x="2286000" y="457200"/>
                </a:lnTo>
                <a:lnTo>
                  <a:pt x="22860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0" y="2888106"/>
            <a:ext cx="8079740" cy="1031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9144" y="3055442"/>
            <a:ext cx="7732395" cy="31413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4/26/2020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onlearning.com/library/pop_glossary_term.php?oid=3762&amp;l" TargetMode="External"/><Relationship Id="rId13" Type="http://schemas.openxmlformats.org/officeDocument/2006/relationships/hyperlink" Target="http://www.visionlearning.com/library/pop_glossary_term.php?oid=1518&amp;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visionlearning.com/library/pop_glossary_term.php?oid=4469&amp;l" TargetMode="External"/><Relationship Id="rId12" Type="http://schemas.openxmlformats.org/officeDocument/2006/relationships/hyperlink" Target="http://www.visionlearning.com/library/pop_glossary_term.php?oid=3729&amp;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://www.visionlearning.com/library/pop_glossary_term.php?oid=1604&amp;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visionlearning.com/library/pop_glossary_term.php?oid=3764&amp;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visionlearning.com/library/pop_glossary_term.php?oid=4470&amp;l" TargetMode="External"/><Relationship Id="rId14" Type="http://schemas.openxmlformats.org/officeDocument/2006/relationships/image" Target="../media/image39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onlearning.com/library/pop_glossary_term.php?oid=1518&amp;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visionlearning.com/library/pop_glossary_term.php?oid=1604&amp;l" TargetMode="External"/><Relationship Id="rId12" Type="http://schemas.openxmlformats.org/officeDocument/2006/relationships/hyperlink" Target="http://www.visionlearning.com/library/pop_glossary_term.php?oid=1574&amp;l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hyperlink" Target="http://www.visionlearning.com/library/pop_glossary_term.php?oid=1603&amp;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visionlearning.com/library/pop_glossary_term.php?oid=1560&amp;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visionlearning.com/library/pop_glossary_term.php?oid=2171&amp;l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onlearning.com/library/pop_glossary_term.php?oid=1605&amp;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visionlearning.com/library/pop_glossary_term.php?oid=1573&amp;l" TargetMode="External"/><Relationship Id="rId12" Type="http://schemas.openxmlformats.org/officeDocument/2006/relationships/hyperlink" Target="http://www.visionlearning.com/library/pop_glossary_term.php?oid=1574&amp;l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visionlearning.com/library/pop_glossary_term.php?oid=1603&amp;l" TargetMode="External"/><Relationship Id="rId5" Type="http://schemas.openxmlformats.org/officeDocument/2006/relationships/image" Target="../media/image4.png"/><Relationship Id="rId10" Type="http://schemas.openxmlformats.org/officeDocument/2006/relationships/hyperlink" Target="http://www.visionlearning.com/library/pop_glossary_term.php?oid=1604&amp;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visionlearning.com/library/pop_glossary_term.php?oid=5309&amp;l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visionlearning.com/library/pop_glossary_term.php?oid=2171&amp;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://www.visionlearning.com/library/pop_glossary_term.php?oid=1518&amp;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hyperlink" Target="http://www.visionlearning.com/library/pop_glossary_term.php?oid=1526&amp;l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://www.visionlearning.com/library/pop_glossary_term.php?oid=1594&amp;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237232" y="2542032"/>
              <a:ext cx="4454652" cy="5334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27201"/>
            <a:ext cx="6762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solidFill>
                  <a:srgbClr val="FF0000"/>
                </a:solidFill>
                <a:latin typeface="Carlito"/>
                <a:cs typeface="Carlito"/>
              </a:rPr>
              <a:t>Composition </a:t>
            </a:r>
            <a:r>
              <a:rPr sz="4400" b="0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4400" b="0" spc="-5" dirty="0">
                <a:solidFill>
                  <a:srgbClr val="FF0000"/>
                </a:solidFill>
                <a:latin typeface="Carlito"/>
                <a:cs typeface="Carlito"/>
              </a:rPr>
              <a:t>Nucleic</a:t>
            </a:r>
            <a:r>
              <a:rPr sz="4400" b="0" spc="-3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rlito"/>
                <a:cs typeface="Carlito"/>
              </a:rPr>
              <a:t>Acids: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94458"/>
            <a:ext cx="8070850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5600" algn="l"/>
                <a:tab pos="356235" algn="l"/>
                <a:tab pos="1936114" algn="l"/>
                <a:tab pos="3143250" algn="l"/>
                <a:tab pos="4050029" algn="l"/>
                <a:tab pos="6236335" algn="l"/>
                <a:tab pos="7345680" algn="l"/>
              </a:tabLst>
            </a:pPr>
            <a:r>
              <a:rPr sz="3200" dirty="0">
                <a:latin typeface="Carlito"/>
                <a:cs typeface="Carlito"/>
              </a:rPr>
              <a:t>Nuc</a:t>
            </a:r>
            <a:r>
              <a:rPr sz="3200" spc="-15" dirty="0">
                <a:latin typeface="Carlito"/>
                <a:cs typeface="Carlito"/>
              </a:rPr>
              <a:t>l</a:t>
            </a:r>
            <a:r>
              <a:rPr sz="3200" dirty="0">
                <a:latin typeface="Carlito"/>
                <a:cs typeface="Carlito"/>
              </a:rPr>
              <a:t>eic	ac</a:t>
            </a:r>
            <a:r>
              <a:rPr sz="3200" spc="10" dirty="0">
                <a:latin typeface="Carlito"/>
                <a:cs typeface="Carlito"/>
              </a:rPr>
              <a:t>i</a:t>
            </a:r>
            <a:r>
              <a:rPr sz="3200" spc="-5" dirty="0">
                <a:latin typeface="Carlito"/>
                <a:cs typeface="Carlito"/>
              </a:rPr>
              <a:t>d</a:t>
            </a:r>
            <a:r>
              <a:rPr sz="3200" dirty="0">
                <a:latin typeface="Carlito"/>
                <a:cs typeface="Carlito"/>
              </a:rPr>
              <a:t>s	a</a:t>
            </a:r>
            <a:r>
              <a:rPr sz="3200" spc="-4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e	</a:t>
            </a:r>
            <a:r>
              <a:rPr sz="3200" spc="-5" dirty="0">
                <a:latin typeface="Carlito"/>
                <a:cs typeface="Carlito"/>
              </a:rPr>
              <a:t>sub</a:t>
            </a:r>
            <a:r>
              <a:rPr sz="3200" spc="-55" dirty="0">
                <a:latin typeface="Carlito"/>
                <a:cs typeface="Carlito"/>
              </a:rPr>
              <a:t>s</a:t>
            </a:r>
            <a:r>
              <a:rPr sz="3200" spc="-30" dirty="0">
                <a:latin typeface="Carlito"/>
                <a:cs typeface="Carlito"/>
              </a:rPr>
              <a:t>t</a:t>
            </a:r>
            <a:r>
              <a:rPr sz="3200" dirty="0">
                <a:latin typeface="Carlito"/>
                <a:cs typeface="Carlito"/>
              </a:rPr>
              <a:t>ances	with	</a:t>
            </a:r>
            <a:r>
              <a:rPr sz="3200" spc="-5" dirty="0">
                <a:latin typeface="Carlito"/>
                <a:cs typeface="Carlito"/>
              </a:rPr>
              <a:t>high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9144" y="2333370"/>
            <a:ext cx="1776095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latin typeface="Carlito"/>
                <a:cs typeface="Carlito"/>
              </a:rPr>
              <a:t>molecular 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3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,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000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,</a:t>
            </a:r>
            <a:r>
              <a:rPr sz="3200" spc="5" dirty="0">
                <a:solidFill>
                  <a:srgbClr val="FF0000"/>
                </a:solidFill>
                <a:latin typeface="Carlito"/>
                <a:cs typeface="Carlito"/>
              </a:rPr>
              <a:t>00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0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801239" y="2333370"/>
            <a:ext cx="580517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19380" marR="5080" indent="-106680">
              <a:lnSpc>
                <a:spcPts val="3460"/>
              </a:lnSpc>
              <a:spcBef>
                <a:spcPts val="535"/>
              </a:spcBef>
              <a:tabLst>
                <a:tab pos="1193165" algn="l"/>
                <a:tab pos="1673860" algn="l"/>
                <a:tab pos="2005964" algn="l"/>
                <a:tab pos="3179445" algn="l"/>
                <a:tab pos="3219450" algn="l"/>
                <a:tab pos="3926840" algn="l"/>
                <a:tab pos="4249420" algn="l"/>
                <a:tab pos="4542155" algn="l"/>
                <a:tab pos="5447665" algn="l"/>
              </a:tabLst>
            </a:pPr>
            <a:r>
              <a:rPr sz="3200" spc="-25" dirty="0">
                <a:latin typeface="Carlito"/>
                <a:cs typeface="Carlito"/>
              </a:rPr>
              <a:t>w</a:t>
            </a:r>
            <a:r>
              <a:rPr sz="3200" dirty="0">
                <a:latin typeface="Carlito"/>
                <a:cs typeface="Carlito"/>
              </a:rPr>
              <a:t>eig</a:t>
            </a:r>
            <a:r>
              <a:rPr sz="3200" spc="-30" dirty="0">
                <a:latin typeface="Carlito"/>
                <a:cs typeface="Carlito"/>
              </a:rPr>
              <a:t>h</a:t>
            </a:r>
            <a:r>
              <a:rPr sz="3200" dirty="0">
                <a:latin typeface="Carlito"/>
                <a:cs typeface="Carlito"/>
              </a:rPr>
              <a:t>t		</a:t>
            </a:r>
            <a:r>
              <a:rPr sz="3200" spc="-6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an</a:t>
            </a:r>
            <a:r>
              <a:rPr sz="3200" spc="5" dirty="0">
                <a:latin typeface="Carlito"/>
                <a:cs typeface="Carlito"/>
              </a:rPr>
              <a:t>g</a:t>
            </a:r>
            <a:r>
              <a:rPr sz="3200" dirty="0">
                <a:latin typeface="Carlito"/>
                <a:cs typeface="Carlito"/>
              </a:rPr>
              <a:t>ing	</a:t>
            </a:r>
            <a:r>
              <a:rPr sz="3200" spc="-5" dirty="0">
                <a:latin typeface="Carlito"/>
                <a:cs typeface="Carlito"/>
              </a:rPr>
              <a:t>f</a:t>
            </a:r>
            <a:r>
              <a:rPr sz="3200" spc="-55" dirty="0">
                <a:latin typeface="Carlito"/>
                <a:cs typeface="Carlito"/>
              </a:rPr>
              <a:t>r</a:t>
            </a:r>
            <a:r>
              <a:rPr sz="3200" spc="-5" dirty="0">
                <a:latin typeface="Carlito"/>
                <a:cs typeface="Carlito"/>
              </a:rPr>
              <a:t>o</a:t>
            </a:r>
            <a:r>
              <a:rPr sz="3200" dirty="0">
                <a:latin typeface="Carlito"/>
                <a:cs typeface="Carlito"/>
              </a:rPr>
              <a:t>m	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1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,286	</a:t>
            </a:r>
            <a:r>
              <a:rPr sz="3200" spc="-45" dirty="0">
                <a:latin typeface="Carlito"/>
                <a:cs typeface="Carlito"/>
              </a:rPr>
              <a:t>to  </a:t>
            </a:r>
            <a:r>
              <a:rPr sz="3200" spc="5" dirty="0">
                <a:latin typeface="Carlito"/>
                <a:cs typeface="Carlito"/>
              </a:rPr>
              <a:t>T</a:t>
            </a:r>
            <a:r>
              <a:rPr sz="3200" spc="-5" dirty="0">
                <a:latin typeface="Carlito"/>
                <a:cs typeface="Carlito"/>
              </a:rPr>
              <a:t>h</a:t>
            </a:r>
            <a:r>
              <a:rPr sz="3200" spc="-30" dirty="0">
                <a:latin typeface="Carlito"/>
                <a:cs typeface="Carlito"/>
              </a:rPr>
              <a:t>e</a:t>
            </a:r>
            <a:r>
              <a:rPr sz="3200" dirty="0">
                <a:latin typeface="Carlito"/>
                <a:cs typeface="Carlito"/>
              </a:rPr>
              <a:t>y	a</a:t>
            </a:r>
            <a:r>
              <a:rPr sz="3200" spc="-40" dirty="0">
                <a:latin typeface="Carlito"/>
                <a:cs typeface="Carlito"/>
              </a:rPr>
              <a:t>r</a:t>
            </a:r>
            <a:r>
              <a:rPr sz="3200" dirty="0">
                <a:latin typeface="Carlito"/>
                <a:cs typeface="Carlito"/>
              </a:rPr>
              <a:t>e	made		</a:t>
            </a:r>
            <a:r>
              <a:rPr sz="3200" spc="5" dirty="0">
                <a:latin typeface="Carlito"/>
                <a:cs typeface="Carlito"/>
              </a:rPr>
              <a:t>u</a:t>
            </a:r>
            <a:r>
              <a:rPr sz="3200" dirty="0">
                <a:latin typeface="Carlito"/>
                <a:cs typeface="Carlito"/>
              </a:rPr>
              <a:t>p	of	</a:t>
            </a:r>
            <a:r>
              <a:rPr sz="3200" spc="-25" dirty="0">
                <a:latin typeface="Carlito"/>
                <a:cs typeface="Carlito"/>
              </a:rPr>
              <a:t>c</a:t>
            </a:r>
            <a:r>
              <a:rPr sz="3200" dirty="0">
                <a:latin typeface="Carlito"/>
                <a:cs typeface="Carlito"/>
              </a:rPr>
              <a:t>arbon,</a:t>
            </a:r>
            <a:endParaRPr sz="32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163290"/>
            <a:ext cx="8074659" cy="285432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480"/>
              </a:spcBef>
            </a:pPr>
            <a:r>
              <a:rPr sz="3200" spc="-20" dirty="0">
                <a:latin typeface="Carlito"/>
                <a:cs typeface="Carlito"/>
              </a:rPr>
              <a:t>hydrogen, oxygen, </a:t>
            </a:r>
            <a:r>
              <a:rPr sz="3200" spc="-15" dirty="0">
                <a:latin typeface="Carlito"/>
                <a:cs typeface="Carlito"/>
              </a:rPr>
              <a:t>nitrogen </a:t>
            </a:r>
            <a:r>
              <a:rPr sz="3200" dirty="0">
                <a:latin typeface="Carlito"/>
                <a:cs typeface="Carlito"/>
              </a:rPr>
              <a:t>and</a:t>
            </a:r>
            <a:r>
              <a:rPr sz="3200" spc="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phosphorus.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Nitrogen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15 </a:t>
            </a:r>
            <a:r>
              <a:rPr sz="3200" spc="-25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16% </a:t>
            </a:r>
            <a:r>
              <a:rPr sz="3200" spc="-5" dirty="0">
                <a:latin typeface="Carlito"/>
                <a:cs typeface="Carlito"/>
              </a:rPr>
              <a:t>while phosphorus  is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9 </a:t>
            </a:r>
            <a:r>
              <a:rPr sz="3200" spc="-20" dirty="0">
                <a:solidFill>
                  <a:srgbClr val="FF0000"/>
                </a:solidFill>
                <a:latin typeface="Carlito"/>
                <a:cs typeface="Carlito"/>
              </a:rPr>
              <a:t>to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10%. </a:t>
            </a:r>
            <a:r>
              <a:rPr sz="3200" dirty="0">
                <a:latin typeface="Carlito"/>
                <a:cs typeface="Carlito"/>
              </a:rPr>
              <a:t>On </a:t>
            </a:r>
            <a:r>
              <a:rPr sz="3200" spc="-20" dirty="0">
                <a:latin typeface="Carlito"/>
                <a:cs typeface="Carlito"/>
              </a:rPr>
              <a:t>hydrolysis </a:t>
            </a:r>
            <a:r>
              <a:rPr sz="3200" dirty="0">
                <a:latin typeface="Carlito"/>
                <a:cs typeface="Carlito"/>
              </a:rPr>
              <a:t>with either </a:t>
            </a:r>
            <a:r>
              <a:rPr sz="3200" spc="10" dirty="0">
                <a:latin typeface="Carlito"/>
                <a:cs typeface="Carlito"/>
              </a:rPr>
              <a:t>an </a:t>
            </a:r>
            <a:r>
              <a:rPr sz="3200" spc="74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enzyme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10" dirty="0">
                <a:latin typeface="Carlito"/>
                <a:cs typeface="Carlito"/>
              </a:rPr>
              <a:t>by heating </a:t>
            </a:r>
            <a:r>
              <a:rPr sz="3200" dirty="0">
                <a:latin typeface="Carlito"/>
                <a:cs typeface="Carlito"/>
              </a:rPr>
              <a:t>with </a:t>
            </a:r>
            <a:r>
              <a:rPr sz="3200" spc="-5" dirty="0">
                <a:latin typeface="Carlito"/>
                <a:cs typeface="Carlito"/>
              </a:rPr>
              <a:t>dilute </a:t>
            </a:r>
            <a:r>
              <a:rPr sz="3200" dirty="0">
                <a:latin typeface="Carlito"/>
                <a:cs typeface="Carlito"/>
              </a:rPr>
              <a:t>acids or  </a:t>
            </a:r>
            <a:r>
              <a:rPr sz="3200" spc="-10" dirty="0">
                <a:latin typeface="Carlito"/>
                <a:cs typeface="Carlito"/>
              </a:rPr>
              <a:t>alkalies, </a:t>
            </a:r>
            <a:r>
              <a:rPr sz="3200" spc="-5" dirty="0">
                <a:latin typeface="Carlito"/>
                <a:cs typeface="Carlito"/>
              </a:rPr>
              <a:t>nucleic </a:t>
            </a:r>
            <a:r>
              <a:rPr sz="3200" dirty="0">
                <a:latin typeface="Carlito"/>
                <a:cs typeface="Carlito"/>
              </a:rPr>
              <a:t>acids </a:t>
            </a:r>
            <a:r>
              <a:rPr sz="3200" spc="-5" dirty="0">
                <a:latin typeface="Carlito"/>
                <a:cs typeface="Carlito"/>
              </a:rPr>
              <a:t>yields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15" dirty="0">
                <a:latin typeface="Carlito"/>
                <a:cs typeface="Carlito"/>
              </a:rPr>
              <a:t>group  </a:t>
            </a:r>
            <a:r>
              <a:rPr sz="3200" dirty="0">
                <a:latin typeface="Carlito"/>
                <a:cs typeface="Carlito"/>
              </a:rPr>
              <a:t>of  </a:t>
            </a:r>
            <a:r>
              <a:rPr sz="3200" spc="-5" dirty="0">
                <a:latin typeface="Carlito"/>
                <a:cs typeface="Carlito"/>
              </a:rPr>
              <a:t>compound known </a:t>
            </a:r>
            <a:r>
              <a:rPr sz="3200" dirty="0">
                <a:latin typeface="Carlito"/>
                <a:cs typeface="Carlito"/>
              </a:rPr>
              <a:t>as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nucleotides</a:t>
            </a:r>
            <a:r>
              <a:rPr sz="3200" spc="-5" dirty="0">
                <a:latin typeface="Carlito"/>
                <a:cs typeface="Carlito"/>
              </a:rPr>
              <a:t>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161" y="610362"/>
            <a:ext cx="2286000" cy="45720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541020">
              <a:lnSpc>
                <a:spcPct val="100000"/>
              </a:lnSpc>
              <a:spcBef>
                <a:spcPts val="595"/>
              </a:spcBef>
            </a:pPr>
            <a:r>
              <a:rPr sz="1800" b="0" spc="-15" dirty="0">
                <a:solidFill>
                  <a:srgbClr val="FF0000"/>
                </a:solidFill>
                <a:latin typeface="Georgia"/>
                <a:cs typeface="Georgia"/>
              </a:rPr>
              <a:t>Nucleic</a:t>
            </a:r>
            <a:r>
              <a:rPr sz="1800" b="0" spc="-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b="0" spc="-20" dirty="0">
                <a:solidFill>
                  <a:srgbClr val="FF0000"/>
                </a:solidFill>
                <a:latin typeface="Georgia"/>
                <a:cs typeface="Georgia"/>
              </a:rPr>
              <a:t>acid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88144" y="1421828"/>
            <a:ext cx="2312035" cy="407034"/>
            <a:chOff x="3188144" y="1421828"/>
            <a:chExt cx="2312035" cy="407034"/>
          </a:xfrm>
        </p:grpSpPr>
        <p:sp>
          <p:nvSpPr>
            <p:cNvPr id="4" name="object 4"/>
            <p:cNvSpPr/>
            <p:nvPr/>
          </p:nvSpPr>
          <p:spPr>
            <a:xfrm>
              <a:off x="3201162" y="1434846"/>
              <a:ext cx="2286000" cy="381000"/>
            </a:xfrm>
            <a:custGeom>
              <a:avLst/>
              <a:gdLst/>
              <a:ahLst/>
              <a:cxnLst/>
              <a:rect l="l" t="t" r="r" b="b"/>
              <a:pathLst>
                <a:path w="2286000" h="381000">
                  <a:moveTo>
                    <a:pt x="2286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2286000" y="381000"/>
                  </a:lnTo>
                  <a:lnTo>
                    <a:pt x="228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01162" y="1434846"/>
              <a:ext cx="2286000" cy="381000"/>
            </a:xfrm>
            <a:custGeom>
              <a:avLst/>
              <a:gdLst/>
              <a:ahLst/>
              <a:cxnLst/>
              <a:rect l="l" t="t" r="r" b="b"/>
              <a:pathLst>
                <a:path w="2286000" h="381000">
                  <a:moveTo>
                    <a:pt x="0" y="381000"/>
                  </a:moveTo>
                  <a:lnTo>
                    <a:pt x="2286000" y="381000"/>
                  </a:lnTo>
                  <a:lnTo>
                    <a:pt x="2286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201161" y="1434846"/>
            <a:ext cx="2286000" cy="38100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553720">
              <a:lnSpc>
                <a:spcPct val="100000"/>
              </a:lnSpc>
              <a:spcBef>
                <a:spcPts val="300"/>
              </a:spcBef>
            </a:pP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Nucleotides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1588008" y="2270760"/>
            <a:ext cx="1969135" cy="727075"/>
            <a:chOff x="1588008" y="2270760"/>
            <a:chExt cx="1969135" cy="727075"/>
          </a:xfrm>
        </p:grpSpPr>
        <p:sp>
          <p:nvSpPr>
            <p:cNvPr id="8" name="object 8"/>
            <p:cNvSpPr/>
            <p:nvPr/>
          </p:nvSpPr>
          <p:spPr>
            <a:xfrm>
              <a:off x="1600962" y="2283714"/>
              <a:ext cx="1943100" cy="701040"/>
            </a:xfrm>
            <a:custGeom>
              <a:avLst/>
              <a:gdLst/>
              <a:ahLst/>
              <a:cxnLst/>
              <a:rect l="l" t="t" r="r" b="b"/>
              <a:pathLst>
                <a:path w="1943100" h="701039">
                  <a:moveTo>
                    <a:pt x="1943100" y="0"/>
                  </a:moveTo>
                  <a:lnTo>
                    <a:pt x="0" y="0"/>
                  </a:lnTo>
                  <a:lnTo>
                    <a:pt x="0" y="701039"/>
                  </a:lnTo>
                  <a:lnTo>
                    <a:pt x="1943100" y="701039"/>
                  </a:lnTo>
                  <a:lnTo>
                    <a:pt x="19431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0962" y="2283714"/>
              <a:ext cx="1943100" cy="701040"/>
            </a:xfrm>
            <a:custGeom>
              <a:avLst/>
              <a:gdLst/>
              <a:ahLst/>
              <a:cxnLst/>
              <a:rect l="l" t="t" r="r" b="b"/>
              <a:pathLst>
                <a:path w="1943100" h="701039">
                  <a:moveTo>
                    <a:pt x="0" y="701039"/>
                  </a:moveTo>
                  <a:lnTo>
                    <a:pt x="1943100" y="701039"/>
                  </a:lnTo>
                  <a:lnTo>
                    <a:pt x="1943100" y="0"/>
                  </a:lnTo>
                  <a:lnTo>
                    <a:pt x="0" y="0"/>
                  </a:lnTo>
                  <a:lnTo>
                    <a:pt x="0" y="701039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1600961" y="2283714"/>
            <a:ext cx="1943100" cy="701040"/>
          </a:xfrm>
          <a:prstGeom prst="rect">
            <a:avLst/>
          </a:prstGeom>
        </p:spPr>
        <p:txBody>
          <a:bodyPr vert="horz" wrap="square" lIns="0" tIns="198120" rIns="0" bIns="0" rtlCol="0">
            <a:spAutoFit/>
          </a:bodyPr>
          <a:lstStyle/>
          <a:p>
            <a:pPr marL="180975">
              <a:lnSpc>
                <a:spcPct val="100000"/>
              </a:lnSpc>
              <a:spcBef>
                <a:spcPts val="1560"/>
              </a:spcBef>
            </a:pP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Phosphoric</a:t>
            </a:r>
            <a:r>
              <a:rPr sz="1800" spc="-9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acid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016944" y="2270696"/>
            <a:ext cx="1854835" cy="534035"/>
            <a:chOff x="5016944" y="2270696"/>
            <a:chExt cx="1854835" cy="534035"/>
          </a:xfrm>
        </p:grpSpPr>
        <p:sp>
          <p:nvSpPr>
            <p:cNvPr id="12" name="object 12"/>
            <p:cNvSpPr/>
            <p:nvPr/>
          </p:nvSpPr>
          <p:spPr>
            <a:xfrm>
              <a:off x="5029962" y="2283713"/>
              <a:ext cx="1828800" cy="508000"/>
            </a:xfrm>
            <a:custGeom>
              <a:avLst/>
              <a:gdLst/>
              <a:ahLst/>
              <a:cxnLst/>
              <a:rect l="l" t="t" r="r" b="b"/>
              <a:pathLst>
                <a:path w="1828800" h="508000">
                  <a:moveTo>
                    <a:pt x="1828799" y="0"/>
                  </a:moveTo>
                  <a:lnTo>
                    <a:pt x="0" y="0"/>
                  </a:lnTo>
                  <a:lnTo>
                    <a:pt x="0" y="507491"/>
                  </a:lnTo>
                  <a:lnTo>
                    <a:pt x="1828799" y="507491"/>
                  </a:lnTo>
                  <a:lnTo>
                    <a:pt x="182879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029962" y="2283713"/>
              <a:ext cx="1828800" cy="508000"/>
            </a:xfrm>
            <a:custGeom>
              <a:avLst/>
              <a:gdLst/>
              <a:ahLst/>
              <a:cxnLst/>
              <a:rect l="l" t="t" r="r" b="b"/>
              <a:pathLst>
                <a:path w="1828800" h="508000">
                  <a:moveTo>
                    <a:pt x="0" y="507491"/>
                  </a:moveTo>
                  <a:lnTo>
                    <a:pt x="1828799" y="507491"/>
                  </a:lnTo>
                  <a:lnTo>
                    <a:pt x="1828799" y="0"/>
                  </a:lnTo>
                  <a:lnTo>
                    <a:pt x="0" y="0"/>
                  </a:lnTo>
                  <a:lnTo>
                    <a:pt x="0" y="507491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029961" y="2283714"/>
            <a:ext cx="1828800" cy="50800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18770">
              <a:lnSpc>
                <a:spcPct val="100000"/>
              </a:lnSpc>
              <a:spcBef>
                <a:spcPts val="800"/>
              </a:spcBef>
            </a:pP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Nucleosides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04160" y="3264408"/>
            <a:ext cx="1854835" cy="864235"/>
            <a:chOff x="2804160" y="3264408"/>
            <a:chExt cx="1854835" cy="864235"/>
          </a:xfrm>
        </p:grpSpPr>
        <p:sp>
          <p:nvSpPr>
            <p:cNvPr id="16" name="object 16"/>
            <p:cNvSpPr/>
            <p:nvPr/>
          </p:nvSpPr>
          <p:spPr>
            <a:xfrm>
              <a:off x="2817114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1828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828800" y="838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817114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838200"/>
                  </a:moveTo>
                  <a:lnTo>
                    <a:pt x="1828800" y="8382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2817114" y="3277361"/>
            <a:ext cx="182880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sz="1800" spc="-45" dirty="0">
                <a:solidFill>
                  <a:srgbClr val="FF0000"/>
                </a:solidFill>
                <a:latin typeface="Georgia"/>
                <a:cs typeface="Georgia"/>
              </a:rPr>
              <a:t>Sugar</a:t>
            </a:r>
            <a:endParaRPr sz="1800">
              <a:latin typeface="Georgia"/>
              <a:cs typeface="Georgia"/>
            </a:endParaRPr>
          </a:p>
          <a:p>
            <a:pPr marL="322580" marR="316865" indent="9525" algn="ctr">
              <a:lnSpc>
                <a:spcPct val="100000"/>
              </a:lnSpc>
            </a:pPr>
            <a:r>
              <a:rPr sz="1800" spc="-40" dirty="0">
                <a:solidFill>
                  <a:srgbClr val="FF0000"/>
                </a:solidFill>
                <a:latin typeface="Georgia"/>
                <a:cs typeface="Georgia"/>
              </a:rPr>
              <a:t>Ribose 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or 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de</a:t>
            </a:r>
            <a:r>
              <a:rPr sz="1800" spc="-60" dirty="0">
                <a:solidFill>
                  <a:srgbClr val="FF0000"/>
                </a:solidFill>
                <a:latin typeface="Georgia"/>
                <a:cs typeface="Georgia"/>
              </a:rPr>
              <a:t>o</a:t>
            </a:r>
            <a:r>
              <a:rPr sz="1800" spc="-35" dirty="0">
                <a:solidFill>
                  <a:srgbClr val="FF0000"/>
                </a:solidFill>
                <a:latin typeface="Georgia"/>
                <a:cs typeface="Georgia"/>
              </a:rPr>
              <a:t>xyribo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s</a:t>
            </a:r>
            <a:r>
              <a:rPr sz="1800" spc="-10" dirty="0">
                <a:solidFill>
                  <a:srgbClr val="FF0000"/>
                </a:solidFill>
                <a:latin typeface="Georgia"/>
                <a:cs typeface="Georgia"/>
              </a:rPr>
              <a:t>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4991036" y="3264344"/>
            <a:ext cx="1854835" cy="864235"/>
            <a:chOff x="4991036" y="3264344"/>
            <a:chExt cx="1854835" cy="864235"/>
          </a:xfrm>
        </p:grpSpPr>
        <p:sp>
          <p:nvSpPr>
            <p:cNvPr id="20" name="object 20"/>
            <p:cNvSpPr/>
            <p:nvPr/>
          </p:nvSpPr>
          <p:spPr>
            <a:xfrm>
              <a:off x="5004053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1828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828800" y="838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004053" y="3277362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838200"/>
                  </a:moveTo>
                  <a:lnTo>
                    <a:pt x="1828800" y="8382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5004053" y="3277361"/>
            <a:ext cx="1828800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Purine</a:t>
            </a:r>
            <a:endParaRPr sz="1800">
              <a:latin typeface="Georgia"/>
              <a:cs typeface="Georgia"/>
            </a:endParaRPr>
          </a:p>
          <a:p>
            <a:pPr marL="283845" marR="278130" algn="ctr">
              <a:lnSpc>
                <a:spcPct val="100000"/>
              </a:lnSpc>
            </a:pP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Guanine</a:t>
            </a:r>
            <a:r>
              <a:rPr sz="1800" spc="-1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and </a:t>
            </a:r>
            <a:r>
              <a:rPr sz="1800" spc="-1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Adenine</a:t>
            </a:r>
            <a:endParaRPr sz="1800">
              <a:latin typeface="Georgia"/>
              <a:cs typeface="Georgi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50607" y="3285744"/>
            <a:ext cx="1854835" cy="864235"/>
            <a:chOff x="7150607" y="3285744"/>
            <a:chExt cx="1854835" cy="864235"/>
          </a:xfrm>
        </p:grpSpPr>
        <p:sp>
          <p:nvSpPr>
            <p:cNvPr id="24" name="object 24"/>
            <p:cNvSpPr/>
            <p:nvPr/>
          </p:nvSpPr>
          <p:spPr>
            <a:xfrm>
              <a:off x="7163561" y="3298698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1828800" y="0"/>
                  </a:moveTo>
                  <a:lnTo>
                    <a:pt x="0" y="0"/>
                  </a:lnTo>
                  <a:lnTo>
                    <a:pt x="0" y="838200"/>
                  </a:lnTo>
                  <a:lnTo>
                    <a:pt x="1828800" y="838200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163561" y="3298698"/>
              <a:ext cx="1828800" cy="838200"/>
            </a:xfrm>
            <a:custGeom>
              <a:avLst/>
              <a:gdLst/>
              <a:ahLst/>
              <a:cxnLst/>
              <a:rect l="l" t="t" r="r" b="b"/>
              <a:pathLst>
                <a:path w="1828800" h="838200">
                  <a:moveTo>
                    <a:pt x="0" y="838200"/>
                  </a:moveTo>
                  <a:lnTo>
                    <a:pt x="1828800" y="83820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838200"/>
                  </a:lnTo>
                  <a:close/>
                </a:path>
              </a:pathLst>
            </a:custGeom>
            <a:ln w="2590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7163561" y="3298697"/>
            <a:ext cx="1828800" cy="8382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19380" marR="111760" algn="ctr">
              <a:lnSpc>
                <a:spcPts val="2160"/>
              </a:lnSpc>
              <a:spcBef>
                <a:spcPts val="5"/>
              </a:spcBef>
            </a:pP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Pyrimidine</a:t>
            </a:r>
            <a:r>
              <a:rPr sz="1800" spc="-5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base 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Cytosine</a:t>
            </a:r>
            <a:r>
              <a:rPr sz="1800" spc="-20" dirty="0">
                <a:latin typeface="Georgia"/>
                <a:cs typeface="Georgia"/>
              </a:rPr>
              <a:t>, </a:t>
            </a:r>
            <a:r>
              <a:rPr sz="1800" spc="-30" dirty="0">
                <a:solidFill>
                  <a:srgbClr val="FF0000"/>
                </a:solidFill>
                <a:latin typeface="Georgia"/>
                <a:cs typeface="Georgia"/>
              </a:rPr>
              <a:t>uracil  </a:t>
            </a:r>
            <a:r>
              <a:rPr sz="1800" spc="-25" dirty="0">
                <a:solidFill>
                  <a:srgbClr val="FF0000"/>
                </a:solidFill>
                <a:latin typeface="Georgia"/>
                <a:cs typeface="Georgia"/>
              </a:rPr>
              <a:t>or</a:t>
            </a:r>
            <a:r>
              <a:rPr sz="1800" spc="-8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800" spc="-20" dirty="0">
                <a:solidFill>
                  <a:srgbClr val="FF0000"/>
                </a:solidFill>
                <a:latin typeface="Georgia"/>
                <a:cs typeface="Georgia"/>
              </a:rPr>
              <a:t>thymine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357372" y="1066799"/>
            <a:ext cx="2456815" cy="1134745"/>
          </a:xfrm>
          <a:custGeom>
            <a:avLst/>
            <a:gdLst/>
            <a:ahLst/>
            <a:cxnLst/>
            <a:rect l="l" t="t" r="r" b="b"/>
            <a:pathLst>
              <a:path w="2456815" h="1134745">
                <a:moveTo>
                  <a:pt x="607822" y="753745"/>
                </a:moveTo>
                <a:lnTo>
                  <a:pt x="601345" y="742823"/>
                </a:lnTo>
                <a:lnTo>
                  <a:pt x="27749" y="1082433"/>
                </a:lnTo>
                <a:lnTo>
                  <a:pt x="59309" y="1025779"/>
                </a:lnTo>
                <a:lnTo>
                  <a:pt x="60960" y="1022731"/>
                </a:lnTo>
                <a:lnTo>
                  <a:pt x="59944" y="1018921"/>
                </a:lnTo>
                <a:lnTo>
                  <a:pt x="56896" y="1017143"/>
                </a:lnTo>
                <a:lnTo>
                  <a:pt x="53721" y="1015492"/>
                </a:lnTo>
                <a:lnTo>
                  <a:pt x="49911" y="1016508"/>
                </a:lnTo>
                <a:lnTo>
                  <a:pt x="48260" y="1019556"/>
                </a:lnTo>
                <a:lnTo>
                  <a:pt x="0" y="1106170"/>
                </a:lnTo>
                <a:lnTo>
                  <a:pt x="102616" y="1105535"/>
                </a:lnTo>
                <a:lnTo>
                  <a:pt x="102857" y="1105281"/>
                </a:lnTo>
                <a:lnTo>
                  <a:pt x="105410" y="1102614"/>
                </a:lnTo>
                <a:lnTo>
                  <a:pt x="105410" y="1095629"/>
                </a:lnTo>
                <a:lnTo>
                  <a:pt x="102489" y="1092835"/>
                </a:lnTo>
                <a:lnTo>
                  <a:pt x="98933" y="1092835"/>
                </a:lnTo>
                <a:lnTo>
                  <a:pt x="34328" y="1093304"/>
                </a:lnTo>
                <a:lnTo>
                  <a:pt x="607822" y="753745"/>
                </a:lnTo>
                <a:close/>
              </a:path>
              <a:path w="2456815" h="1134745">
                <a:moveTo>
                  <a:pt x="1037717" y="279273"/>
                </a:moveTo>
                <a:lnTo>
                  <a:pt x="1036701" y="275336"/>
                </a:lnTo>
                <a:lnTo>
                  <a:pt x="1033653" y="273685"/>
                </a:lnTo>
                <a:lnTo>
                  <a:pt x="1030605" y="271907"/>
                </a:lnTo>
                <a:lnTo>
                  <a:pt x="1026795" y="272923"/>
                </a:lnTo>
                <a:lnTo>
                  <a:pt x="992378" y="331927"/>
                </a:lnTo>
                <a:lnTo>
                  <a:pt x="992378" y="0"/>
                </a:lnTo>
                <a:lnTo>
                  <a:pt x="979678" y="0"/>
                </a:lnTo>
                <a:lnTo>
                  <a:pt x="979678" y="331927"/>
                </a:lnTo>
                <a:lnTo>
                  <a:pt x="945261" y="272923"/>
                </a:lnTo>
                <a:lnTo>
                  <a:pt x="941451" y="271907"/>
                </a:lnTo>
                <a:lnTo>
                  <a:pt x="938403" y="273685"/>
                </a:lnTo>
                <a:lnTo>
                  <a:pt x="935355" y="275336"/>
                </a:lnTo>
                <a:lnTo>
                  <a:pt x="934339" y="279273"/>
                </a:lnTo>
                <a:lnTo>
                  <a:pt x="986028" y="367919"/>
                </a:lnTo>
                <a:lnTo>
                  <a:pt x="993355" y="355346"/>
                </a:lnTo>
                <a:lnTo>
                  <a:pt x="1037717" y="279273"/>
                </a:lnTo>
                <a:close/>
              </a:path>
              <a:path w="2456815" h="1134745">
                <a:moveTo>
                  <a:pt x="2456307" y="1126490"/>
                </a:moveTo>
                <a:lnTo>
                  <a:pt x="2400935" y="1044321"/>
                </a:lnTo>
                <a:lnTo>
                  <a:pt x="2398903" y="1041400"/>
                </a:lnTo>
                <a:lnTo>
                  <a:pt x="2394966" y="1040638"/>
                </a:lnTo>
                <a:lnTo>
                  <a:pt x="2392045" y="1042670"/>
                </a:lnTo>
                <a:lnTo>
                  <a:pt x="2389251" y="1044575"/>
                </a:lnTo>
                <a:lnTo>
                  <a:pt x="2388362" y="1048512"/>
                </a:lnTo>
                <a:lnTo>
                  <a:pt x="2390394" y="1051433"/>
                </a:lnTo>
                <a:lnTo>
                  <a:pt x="2426500" y="1105065"/>
                </a:lnTo>
                <a:lnTo>
                  <a:pt x="1674622" y="742569"/>
                </a:lnTo>
                <a:lnTo>
                  <a:pt x="1669034" y="753999"/>
                </a:lnTo>
                <a:lnTo>
                  <a:pt x="2421039" y="1116545"/>
                </a:lnTo>
                <a:lnTo>
                  <a:pt x="2353056" y="1121918"/>
                </a:lnTo>
                <a:lnTo>
                  <a:pt x="2350389" y="1124966"/>
                </a:lnTo>
                <a:lnTo>
                  <a:pt x="2350770" y="1128522"/>
                </a:lnTo>
                <a:lnTo>
                  <a:pt x="2351024" y="1131951"/>
                </a:lnTo>
                <a:lnTo>
                  <a:pt x="2354072" y="1134618"/>
                </a:lnTo>
                <a:lnTo>
                  <a:pt x="2357501" y="1134237"/>
                </a:lnTo>
                <a:lnTo>
                  <a:pt x="2453055" y="1126744"/>
                </a:lnTo>
                <a:lnTo>
                  <a:pt x="2456307" y="1126490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43400" y="2784347"/>
            <a:ext cx="3048000" cy="492125"/>
          </a:xfrm>
          <a:custGeom>
            <a:avLst/>
            <a:gdLst/>
            <a:ahLst/>
            <a:cxnLst/>
            <a:rect l="l" t="t" r="r" b="b"/>
            <a:pathLst>
              <a:path w="3048000" h="492125">
                <a:moveTo>
                  <a:pt x="1471930" y="12192"/>
                </a:moveTo>
                <a:lnTo>
                  <a:pt x="1468628" y="0"/>
                </a:lnTo>
                <a:lnTo>
                  <a:pt x="33312" y="376809"/>
                </a:lnTo>
                <a:lnTo>
                  <a:pt x="79121" y="331089"/>
                </a:lnTo>
                <a:lnTo>
                  <a:pt x="81534" y="328549"/>
                </a:lnTo>
                <a:lnTo>
                  <a:pt x="81534" y="324612"/>
                </a:lnTo>
                <a:lnTo>
                  <a:pt x="79121" y="322072"/>
                </a:lnTo>
                <a:lnTo>
                  <a:pt x="76581" y="319532"/>
                </a:lnTo>
                <a:lnTo>
                  <a:pt x="72517" y="319532"/>
                </a:lnTo>
                <a:lnTo>
                  <a:pt x="70104" y="322072"/>
                </a:lnTo>
                <a:lnTo>
                  <a:pt x="0" y="392049"/>
                </a:lnTo>
                <a:lnTo>
                  <a:pt x="95504" y="418719"/>
                </a:lnTo>
                <a:lnTo>
                  <a:pt x="98806" y="419608"/>
                </a:lnTo>
                <a:lnTo>
                  <a:pt x="102362" y="417576"/>
                </a:lnTo>
                <a:lnTo>
                  <a:pt x="103251" y="414274"/>
                </a:lnTo>
                <a:lnTo>
                  <a:pt x="104267" y="410845"/>
                </a:lnTo>
                <a:lnTo>
                  <a:pt x="102235" y="407416"/>
                </a:lnTo>
                <a:lnTo>
                  <a:pt x="98806" y="406400"/>
                </a:lnTo>
                <a:lnTo>
                  <a:pt x="58140" y="395097"/>
                </a:lnTo>
                <a:lnTo>
                  <a:pt x="36563" y="389102"/>
                </a:lnTo>
                <a:lnTo>
                  <a:pt x="1471930" y="12192"/>
                </a:lnTo>
                <a:close/>
              </a:path>
              <a:path w="3048000" h="492125">
                <a:moveTo>
                  <a:pt x="1630680" y="406400"/>
                </a:moveTo>
                <a:lnTo>
                  <a:pt x="1629918" y="402463"/>
                </a:lnTo>
                <a:lnTo>
                  <a:pt x="1626997" y="400431"/>
                </a:lnTo>
                <a:lnTo>
                  <a:pt x="1624076" y="398526"/>
                </a:lnTo>
                <a:lnTo>
                  <a:pt x="1620139" y="399415"/>
                </a:lnTo>
                <a:lnTo>
                  <a:pt x="1618018" y="402463"/>
                </a:lnTo>
                <a:lnTo>
                  <a:pt x="1582534" y="456488"/>
                </a:lnTo>
                <a:lnTo>
                  <a:pt x="1606804" y="6477"/>
                </a:lnTo>
                <a:lnTo>
                  <a:pt x="1594231" y="5715"/>
                </a:lnTo>
                <a:lnTo>
                  <a:pt x="1569847" y="455612"/>
                </a:lnTo>
                <a:lnTo>
                  <a:pt x="1540383" y="398145"/>
                </a:lnTo>
                <a:lnTo>
                  <a:pt x="1538732" y="394970"/>
                </a:lnTo>
                <a:lnTo>
                  <a:pt x="1534922" y="393700"/>
                </a:lnTo>
                <a:lnTo>
                  <a:pt x="1531747" y="395351"/>
                </a:lnTo>
                <a:lnTo>
                  <a:pt x="1528699" y="396875"/>
                </a:lnTo>
                <a:lnTo>
                  <a:pt x="1527429" y="400812"/>
                </a:lnTo>
                <a:lnTo>
                  <a:pt x="1529080" y="403860"/>
                </a:lnTo>
                <a:lnTo>
                  <a:pt x="1574292" y="491998"/>
                </a:lnTo>
                <a:lnTo>
                  <a:pt x="1582318" y="479806"/>
                </a:lnTo>
                <a:lnTo>
                  <a:pt x="1628775" y="409321"/>
                </a:lnTo>
                <a:lnTo>
                  <a:pt x="1630680" y="406400"/>
                </a:lnTo>
                <a:close/>
              </a:path>
              <a:path w="3048000" h="492125">
                <a:moveTo>
                  <a:pt x="3048000" y="392049"/>
                </a:moveTo>
                <a:lnTo>
                  <a:pt x="2986405" y="314452"/>
                </a:lnTo>
                <a:lnTo>
                  <a:pt x="2984246" y="311785"/>
                </a:lnTo>
                <a:lnTo>
                  <a:pt x="2980182" y="311277"/>
                </a:lnTo>
                <a:lnTo>
                  <a:pt x="2977515" y="313436"/>
                </a:lnTo>
                <a:lnTo>
                  <a:pt x="2974721" y="315595"/>
                </a:lnTo>
                <a:lnTo>
                  <a:pt x="2974213" y="319659"/>
                </a:lnTo>
                <a:lnTo>
                  <a:pt x="2976499" y="322453"/>
                </a:lnTo>
                <a:lnTo>
                  <a:pt x="3016821" y="373151"/>
                </a:lnTo>
                <a:lnTo>
                  <a:pt x="2059686" y="127"/>
                </a:lnTo>
                <a:lnTo>
                  <a:pt x="2055114" y="12065"/>
                </a:lnTo>
                <a:lnTo>
                  <a:pt x="3012097" y="384911"/>
                </a:lnTo>
                <a:lnTo>
                  <a:pt x="2948178" y="394970"/>
                </a:lnTo>
                <a:lnTo>
                  <a:pt x="2944749" y="395605"/>
                </a:lnTo>
                <a:lnTo>
                  <a:pt x="2942336" y="398780"/>
                </a:lnTo>
                <a:lnTo>
                  <a:pt x="2942844" y="402209"/>
                </a:lnTo>
                <a:lnTo>
                  <a:pt x="2943479" y="405765"/>
                </a:lnTo>
                <a:lnTo>
                  <a:pt x="2946654" y="408051"/>
                </a:lnTo>
                <a:lnTo>
                  <a:pt x="2950083" y="407543"/>
                </a:lnTo>
                <a:lnTo>
                  <a:pt x="3039160" y="393446"/>
                </a:lnTo>
                <a:lnTo>
                  <a:pt x="3048000" y="392049"/>
                </a:lnTo>
                <a:close/>
              </a:path>
            </a:pathLst>
          </a:custGeom>
          <a:solidFill>
            <a:srgbClr val="05509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576326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0000"/>
                </a:solidFill>
                <a:latin typeface="Carlito"/>
                <a:cs typeface="Carlito"/>
              </a:rPr>
              <a:t>Kinds of Nucleic</a:t>
            </a:r>
            <a:r>
              <a:rPr sz="5000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5000" dirty="0">
                <a:solidFill>
                  <a:srgbClr val="FF0000"/>
                </a:solidFill>
                <a:latin typeface="Carlito"/>
                <a:cs typeface="Carlito"/>
              </a:rPr>
              <a:t>Acids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08175"/>
            <a:ext cx="8081645" cy="422719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87020" marR="5080" indent="-274955" algn="just">
              <a:lnSpc>
                <a:spcPts val="2810"/>
              </a:lnSpc>
              <a:spcBef>
                <a:spcPts val="45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u="heavy" spc="6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DNA( </a:t>
            </a:r>
            <a:r>
              <a:rPr sz="2600" b="1" u="heavy" spc="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deoxyribonucleic </a:t>
            </a:r>
            <a:r>
              <a:rPr sz="2600" b="1" u="heavy" spc="12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acid)</a:t>
            </a:r>
            <a:r>
              <a:rPr sz="26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85" dirty="0">
                <a:solidFill>
                  <a:srgbClr val="FF3399"/>
                </a:solidFill>
                <a:latin typeface="Georgia"/>
                <a:cs typeface="Georgia"/>
              </a:rPr>
              <a:t>–</a:t>
            </a:r>
            <a:r>
              <a:rPr sz="2600" spc="-85" dirty="0">
                <a:latin typeface="Georgia"/>
                <a:cs typeface="Georgia"/>
              </a:rPr>
              <a:t>found </a:t>
            </a:r>
            <a:r>
              <a:rPr sz="2600" spc="-30" dirty="0">
                <a:latin typeface="Georgia"/>
                <a:cs typeface="Georgia"/>
              </a:rPr>
              <a:t>only inside</a:t>
            </a:r>
            <a:r>
              <a:rPr sz="2600" spc="-295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spc="-25" dirty="0">
                <a:latin typeface="Georgia"/>
                <a:cs typeface="Georgia"/>
              </a:rPr>
              <a:t>nucleus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cell. </a:t>
            </a:r>
            <a:r>
              <a:rPr sz="2600" spc="-30" dirty="0">
                <a:latin typeface="Georgia"/>
                <a:cs typeface="Georgia"/>
              </a:rPr>
              <a:t>Contains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65" dirty="0">
                <a:latin typeface="Georgia"/>
                <a:cs typeface="Georgia"/>
              </a:rPr>
              <a:t>organism’s </a:t>
            </a:r>
            <a:r>
              <a:rPr sz="2600" spc="-15" dirty="0">
                <a:latin typeface="Georgia"/>
                <a:cs typeface="Georgia"/>
              </a:rPr>
              <a:t>genetic  </a:t>
            </a:r>
            <a:r>
              <a:rPr sz="2600" spc="-35" dirty="0">
                <a:latin typeface="Georgia"/>
                <a:cs typeface="Georgia"/>
              </a:rPr>
              <a:t>information, </a:t>
            </a:r>
            <a:r>
              <a:rPr sz="2600" spc="-20" dirty="0">
                <a:latin typeface="Georgia"/>
                <a:cs typeface="Georgia"/>
              </a:rPr>
              <a:t>including </a:t>
            </a:r>
            <a:r>
              <a:rPr sz="2600" spc="-30" dirty="0">
                <a:latin typeface="Georgia"/>
                <a:cs typeface="Georgia"/>
              </a:rPr>
              <a:t>instructions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25" dirty="0">
                <a:latin typeface="Georgia"/>
                <a:cs typeface="Georgia"/>
              </a:rPr>
              <a:t>how </a:t>
            </a:r>
            <a:r>
              <a:rPr sz="2600" spc="-10" dirty="0">
                <a:latin typeface="Georgia"/>
                <a:cs typeface="Georgia"/>
              </a:rPr>
              <a:t>to </a:t>
            </a:r>
            <a:r>
              <a:rPr sz="2600" spc="-50" dirty="0">
                <a:latin typeface="Georgia"/>
                <a:cs typeface="Georgia"/>
              </a:rPr>
              <a:t>make  </a:t>
            </a:r>
            <a:r>
              <a:rPr sz="2600" spc="-45" dirty="0">
                <a:latin typeface="Georgia"/>
                <a:cs typeface="Georgia"/>
              </a:rPr>
              <a:t>proteins.</a:t>
            </a:r>
            <a:endParaRPr sz="2600">
              <a:latin typeface="Georgia"/>
              <a:cs typeface="Georgia"/>
            </a:endParaRPr>
          </a:p>
          <a:p>
            <a:pPr marL="287020" marR="783590" indent="-274955">
              <a:lnSpc>
                <a:spcPts val="2810"/>
              </a:lnSpc>
              <a:spcBef>
                <a:spcPts val="61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  <a:tab pos="1492250" algn="l"/>
              </a:tabLst>
            </a:pPr>
            <a:r>
              <a:rPr sz="2600" b="1" u="heavy" spc="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RNA( </a:t>
            </a:r>
            <a:r>
              <a:rPr sz="2600" b="1" u="heavy" spc="1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ribonucleic </a:t>
            </a:r>
            <a:r>
              <a:rPr sz="2600" b="1" u="heavy" spc="1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acid</a:t>
            </a:r>
            <a:r>
              <a:rPr sz="2600" b="1" u="heavy" spc="130" dirty="0">
                <a:solidFill>
                  <a:srgbClr val="FF3399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)</a:t>
            </a:r>
            <a:r>
              <a:rPr sz="2600" b="1" spc="-420" dirty="0">
                <a:solidFill>
                  <a:srgbClr val="FF3399"/>
                </a:solidFill>
                <a:latin typeface="Times New Roman"/>
                <a:cs typeface="Times New Roman"/>
              </a:rPr>
              <a:t> </a:t>
            </a:r>
            <a:r>
              <a:rPr sz="2600" spc="-370" dirty="0">
                <a:latin typeface="Georgia"/>
                <a:cs typeface="Georgia"/>
              </a:rPr>
              <a:t>– </a:t>
            </a:r>
            <a:r>
              <a:rPr sz="2600" spc="-25" dirty="0">
                <a:latin typeface="Georgia"/>
                <a:cs typeface="Georgia"/>
              </a:rPr>
              <a:t>found </a:t>
            </a:r>
            <a:r>
              <a:rPr sz="2600" dirty="0">
                <a:latin typeface="Georgia"/>
                <a:cs typeface="Georgia"/>
              </a:rPr>
              <a:t>both </a:t>
            </a:r>
            <a:r>
              <a:rPr sz="2600" spc="-30" dirty="0">
                <a:latin typeface="Georgia"/>
                <a:cs typeface="Georgia"/>
              </a:rPr>
              <a:t>inside </a:t>
            </a:r>
            <a:r>
              <a:rPr sz="2600" spc="-35" dirty="0">
                <a:latin typeface="Georgia"/>
                <a:cs typeface="Georgia"/>
              </a:rPr>
              <a:t>and  </a:t>
            </a:r>
            <a:r>
              <a:rPr sz="2600" spc="-15" dirty="0">
                <a:latin typeface="Georgia"/>
                <a:cs typeface="Georgia"/>
              </a:rPr>
              <a:t>outside	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30" dirty="0">
                <a:latin typeface="Georgia"/>
                <a:cs typeface="Georgia"/>
              </a:rPr>
              <a:t>nucleus. </a:t>
            </a:r>
            <a:r>
              <a:rPr sz="2600" spc="-25" dirty="0">
                <a:latin typeface="Georgia"/>
                <a:cs typeface="Georgia"/>
              </a:rPr>
              <a:t>Directs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building of  </a:t>
            </a:r>
            <a:r>
              <a:rPr sz="2600" spc="-40" dirty="0">
                <a:latin typeface="Georgia"/>
                <a:cs typeface="Georgia"/>
              </a:rPr>
              <a:t>proteins.</a:t>
            </a:r>
            <a:endParaRPr sz="2600">
              <a:latin typeface="Georgia"/>
              <a:cs typeface="Georgia"/>
            </a:endParaRPr>
          </a:p>
          <a:p>
            <a:pPr marL="287020" marR="1038225" indent="200660">
              <a:lnSpc>
                <a:spcPts val="2810"/>
              </a:lnSpc>
              <a:spcBef>
                <a:spcPts val="620"/>
              </a:spcBef>
            </a:pPr>
            <a:r>
              <a:rPr sz="2600" b="1" spc="85" dirty="0">
                <a:latin typeface="Times New Roman"/>
                <a:cs typeface="Times New Roman"/>
              </a:rPr>
              <a:t>-primarily</a:t>
            </a:r>
            <a:r>
              <a:rPr sz="2600" b="1" spc="-170" dirty="0">
                <a:latin typeface="Times New Roman"/>
                <a:cs typeface="Times New Roman"/>
              </a:rPr>
              <a:t> </a:t>
            </a:r>
            <a:r>
              <a:rPr sz="2600" b="1" spc="160" dirty="0">
                <a:latin typeface="Times New Roman"/>
                <a:cs typeface="Times New Roman"/>
              </a:rPr>
              <a:t>concerned</a:t>
            </a:r>
            <a:r>
              <a:rPr sz="2600" b="1" spc="-125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with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70" dirty="0">
                <a:latin typeface="Times New Roman"/>
                <a:cs typeface="Times New Roman"/>
              </a:rPr>
              <a:t>synthesis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  </a:t>
            </a:r>
            <a:r>
              <a:rPr sz="2600" b="1" spc="140" dirty="0">
                <a:latin typeface="Times New Roman"/>
                <a:cs typeface="Times New Roman"/>
              </a:rPr>
              <a:t>protein.</a:t>
            </a:r>
            <a:endParaRPr sz="2600">
              <a:latin typeface="Times New Roman"/>
              <a:cs typeface="Times New Roman"/>
            </a:endParaRPr>
          </a:p>
          <a:p>
            <a:pPr marL="287020" marR="582295" indent="-274955">
              <a:lnSpc>
                <a:spcPts val="281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b="1" i="1" u="heavy" spc="-25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Georgia"/>
                <a:cs typeface="Georgia"/>
              </a:rPr>
              <a:t>POLYPEPTIDES</a:t>
            </a:r>
            <a:r>
              <a:rPr sz="2600" b="1" i="1" spc="-25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20" dirty="0">
                <a:latin typeface="Georgia"/>
                <a:cs typeface="Georgia"/>
              </a:rPr>
              <a:t>building </a:t>
            </a:r>
            <a:r>
              <a:rPr sz="2600" spc="-15" dirty="0">
                <a:latin typeface="Georgia"/>
                <a:cs typeface="Georgia"/>
              </a:rPr>
              <a:t>blocks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15" dirty="0">
                <a:latin typeface="Georgia"/>
                <a:cs typeface="Georgia"/>
              </a:rPr>
              <a:t>nucleic  </a:t>
            </a:r>
            <a:r>
              <a:rPr sz="2600" spc="-40" dirty="0">
                <a:latin typeface="Georgia"/>
                <a:cs typeface="Georgia"/>
              </a:rPr>
              <a:t>acids.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19443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FF0000"/>
                </a:solidFill>
                <a:latin typeface="Carlito"/>
                <a:cs typeface="Carlito"/>
              </a:rPr>
              <a:t>DNA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54835"/>
            <a:ext cx="8075295" cy="4025900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869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10" dirty="0">
                <a:solidFill>
                  <a:srgbClr val="FF0000"/>
                </a:solidFill>
                <a:latin typeface="Carlito"/>
                <a:cs typeface="Carlito"/>
              </a:rPr>
              <a:t>Deoxyribonucleic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acid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5" dirty="0">
                <a:latin typeface="Carlito"/>
                <a:cs typeface="Carlito"/>
              </a:rPr>
              <a:t>nucleic </a:t>
            </a:r>
            <a:r>
              <a:rPr sz="3200" dirty="0">
                <a:latin typeface="Carlito"/>
                <a:cs typeface="Carlito"/>
              </a:rPr>
              <a:t>acid </a:t>
            </a:r>
            <a:r>
              <a:rPr sz="3200" spc="-5" dirty="0">
                <a:latin typeface="Carlito"/>
                <a:cs typeface="Carlito"/>
              </a:rPr>
              <a:t>that  </a:t>
            </a:r>
            <a:r>
              <a:rPr sz="3200" spc="-15" dirty="0">
                <a:latin typeface="Carlito"/>
                <a:cs typeface="Carlito"/>
              </a:rPr>
              <a:t>contains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genetic </a:t>
            </a:r>
            <a:r>
              <a:rPr sz="3200" spc="-5" dirty="0">
                <a:latin typeface="Carlito"/>
                <a:cs typeface="Carlito"/>
              </a:rPr>
              <a:t>instructions used </a:t>
            </a:r>
            <a:r>
              <a:rPr sz="3200" dirty="0">
                <a:latin typeface="Carlito"/>
                <a:cs typeface="Carlito"/>
              </a:rPr>
              <a:t>in the  </a:t>
            </a:r>
            <a:r>
              <a:rPr sz="3200" spc="-10" dirty="0">
                <a:latin typeface="Carlito"/>
                <a:cs typeface="Carlito"/>
              </a:rPr>
              <a:t>development </a:t>
            </a:r>
            <a:r>
              <a:rPr sz="3200" dirty="0">
                <a:latin typeface="Carlito"/>
                <a:cs typeface="Carlito"/>
              </a:rPr>
              <a:t>and functioning of all known  living </a:t>
            </a:r>
            <a:r>
              <a:rPr sz="3200" spc="-10" dirty="0">
                <a:latin typeface="Carlito"/>
                <a:cs typeface="Carlito"/>
              </a:rPr>
              <a:t>organisms. </a:t>
            </a:r>
            <a:r>
              <a:rPr sz="3200" spc="-5" dirty="0">
                <a:latin typeface="Carlito"/>
                <a:cs typeface="Carlito"/>
              </a:rPr>
              <a:t>The </a:t>
            </a:r>
            <a:r>
              <a:rPr sz="3200" dirty="0">
                <a:latin typeface="Carlito"/>
                <a:cs typeface="Carlito"/>
              </a:rPr>
              <a:t>main </a:t>
            </a:r>
            <a:r>
              <a:rPr sz="3200" spc="-15" dirty="0">
                <a:latin typeface="Carlito"/>
                <a:cs typeface="Carlito"/>
              </a:rPr>
              <a:t>role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DNA  </a:t>
            </a:r>
            <a:r>
              <a:rPr sz="3200" dirty="0">
                <a:latin typeface="Carlito"/>
                <a:cs typeface="Carlito"/>
              </a:rPr>
              <a:t>molecules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long-term </a:t>
            </a:r>
            <a:r>
              <a:rPr sz="3200" spc="-25" dirty="0">
                <a:latin typeface="Carlito"/>
                <a:cs typeface="Carlito"/>
              </a:rPr>
              <a:t>storage </a:t>
            </a:r>
            <a:r>
              <a:rPr sz="3200" dirty="0">
                <a:latin typeface="Carlito"/>
                <a:cs typeface="Carlito"/>
              </a:rPr>
              <a:t>of  </a:t>
            </a:r>
            <a:r>
              <a:rPr sz="3200" spc="-15" dirty="0">
                <a:latin typeface="Carlito"/>
                <a:cs typeface="Carlito"/>
              </a:rPr>
              <a:t>information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DNA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often compared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a  </a:t>
            </a:r>
            <a:r>
              <a:rPr sz="3200" spc="-10" dirty="0">
                <a:latin typeface="Carlito"/>
                <a:cs typeface="Carlito"/>
              </a:rPr>
              <a:t>set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solidFill>
                  <a:srgbClr val="FF0000"/>
                </a:solidFill>
                <a:latin typeface="Carlito"/>
                <a:cs typeface="Carlito"/>
              </a:rPr>
              <a:t>blueprints</a:t>
            </a:r>
            <a:r>
              <a:rPr sz="3200" spc="-5" dirty="0">
                <a:latin typeface="Carlito"/>
                <a:cs typeface="Carlito"/>
              </a:rPr>
              <a:t>, since </a:t>
            </a:r>
            <a:r>
              <a:rPr sz="3200" dirty="0">
                <a:latin typeface="Carlito"/>
                <a:cs typeface="Carlito"/>
              </a:rPr>
              <a:t>it </a:t>
            </a:r>
            <a:r>
              <a:rPr sz="3200" spc="-15" dirty="0">
                <a:latin typeface="Carlito"/>
                <a:cs typeface="Carlito"/>
              </a:rPr>
              <a:t>contains </a:t>
            </a:r>
            <a:r>
              <a:rPr sz="3200" dirty="0">
                <a:latin typeface="Carlito"/>
                <a:cs typeface="Carlito"/>
              </a:rPr>
              <a:t>the  </a:t>
            </a:r>
            <a:r>
              <a:rPr sz="3200" spc="-5" dirty="0">
                <a:latin typeface="Carlito"/>
                <a:cs typeface="Carlito"/>
              </a:rPr>
              <a:t>instructions needed </a:t>
            </a:r>
            <a:r>
              <a:rPr sz="3200" spc="-15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construct </a:t>
            </a:r>
            <a:r>
              <a:rPr sz="3200" spc="-5" dirty="0">
                <a:latin typeface="Carlito"/>
                <a:cs typeface="Carlito"/>
              </a:rPr>
              <a:t>other  </a:t>
            </a:r>
            <a:r>
              <a:rPr sz="3200" spc="-10" dirty="0">
                <a:latin typeface="Carlito"/>
                <a:cs typeface="Carlito"/>
              </a:rPr>
              <a:t>components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cells, such </a:t>
            </a:r>
            <a:r>
              <a:rPr sz="3200" spc="5" dirty="0">
                <a:latin typeface="Carlito"/>
                <a:cs typeface="Carlito"/>
              </a:rPr>
              <a:t>as </a:t>
            </a:r>
            <a:r>
              <a:rPr sz="3200" spc="-15" dirty="0">
                <a:latin typeface="Carlito"/>
                <a:cs typeface="Carlito"/>
              </a:rPr>
              <a:t>proteins </a:t>
            </a:r>
            <a:r>
              <a:rPr sz="3200" dirty="0">
                <a:latin typeface="Carlito"/>
                <a:cs typeface="Carlito"/>
              </a:rPr>
              <a:t>and RNA  </a:t>
            </a:r>
            <a:r>
              <a:rPr sz="3200" spc="-5" dirty="0">
                <a:latin typeface="Carlito"/>
                <a:cs typeface="Carlito"/>
              </a:rPr>
              <a:t>molecules.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27402"/>
            <a:ext cx="8074025" cy="307340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1055"/>
              </a:spcBef>
              <a:buFont typeface="Arial"/>
              <a:buChar char="•"/>
              <a:tabLst>
                <a:tab pos="356235" algn="l"/>
              </a:tabLst>
            </a:pPr>
            <a:r>
              <a:rPr sz="4000" spc="-10" dirty="0">
                <a:latin typeface="Carlito"/>
                <a:cs typeface="Carlito"/>
              </a:rPr>
              <a:t>The DNA segments </a:t>
            </a:r>
            <a:r>
              <a:rPr sz="4000" spc="-15" dirty="0">
                <a:latin typeface="Carlito"/>
                <a:cs typeface="Carlito"/>
              </a:rPr>
              <a:t>that </a:t>
            </a:r>
            <a:r>
              <a:rPr sz="4000" spc="-10" dirty="0">
                <a:latin typeface="Carlito"/>
                <a:cs typeface="Carlito"/>
              </a:rPr>
              <a:t>carry </a:t>
            </a:r>
            <a:r>
              <a:rPr sz="4000" spc="-5" dirty="0">
                <a:latin typeface="Carlito"/>
                <a:cs typeface="Carlito"/>
              </a:rPr>
              <a:t>this  </a:t>
            </a:r>
            <a:r>
              <a:rPr sz="4000" spc="-10" dirty="0">
                <a:latin typeface="Carlito"/>
                <a:cs typeface="Carlito"/>
              </a:rPr>
              <a:t>genetic </a:t>
            </a:r>
            <a:r>
              <a:rPr sz="4000" spc="-15" dirty="0">
                <a:latin typeface="Carlito"/>
                <a:cs typeface="Carlito"/>
              </a:rPr>
              <a:t>information </a:t>
            </a:r>
            <a:r>
              <a:rPr sz="4000" spc="-25" dirty="0">
                <a:latin typeface="Carlito"/>
                <a:cs typeface="Carlito"/>
              </a:rPr>
              <a:t>are </a:t>
            </a:r>
            <a:r>
              <a:rPr sz="4000" spc="-10" dirty="0">
                <a:latin typeface="Carlito"/>
                <a:cs typeface="Carlito"/>
              </a:rPr>
              <a:t>called genes,  </a:t>
            </a:r>
            <a:r>
              <a:rPr sz="4000" spc="-5" dirty="0">
                <a:latin typeface="Carlito"/>
                <a:cs typeface="Carlito"/>
              </a:rPr>
              <a:t>but other DNA </a:t>
            </a:r>
            <a:r>
              <a:rPr sz="4000" spc="-10" dirty="0">
                <a:latin typeface="Carlito"/>
                <a:cs typeface="Carlito"/>
              </a:rPr>
              <a:t>sequences </a:t>
            </a:r>
            <a:r>
              <a:rPr sz="4000" spc="-30" dirty="0">
                <a:latin typeface="Carlito"/>
                <a:cs typeface="Carlito"/>
              </a:rPr>
              <a:t>have  </a:t>
            </a:r>
            <a:r>
              <a:rPr sz="4000" spc="-20" dirty="0">
                <a:latin typeface="Carlito"/>
                <a:cs typeface="Carlito"/>
              </a:rPr>
              <a:t>structural </a:t>
            </a:r>
            <a:r>
              <a:rPr sz="4000" spc="-10" dirty="0">
                <a:latin typeface="Carlito"/>
                <a:cs typeface="Carlito"/>
              </a:rPr>
              <a:t>purposes, </a:t>
            </a:r>
            <a:r>
              <a:rPr sz="4000" spc="-5" dirty="0">
                <a:latin typeface="Carlito"/>
                <a:cs typeface="Carlito"/>
              </a:rPr>
              <a:t>or </a:t>
            </a:r>
            <a:r>
              <a:rPr sz="4000" spc="-20" dirty="0">
                <a:latin typeface="Carlito"/>
                <a:cs typeface="Carlito"/>
              </a:rPr>
              <a:t>are </a:t>
            </a:r>
            <a:r>
              <a:rPr sz="4000" spc="-25" dirty="0">
                <a:latin typeface="Carlito"/>
                <a:cs typeface="Carlito"/>
              </a:rPr>
              <a:t>involved  </a:t>
            </a:r>
            <a:r>
              <a:rPr sz="4000" spc="-10" dirty="0">
                <a:latin typeface="Carlito"/>
                <a:cs typeface="Carlito"/>
              </a:rPr>
              <a:t>in </a:t>
            </a:r>
            <a:r>
              <a:rPr sz="4000" spc="-15" dirty="0">
                <a:latin typeface="Carlito"/>
                <a:cs typeface="Carlito"/>
              </a:rPr>
              <a:t>regulating </a:t>
            </a:r>
            <a:r>
              <a:rPr sz="4000" spc="-5" dirty="0">
                <a:latin typeface="Carlito"/>
                <a:cs typeface="Carlito"/>
              </a:rPr>
              <a:t>the </a:t>
            </a:r>
            <a:r>
              <a:rPr sz="4000" spc="-10" dirty="0">
                <a:latin typeface="Carlito"/>
                <a:cs typeface="Carlito"/>
              </a:rPr>
              <a:t>use </a:t>
            </a:r>
            <a:r>
              <a:rPr sz="4000" spc="-5" dirty="0">
                <a:latin typeface="Carlito"/>
                <a:cs typeface="Carlito"/>
              </a:rPr>
              <a:t>of this </a:t>
            </a:r>
            <a:r>
              <a:rPr sz="4000" spc="-10" dirty="0">
                <a:latin typeface="Carlito"/>
                <a:cs typeface="Carlito"/>
              </a:rPr>
              <a:t>genetic  </a:t>
            </a:r>
            <a:r>
              <a:rPr sz="4000" spc="-15" dirty="0">
                <a:latin typeface="Carlito"/>
                <a:cs typeface="Carlito"/>
              </a:rPr>
              <a:t>information.</a:t>
            </a:r>
            <a:endParaRPr sz="40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4751"/>
            <a:ext cx="8014334" cy="3858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234315" indent="-343535" algn="just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6235" algn="l"/>
              </a:tabLst>
            </a:pPr>
            <a:r>
              <a:rPr sz="3000" spc="-15" dirty="0">
                <a:latin typeface="Carlito"/>
                <a:cs typeface="Carlito"/>
              </a:rPr>
              <a:t>Deoxyribose </a:t>
            </a:r>
            <a:r>
              <a:rPr sz="3000" dirty="0">
                <a:latin typeface="Carlito"/>
                <a:cs typeface="Carlito"/>
              </a:rPr>
              <a:t>is </a:t>
            </a:r>
            <a:r>
              <a:rPr sz="3000" spc="-15" dirty="0">
                <a:latin typeface="Carlito"/>
                <a:cs typeface="Carlito"/>
              </a:rPr>
              <a:t>present </a:t>
            </a:r>
            <a:r>
              <a:rPr sz="3000" spc="-5" dirty="0">
                <a:latin typeface="Carlito"/>
                <a:cs typeface="Carlito"/>
              </a:rPr>
              <a:t>in </a:t>
            </a:r>
            <a:r>
              <a:rPr sz="3000" dirty="0">
                <a:latin typeface="Carlito"/>
                <a:cs typeface="Carlito"/>
              </a:rPr>
              <a:t>the </a:t>
            </a:r>
            <a:r>
              <a:rPr sz="3000" spc="-10" dirty="0">
                <a:latin typeface="Carlito"/>
                <a:cs typeface="Carlito"/>
              </a:rPr>
              <a:t>nucleic </a:t>
            </a:r>
            <a:r>
              <a:rPr sz="3000" dirty="0">
                <a:latin typeface="Carlito"/>
                <a:cs typeface="Carlito"/>
              </a:rPr>
              <a:t>acid </a:t>
            </a:r>
            <a:r>
              <a:rPr sz="3000" spc="-20" dirty="0">
                <a:latin typeface="Carlito"/>
                <a:cs typeface="Carlito"/>
              </a:rPr>
              <a:t>found  </a:t>
            </a:r>
            <a:r>
              <a:rPr sz="3000" dirty="0">
                <a:latin typeface="Carlito"/>
                <a:cs typeface="Carlito"/>
              </a:rPr>
              <a:t>in the </a:t>
            </a:r>
            <a:r>
              <a:rPr sz="3000" spc="-20" dirty="0">
                <a:latin typeface="Carlito"/>
                <a:cs typeface="Carlito"/>
              </a:rPr>
              <a:t>yeast </a:t>
            </a:r>
            <a:r>
              <a:rPr sz="3000" spc="-5" dirty="0">
                <a:latin typeface="Carlito"/>
                <a:cs typeface="Carlito"/>
              </a:rPr>
              <a:t>cell </a:t>
            </a:r>
            <a:r>
              <a:rPr sz="3000" spc="-10" dirty="0">
                <a:latin typeface="Carlito"/>
                <a:cs typeface="Carlito"/>
              </a:rPr>
              <a:t>nuclei, </a:t>
            </a:r>
            <a:r>
              <a:rPr sz="3000" spc="-5" dirty="0">
                <a:latin typeface="Carlito"/>
                <a:cs typeface="Carlito"/>
              </a:rPr>
              <a:t>while ribose </a:t>
            </a:r>
            <a:r>
              <a:rPr sz="3000" dirty="0">
                <a:latin typeface="Carlito"/>
                <a:cs typeface="Carlito"/>
              </a:rPr>
              <a:t>is </a:t>
            </a:r>
            <a:r>
              <a:rPr sz="3000" spc="-15" dirty="0">
                <a:latin typeface="Carlito"/>
                <a:cs typeface="Carlito"/>
              </a:rPr>
              <a:t>contained  </a:t>
            </a:r>
            <a:r>
              <a:rPr sz="3000" dirty="0">
                <a:latin typeface="Carlito"/>
                <a:cs typeface="Carlito"/>
              </a:rPr>
              <a:t>in the </a:t>
            </a:r>
            <a:r>
              <a:rPr sz="3000" spc="-10" dirty="0">
                <a:latin typeface="Carlito"/>
                <a:cs typeface="Carlito"/>
              </a:rPr>
              <a:t>nucleic </a:t>
            </a:r>
            <a:r>
              <a:rPr sz="3000" dirty="0">
                <a:latin typeface="Carlito"/>
                <a:cs typeface="Carlito"/>
              </a:rPr>
              <a:t>acid </a:t>
            </a:r>
            <a:r>
              <a:rPr sz="3000" spc="-10" dirty="0">
                <a:latin typeface="Carlito"/>
                <a:cs typeface="Carlito"/>
              </a:rPr>
              <a:t>obtained </a:t>
            </a:r>
            <a:r>
              <a:rPr sz="3000" spc="-20" dirty="0">
                <a:latin typeface="Carlito"/>
                <a:cs typeface="Carlito"/>
              </a:rPr>
              <a:t>from</a:t>
            </a:r>
            <a:r>
              <a:rPr sz="3000" spc="-45" dirty="0">
                <a:latin typeface="Carlito"/>
                <a:cs typeface="Carlito"/>
              </a:rPr>
              <a:t> </a:t>
            </a:r>
            <a:r>
              <a:rPr sz="3000" spc="-10" dirty="0">
                <a:latin typeface="Carlito"/>
                <a:cs typeface="Carlito"/>
              </a:rPr>
              <a:t>pancreas.</a:t>
            </a:r>
            <a:endParaRPr sz="3000">
              <a:latin typeface="Carlito"/>
              <a:cs typeface="Carlito"/>
            </a:endParaRPr>
          </a:p>
          <a:p>
            <a:pPr marL="756285" marR="5080" indent="-287020">
              <a:lnSpc>
                <a:spcPct val="100000"/>
              </a:lnSpc>
              <a:spcBef>
                <a:spcPts val="650"/>
              </a:spcBef>
            </a:pPr>
            <a:r>
              <a:rPr sz="2600" dirty="0">
                <a:latin typeface="Arial"/>
                <a:cs typeface="Arial"/>
              </a:rPr>
              <a:t>– </a:t>
            </a:r>
            <a:r>
              <a:rPr sz="2600" spc="-10" dirty="0">
                <a:latin typeface="Carlito"/>
                <a:cs typeface="Carlito"/>
              </a:rPr>
              <a:t>There are </a:t>
            </a:r>
            <a:r>
              <a:rPr sz="2600" spc="-5" dirty="0">
                <a:latin typeface="Carlito"/>
                <a:cs typeface="Carlito"/>
              </a:rPr>
              <a:t>cases </a:t>
            </a:r>
            <a:r>
              <a:rPr sz="2600" dirty="0">
                <a:latin typeface="Carlito"/>
                <a:cs typeface="Carlito"/>
              </a:rPr>
              <a:t>also </a:t>
            </a:r>
            <a:r>
              <a:rPr sz="2600" spc="-15" dirty="0">
                <a:latin typeface="Carlito"/>
                <a:cs typeface="Carlito"/>
              </a:rPr>
              <a:t>were </a:t>
            </a:r>
            <a:r>
              <a:rPr sz="2600" spc="-5" dirty="0">
                <a:latin typeface="Carlito"/>
                <a:cs typeface="Carlito"/>
              </a:rPr>
              <a:t>both of nucleic </a:t>
            </a:r>
            <a:r>
              <a:rPr sz="2600" dirty="0">
                <a:latin typeface="Carlito"/>
                <a:cs typeface="Carlito"/>
              </a:rPr>
              <a:t>acids </a:t>
            </a:r>
            <a:r>
              <a:rPr sz="2600" spc="-10" dirty="0">
                <a:latin typeface="Carlito"/>
                <a:cs typeface="Carlito"/>
              </a:rPr>
              <a:t>are  </a:t>
            </a:r>
            <a:r>
              <a:rPr sz="2600" spc="-15" dirty="0">
                <a:latin typeface="Carlito"/>
                <a:cs typeface="Carlito"/>
              </a:rPr>
              <a:t>found </a:t>
            </a:r>
            <a:r>
              <a:rPr sz="2600" spc="-40" dirty="0">
                <a:latin typeface="Carlito"/>
                <a:cs typeface="Carlito"/>
              </a:rPr>
              <a:t>together. </a:t>
            </a:r>
            <a:r>
              <a:rPr sz="2600" spc="-5" dirty="0">
                <a:latin typeface="Carlito"/>
                <a:cs typeface="Carlito"/>
              </a:rPr>
              <a:t>So that </a:t>
            </a:r>
            <a:r>
              <a:rPr sz="2600" dirty="0">
                <a:latin typeface="Carlito"/>
                <a:cs typeface="Carlito"/>
              </a:rPr>
              <a:t>it is </a:t>
            </a:r>
            <a:r>
              <a:rPr sz="2600" spc="-10" dirty="0">
                <a:latin typeface="Carlito"/>
                <a:cs typeface="Carlito"/>
              </a:rPr>
              <a:t>now definitely </a:t>
            </a:r>
            <a:r>
              <a:rPr sz="2600" spc="-5" dirty="0">
                <a:latin typeface="Carlito"/>
                <a:cs typeface="Carlito"/>
              </a:rPr>
              <a:t>accepted  that both </a:t>
            </a:r>
            <a:r>
              <a:rPr sz="2600" dirty="0">
                <a:latin typeface="Carlito"/>
                <a:cs typeface="Carlito"/>
              </a:rPr>
              <a:t>the ribose and </a:t>
            </a:r>
            <a:r>
              <a:rPr sz="2600" spc="-10" dirty="0">
                <a:latin typeface="Carlito"/>
                <a:cs typeface="Carlito"/>
              </a:rPr>
              <a:t>deoxyribose </a:t>
            </a:r>
            <a:r>
              <a:rPr sz="2600" spc="-5" dirty="0">
                <a:latin typeface="Carlito"/>
                <a:cs typeface="Carlito"/>
              </a:rPr>
              <a:t>nucleic </a:t>
            </a:r>
            <a:r>
              <a:rPr sz="2600" dirty="0">
                <a:latin typeface="Carlito"/>
                <a:cs typeface="Carlito"/>
              </a:rPr>
              <a:t>acids </a:t>
            </a:r>
            <a:r>
              <a:rPr sz="2600" spc="-15" dirty="0">
                <a:latin typeface="Carlito"/>
                <a:cs typeface="Carlito"/>
              </a:rPr>
              <a:t>are  found </a:t>
            </a:r>
            <a:r>
              <a:rPr sz="2600" dirty="0">
                <a:latin typeface="Carlito"/>
                <a:cs typeface="Carlito"/>
              </a:rPr>
              <a:t>in </a:t>
            </a:r>
            <a:r>
              <a:rPr sz="2600" spc="-5" dirty="0">
                <a:latin typeface="Carlito"/>
                <a:cs typeface="Carlito"/>
              </a:rPr>
              <a:t>plants </a:t>
            </a:r>
            <a:r>
              <a:rPr sz="2600" dirty="0">
                <a:latin typeface="Carlito"/>
                <a:cs typeface="Carlito"/>
              </a:rPr>
              <a:t>and animals; and </a:t>
            </a:r>
            <a:r>
              <a:rPr sz="2600" spc="-5" dirty="0">
                <a:latin typeface="Carlito"/>
                <a:cs typeface="Carlito"/>
              </a:rPr>
              <a:t>that </a:t>
            </a:r>
            <a:r>
              <a:rPr sz="2600" dirty="0">
                <a:latin typeface="Carlito"/>
                <a:cs typeface="Carlito"/>
              </a:rPr>
              <a:t>while the  </a:t>
            </a:r>
            <a:r>
              <a:rPr sz="2600" spc="-10" dirty="0">
                <a:latin typeface="Carlito"/>
                <a:cs typeface="Carlito"/>
              </a:rPr>
              <a:t>deoxyribose </a:t>
            </a:r>
            <a:r>
              <a:rPr sz="2600" dirty="0">
                <a:latin typeface="Carlito"/>
                <a:cs typeface="Carlito"/>
              </a:rPr>
              <a:t>type is </a:t>
            </a:r>
            <a:r>
              <a:rPr sz="2600" spc="-15" dirty="0">
                <a:latin typeface="Carlito"/>
                <a:cs typeface="Carlito"/>
              </a:rPr>
              <a:t>found </a:t>
            </a:r>
            <a:r>
              <a:rPr sz="2600" dirty="0">
                <a:latin typeface="Carlito"/>
                <a:cs typeface="Carlito"/>
              </a:rPr>
              <a:t>in the </a:t>
            </a:r>
            <a:r>
              <a:rPr sz="2600" spc="-5" dirty="0">
                <a:latin typeface="Carlito"/>
                <a:cs typeface="Carlito"/>
              </a:rPr>
              <a:t>nucleic of </a:t>
            </a:r>
            <a:r>
              <a:rPr sz="2600" dirty="0">
                <a:latin typeface="Carlito"/>
                <a:cs typeface="Carlito"/>
              </a:rPr>
              <a:t>the cells  </a:t>
            </a:r>
            <a:r>
              <a:rPr sz="2600" spc="-5" dirty="0">
                <a:latin typeface="Carlito"/>
                <a:cs typeface="Carlito"/>
              </a:rPr>
              <a:t>(white) </a:t>
            </a:r>
            <a:r>
              <a:rPr sz="2600" dirty="0">
                <a:latin typeface="Carlito"/>
                <a:cs typeface="Carlito"/>
              </a:rPr>
              <a:t>the ribose type </a:t>
            </a:r>
            <a:r>
              <a:rPr sz="2600" spc="-10" dirty="0">
                <a:latin typeface="Carlito"/>
                <a:cs typeface="Carlito"/>
              </a:rPr>
              <a:t>predominate </a:t>
            </a:r>
            <a:r>
              <a:rPr sz="2600" dirty="0">
                <a:latin typeface="Carlito"/>
                <a:cs typeface="Carlito"/>
              </a:rPr>
              <a:t>in the</a:t>
            </a:r>
            <a:r>
              <a:rPr sz="2600" spc="-120" dirty="0">
                <a:latin typeface="Carlito"/>
                <a:cs typeface="Carlito"/>
              </a:rPr>
              <a:t> </a:t>
            </a:r>
            <a:r>
              <a:rPr sz="2600" spc="-5" dirty="0">
                <a:latin typeface="Carlito"/>
                <a:cs typeface="Carlito"/>
              </a:rPr>
              <a:t>cytoplasm</a:t>
            </a:r>
            <a:endParaRPr sz="2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6274"/>
            <a:ext cx="7892415" cy="25857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95"/>
              </a:spcBef>
            </a:pPr>
            <a:r>
              <a:rPr sz="2650" spc="-68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spc="-55" dirty="0">
                <a:latin typeface="Georgia"/>
                <a:cs typeface="Georgia"/>
              </a:rPr>
              <a:t>Some </a:t>
            </a:r>
            <a:r>
              <a:rPr sz="2800" spc="-25" dirty="0">
                <a:latin typeface="Georgia"/>
                <a:cs typeface="Georgia"/>
              </a:rPr>
              <a:t>amount of </a:t>
            </a:r>
            <a:r>
              <a:rPr sz="2800" spc="-15" dirty="0">
                <a:latin typeface="Georgia"/>
                <a:cs typeface="Georgia"/>
              </a:rPr>
              <a:t>DNA </a:t>
            </a:r>
            <a:r>
              <a:rPr sz="2800" spc="-70" dirty="0">
                <a:latin typeface="Georgia"/>
                <a:cs typeface="Georgia"/>
              </a:rPr>
              <a:t>are </a:t>
            </a:r>
            <a:r>
              <a:rPr sz="2800" spc="-45" dirty="0">
                <a:latin typeface="Georgia"/>
                <a:cs typeface="Georgia"/>
              </a:rPr>
              <a:t>also </a:t>
            </a:r>
            <a:r>
              <a:rPr sz="2800" spc="-25" dirty="0">
                <a:latin typeface="Georgia"/>
                <a:cs typeface="Georgia"/>
              </a:rPr>
              <a:t>housed </a:t>
            </a:r>
            <a:r>
              <a:rPr sz="2800" spc="-35" dirty="0">
                <a:latin typeface="Georgia"/>
                <a:cs typeface="Georgia"/>
              </a:rPr>
              <a:t>in </a:t>
            </a:r>
            <a:r>
              <a:rPr sz="2800" spc="-5" dirty="0">
                <a:latin typeface="Georgia"/>
                <a:cs typeface="Georgia"/>
              </a:rPr>
              <a:t>the</a:t>
            </a:r>
            <a:r>
              <a:rPr sz="2800" spc="-204" dirty="0">
                <a:latin typeface="Georgia"/>
                <a:cs typeface="Georgia"/>
              </a:rPr>
              <a:t> </a:t>
            </a:r>
            <a:r>
              <a:rPr sz="2800" spc="-114" dirty="0">
                <a:latin typeface="Georgia"/>
                <a:cs typeface="Georgia"/>
              </a:rPr>
              <a:t>cell’s  </a:t>
            </a:r>
            <a:r>
              <a:rPr sz="2800" spc="-30" dirty="0">
                <a:latin typeface="Georgia"/>
                <a:cs typeface="Georgia"/>
              </a:rPr>
              <a:t>mitochondria, whose </a:t>
            </a:r>
            <a:r>
              <a:rPr sz="2800" spc="-45" dirty="0">
                <a:latin typeface="Georgia"/>
                <a:cs typeface="Georgia"/>
              </a:rPr>
              <a:t>main </a:t>
            </a:r>
            <a:r>
              <a:rPr sz="2800" spc="-15" dirty="0">
                <a:latin typeface="Georgia"/>
                <a:cs typeface="Georgia"/>
              </a:rPr>
              <a:t>function </a:t>
            </a:r>
            <a:r>
              <a:rPr sz="2800" spc="-60" dirty="0">
                <a:latin typeface="Georgia"/>
                <a:cs typeface="Georgia"/>
              </a:rPr>
              <a:t>is </a:t>
            </a:r>
            <a:r>
              <a:rPr sz="2800" spc="-10" dirty="0">
                <a:latin typeface="Georgia"/>
                <a:cs typeface="Georgia"/>
              </a:rPr>
              <a:t>to</a:t>
            </a:r>
            <a:r>
              <a:rPr sz="2800" spc="-200" dirty="0">
                <a:latin typeface="Georgia"/>
                <a:cs typeface="Georgia"/>
              </a:rPr>
              <a:t> </a:t>
            </a:r>
            <a:r>
              <a:rPr sz="2800" spc="-45" dirty="0">
                <a:latin typeface="Georgia"/>
                <a:cs typeface="Georgia"/>
              </a:rPr>
              <a:t>generate 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25" dirty="0">
                <a:latin typeface="Georgia"/>
                <a:cs typeface="Georgia"/>
              </a:rPr>
              <a:t>energy needed </a:t>
            </a:r>
            <a:r>
              <a:rPr sz="2800" spc="-50" dirty="0">
                <a:latin typeface="Georgia"/>
                <a:cs typeface="Georgia"/>
              </a:rPr>
              <a:t>for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25" dirty="0">
                <a:latin typeface="Georgia"/>
                <a:cs typeface="Georgia"/>
              </a:rPr>
              <a:t>cell functioning,</a:t>
            </a:r>
            <a:r>
              <a:rPr sz="2800" spc="-250" dirty="0">
                <a:latin typeface="Georgia"/>
                <a:cs typeface="Georgia"/>
              </a:rPr>
              <a:t> </a:t>
            </a:r>
            <a:r>
              <a:rPr sz="2800" spc="-10" dirty="0">
                <a:latin typeface="Georgia"/>
                <a:cs typeface="Georgia"/>
              </a:rPr>
              <a:t>it</a:t>
            </a:r>
            <a:endParaRPr sz="2800">
              <a:latin typeface="Georgia"/>
              <a:cs typeface="Georgia"/>
            </a:endParaRPr>
          </a:p>
          <a:p>
            <a:pPr marL="287020" marR="231140">
              <a:lnSpc>
                <a:spcPct val="100000"/>
              </a:lnSpc>
              <a:tabLst>
                <a:tab pos="3098800" algn="l"/>
              </a:tabLst>
            </a:pPr>
            <a:r>
              <a:rPr sz="2800" spc="-45" dirty="0">
                <a:latin typeface="Georgia"/>
                <a:cs typeface="Georgia"/>
              </a:rPr>
              <a:t>couldn’t </a:t>
            </a:r>
            <a:r>
              <a:rPr sz="2800" spc="-10" dirty="0">
                <a:latin typeface="Georgia"/>
                <a:cs typeface="Georgia"/>
              </a:rPr>
              <a:t>be</a:t>
            </a:r>
            <a:r>
              <a:rPr sz="2800" spc="-45" dirty="0">
                <a:latin typeface="Georgia"/>
                <a:cs typeface="Georgia"/>
              </a:rPr>
              <a:t> </a:t>
            </a:r>
            <a:r>
              <a:rPr sz="2800" spc="-35" dirty="0">
                <a:latin typeface="Georgia"/>
                <a:cs typeface="Georgia"/>
              </a:rPr>
              <a:t>in</a:t>
            </a:r>
            <a:r>
              <a:rPr sz="2800" spc="-50" dirty="0">
                <a:latin typeface="Georgia"/>
                <a:cs typeface="Georgia"/>
              </a:rPr>
              <a:t> </a:t>
            </a:r>
            <a:r>
              <a:rPr sz="2800" spc="-5" dirty="0">
                <a:latin typeface="Georgia"/>
                <a:cs typeface="Georgia"/>
              </a:rPr>
              <a:t>the	</a:t>
            </a:r>
            <a:r>
              <a:rPr sz="2800" spc="-25" dirty="0">
                <a:latin typeface="Georgia"/>
                <a:cs typeface="Georgia"/>
              </a:rPr>
              <a:t>cell </a:t>
            </a:r>
            <a:r>
              <a:rPr sz="2800" spc="-40" dirty="0">
                <a:latin typeface="Georgia"/>
                <a:cs typeface="Georgia"/>
              </a:rPr>
              <a:t>wall, </a:t>
            </a:r>
            <a:r>
              <a:rPr sz="2800" spc="-30" dirty="0">
                <a:latin typeface="Georgia"/>
                <a:cs typeface="Georgia"/>
              </a:rPr>
              <a:t>because </a:t>
            </a:r>
            <a:r>
              <a:rPr sz="2800" spc="-35" dirty="0">
                <a:latin typeface="Georgia"/>
                <a:cs typeface="Georgia"/>
              </a:rPr>
              <a:t>human cells  </a:t>
            </a:r>
            <a:r>
              <a:rPr sz="2800" spc="-70" dirty="0">
                <a:latin typeface="Georgia"/>
                <a:cs typeface="Georgia"/>
              </a:rPr>
              <a:t>are </a:t>
            </a:r>
            <a:r>
              <a:rPr sz="2800" spc="-15" dirty="0">
                <a:latin typeface="Georgia"/>
                <a:cs typeface="Georgia"/>
              </a:rPr>
              <a:t>bound </a:t>
            </a:r>
            <a:r>
              <a:rPr sz="2800" spc="-40" dirty="0">
                <a:latin typeface="Georgia"/>
                <a:cs typeface="Georgia"/>
              </a:rPr>
              <a:t>by </a:t>
            </a:r>
            <a:r>
              <a:rPr sz="2800" spc="-45" dirty="0">
                <a:latin typeface="Georgia"/>
                <a:cs typeface="Georgia"/>
              </a:rPr>
              <a:t>membrane </a:t>
            </a:r>
            <a:r>
              <a:rPr sz="2800" spc="-40" dirty="0">
                <a:latin typeface="Georgia"/>
                <a:cs typeface="Georgia"/>
              </a:rPr>
              <a:t>and </a:t>
            </a:r>
            <a:r>
              <a:rPr sz="2800" spc="-20" dirty="0">
                <a:latin typeface="Georgia"/>
                <a:cs typeface="Georgia"/>
              </a:rPr>
              <a:t>lack </a:t>
            </a:r>
            <a:r>
              <a:rPr sz="2800" spc="-5" dirty="0">
                <a:latin typeface="Georgia"/>
                <a:cs typeface="Georgia"/>
              </a:rPr>
              <a:t>the </a:t>
            </a:r>
            <a:r>
              <a:rPr sz="2800" spc="-25" dirty="0">
                <a:latin typeface="Georgia"/>
                <a:cs typeface="Georgia"/>
              </a:rPr>
              <a:t>cell </a:t>
            </a:r>
            <a:r>
              <a:rPr sz="2800" spc="-50" dirty="0">
                <a:latin typeface="Georgia"/>
                <a:cs typeface="Georgia"/>
              </a:rPr>
              <a:t>walls  </a:t>
            </a:r>
            <a:r>
              <a:rPr sz="2800" spc="-15" dirty="0">
                <a:latin typeface="Georgia"/>
                <a:cs typeface="Georgia"/>
              </a:rPr>
              <a:t>that </a:t>
            </a:r>
            <a:r>
              <a:rPr sz="2800" spc="-40" dirty="0">
                <a:latin typeface="Georgia"/>
                <a:cs typeface="Georgia"/>
              </a:rPr>
              <a:t>plants</a:t>
            </a:r>
            <a:r>
              <a:rPr sz="2800" spc="-80" dirty="0">
                <a:latin typeface="Georgia"/>
                <a:cs typeface="Georgia"/>
              </a:rPr>
              <a:t> </a:t>
            </a:r>
            <a:r>
              <a:rPr sz="2800" spc="-65" dirty="0">
                <a:latin typeface="Georgia"/>
                <a:cs typeface="Georgia"/>
              </a:rPr>
              <a:t>have.</a:t>
            </a:r>
            <a:endParaRPr sz="2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35940" y="1947799"/>
            <a:ext cx="7908925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tabLst>
                <a:tab pos="1629410" algn="l"/>
              </a:tabLst>
            </a:pPr>
            <a:r>
              <a:rPr sz="2450" b="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b="0" spc="-35" dirty="0">
                <a:latin typeface="Georgia"/>
                <a:cs typeface="Georgia"/>
              </a:rPr>
              <a:t>There </a:t>
            </a:r>
            <a:r>
              <a:rPr sz="2600" b="0" spc="-60" dirty="0">
                <a:latin typeface="Georgia"/>
                <a:cs typeface="Georgia"/>
              </a:rPr>
              <a:t>are </a:t>
            </a:r>
            <a:r>
              <a:rPr sz="2600" b="0" spc="-5" dirty="0">
                <a:latin typeface="Georgia"/>
                <a:cs typeface="Georgia"/>
              </a:rPr>
              <a:t>DNA </a:t>
            </a:r>
            <a:r>
              <a:rPr sz="2600" b="0" spc="-45" dirty="0">
                <a:latin typeface="Georgia"/>
                <a:cs typeface="Georgia"/>
              </a:rPr>
              <a:t>viruses, </a:t>
            </a:r>
            <a:r>
              <a:rPr sz="2600" b="0" spc="-30" dirty="0">
                <a:latin typeface="Georgia"/>
                <a:cs typeface="Georgia"/>
              </a:rPr>
              <a:t>like </a:t>
            </a:r>
            <a:r>
              <a:rPr sz="2600" b="0" spc="-35" dirty="0">
                <a:latin typeface="Georgia"/>
                <a:cs typeface="Georgia"/>
              </a:rPr>
              <a:t>herpes </a:t>
            </a:r>
            <a:r>
              <a:rPr sz="2600" b="0" spc="-5" dirty="0">
                <a:latin typeface="Georgia"/>
                <a:cs typeface="Georgia"/>
              </a:rPr>
              <a:t>but </a:t>
            </a:r>
            <a:r>
              <a:rPr sz="2600" b="0" spc="-30" dirty="0">
                <a:latin typeface="Georgia"/>
                <a:cs typeface="Georgia"/>
              </a:rPr>
              <a:t>some </a:t>
            </a:r>
            <a:r>
              <a:rPr sz="2600" b="0" spc="-20" dirty="0">
                <a:latin typeface="Georgia"/>
                <a:cs typeface="Georgia"/>
              </a:rPr>
              <a:t>of </a:t>
            </a:r>
            <a:r>
              <a:rPr sz="2600" b="0" spc="-5" dirty="0">
                <a:latin typeface="Georgia"/>
                <a:cs typeface="Georgia"/>
              </a:rPr>
              <a:t>the  </a:t>
            </a:r>
            <a:r>
              <a:rPr sz="2600" b="0" spc="-25" dirty="0">
                <a:latin typeface="Georgia"/>
                <a:cs typeface="Georgia"/>
              </a:rPr>
              <a:t>most </a:t>
            </a:r>
            <a:r>
              <a:rPr sz="2600" b="0" spc="-35" dirty="0">
                <a:latin typeface="Georgia"/>
                <a:cs typeface="Georgia"/>
              </a:rPr>
              <a:t>prevalent, </a:t>
            </a:r>
            <a:r>
              <a:rPr sz="2600" b="0" spc="-30" dirty="0">
                <a:latin typeface="Georgia"/>
                <a:cs typeface="Georgia"/>
              </a:rPr>
              <a:t>like </a:t>
            </a:r>
            <a:r>
              <a:rPr sz="2600" b="0" spc="-5" dirty="0">
                <a:latin typeface="Georgia"/>
                <a:cs typeface="Georgia"/>
              </a:rPr>
              <a:t>the </a:t>
            </a:r>
            <a:r>
              <a:rPr sz="2600" b="0" spc="-20" dirty="0">
                <a:latin typeface="Georgia"/>
                <a:cs typeface="Georgia"/>
              </a:rPr>
              <a:t>common </a:t>
            </a:r>
            <a:r>
              <a:rPr sz="2600" b="0" spc="-15" dirty="0">
                <a:latin typeface="Georgia"/>
                <a:cs typeface="Georgia"/>
              </a:rPr>
              <a:t>cold </a:t>
            </a:r>
            <a:r>
              <a:rPr sz="2600" b="0" spc="-35" dirty="0">
                <a:latin typeface="Georgia"/>
                <a:cs typeface="Georgia"/>
              </a:rPr>
              <a:t>or </a:t>
            </a:r>
            <a:r>
              <a:rPr sz="2600" b="0" dirty="0">
                <a:latin typeface="Georgia"/>
                <a:cs typeface="Georgia"/>
              </a:rPr>
              <a:t>influenza,</a:t>
            </a:r>
            <a:r>
              <a:rPr sz="2600" b="0" spc="-405" dirty="0">
                <a:latin typeface="Georgia"/>
                <a:cs typeface="Georgia"/>
              </a:rPr>
              <a:t> </a:t>
            </a:r>
            <a:r>
              <a:rPr sz="2600" b="0" spc="-65" dirty="0">
                <a:latin typeface="Georgia"/>
                <a:cs typeface="Georgia"/>
              </a:rPr>
              <a:t>as  </a:t>
            </a:r>
            <a:r>
              <a:rPr sz="2600" b="0" spc="-30" dirty="0">
                <a:latin typeface="Georgia"/>
                <a:cs typeface="Georgia"/>
              </a:rPr>
              <a:t>well </a:t>
            </a:r>
            <a:r>
              <a:rPr sz="2600" b="0" spc="-65" dirty="0">
                <a:latin typeface="Georgia"/>
                <a:cs typeface="Georgia"/>
              </a:rPr>
              <a:t>as </a:t>
            </a:r>
            <a:r>
              <a:rPr sz="2600" b="0" spc="-15" dirty="0">
                <a:latin typeface="Georgia"/>
                <a:cs typeface="Georgia"/>
              </a:rPr>
              <a:t>other </a:t>
            </a:r>
            <a:r>
              <a:rPr sz="2600" b="0" spc="-25" dirty="0">
                <a:latin typeface="Georgia"/>
                <a:cs typeface="Georgia"/>
              </a:rPr>
              <a:t>well-known </a:t>
            </a:r>
            <a:r>
              <a:rPr sz="2600" b="0" spc="-45" dirty="0">
                <a:latin typeface="Georgia"/>
                <a:cs typeface="Georgia"/>
              </a:rPr>
              <a:t>viruses </a:t>
            </a:r>
            <a:r>
              <a:rPr sz="2600" b="0" spc="-30" dirty="0">
                <a:latin typeface="Georgia"/>
                <a:cs typeface="Georgia"/>
              </a:rPr>
              <a:t>like </a:t>
            </a:r>
            <a:r>
              <a:rPr sz="2600" b="0" spc="-25" dirty="0">
                <a:latin typeface="Georgia"/>
                <a:cs typeface="Georgia"/>
              </a:rPr>
              <a:t>hepatitis </a:t>
            </a:r>
            <a:r>
              <a:rPr sz="2600" b="0" spc="25" dirty="0">
                <a:latin typeface="Georgia"/>
                <a:cs typeface="Georgia"/>
              </a:rPr>
              <a:t>C </a:t>
            </a:r>
            <a:r>
              <a:rPr sz="2600" b="0" spc="-35" dirty="0">
                <a:latin typeface="Georgia"/>
                <a:cs typeface="Georgia"/>
              </a:rPr>
              <a:t>and  </a:t>
            </a:r>
            <a:r>
              <a:rPr sz="2600" b="0" spc="-60" dirty="0">
                <a:latin typeface="Georgia"/>
                <a:cs typeface="Georgia"/>
              </a:rPr>
              <a:t>are</a:t>
            </a:r>
            <a:r>
              <a:rPr sz="2600" b="0" spc="-45" dirty="0">
                <a:latin typeface="Georgia"/>
                <a:cs typeface="Georgia"/>
              </a:rPr>
              <a:t> </a:t>
            </a:r>
            <a:r>
              <a:rPr sz="2600" b="0" spc="-75" dirty="0">
                <a:latin typeface="Georgia"/>
                <a:cs typeface="Georgia"/>
              </a:rPr>
              <a:t>RNA	</a:t>
            </a:r>
            <a:r>
              <a:rPr sz="2600" b="0" spc="-45" dirty="0">
                <a:latin typeface="Georgia"/>
                <a:cs typeface="Georgia"/>
              </a:rPr>
              <a:t>viruses.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1493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FF0000"/>
                </a:solidFill>
                <a:latin typeface="Carlito"/>
                <a:cs typeface="Carlito"/>
              </a:rPr>
              <a:t>RNA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70074"/>
            <a:ext cx="8072755" cy="352488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65"/>
              </a:spcBef>
              <a:buFont typeface="Arial"/>
              <a:buChar char="•"/>
              <a:tabLst>
                <a:tab pos="356235" algn="l"/>
              </a:tabLst>
            </a:pPr>
            <a:r>
              <a:rPr sz="2800" spc="-5" dirty="0">
                <a:latin typeface="Carlito"/>
                <a:cs typeface="Carlito"/>
              </a:rPr>
              <a:t>Ribonucleic acid (RNA) functions </a:t>
            </a:r>
            <a:r>
              <a:rPr sz="2800" dirty="0">
                <a:latin typeface="Carlito"/>
                <a:cs typeface="Carlito"/>
              </a:rPr>
              <a:t>in </a:t>
            </a:r>
            <a:r>
              <a:rPr sz="2800" spc="-15" dirty="0">
                <a:latin typeface="Carlito"/>
                <a:cs typeface="Carlito"/>
              </a:rPr>
              <a:t>converting  </a:t>
            </a:r>
            <a:r>
              <a:rPr sz="2800" spc="-10" dirty="0">
                <a:latin typeface="Carlito"/>
                <a:cs typeface="Carlito"/>
              </a:rPr>
              <a:t>genetic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from </a:t>
            </a:r>
            <a:r>
              <a:rPr sz="2800" spc="-10" dirty="0">
                <a:latin typeface="Carlito"/>
                <a:cs typeface="Carlito"/>
              </a:rPr>
              <a:t>genes </a:t>
            </a:r>
            <a:r>
              <a:rPr sz="2800" spc="-20" dirty="0">
                <a:latin typeface="Carlito"/>
                <a:cs typeface="Carlito"/>
              </a:rPr>
              <a:t>into </a:t>
            </a:r>
            <a:r>
              <a:rPr sz="2800" spc="-5" dirty="0">
                <a:latin typeface="Carlito"/>
                <a:cs typeface="Carlito"/>
              </a:rPr>
              <a:t>the amino acid  sequences of </a:t>
            </a:r>
            <a:r>
              <a:rPr sz="2800" spc="-15" dirty="0">
                <a:latin typeface="Carlito"/>
                <a:cs typeface="Carlito"/>
              </a:rPr>
              <a:t>proteins. </a:t>
            </a:r>
            <a:r>
              <a:rPr sz="2800" spc="-10" dirty="0">
                <a:latin typeface="Carlito"/>
                <a:cs typeface="Carlito"/>
              </a:rPr>
              <a:t>The three </a:t>
            </a:r>
            <a:r>
              <a:rPr sz="2800" spc="-15" dirty="0">
                <a:latin typeface="Carlito"/>
                <a:cs typeface="Carlito"/>
              </a:rPr>
              <a:t>universal </a:t>
            </a:r>
            <a:r>
              <a:rPr sz="2800" spc="-5" dirty="0">
                <a:latin typeface="Carlito"/>
                <a:cs typeface="Carlito"/>
              </a:rPr>
              <a:t>types of  RNA </a:t>
            </a:r>
            <a:r>
              <a:rPr sz="2800" dirty="0">
                <a:latin typeface="Carlito"/>
                <a:cs typeface="Carlito"/>
              </a:rPr>
              <a:t>include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dirty="0">
                <a:latin typeface="Carlito"/>
                <a:cs typeface="Carlito"/>
              </a:rPr>
              <a:t>RNA (tRNA), </a:t>
            </a:r>
            <a:r>
              <a:rPr sz="2800" spc="-5" dirty="0">
                <a:latin typeface="Carlito"/>
                <a:cs typeface="Carlito"/>
              </a:rPr>
              <a:t>messenger </a:t>
            </a:r>
            <a:r>
              <a:rPr sz="2800" dirty="0">
                <a:latin typeface="Carlito"/>
                <a:cs typeface="Carlito"/>
              </a:rPr>
              <a:t>RNA  </a:t>
            </a:r>
            <a:r>
              <a:rPr sz="2800" spc="-5" dirty="0">
                <a:latin typeface="Carlito"/>
                <a:cs typeface="Carlito"/>
              </a:rPr>
              <a:t>(mRNA), and ribosomal </a:t>
            </a:r>
            <a:r>
              <a:rPr sz="2800" dirty="0">
                <a:latin typeface="Carlito"/>
                <a:cs typeface="Carlito"/>
              </a:rPr>
              <a:t>RNA </a:t>
            </a:r>
            <a:r>
              <a:rPr sz="2800" spc="-5" dirty="0">
                <a:latin typeface="Carlito"/>
                <a:cs typeface="Carlito"/>
              </a:rPr>
              <a:t>(rRNA). </a:t>
            </a:r>
            <a:r>
              <a:rPr sz="2800" i="1" spc="-5" dirty="0">
                <a:solidFill>
                  <a:srgbClr val="FF0000"/>
                </a:solidFill>
                <a:latin typeface="Carlito"/>
                <a:cs typeface="Carlito"/>
              </a:rPr>
              <a:t>Messenger  RNA </a:t>
            </a:r>
            <a:r>
              <a:rPr sz="2800" spc="-5" dirty="0">
                <a:latin typeface="Carlito"/>
                <a:cs typeface="Carlito"/>
              </a:rPr>
              <a:t>acts </a:t>
            </a:r>
            <a:r>
              <a:rPr sz="2800" spc="-15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carry </a:t>
            </a:r>
            <a:r>
              <a:rPr sz="2800" spc="-10" dirty="0">
                <a:latin typeface="Carlito"/>
                <a:cs typeface="Carlito"/>
              </a:rPr>
              <a:t>genetic </a:t>
            </a:r>
            <a:r>
              <a:rPr sz="2800" spc="-5" dirty="0">
                <a:latin typeface="Carlito"/>
                <a:cs typeface="Carlito"/>
              </a:rPr>
              <a:t>sequence </a:t>
            </a:r>
            <a:r>
              <a:rPr sz="2800" spc="-15" dirty="0">
                <a:latin typeface="Carlito"/>
                <a:cs typeface="Carlito"/>
              </a:rPr>
              <a:t>information  </a:t>
            </a:r>
            <a:r>
              <a:rPr sz="2800" spc="-10" dirty="0">
                <a:latin typeface="Carlito"/>
                <a:cs typeface="Carlito"/>
              </a:rPr>
              <a:t>between </a:t>
            </a:r>
            <a:r>
              <a:rPr sz="2800" spc="-5" dirty="0">
                <a:latin typeface="Carlito"/>
                <a:cs typeface="Carlito"/>
              </a:rPr>
              <a:t>DNA </a:t>
            </a:r>
            <a:r>
              <a:rPr sz="2800" dirty="0">
                <a:latin typeface="Carlito"/>
                <a:cs typeface="Carlito"/>
              </a:rPr>
              <a:t>and ribosomes, </a:t>
            </a:r>
            <a:r>
              <a:rPr sz="2800" spc="-10" dirty="0">
                <a:latin typeface="Carlito"/>
                <a:cs typeface="Carlito"/>
              </a:rPr>
              <a:t>directing </a:t>
            </a:r>
            <a:r>
              <a:rPr sz="2800" spc="-15" dirty="0">
                <a:latin typeface="Carlito"/>
                <a:cs typeface="Carlito"/>
              </a:rPr>
              <a:t>protein  </a:t>
            </a:r>
            <a:r>
              <a:rPr sz="2800" spc="-10" dirty="0">
                <a:latin typeface="Carlito"/>
                <a:cs typeface="Carlito"/>
              </a:rPr>
              <a:t>synthesis. </a:t>
            </a:r>
            <a:r>
              <a:rPr sz="2800" i="1" spc="-5" dirty="0">
                <a:solidFill>
                  <a:srgbClr val="FF0000"/>
                </a:solidFill>
                <a:latin typeface="Carlito"/>
                <a:cs typeface="Carlito"/>
              </a:rPr>
              <a:t>Ribosomal RNA </a:t>
            </a:r>
            <a:r>
              <a:rPr sz="2800" spc="-10" dirty="0">
                <a:latin typeface="Carlito"/>
                <a:cs typeface="Carlito"/>
              </a:rPr>
              <a:t>is </a:t>
            </a:r>
            <a:r>
              <a:rPr sz="2800" spc="-5" dirty="0">
                <a:latin typeface="Carlito"/>
                <a:cs typeface="Carlito"/>
              </a:rPr>
              <a:t>a major </a:t>
            </a:r>
            <a:r>
              <a:rPr sz="2800" spc="-10" dirty="0">
                <a:latin typeface="Carlito"/>
                <a:cs typeface="Carlito"/>
              </a:rPr>
              <a:t>component </a:t>
            </a:r>
            <a:r>
              <a:rPr sz="2800" spc="-5" dirty="0">
                <a:latin typeface="Carlito"/>
                <a:cs typeface="Carlito"/>
              </a:rPr>
              <a:t>of  the ribosome, </a:t>
            </a:r>
            <a:r>
              <a:rPr sz="2800" dirty="0">
                <a:latin typeface="Carlito"/>
                <a:cs typeface="Carlito"/>
              </a:rPr>
              <a:t>and </a:t>
            </a:r>
            <a:r>
              <a:rPr sz="2800" spc="-25" dirty="0">
                <a:latin typeface="Carlito"/>
                <a:cs typeface="Carlito"/>
              </a:rPr>
              <a:t>catalyzes </a:t>
            </a:r>
            <a:r>
              <a:rPr sz="2800" spc="-10" dirty="0">
                <a:latin typeface="Carlito"/>
                <a:cs typeface="Carlito"/>
              </a:rPr>
              <a:t>peptide </a:t>
            </a:r>
            <a:r>
              <a:rPr sz="2800" spc="-5" dirty="0">
                <a:latin typeface="Carlito"/>
                <a:cs typeface="Carlito"/>
              </a:rPr>
              <a:t>bond  </a:t>
            </a:r>
            <a:r>
              <a:rPr sz="2800" spc="-15" dirty="0">
                <a:latin typeface="Carlito"/>
                <a:cs typeface="Carlito"/>
              </a:rPr>
              <a:t>formation.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54835"/>
            <a:ext cx="8074659" cy="3343275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marR="6350" indent="-343535" algn="just">
              <a:lnSpc>
                <a:spcPct val="80000"/>
              </a:lnSpc>
              <a:spcBef>
                <a:spcPts val="869"/>
              </a:spcBef>
              <a:buFont typeface="Arial"/>
              <a:buChar char="•"/>
              <a:tabLst>
                <a:tab pos="356235" algn="l"/>
              </a:tabLst>
            </a:pPr>
            <a:r>
              <a:rPr sz="3200" spc="-50" dirty="0">
                <a:solidFill>
                  <a:srgbClr val="FF0000"/>
                </a:solidFill>
                <a:latin typeface="Carlito"/>
                <a:cs typeface="Carlito"/>
              </a:rPr>
              <a:t>Transfer </a:t>
            </a:r>
            <a:r>
              <a:rPr sz="3200" dirty="0">
                <a:solidFill>
                  <a:srgbClr val="FF0000"/>
                </a:solidFill>
                <a:latin typeface="Carlito"/>
                <a:cs typeface="Carlito"/>
              </a:rPr>
              <a:t>RNA </a:t>
            </a:r>
            <a:r>
              <a:rPr sz="3200" spc="-10" dirty="0">
                <a:latin typeface="Carlito"/>
                <a:cs typeface="Carlito"/>
              </a:rPr>
              <a:t>serves </a:t>
            </a:r>
            <a:r>
              <a:rPr sz="3200" dirty="0">
                <a:latin typeface="Carlito"/>
                <a:cs typeface="Carlito"/>
              </a:rPr>
              <a:t>as the </a:t>
            </a:r>
            <a:r>
              <a:rPr sz="3200" spc="-5" dirty="0">
                <a:latin typeface="Carlito"/>
                <a:cs typeface="Carlito"/>
              </a:rPr>
              <a:t>carrier </a:t>
            </a:r>
            <a:r>
              <a:rPr sz="3200" dirty="0">
                <a:latin typeface="Carlito"/>
                <a:cs typeface="Carlito"/>
              </a:rPr>
              <a:t>molecule 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dirty="0">
                <a:latin typeface="Carlito"/>
                <a:cs typeface="Carlito"/>
              </a:rPr>
              <a:t>amino acids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be </a:t>
            </a:r>
            <a:r>
              <a:rPr sz="3200" spc="-5" dirty="0">
                <a:latin typeface="Carlito"/>
                <a:cs typeface="Carlito"/>
              </a:rPr>
              <a:t>used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5" dirty="0">
                <a:latin typeface="Carlito"/>
                <a:cs typeface="Carlito"/>
              </a:rPr>
              <a:t>protein   </a:t>
            </a:r>
            <a:r>
              <a:rPr sz="3200" spc="-10" dirty="0">
                <a:latin typeface="Carlito"/>
                <a:cs typeface="Carlito"/>
              </a:rPr>
              <a:t>synthesis,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5" dirty="0">
                <a:latin typeface="Carlito"/>
                <a:cs typeface="Carlito"/>
              </a:rPr>
              <a:t>is responsible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10" dirty="0">
                <a:latin typeface="Carlito"/>
                <a:cs typeface="Carlito"/>
              </a:rPr>
              <a:t>decoding </a:t>
            </a:r>
            <a:r>
              <a:rPr sz="3200" dirty="0">
                <a:latin typeface="Carlito"/>
                <a:cs typeface="Carlito"/>
              </a:rPr>
              <a:t>the  mRNA. </a:t>
            </a:r>
            <a:r>
              <a:rPr sz="3200" spc="5" dirty="0">
                <a:latin typeface="Carlito"/>
                <a:cs typeface="Carlito"/>
              </a:rPr>
              <a:t>In </a:t>
            </a:r>
            <a:r>
              <a:rPr sz="3200" dirty="0">
                <a:latin typeface="Carlito"/>
                <a:cs typeface="Carlito"/>
              </a:rPr>
              <a:t>addition, </a:t>
            </a:r>
            <a:r>
              <a:rPr sz="3200" spc="-15" dirty="0">
                <a:latin typeface="Carlito"/>
                <a:cs typeface="Carlito"/>
              </a:rPr>
              <a:t>many </a:t>
            </a:r>
            <a:r>
              <a:rPr sz="3200" spc="-5" dirty="0">
                <a:latin typeface="Carlito"/>
                <a:cs typeface="Carlito"/>
              </a:rPr>
              <a:t>other classes </a:t>
            </a:r>
            <a:r>
              <a:rPr sz="3200" dirty="0">
                <a:latin typeface="Carlito"/>
                <a:cs typeface="Carlito"/>
              </a:rPr>
              <a:t>of  RNA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now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known.</a:t>
            </a:r>
            <a:endParaRPr sz="3200">
              <a:latin typeface="Carlito"/>
              <a:cs typeface="Carlito"/>
            </a:endParaRPr>
          </a:p>
          <a:p>
            <a:pPr marL="355600" marR="5080" indent="-343535" algn="just">
              <a:lnSpc>
                <a:spcPct val="80000"/>
              </a:lnSpc>
              <a:spcBef>
                <a:spcPts val="770"/>
              </a:spcBef>
              <a:buFont typeface="Arial"/>
              <a:buChar char="•"/>
              <a:tabLst>
                <a:tab pos="356235" algn="l"/>
              </a:tabLst>
            </a:pPr>
            <a:r>
              <a:rPr sz="3200" dirty="0">
                <a:latin typeface="Carlito"/>
                <a:cs typeface="Carlito"/>
              </a:rPr>
              <a:t>Ribonucleic acid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15" dirty="0">
                <a:latin typeface="Carlito"/>
                <a:cs typeface="Carlito"/>
              </a:rPr>
              <a:t>found </a:t>
            </a:r>
            <a:r>
              <a:rPr sz="3200" spc="-5" dirty="0">
                <a:latin typeface="Carlito"/>
                <a:cs typeface="Carlito"/>
              </a:rPr>
              <a:t>only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plants </a:t>
            </a:r>
            <a:r>
              <a:rPr sz="3200" dirty="0">
                <a:latin typeface="Carlito"/>
                <a:cs typeface="Carlito"/>
              </a:rPr>
              <a:t>while  the </a:t>
            </a:r>
            <a:r>
              <a:rPr sz="3200" spc="-10" dirty="0">
                <a:latin typeface="Carlito"/>
                <a:cs typeface="Carlito"/>
              </a:rPr>
              <a:t>deoxyribonucleic </a:t>
            </a:r>
            <a:r>
              <a:rPr sz="3200" dirty="0">
                <a:latin typeface="Carlito"/>
                <a:cs typeface="Carlito"/>
              </a:rPr>
              <a:t>acid </a:t>
            </a:r>
            <a:r>
              <a:rPr sz="3200" spc="-5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exclusive </a:t>
            </a:r>
            <a:r>
              <a:rPr sz="3200" dirty="0">
                <a:latin typeface="Carlito"/>
                <a:cs typeface="Carlito"/>
              </a:rPr>
              <a:t>of  animal</a:t>
            </a:r>
            <a:r>
              <a:rPr sz="3200" spc="25" dirty="0">
                <a:latin typeface="Carlito"/>
                <a:cs typeface="Carlito"/>
              </a:rPr>
              <a:t> </a:t>
            </a:r>
            <a:r>
              <a:rPr sz="3200" spc="-10" dirty="0">
                <a:latin typeface="Carlito"/>
                <a:cs typeface="Carlito"/>
              </a:rPr>
              <a:t>products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7620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160020" y="1754123"/>
            <a:ext cx="5680075" cy="1560830"/>
            <a:chOff x="160020" y="1754123"/>
            <a:chExt cx="5680075" cy="1560830"/>
          </a:xfrm>
        </p:grpSpPr>
        <p:sp>
          <p:nvSpPr>
            <p:cNvPr id="9" name="object 9"/>
            <p:cNvSpPr/>
            <p:nvPr/>
          </p:nvSpPr>
          <p:spPr>
            <a:xfrm>
              <a:off x="160020" y="1886711"/>
              <a:ext cx="1152144" cy="1312164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63295" y="1754123"/>
              <a:ext cx="3601212" cy="156057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144012" y="1754123"/>
              <a:ext cx="2695956" cy="156057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35940" y="1923414"/>
            <a:ext cx="4855845" cy="8794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300" b="0" spc="-17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5600" spc="-170" dirty="0">
                <a:solidFill>
                  <a:srgbClr val="FF0000"/>
                </a:solidFill>
                <a:latin typeface="Carlito"/>
                <a:cs typeface="Carlito"/>
              </a:rPr>
              <a:t>NUCLEIC</a:t>
            </a:r>
            <a:r>
              <a:rPr sz="5600" spc="-14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5600" spc="-195" dirty="0">
                <a:solidFill>
                  <a:srgbClr val="FF0000"/>
                </a:solidFill>
                <a:latin typeface="Carlito"/>
                <a:cs typeface="Carlito"/>
              </a:rPr>
              <a:t>ACIDS</a:t>
            </a:r>
            <a:endParaRPr sz="56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35940" y="2903041"/>
            <a:ext cx="803592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15" dirty="0">
                <a:latin typeface="Times New Roman"/>
                <a:cs typeface="Times New Roman"/>
              </a:rPr>
              <a:t>Are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the</a:t>
            </a:r>
            <a:r>
              <a:rPr sz="3600" b="1" spc="-75" dirty="0">
                <a:latin typeface="Times New Roman"/>
                <a:cs typeface="Times New Roman"/>
              </a:rPr>
              <a:t> </a:t>
            </a:r>
            <a:r>
              <a:rPr sz="3600" b="1" spc="145" dirty="0">
                <a:latin typeface="Times New Roman"/>
                <a:cs typeface="Times New Roman"/>
              </a:rPr>
              <a:t>largest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220" dirty="0">
                <a:latin typeface="Times New Roman"/>
                <a:cs typeface="Times New Roman"/>
              </a:rPr>
              <a:t>and</a:t>
            </a:r>
            <a:r>
              <a:rPr sz="3600" b="1" spc="-5" dirty="0">
                <a:latin typeface="Times New Roman"/>
                <a:cs typeface="Times New Roman"/>
              </a:rPr>
              <a:t> </a:t>
            </a:r>
            <a:r>
              <a:rPr sz="3600" b="1" spc="270" dirty="0">
                <a:latin typeface="Times New Roman"/>
                <a:cs typeface="Times New Roman"/>
              </a:rPr>
              <a:t>the</a:t>
            </a:r>
            <a:r>
              <a:rPr sz="3600" b="1" spc="-90" dirty="0">
                <a:latin typeface="Times New Roman"/>
                <a:cs typeface="Times New Roman"/>
              </a:rPr>
              <a:t> </a:t>
            </a:r>
            <a:r>
              <a:rPr sz="3600" b="1" spc="290" dirty="0">
                <a:latin typeface="Times New Roman"/>
                <a:cs typeface="Times New Roman"/>
              </a:rPr>
              <a:t>most</a:t>
            </a:r>
            <a:r>
              <a:rPr sz="3600" b="1" spc="-80" dirty="0">
                <a:latin typeface="Times New Roman"/>
                <a:cs typeface="Times New Roman"/>
              </a:rPr>
              <a:t> </a:t>
            </a:r>
            <a:r>
              <a:rPr sz="3600" b="1" spc="229" dirty="0">
                <a:latin typeface="Times New Roman"/>
                <a:cs typeface="Times New Roman"/>
              </a:rPr>
              <a:t>complex</a:t>
            </a:r>
            <a:endParaRPr sz="3600" dirty="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35940" y="3452241"/>
            <a:ext cx="4311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99614" algn="l"/>
              </a:tabLst>
            </a:pPr>
            <a:r>
              <a:rPr sz="3600" b="1" spc="160" dirty="0">
                <a:latin typeface="Times New Roman"/>
                <a:cs typeface="Times New Roman"/>
              </a:rPr>
              <a:t>organic	</a:t>
            </a:r>
            <a:r>
              <a:rPr sz="3600" b="1" spc="235" dirty="0">
                <a:latin typeface="Times New Roman"/>
                <a:cs typeface="Times New Roman"/>
              </a:rPr>
              <a:t>molecules</a:t>
            </a:r>
            <a:r>
              <a:rPr sz="2600" spc="235" dirty="0">
                <a:latin typeface="Georgia"/>
                <a:cs typeface="Georgia"/>
              </a:rPr>
              <a:t>.</a:t>
            </a:r>
            <a:endParaRPr sz="2600" dirty="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34736" y="3554348"/>
            <a:ext cx="34372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878330" algn="l"/>
              </a:tabLst>
            </a:pPr>
            <a:r>
              <a:rPr sz="2800" b="1" spc="85" dirty="0">
                <a:latin typeface="Times New Roman"/>
                <a:cs typeface="Times New Roman"/>
              </a:rPr>
              <a:t>Friedrich	</a:t>
            </a:r>
            <a:r>
              <a:rPr sz="2800" b="1" spc="135" dirty="0">
                <a:latin typeface="Times New Roman"/>
                <a:cs typeface="Times New Roman"/>
              </a:rPr>
              <a:t>Miescher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35940" y="4006977"/>
            <a:ext cx="59658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190" dirty="0">
                <a:latin typeface="Times New Roman"/>
                <a:cs typeface="Times New Roman"/>
              </a:rPr>
              <a:t>who</a:t>
            </a:r>
            <a:r>
              <a:rPr sz="2800" b="1" spc="-170" dirty="0">
                <a:latin typeface="Times New Roman"/>
                <a:cs typeface="Times New Roman"/>
              </a:rPr>
              <a:t> </a:t>
            </a:r>
            <a:r>
              <a:rPr sz="2800" b="1" spc="135" dirty="0">
                <a:latin typeface="Times New Roman"/>
                <a:cs typeface="Times New Roman"/>
              </a:rPr>
              <a:t>discovered</a:t>
            </a:r>
            <a:r>
              <a:rPr sz="2800" b="1" spc="10" dirty="0">
                <a:latin typeface="Times New Roman"/>
                <a:cs typeface="Times New Roman"/>
              </a:rPr>
              <a:t> </a:t>
            </a:r>
            <a:r>
              <a:rPr sz="2800" b="1" spc="170" dirty="0">
                <a:latin typeface="Times New Roman"/>
                <a:cs typeface="Times New Roman"/>
              </a:rPr>
              <a:t>nucleic</a:t>
            </a:r>
            <a:r>
              <a:rPr sz="2800" b="1" spc="-160" dirty="0">
                <a:latin typeface="Times New Roman"/>
                <a:cs typeface="Times New Roman"/>
              </a:rPr>
              <a:t> </a:t>
            </a:r>
            <a:r>
              <a:rPr sz="2800" b="1" spc="140" dirty="0">
                <a:latin typeface="Times New Roman"/>
                <a:cs typeface="Times New Roman"/>
              </a:rPr>
              <a:t>acids</a:t>
            </a:r>
            <a:r>
              <a:rPr sz="2800" b="1" spc="-80" dirty="0">
                <a:latin typeface="Times New Roman"/>
                <a:cs typeface="Times New Roman"/>
              </a:rPr>
              <a:t> </a:t>
            </a:r>
            <a:r>
              <a:rPr sz="2800" b="1" spc="185" dirty="0">
                <a:latin typeface="Times New Roman"/>
                <a:cs typeface="Times New Roman"/>
              </a:rPr>
              <a:t>in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-180" dirty="0">
                <a:latin typeface="Times New Roman"/>
                <a:cs typeface="Times New Roman"/>
              </a:rPr>
              <a:t>1871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3457575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0000"/>
                </a:solidFill>
                <a:latin typeface="Carlito"/>
                <a:cs typeface="Carlito"/>
              </a:rPr>
              <a:t>Kinds of</a:t>
            </a:r>
            <a:r>
              <a:rPr sz="5000" spc="-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5000" dirty="0">
                <a:solidFill>
                  <a:srgbClr val="FF0000"/>
                </a:solidFill>
                <a:latin typeface="Carlito"/>
                <a:cs typeface="Carlito"/>
              </a:rPr>
              <a:t>RNA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05127"/>
            <a:ext cx="7841615" cy="4250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95" dirty="0">
                <a:latin typeface="Times New Roman"/>
                <a:cs typeface="Times New Roman"/>
              </a:rPr>
              <a:t>1. </a:t>
            </a:r>
            <a:r>
              <a:rPr sz="1800" b="1" spc="30" dirty="0">
                <a:latin typeface="Times New Roman"/>
                <a:cs typeface="Times New Roman"/>
              </a:rPr>
              <a:t>Transfer </a:t>
            </a:r>
            <a:r>
              <a:rPr sz="1800" b="1" spc="-25" dirty="0">
                <a:latin typeface="Times New Roman"/>
                <a:cs typeface="Times New Roman"/>
              </a:rPr>
              <a:t>RNA </a:t>
            </a:r>
            <a:r>
              <a:rPr sz="1800" b="1" spc="-105" dirty="0">
                <a:latin typeface="Arial"/>
                <a:cs typeface="Arial"/>
              </a:rPr>
              <a:t>– </a:t>
            </a:r>
            <a:r>
              <a:rPr sz="1800" b="1" spc="-55" dirty="0">
                <a:latin typeface="Times New Roman"/>
                <a:cs typeface="Times New Roman"/>
              </a:rPr>
              <a:t>10 </a:t>
            </a:r>
            <a:r>
              <a:rPr sz="1800" b="1" spc="90" dirty="0">
                <a:latin typeface="Times New Roman"/>
                <a:cs typeface="Times New Roman"/>
              </a:rPr>
              <a:t>tO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220" dirty="0">
                <a:latin typeface="Times New Roman"/>
                <a:cs typeface="Times New Roman"/>
              </a:rPr>
              <a:t>15%</a:t>
            </a:r>
            <a:endParaRPr sz="1800">
              <a:latin typeface="Times New Roman"/>
              <a:cs typeface="Times New Roman"/>
            </a:endParaRPr>
          </a:p>
          <a:p>
            <a:pPr marL="1632585">
              <a:lnSpc>
                <a:spcPct val="100000"/>
              </a:lnSpc>
            </a:pPr>
            <a:r>
              <a:rPr sz="1800" b="1" spc="85" dirty="0">
                <a:latin typeface="Times New Roman"/>
                <a:cs typeface="Times New Roman"/>
              </a:rPr>
              <a:t>-small,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about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80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125" dirty="0">
                <a:latin typeface="Times New Roman"/>
                <a:cs typeface="Times New Roman"/>
              </a:rPr>
              <a:t>nucleotides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long.</a:t>
            </a:r>
            <a:endParaRPr sz="1800">
              <a:latin typeface="Times New Roman"/>
              <a:cs typeface="Times New Roman"/>
            </a:endParaRPr>
          </a:p>
          <a:p>
            <a:pPr marL="1632585">
              <a:lnSpc>
                <a:spcPct val="100000"/>
              </a:lnSpc>
            </a:pPr>
            <a:r>
              <a:rPr sz="1800" b="1" spc="70" dirty="0">
                <a:latin typeface="Times New Roman"/>
                <a:cs typeface="Times New Roman"/>
              </a:rPr>
              <a:t>-transport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amino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acids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to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site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protein</a:t>
            </a:r>
            <a:r>
              <a:rPr sz="1800" b="1" spc="-114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synthesis.</a:t>
            </a:r>
            <a:endParaRPr sz="1800">
              <a:latin typeface="Times New Roman"/>
              <a:cs typeface="Times New Roman"/>
            </a:endParaRPr>
          </a:p>
          <a:p>
            <a:pPr marL="1841500" marR="396240" indent="-264160">
              <a:lnSpc>
                <a:spcPct val="80000"/>
              </a:lnSpc>
              <a:spcBef>
                <a:spcPts val="430"/>
              </a:spcBef>
            </a:pPr>
            <a:r>
              <a:rPr sz="1800" b="1" spc="100" dirty="0">
                <a:latin typeface="Times New Roman"/>
                <a:cs typeface="Times New Roman"/>
              </a:rPr>
              <a:t>-exhibits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extensive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inter</a:t>
            </a:r>
            <a:r>
              <a:rPr sz="1800" b="1" spc="-12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chain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bonding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represent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Times New Roman"/>
                <a:cs typeface="Times New Roman"/>
              </a:rPr>
              <a:t>by  </a:t>
            </a:r>
            <a:r>
              <a:rPr sz="1800" b="1" spc="70" dirty="0">
                <a:latin typeface="Times New Roman"/>
                <a:cs typeface="Times New Roman"/>
              </a:rPr>
              <a:t>clover </a:t>
            </a:r>
            <a:r>
              <a:rPr sz="1800" b="1" spc="85" dirty="0">
                <a:latin typeface="Times New Roman"/>
                <a:cs typeface="Times New Roman"/>
              </a:rPr>
              <a:t>leaf</a:t>
            </a:r>
            <a:r>
              <a:rPr sz="1800" b="1" spc="-204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structure.</a:t>
            </a:r>
            <a:endParaRPr sz="1800">
              <a:latin typeface="Times New Roman"/>
              <a:cs typeface="Times New Roman"/>
            </a:endParaRPr>
          </a:p>
          <a:p>
            <a:pPr marL="266700" indent="-254635">
              <a:lnSpc>
                <a:spcPct val="100000"/>
              </a:lnSpc>
              <a:buAutoNum type="arabicParenR" startAt="2"/>
              <a:tabLst>
                <a:tab pos="267335" algn="l"/>
              </a:tabLst>
            </a:pPr>
            <a:r>
              <a:rPr sz="1800" b="1" spc="105" dirty="0">
                <a:latin typeface="Times New Roman"/>
                <a:cs typeface="Times New Roman"/>
              </a:rPr>
              <a:t>Ribosomal </a:t>
            </a:r>
            <a:r>
              <a:rPr sz="1800" b="1" spc="-25" dirty="0">
                <a:latin typeface="Times New Roman"/>
                <a:cs typeface="Times New Roman"/>
              </a:rPr>
              <a:t>RNA </a:t>
            </a:r>
            <a:r>
              <a:rPr sz="1800" b="1" spc="-100" dirty="0">
                <a:latin typeface="Arial"/>
                <a:cs typeface="Arial"/>
              </a:rPr>
              <a:t>– </a:t>
            </a:r>
            <a:r>
              <a:rPr sz="1800" b="1" spc="-70" dirty="0">
                <a:latin typeface="Times New Roman"/>
                <a:cs typeface="Times New Roman"/>
              </a:rPr>
              <a:t>75 </a:t>
            </a:r>
            <a:r>
              <a:rPr sz="1800" b="1" spc="125" dirty="0">
                <a:latin typeface="Times New Roman"/>
                <a:cs typeface="Times New Roman"/>
              </a:rPr>
              <a:t>to</a:t>
            </a:r>
            <a:r>
              <a:rPr sz="1800" b="1" spc="-195" dirty="0">
                <a:latin typeface="Times New Roman"/>
                <a:cs typeface="Times New Roman"/>
              </a:rPr>
              <a:t> </a:t>
            </a:r>
            <a:r>
              <a:rPr sz="1800" b="1" spc="-40" dirty="0">
                <a:latin typeface="Times New Roman"/>
                <a:cs typeface="Times New Roman"/>
              </a:rPr>
              <a:t>80%</a:t>
            </a:r>
            <a:endParaRPr sz="1800">
              <a:latin typeface="Times New Roman"/>
              <a:cs typeface="Times New Roman"/>
            </a:endParaRPr>
          </a:p>
          <a:p>
            <a:pPr marL="1849120">
              <a:lnSpc>
                <a:spcPct val="100000"/>
              </a:lnSpc>
            </a:pPr>
            <a:r>
              <a:rPr sz="1800" b="1" spc="70" dirty="0">
                <a:latin typeface="Times New Roman"/>
                <a:cs typeface="Times New Roman"/>
              </a:rPr>
              <a:t>-several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kinds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Arial"/>
                <a:cs typeface="Arial"/>
              </a:rPr>
              <a:t>–</a:t>
            </a:r>
            <a:r>
              <a:rPr sz="1800" b="1" spc="45" dirty="0">
                <a:latin typeface="Times New Roman"/>
                <a:cs typeface="Times New Roman"/>
              </a:rPr>
              <a:t>variable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in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size</a:t>
            </a:r>
            <a:endParaRPr sz="1800">
              <a:latin typeface="Times New Roman"/>
              <a:cs typeface="Times New Roman"/>
            </a:endParaRPr>
          </a:p>
          <a:p>
            <a:pPr marL="1841500" marR="5080" indent="7620">
              <a:lnSpc>
                <a:spcPct val="80000"/>
              </a:lnSpc>
              <a:spcBef>
                <a:spcPts val="434"/>
              </a:spcBef>
            </a:pPr>
            <a:r>
              <a:rPr sz="1800" b="1" spc="114" dirty="0">
                <a:latin typeface="Times New Roman"/>
                <a:cs typeface="Times New Roman"/>
              </a:rPr>
              <a:t>-combines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with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proteins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to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form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ribosome's,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135" dirty="0">
                <a:latin typeface="Times New Roman"/>
                <a:cs typeface="Times New Roman"/>
              </a:rPr>
              <a:t>the</a:t>
            </a:r>
            <a:r>
              <a:rPr sz="1800" b="1" spc="330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site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160" dirty="0">
                <a:latin typeface="Times New Roman"/>
                <a:cs typeface="Times New Roman"/>
              </a:rPr>
              <a:t>oh  </a:t>
            </a:r>
            <a:r>
              <a:rPr sz="1800" b="1" spc="30" dirty="0">
                <a:latin typeface="Times New Roman"/>
                <a:cs typeface="Times New Roman"/>
              </a:rPr>
              <a:t>CHON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synthesis.</a:t>
            </a:r>
            <a:endParaRPr sz="1800">
              <a:latin typeface="Times New Roman"/>
              <a:cs typeface="Times New Roman"/>
            </a:endParaRPr>
          </a:p>
          <a:p>
            <a:pPr marL="1849120">
              <a:lnSpc>
                <a:spcPct val="100000"/>
              </a:lnSpc>
            </a:pPr>
            <a:r>
              <a:rPr sz="1800" b="1" spc="25" dirty="0">
                <a:latin typeface="Times New Roman"/>
                <a:cs typeface="Times New Roman"/>
              </a:rPr>
              <a:t>-</a:t>
            </a:r>
            <a:r>
              <a:rPr sz="1800" b="1" spc="-45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molecules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to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be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quite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60" dirty="0">
                <a:latin typeface="Times New Roman"/>
                <a:cs typeface="Times New Roman"/>
              </a:rPr>
              <a:t>large.</a:t>
            </a:r>
            <a:endParaRPr sz="1800">
              <a:latin typeface="Times New Roman"/>
              <a:cs typeface="Times New Roman"/>
            </a:endParaRPr>
          </a:p>
          <a:p>
            <a:pPr marL="259079" indent="-247015">
              <a:lnSpc>
                <a:spcPct val="100000"/>
              </a:lnSpc>
              <a:buAutoNum type="arabicParenR" startAt="3"/>
              <a:tabLst>
                <a:tab pos="259715" algn="l"/>
              </a:tabLst>
            </a:pPr>
            <a:r>
              <a:rPr sz="1800" b="1" spc="95" dirty="0">
                <a:latin typeface="Times New Roman"/>
                <a:cs typeface="Times New Roman"/>
              </a:rPr>
              <a:t>Messenger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-25" dirty="0">
                <a:latin typeface="Times New Roman"/>
                <a:cs typeface="Times New Roman"/>
              </a:rPr>
              <a:t>RNA</a:t>
            </a:r>
            <a:endParaRPr sz="1800">
              <a:latin typeface="Times New Roman"/>
              <a:cs typeface="Times New Roman"/>
            </a:endParaRPr>
          </a:p>
          <a:p>
            <a:pPr marL="1794510">
              <a:lnSpc>
                <a:spcPct val="100000"/>
              </a:lnSpc>
            </a:pPr>
            <a:r>
              <a:rPr sz="1800" b="1" spc="65" dirty="0">
                <a:latin typeface="Times New Roman"/>
                <a:cs typeface="Times New Roman"/>
              </a:rPr>
              <a:t>-variable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110" dirty="0">
                <a:latin typeface="Times New Roman"/>
                <a:cs typeface="Times New Roman"/>
              </a:rPr>
              <a:t>size(its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size</a:t>
            </a:r>
            <a:r>
              <a:rPr sz="1800" b="1" spc="-125" dirty="0">
                <a:latin typeface="Times New Roman"/>
                <a:cs typeface="Times New Roman"/>
              </a:rPr>
              <a:t> </a:t>
            </a:r>
            <a:r>
              <a:rPr sz="1800" b="1" spc="75" dirty="0">
                <a:latin typeface="Times New Roman"/>
                <a:cs typeface="Times New Roman"/>
              </a:rPr>
              <a:t>varies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with</a:t>
            </a:r>
            <a:r>
              <a:rPr sz="1800" b="1" spc="-60" dirty="0">
                <a:latin typeface="Times New Roman"/>
                <a:cs typeface="Times New Roman"/>
              </a:rPr>
              <a:t> </a:t>
            </a:r>
            <a:r>
              <a:rPr sz="1800" b="1" spc="135" dirty="0">
                <a:latin typeface="Times New Roman"/>
                <a:cs typeface="Times New Roman"/>
              </a:rPr>
              <a:t>the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size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spc="40" dirty="0">
                <a:latin typeface="Times New Roman"/>
                <a:cs typeface="Times New Roman"/>
              </a:rPr>
              <a:t>CHON)</a:t>
            </a:r>
            <a:endParaRPr sz="1800">
              <a:latin typeface="Times New Roman"/>
              <a:cs typeface="Times New Roman"/>
            </a:endParaRPr>
          </a:p>
          <a:p>
            <a:pPr marL="1794510">
              <a:lnSpc>
                <a:spcPct val="100000"/>
              </a:lnSpc>
            </a:pPr>
            <a:r>
              <a:rPr sz="1800" b="1" spc="80" dirty="0">
                <a:latin typeface="Times New Roman"/>
                <a:cs typeface="Times New Roman"/>
              </a:rPr>
              <a:t>-directs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130" dirty="0">
                <a:latin typeface="Times New Roman"/>
                <a:cs typeface="Times New Roman"/>
              </a:rPr>
              <a:t>amino</a:t>
            </a:r>
            <a:r>
              <a:rPr sz="1800" b="1" spc="-110" dirty="0">
                <a:latin typeface="Times New Roman"/>
                <a:cs typeface="Times New Roman"/>
              </a:rPr>
              <a:t> </a:t>
            </a:r>
            <a:r>
              <a:rPr sz="1800" b="1" spc="90" dirty="0">
                <a:latin typeface="Times New Roman"/>
                <a:cs typeface="Times New Roman"/>
              </a:rPr>
              <a:t>acids</a:t>
            </a:r>
            <a:r>
              <a:rPr sz="1800" b="1" spc="-95" dirty="0">
                <a:latin typeface="Times New Roman"/>
                <a:cs typeface="Times New Roman"/>
              </a:rPr>
              <a:t> </a:t>
            </a:r>
            <a:r>
              <a:rPr sz="1800" b="1" spc="125" dirty="0">
                <a:latin typeface="Times New Roman"/>
                <a:cs typeface="Times New Roman"/>
              </a:rPr>
              <a:t>sequence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-10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proteins</a:t>
            </a:r>
            <a:endParaRPr sz="1800">
              <a:latin typeface="Times New Roman"/>
              <a:cs typeface="Times New Roman"/>
            </a:endParaRPr>
          </a:p>
          <a:p>
            <a:pPr marL="1922145" lvl="1" indent="-128270">
              <a:lnSpc>
                <a:spcPct val="100000"/>
              </a:lnSpc>
              <a:buChar char="-"/>
              <a:tabLst>
                <a:tab pos="1922780" algn="l"/>
              </a:tabLst>
            </a:pPr>
            <a:r>
              <a:rPr sz="1800" b="1" spc="120" dirty="0">
                <a:latin typeface="Times New Roman"/>
                <a:cs typeface="Times New Roman"/>
              </a:rPr>
              <a:t>extent</a:t>
            </a:r>
            <a:r>
              <a:rPr sz="1800" b="1" spc="-13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</a:t>
            </a:r>
            <a:r>
              <a:rPr sz="1800" b="1" spc="20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it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125" dirty="0">
                <a:latin typeface="Times New Roman"/>
                <a:cs typeface="Times New Roman"/>
              </a:rPr>
              <a:t>bonding</a:t>
            </a:r>
            <a:r>
              <a:rPr sz="1800" b="1" spc="-2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is</a:t>
            </a:r>
            <a:r>
              <a:rPr sz="1800" b="1" spc="-105" dirty="0">
                <a:latin typeface="Times New Roman"/>
                <a:cs typeface="Times New Roman"/>
              </a:rPr>
              <a:t> </a:t>
            </a:r>
            <a:r>
              <a:rPr sz="1800" b="1" spc="45" dirty="0">
                <a:latin typeface="Times New Roman"/>
                <a:cs typeface="Times New Roman"/>
              </a:rPr>
              <a:t>very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little.</a:t>
            </a:r>
            <a:endParaRPr sz="1800">
              <a:latin typeface="Times New Roman"/>
              <a:cs typeface="Times New Roman"/>
            </a:endParaRPr>
          </a:p>
          <a:p>
            <a:pPr marL="1841500" marR="110489" lvl="1" indent="-47625">
              <a:lnSpc>
                <a:spcPct val="80000"/>
              </a:lnSpc>
              <a:spcBef>
                <a:spcPts val="434"/>
              </a:spcBef>
              <a:buChar char="-"/>
              <a:tabLst>
                <a:tab pos="1927225" algn="l"/>
              </a:tabLst>
            </a:pPr>
            <a:r>
              <a:rPr sz="1800" b="1" spc="120" dirty="0">
                <a:latin typeface="Times New Roman"/>
                <a:cs typeface="Times New Roman"/>
              </a:rPr>
              <a:t>in</a:t>
            </a:r>
            <a:r>
              <a:rPr sz="1800" b="1" spc="-50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most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100" dirty="0">
                <a:latin typeface="Times New Roman"/>
                <a:cs typeface="Times New Roman"/>
              </a:rPr>
              <a:t>cells</a:t>
            </a:r>
            <a:r>
              <a:rPr sz="1800" b="1" spc="-70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it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constitutes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40" dirty="0">
                <a:latin typeface="Times New Roman"/>
                <a:cs typeface="Times New Roman"/>
              </a:rPr>
              <a:t>not</a:t>
            </a:r>
            <a:r>
              <a:rPr sz="1800" b="1" spc="-80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more</a:t>
            </a:r>
            <a:r>
              <a:rPr sz="1800" b="1" spc="-85" dirty="0">
                <a:latin typeface="Times New Roman"/>
                <a:cs typeface="Times New Roman"/>
              </a:rPr>
              <a:t> </a:t>
            </a:r>
            <a:r>
              <a:rPr sz="1800" b="1" spc="114" dirty="0">
                <a:latin typeface="Times New Roman"/>
                <a:cs typeface="Times New Roman"/>
              </a:rPr>
              <a:t>than</a:t>
            </a:r>
            <a:r>
              <a:rPr sz="1800" b="1" spc="-35" dirty="0">
                <a:latin typeface="Times New Roman"/>
                <a:cs typeface="Times New Roman"/>
              </a:rPr>
              <a:t> </a:t>
            </a:r>
            <a:r>
              <a:rPr sz="1800" b="1" spc="-195" dirty="0">
                <a:latin typeface="Times New Roman"/>
                <a:cs typeface="Times New Roman"/>
              </a:rPr>
              <a:t>5%</a:t>
            </a:r>
            <a:r>
              <a:rPr sz="1800" b="1" spc="-55" dirty="0">
                <a:latin typeface="Times New Roman"/>
                <a:cs typeface="Times New Roman"/>
              </a:rPr>
              <a:t> </a:t>
            </a:r>
            <a:r>
              <a:rPr sz="1800" b="1" spc="120" dirty="0">
                <a:latin typeface="Times New Roman"/>
                <a:cs typeface="Times New Roman"/>
              </a:rPr>
              <a:t>to</a:t>
            </a:r>
            <a:r>
              <a:rPr sz="1800" b="1" spc="365" dirty="0">
                <a:latin typeface="Times New Roman"/>
                <a:cs typeface="Times New Roman"/>
              </a:rPr>
              <a:t> </a:t>
            </a:r>
            <a:r>
              <a:rPr sz="1800" b="1" spc="-145" dirty="0">
                <a:latin typeface="Times New Roman"/>
                <a:cs typeface="Times New Roman"/>
              </a:rPr>
              <a:t>10%</a:t>
            </a:r>
            <a:r>
              <a:rPr sz="1800" b="1" spc="-65" dirty="0">
                <a:latin typeface="Times New Roman"/>
                <a:cs typeface="Times New Roman"/>
              </a:rPr>
              <a:t> </a:t>
            </a:r>
            <a:r>
              <a:rPr sz="1800" b="1" spc="105" dirty="0">
                <a:latin typeface="Times New Roman"/>
                <a:cs typeface="Times New Roman"/>
              </a:rPr>
              <a:t>of  </a:t>
            </a:r>
            <a:r>
              <a:rPr sz="1800" b="1" spc="135" dirty="0">
                <a:latin typeface="Times New Roman"/>
                <a:cs typeface="Times New Roman"/>
              </a:rPr>
              <a:t>the</a:t>
            </a:r>
            <a:r>
              <a:rPr sz="1800" b="1" spc="-90" dirty="0">
                <a:latin typeface="Times New Roman"/>
                <a:cs typeface="Times New Roman"/>
              </a:rPr>
              <a:t> </a:t>
            </a:r>
            <a:r>
              <a:rPr sz="1800" b="1" spc="95" dirty="0">
                <a:latin typeface="Times New Roman"/>
                <a:cs typeface="Times New Roman"/>
              </a:rPr>
              <a:t>total</a:t>
            </a:r>
            <a:r>
              <a:rPr sz="1800" b="1" spc="-75" dirty="0">
                <a:latin typeface="Times New Roman"/>
                <a:cs typeface="Times New Roman"/>
              </a:rPr>
              <a:t> </a:t>
            </a:r>
            <a:r>
              <a:rPr sz="1800" b="1" spc="80" dirty="0">
                <a:latin typeface="Times New Roman"/>
                <a:cs typeface="Times New Roman"/>
              </a:rPr>
              <a:t>cellular</a:t>
            </a:r>
            <a:r>
              <a:rPr sz="1800" b="1" spc="-100" dirty="0">
                <a:latin typeface="Times New Roman"/>
                <a:cs typeface="Times New Roman"/>
              </a:rPr>
              <a:t> </a:t>
            </a:r>
            <a:r>
              <a:rPr sz="1800" b="1" spc="-5" dirty="0">
                <a:latin typeface="Times New Roman"/>
                <a:cs typeface="Times New Roman"/>
              </a:rPr>
              <a:t>RNA.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27201"/>
            <a:ext cx="62344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10" dirty="0">
                <a:solidFill>
                  <a:srgbClr val="FF0000"/>
                </a:solidFill>
                <a:latin typeface="Carlito"/>
                <a:cs typeface="Carlito"/>
              </a:rPr>
              <a:t>Properties </a:t>
            </a:r>
            <a:r>
              <a:rPr sz="4400" b="0" dirty="0">
                <a:solidFill>
                  <a:srgbClr val="FF0000"/>
                </a:solidFill>
                <a:latin typeface="Carlito"/>
                <a:cs typeface="Carlito"/>
              </a:rPr>
              <a:t>of Nucleic</a:t>
            </a:r>
            <a:r>
              <a:rPr sz="4400" b="0" spc="-4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400" b="0" spc="-5" dirty="0">
                <a:solidFill>
                  <a:srgbClr val="FF0000"/>
                </a:solidFill>
                <a:latin typeface="Carlito"/>
                <a:cs typeface="Carlito"/>
              </a:rPr>
              <a:t>Acids: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94458"/>
            <a:ext cx="7995284" cy="4123690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243840" indent="-343535">
              <a:lnSpc>
                <a:spcPct val="90000"/>
              </a:lnSpc>
              <a:spcBef>
                <a:spcPts val="484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5" dirty="0">
                <a:latin typeface="Carlito"/>
                <a:cs typeface="Carlito"/>
              </a:rPr>
              <a:t>Nucleic acids </a:t>
            </a:r>
            <a:r>
              <a:rPr sz="3200" spc="-15" dirty="0">
                <a:latin typeface="Carlito"/>
                <a:cs typeface="Carlito"/>
              </a:rPr>
              <a:t>are </a:t>
            </a:r>
            <a:r>
              <a:rPr sz="3200" spc="-5" dirty="0">
                <a:latin typeface="Carlito"/>
                <a:cs typeface="Carlito"/>
              </a:rPr>
              <a:t>insoluble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alcohol, </a:t>
            </a:r>
            <a:r>
              <a:rPr sz="3200" spc="-10" dirty="0">
                <a:latin typeface="Carlito"/>
                <a:cs typeface="Carlito"/>
              </a:rPr>
              <a:t>slightly  </a:t>
            </a:r>
            <a:r>
              <a:rPr sz="3200" spc="-5" dirty="0">
                <a:latin typeface="Carlito"/>
                <a:cs typeface="Carlito"/>
              </a:rPr>
              <a:t>soluble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10" dirty="0">
                <a:latin typeface="Carlito"/>
                <a:cs typeface="Carlito"/>
              </a:rPr>
              <a:t>cold </a:t>
            </a:r>
            <a:r>
              <a:rPr sz="3200" spc="-65" dirty="0">
                <a:latin typeface="Carlito"/>
                <a:cs typeface="Carlito"/>
              </a:rPr>
              <a:t>water, </a:t>
            </a:r>
            <a:r>
              <a:rPr sz="3200" spc="-5" dirty="0">
                <a:latin typeface="Carlito"/>
                <a:cs typeface="Carlito"/>
              </a:rPr>
              <a:t>but </a:t>
            </a:r>
            <a:r>
              <a:rPr sz="3200" spc="-10" dirty="0">
                <a:latin typeface="Carlito"/>
                <a:cs typeface="Carlito"/>
              </a:rPr>
              <a:t>readily dissolved </a:t>
            </a:r>
            <a:r>
              <a:rPr sz="3200" dirty="0">
                <a:latin typeface="Carlito"/>
                <a:cs typeface="Carlito"/>
              </a:rPr>
              <a:t>in  </a:t>
            </a:r>
            <a:r>
              <a:rPr sz="3200" spc="-5" dirty="0">
                <a:latin typeface="Carlito"/>
                <a:cs typeface="Carlito"/>
              </a:rPr>
              <a:t>hot </a:t>
            </a:r>
            <a:r>
              <a:rPr sz="3200" spc="-20" dirty="0">
                <a:latin typeface="Carlito"/>
                <a:cs typeface="Carlito"/>
              </a:rPr>
              <a:t>water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5" dirty="0">
                <a:latin typeface="Carlito"/>
                <a:cs typeface="Carlito"/>
              </a:rPr>
              <a:t>dilute </a:t>
            </a:r>
            <a:r>
              <a:rPr sz="3200" spc="-10" dirty="0">
                <a:latin typeface="Carlito"/>
                <a:cs typeface="Carlito"/>
              </a:rPr>
              <a:t>alkalies, </a:t>
            </a:r>
            <a:r>
              <a:rPr sz="3200" spc="-15" dirty="0">
                <a:latin typeface="Carlito"/>
                <a:cs typeface="Carlito"/>
              </a:rPr>
              <a:t>forming alkali  </a:t>
            </a:r>
            <a:r>
              <a:rPr sz="3200" spc="-5" dirty="0">
                <a:latin typeface="Carlito"/>
                <a:cs typeface="Carlito"/>
              </a:rPr>
              <a:t>salts. </a:t>
            </a:r>
            <a:r>
              <a:rPr sz="3200" spc="-10" dirty="0">
                <a:latin typeface="Carlito"/>
                <a:cs typeface="Carlito"/>
              </a:rPr>
              <a:t>They </a:t>
            </a:r>
            <a:r>
              <a:rPr sz="3200" spc="-15" dirty="0">
                <a:latin typeface="Carlito"/>
                <a:cs typeface="Carlito"/>
              </a:rPr>
              <a:t>are precipitated </a:t>
            </a:r>
            <a:r>
              <a:rPr sz="3200" spc="-10" dirty="0">
                <a:latin typeface="Carlito"/>
                <a:cs typeface="Carlito"/>
              </a:rPr>
              <a:t>by </a:t>
            </a:r>
            <a:r>
              <a:rPr sz="3200" spc="-5" dirty="0">
                <a:latin typeface="Carlito"/>
                <a:cs typeface="Carlito"/>
              </a:rPr>
              <a:t>HCL </a:t>
            </a:r>
            <a:r>
              <a:rPr sz="3200" dirty="0">
                <a:latin typeface="Carlito"/>
                <a:cs typeface="Carlito"/>
              </a:rPr>
              <a:t>and </a:t>
            </a:r>
            <a:r>
              <a:rPr sz="3200" spc="-10" dirty="0">
                <a:latin typeface="Carlito"/>
                <a:cs typeface="Carlito"/>
              </a:rPr>
              <a:t>by  </a:t>
            </a:r>
            <a:r>
              <a:rPr sz="3200" spc="-20" dirty="0">
                <a:latin typeface="Carlito"/>
                <a:cs typeface="Carlito"/>
              </a:rPr>
              <a:t>excess </a:t>
            </a:r>
            <a:r>
              <a:rPr sz="3200" spc="-5" dirty="0">
                <a:latin typeface="Carlito"/>
                <a:cs typeface="Carlito"/>
              </a:rPr>
              <a:t>of acetic</a:t>
            </a:r>
            <a:r>
              <a:rPr sz="3200" spc="-35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acid.</a:t>
            </a:r>
            <a:endParaRPr sz="3200">
              <a:latin typeface="Carlito"/>
              <a:cs typeface="Carlito"/>
            </a:endParaRPr>
          </a:p>
          <a:p>
            <a:pPr marL="355600" marR="5080" indent="-343535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3200" spc="-10" dirty="0">
                <a:latin typeface="Carlito"/>
                <a:cs typeface="Carlito"/>
              </a:rPr>
              <a:t>Feulgen </a:t>
            </a:r>
            <a:r>
              <a:rPr sz="3200" spc="-85" dirty="0">
                <a:latin typeface="Carlito"/>
                <a:cs typeface="Carlito"/>
              </a:rPr>
              <a:t>Test </a:t>
            </a:r>
            <a:r>
              <a:rPr sz="3200" spc="-20" dirty="0">
                <a:latin typeface="Carlito"/>
                <a:cs typeface="Carlito"/>
              </a:rPr>
              <a:t>differentiates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DNA </a:t>
            </a:r>
            <a:r>
              <a:rPr sz="3200" spc="-15" dirty="0">
                <a:latin typeface="Carlito"/>
                <a:cs typeface="Carlito"/>
              </a:rPr>
              <a:t>from </a:t>
            </a:r>
            <a:r>
              <a:rPr sz="3200" dirty="0">
                <a:latin typeface="Carlito"/>
                <a:cs typeface="Carlito"/>
              </a:rPr>
              <a:t>RNA,  if the </a:t>
            </a:r>
            <a:r>
              <a:rPr sz="3200" spc="-10" dirty="0">
                <a:latin typeface="Carlito"/>
                <a:cs typeface="Carlito"/>
              </a:rPr>
              <a:t>deoxyribose </a:t>
            </a:r>
            <a:r>
              <a:rPr sz="3200" spc="-15" dirty="0">
                <a:latin typeface="Carlito"/>
                <a:cs typeface="Carlito"/>
              </a:rPr>
              <a:t>sugar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present, </a:t>
            </a:r>
            <a:r>
              <a:rPr sz="3200" dirty="0">
                <a:latin typeface="Carlito"/>
                <a:cs typeface="Carlito"/>
              </a:rPr>
              <a:t>a </a:t>
            </a:r>
            <a:r>
              <a:rPr sz="3200" spc="-25" dirty="0">
                <a:latin typeface="Carlito"/>
                <a:cs typeface="Carlito"/>
              </a:rPr>
              <a:t>rd </a:t>
            </a:r>
            <a:r>
              <a:rPr sz="3200" spc="-10" dirty="0">
                <a:latin typeface="Carlito"/>
                <a:cs typeface="Carlito"/>
              </a:rPr>
              <a:t>color 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10" dirty="0">
                <a:latin typeface="Carlito"/>
                <a:cs typeface="Carlito"/>
              </a:rPr>
              <a:t>produced </a:t>
            </a:r>
            <a:r>
              <a:rPr sz="3200" dirty="0">
                <a:latin typeface="Carlito"/>
                <a:cs typeface="Carlito"/>
              </a:rPr>
              <a:t>with the </a:t>
            </a:r>
            <a:r>
              <a:rPr sz="3200" spc="-10" dirty="0">
                <a:latin typeface="Carlito"/>
                <a:cs typeface="Carlito"/>
              </a:rPr>
              <a:t>dye. </a:t>
            </a:r>
            <a:r>
              <a:rPr sz="3200" dirty="0">
                <a:latin typeface="Carlito"/>
                <a:cs typeface="Carlito"/>
              </a:rPr>
              <a:t>Ribose </a:t>
            </a:r>
            <a:r>
              <a:rPr sz="3200" spc="-15" dirty="0">
                <a:latin typeface="Carlito"/>
                <a:cs typeface="Carlito"/>
              </a:rPr>
              <a:t>sugar </a:t>
            </a:r>
            <a:r>
              <a:rPr sz="3200" spc="-5" dirty="0">
                <a:latin typeface="Carlito"/>
                <a:cs typeface="Carlito"/>
              </a:rPr>
              <a:t>do not  </a:t>
            </a:r>
            <a:r>
              <a:rPr sz="3200" spc="-10" dirty="0">
                <a:latin typeface="Carlito"/>
                <a:cs typeface="Carlito"/>
              </a:rPr>
              <a:t>exhibit </a:t>
            </a:r>
            <a:r>
              <a:rPr sz="3200" spc="-5" dirty="0">
                <a:latin typeface="Carlito"/>
                <a:cs typeface="Carlito"/>
              </a:rPr>
              <a:t>this</a:t>
            </a:r>
            <a:r>
              <a:rPr sz="3200" spc="1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reaction.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85315"/>
            <a:ext cx="7670165" cy="436054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87020" marR="5080" indent="-274955">
              <a:lnSpc>
                <a:spcPct val="90000"/>
              </a:lnSpc>
              <a:spcBef>
                <a:spcPts val="530"/>
              </a:spcBef>
            </a:pPr>
            <a:r>
              <a:rPr sz="3400" spc="70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3600" b="1" spc="70" dirty="0">
                <a:latin typeface="Times New Roman"/>
                <a:cs typeface="Times New Roman"/>
              </a:rPr>
              <a:t>Hydrolysis </a:t>
            </a:r>
            <a:r>
              <a:rPr sz="3600" b="1" spc="215" dirty="0">
                <a:latin typeface="Times New Roman"/>
                <a:cs typeface="Times New Roman"/>
              </a:rPr>
              <a:t>of nucleic </a:t>
            </a:r>
            <a:r>
              <a:rPr sz="3600" b="1" spc="185" dirty="0">
                <a:latin typeface="Times New Roman"/>
                <a:cs typeface="Times New Roman"/>
              </a:rPr>
              <a:t>acids </a:t>
            </a:r>
            <a:r>
              <a:rPr sz="3600" b="1" spc="170" dirty="0">
                <a:latin typeface="Times New Roman"/>
                <a:cs typeface="Times New Roman"/>
              </a:rPr>
              <a:t>gives  </a:t>
            </a:r>
            <a:r>
              <a:rPr sz="3600" b="1" spc="240" dirty="0">
                <a:latin typeface="Times New Roman"/>
                <a:cs typeface="Times New Roman"/>
              </a:rPr>
              <a:t>nucleotide, </a:t>
            </a:r>
            <a:r>
              <a:rPr sz="3600" b="1" spc="200" dirty="0">
                <a:latin typeface="Times New Roman"/>
                <a:cs typeface="Times New Roman"/>
              </a:rPr>
              <a:t>which </a:t>
            </a:r>
            <a:r>
              <a:rPr sz="3600" b="1" spc="185" dirty="0">
                <a:latin typeface="Times New Roman"/>
                <a:cs typeface="Times New Roman"/>
              </a:rPr>
              <a:t>can </a:t>
            </a:r>
            <a:r>
              <a:rPr sz="3600" b="1" spc="260" dirty="0">
                <a:latin typeface="Times New Roman"/>
                <a:cs typeface="Times New Roman"/>
              </a:rPr>
              <a:t>be  </a:t>
            </a:r>
            <a:r>
              <a:rPr sz="3600" b="1" spc="215" dirty="0">
                <a:latin typeface="Times New Roman"/>
                <a:cs typeface="Times New Roman"/>
              </a:rPr>
              <a:t>considered</a:t>
            </a:r>
            <a:r>
              <a:rPr sz="3600" b="1" spc="-60" dirty="0">
                <a:latin typeface="Times New Roman"/>
                <a:cs typeface="Times New Roman"/>
              </a:rPr>
              <a:t> </a:t>
            </a:r>
            <a:r>
              <a:rPr sz="3600" b="1" spc="275" dirty="0">
                <a:latin typeface="Times New Roman"/>
                <a:cs typeface="Times New Roman"/>
              </a:rPr>
              <a:t>the</a:t>
            </a:r>
            <a:r>
              <a:rPr sz="3600" b="1" spc="-175" dirty="0">
                <a:latin typeface="Times New Roman"/>
                <a:cs typeface="Times New Roman"/>
              </a:rPr>
              <a:t> </a:t>
            </a:r>
            <a:r>
              <a:rPr sz="3600" b="1" spc="235" dirty="0">
                <a:latin typeface="Times New Roman"/>
                <a:cs typeface="Times New Roman"/>
              </a:rPr>
              <a:t>units</a:t>
            </a:r>
            <a:r>
              <a:rPr sz="3600" b="1" spc="-160" dirty="0">
                <a:latin typeface="Times New Roman"/>
                <a:cs typeface="Times New Roman"/>
              </a:rPr>
              <a:t> </a:t>
            </a:r>
            <a:r>
              <a:rPr sz="3600" b="1" spc="204" dirty="0">
                <a:latin typeface="Times New Roman"/>
                <a:cs typeface="Times New Roman"/>
              </a:rPr>
              <a:t>that</a:t>
            </a:r>
            <a:r>
              <a:rPr sz="3600" b="1" spc="-130" dirty="0">
                <a:latin typeface="Times New Roman"/>
                <a:cs typeface="Times New Roman"/>
              </a:rPr>
              <a:t> </a:t>
            </a:r>
            <a:r>
              <a:rPr sz="3600" b="1" spc="229" dirty="0">
                <a:latin typeface="Times New Roman"/>
                <a:cs typeface="Times New Roman"/>
              </a:rPr>
              <a:t>make</a:t>
            </a:r>
            <a:r>
              <a:rPr sz="3600" b="1" spc="-175" dirty="0">
                <a:latin typeface="Times New Roman"/>
                <a:cs typeface="Times New Roman"/>
              </a:rPr>
              <a:t> </a:t>
            </a:r>
            <a:r>
              <a:rPr sz="3600" b="1" spc="225" dirty="0">
                <a:latin typeface="Times New Roman"/>
                <a:cs typeface="Times New Roman"/>
              </a:rPr>
              <a:t>up  </a:t>
            </a:r>
            <a:r>
              <a:rPr sz="3600" b="1" spc="275" dirty="0">
                <a:latin typeface="Times New Roman"/>
                <a:cs typeface="Times New Roman"/>
              </a:rPr>
              <a:t>the</a:t>
            </a:r>
            <a:r>
              <a:rPr sz="3600" b="1" spc="-185" dirty="0">
                <a:latin typeface="Times New Roman"/>
                <a:cs typeface="Times New Roman"/>
              </a:rPr>
              <a:t> </a:t>
            </a:r>
            <a:r>
              <a:rPr sz="3600" b="1" spc="150" dirty="0">
                <a:latin typeface="Times New Roman"/>
                <a:cs typeface="Times New Roman"/>
              </a:rPr>
              <a:t>polymer.</a:t>
            </a:r>
            <a:r>
              <a:rPr sz="3600" b="1" spc="-105" dirty="0">
                <a:latin typeface="Times New Roman"/>
                <a:cs typeface="Times New Roman"/>
              </a:rPr>
              <a:t> </a:t>
            </a:r>
            <a:r>
              <a:rPr sz="3600" b="1" spc="-190" dirty="0">
                <a:latin typeface="Times New Roman"/>
                <a:cs typeface="Times New Roman"/>
              </a:rPr>
              <a:t>A</a:t>
            </a:r>
            <a:r>
              <a:rPr sz="3600" b="1" spc="-95" dirty="0">
                <a:latin typeface="Times New Roman"/>
                <a:cs typeface="Times New Roman"/>
              </a:rPr>
              <a:t> </a:t>
            </a:r>
            <a:r>
              <a:rPr sz="3600" b="1" spc="250" dirty="0">
                <a:solidFill>
                  <a:srgbClr val="FF0000"/>
                </a:solidFill>
                <a:latin typeface="Times New Roman"/>
                <a:cs typeface="Times New Roman"/>
              </a:rPr>
              <a:t>nucleotide</a:t>
            </a:r>
            <a:r>
              <a:rPr sz="3600" b="1" spc="-2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600" b="1" spc="229" dirty="0">
                <a:latin typeface="Times New Roman"/>
                <a:cs typeface="Times New Roman"/>
              </a:rPr>
              <a:t>consists  </a:t>
            </a:r>
            <a:r>
              <a:rPr sz="3600" b="1" spc="215" dirty="0">
                <a:latin typeface="Times New Roman"/>
                <a:cs typeface="Times New Roman"/>
              </a:rPr>
              <a:t>of </a:t>
            </a:r>
            <a:r>
              <a:rPr sz="3600" b="1" spc="210" dirty="0">
                <a:latin typeface="Times New Roman"/>
                <a:cs typeface="Times New Roman"/>
              </a:rPr>
              <a:t>three</a:t>
            </a:r>
            <a:r>
              <a:rPr sz="3600" b="1" spc="-375" dirty="0">
                <a:latin typeface="Times New Roman"/>
                <a:cs typeface="Times New Roman"/>
              </a:rPr>
              <a:t> </a:t>
            </a:r>
            <a:r>
              <a:rPr sz="3600" b="1" spc="85" dirty="0">
                <a:latin typeface="Times New Roman"/>
                <a:cs typeface="Times New Roman"/>
              </a:rPr>
              <a:t>parts:</a:t>
            </a:r>
            <a:endParaRPr sz="3600">
              <a:latin typeface="Times New Roman"/>
              <a:cs typeface="Times New Roman"/>
            </a:endParaRPr>
          </a:p>
          <a:p>
            <a:pPr marL="1733550" indent="-407670">
              <a:lnSpc>
                <a:spcPct val="100000"/>
              </a:lnSpc>
              <a:spcBef>
                <a:spcPts val="430"/>
              </a:spcBef>
              <a:buAutoNum type="arabicPeriod"/>
              <a:tabLst>
                <a:tab pos="1734185" algn="l"/>
              </a:tabLst>
            </a:pPr>
            <a:r>
              <a:rPr sz="3600" b="1" spc="160" dirty="0">
                <a:latin typeface="Times New Roman"/>
                <a:cs typeface="Times New Roman"/>
              </a:rPr>
              <a:t>Heterocyclic</a:t>
            </a:r>
            <a:r>
              <a:rPr sz="3600" b="1" spc="-110" dirty="0">
                <a:latin typeface="Times New Roman"/>
                <a:cs typeface="Times New Roman"/>
              </a:rPr>
              <a:t> </a:t>
            </a:r>
            <a:r>
              <a:rPr sz="3600" b="1" spc="225" dirty="0">
                <a:latin typeface="Times New Roman"/>
                <a:cs typeface="Times New Roman"/>
              </a:rPr>
              <a:t>base</a:t>
            </a:r>
            <a:endParaRPr sz="3600">
              <a:latin typeface="Times New Roman"/>
              <a:cs typeface="Times New Roman"/>
            </a:endParaRPr>
          </a:p>
          <a:p>
            <a:pPr marL="1780539" indent="-454659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781175" algn="l"/>
              </a:tabLst>
            </a:pPr>
            <a:r>
              <a:rPr sz="3600" b="1" spc="150" dirty="0">
                <a:latin typeface="Times New Roman"/>
                <a:cs typeface="Times New Roman"/>
              </a:rPr>
              <a:t>sugar</a:t>
            </a:r>
            <a:endParaRPr sz="3600">
              <a:latin typeface="Times New Roman"/>
              <a:cs typeface="Times New Roman"/>
            </a:endParaRPr>
          </a:p>
          <a:p>
            <a:pPr marL="1769110" indent="-443230">
              <a:lnSpc>
                <a:spcPct val="100000"/>
              </a:lnSpc>
              <a:spcBef>
                <a:spcPts val="434"/>
              </a:spcBef>
              <a:buAutoNum type="arabicPeriod"/>
              <a:tabLst>
                <a:tab pos="1769745" algn="l"/>
              </a:tabLst>
            </a:pPr>
            <a:r>
              <a:rPr sz="3600" b="1" spc="215" dirty="0">
                <a:latin typeface="Times New Roman"/>
                <a:cs typeface="Times New Roman"/>
              </a:rPr>
              <a:t>phosphoric</a:t>
            </a:r>
            <a:r>
              <a:rPr sz="3600" b="1" spc="-215" dirty="0">
                <a:latin typeface="Times New Roman"/>
                <a:cs typeface="Times New Roman"/>
              </a:rPr>
              <a:t> </a:t>
            </a:r>
            <a:r>
              <a:rPr sz="3600" b="1" spc="185" dirty="0">
                <a:latin typeface="Times New Roman"/>
                <a:cs typeface="Times New Roman"/>
              </a:rPr>
              <a:t>acids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31189"/>
            <a:ext cx="146431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spc="-5" dirty="0">
                <a:solidFill>
                  <a:srgbClr val="FF0000"/>
                </a:solidFill>
                <a:latin typeface="Carlito"/>
                <a:cs typeface="Carlito"/>
              </a:rPr>
              <a:t>Su</a:t>
            </a:r>
            <a:r>
              <a:rPr sz="5000" b="0" spc="-100" dirty="0">
                <a:solidFill>
                  <a:srgbClr val="FF0000"/>
                </a:solidFill>
                <a:latin typeface="Carlito"/>
                <a:cs typeface="Carlito"/>
              </a:rPr>
              <a:t>g</a:t>
            </a:r>
            <a:r>
              <a:rPr sz="5000" b="0" dirty="0">
                <a:solidFill>
                  <a:srgbClr val="FF0000"/>
                </a:solidFill>
                <a:latin typeface="Carlito"/>
                <a:cs typeface="Carlito"/>
              </a:rPr>
              <a:t>ar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1703"/>
            <a:ext cx="7978775" cy="415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0"/>
              </a:spcBef>
            </a:pPr>
            <a:r>
              <a:rPr sz="3300" b="1" spc="135" dirty="0">
                <a:latin typeface="Times New Roman"/>
                <a:cs typeface="Times New Roman"/>
              </a:rPr>
              <a:t>The sugar </a:t>
            </a:r>
            <a:r>
              <a:rPr sz="3300" b="1" spc="225" dirty="0">
                <a:latin typeface="Times New Roman"/>
                <a:cs typeface="Times New Roman"/>
              </a:rPr>
              <a:t>in </a:t>
            </a:r>
            <a:r>
              <a:rPr sz="3300" b="1" spc="220" dirty="0">
                <a:latin typeface="Times New Roman"/>
                <a:cs typeface="Times New Roman"/>
              </a:rPr>
              <a:t>nucleotide, </a:t>
            </a:r>
            <a:r>
              <a:rPr sz="3300" b="1" spc="200" dirty="0">
                <a:latin typeface="Times New Roman"/>
                <a:cs typeface="Times New Roman"/>
              </a:rPr>
              <a:t>and </a:t>
            </a:r>
            <a:r>
              <a:rPr sz="3300" b="1" spc="270" dirty="0">
                <a:latin typeface="Times New Roman"/>
                <a:cs typeface="Times New Roman"/>
              </a:rPr>
              <a:t>so </a:t>
            </a:r>
            <a:r>
              <a:rPr sz="3300" b="1" spc="215" dirty="0">
                <a:latin typeface="Times New Roman"/>
                <a:cs typeface="Times New Roman"/>
              </a:rPr>
              <a:t>in  </a:t>
            </a:r>
            <a:r>
              <a:rPr sz="3300" b="1" spc="200" dirty="0">
                <a:latin typeface="Times New Roman"/>
                <a:cs typeface="Times New Roman"/>
              </a:rPr>
              <a:t>nucleic </a:t>
            </a:r>
            <a:r>
              <a:rPr sz="3300" b="1" spc="170" dirty="0">
                <a:latin typeface="Times New Roman"/>
                <a:cs typeface="Times New Roman"/>
              </a:rPr>
              <a:t>acids </a:t>
            </a:r>
            <a:r>
              <a:rPr sz="3300" b="1" spc="114" dirty="0">
                <a:latin typeface="Times New Roman"/>
                <a:cs typeface="Times New Roman"/>
              </a:rPr>
              <a:t>, </a:t>
            </a:r>
            <a:r>
              <a:rPr sz="3300" b="1" spc="195" dirty="0">
                <a:latin typeface="Times New Roman"/>
                <a:cs typeface="Times New Roman"/>
              </a:rPr>
              <a:t>is </a:t>
            </a:r>
            <a:r>
              <a:rPr sz="3300" b="1" spc="114" dirty="0">
                <a:latin typeface="Times New Roman"/>
                <a:cs typeface="Times New Roman"/>
              </a:rPr>
              <a:t>a </a:t>
            </a:r>
            <a:r>
              <a:rPr sz="33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PENTOSE</a:t>
            </a:r>
            <a:r>
              <a:rPr sz="3300" b="1" spc="-40" dirty="0">
                <a:latin typeface="Times New Roman"/>
                <a:cs typeface="Times New Roman"/>
              </a:rPr>
              <a:t>. </a:t>
            </a:r>
            <a:r>
              <a:rPr sz="3300" b="1" spc="135" dirty="0">
                <a:latin typeface="Times New Roman"/>
                <a:cs typeface="Times New Roman"/>
              </a:rPr>
              <a:t>In </a:t>
            </a:r>
            <a:r>
              <a:rPr sz="3300" b="1" spc="-45" dirty="0">
                <a:latin typeface="Times New Roman"/>
                <a:cs typeface="Times New Roman"/>
              </a:rPr>
              <a:t>RNA  </a:t>
            </a:r>
            <a:r>
              <a:rPr sz="3300" b="1" spc="200" dirty="0">
                <a:latin typeface="Times New Roman"/>
                <a:cs typeface="Times New Roman"/>
              </a:rPr>
              <a:t>and</a:t>
            </a:r>
            <a:r>
              <a:rPr sz="3300" b="1" spc="-50" dirty="0">
                <a:latin typeface="Times New Roman"/>
                <a:cs typeface="Times New Roman"/>
              </a:rPr>
              <a:t> </a:t>
            </a:r>
            <a:r>
              <a:rPr sz="3300" b="1" spc="195" dirty="0">
                <a:latin typeface="Times New Roman"/>
                <a:cs typeface="Times New Roman"/>
              </a:rPr>
              <a:t>its</a:t>
            </a:r>
            <a:r>
              <a:rPr sz="3300" b="1" spc="-100" dirty="0">
                <a:latin typeface="Times New Roman"/>
                <a:cs typeface="Times New Roman"/>
              </a:rPr>
              <a:t> </a:t>
            </a:r>
            <a:r>
              <a:rPr sz="3300" b="1" spc="229" dirty="0">
                <a:latin typeface="Times New Roman"/>
                <a:cs typeface="Times New Roman"/>
              </a:rPr>
              <a:t>nucleotide</a:t>
            </a:r>
            <a:r>
              <a:rPr sz="3300" b="1" spc="-125" dirty="0">
                <a:latin typeface="Times New Roman"/>
                <a:cs typeface="Times New Roman"/>
              </a:rPr>
              <a:t> </a:t>
            </a:r>
            <a:r>
              <a:rPr sz="3300" b="1" spc="245" dirty="0">
                <a:latin typeface="Times New Roman"/>
                <a:cs typeface="Times New Roman"/>
              </a:rPr>
              <a:t>the</a:t>
            </a:r>
            <a:r>
              <a:rPr sz="3300" b="1" spc="-180" dirty="0">
                <a:latin typeface="Times New Roman"/>
                <a:cs typeface="Times New Roman"/>
              </a:rPr>
              <a:t> </a:t>
            </a:r>
            <a:r>
              <a:rPr sz="3300" b="1" spc="135" dirty="0">
                <a:latin typeface="Times New Roman"/>
                <a:cs typeface="Times New Roman"/>
              </a:rPr>
              <a:t>sugar</a:t>
            </a:r>
            <a:r>
              <a:rPr sz="3300" b="1" spc="-145" dirty="0">
                <a:latin typeface="Times New Roman"/>
                <a:cs typeface="Times New Roman"/>
              </a:rPr>
              <a:t> </a:t>
            </a:r>
            <a:r>
              <a:rPr sz="3300" b="1" spc="200" dirty="0">
                <a:latin typeface="Times New Roman"/>
                <a:cs typeface="Times New Roman"/>
              </a:rPr>
              <a:t>is</a:t>
            </a:r>
            <a:r>
              <a:rPr sz="3300" b="1" spc="-110" dirty="0">
                <a:latin typeface="Times New Roman"/>
                <a:cs typeface="Times New Roman"/>
              </a:rPr>
              <a:t> </a:t>
            </a:r>
            <a:r>
              <a:rPr sz="33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RIBOSE</a:t>
            </a:r>
            <a:r>
              <a:rPr sz="3300" b="1" spc="-20" dirty="0">
                <a:latin typeface="Times New Roman"/>
                <a:cs typeface="Times New Roman"/>
              </a:rPr>
              <a:t>,  </a:t>
            </a:r>
            <a:r>
              <a:rPr sz="3300" b="1" spc="175" dirty="0">
                <a:latin typeface="Times New Roman"/>
                <a:cs typeface="Times New Roman"/>
              </a:rPr>
              <a:t>whereas</a:t>
            </a:r>
            <a:r>
              <a:rPr sz="3300" b="1" spc="-100" dirty="0">
                <a:latin typeface="Times New Roman"/>
                <a:cs typeface="Times New Roman"/>
              </a:rPr>
              <a:t> </a:t>
            </a:r>
            <a:r>
              <a:rPr sz="3300" b="1" spc="215" dirty="0">
                <a:latin typeface="Times New Roman"/>
                <a:cs typeface="Times New Roman"/>
              </a:rPr>
              <a:t>in</a:t>
            </a:r>
            <a:r>
              <a:rPr sz="3300" b="1" spc="-90" dirty="0">
                <a:latin typeface="Times New Roman"/>
                <a:cs typeface="Times New Roman"/>
              </a:rPr>
              <a:t> </a:t>
            </a:r>
            <a:r>
              <a:rPr sz="3300" b="1" spc="50" dirty="0">
                <a:latin typeface="Times New Roman"/>
                <a:cs typeface="Times New Roman"/>
              </a:rPr>
              <a:t>DNA</a:t>
            </a:r>
            <a:r>
              <a:rPr sz="3300" b="1" spc="-155" dirty="0">
                <a:latin typeface="Times New Roman"/>
                <a:cs typeface="Times New Roman"/>
              </a:rPr>
              <a:t> </a:t>
            </a:r>
            <a:r>
              <a:rPr sz="3300" b="1" spc="200" dirty="0">
                <a:latin typeface="Times New Roman"/>
                <a:cs typeface="Times New Roman"/>
              </a:rPr>
              <a:t>and</a:t>
            </a:r>
            <a:r>
              <a:rPr sz="3300" b="1" spc="-40" dirty="0">
                <a:latin typeface="Times New Roman"/>
                <a:cs typeface="Times New Roman"/>
              </a:rPr>
              <a:t> </a:t>
            </a:r>
            <a:r>
              <a:rPr sz="3300" b="1" spc="190" dirty="0">
                <a:latin typeface="Times New Roman"/>
                <a:cs typeface="Times New Roman"/>
              </a:rPr>
              <a:t>its</a:t>
            </a:r>
            <a:r>
              <a:rPr sz="3300" b="1" spc="-95" dirty="0">
                <a:latin typeface="Times New Roman"/>
                <a:cs typeface="Times New Roman"/>
              </a:rPr>
              <a:t> </a:t>
            </a:r>
            <a:r>
              <a:rPr sz="3300" b="1" spc="229" dirty="0">
                <a:latin typeface="Times New Roman"/>
                <a:cs typeface="Times New Roman"/>
              </a:rPr>
              <a:t>nucleotide</a:t>
            </a:r>
            <a:r>
              <a:rPr sz="3300" b="1" spc="-105" dirty="0">
                <a:latin typeface="Times New Roman"/>
                <a:cs typeface="Times New Roman"/>
              </a:rPr>
              <a:t> </a:t>
            </a:r>
            <a:r>
              <a:rPr sz="3300" b="1" spc="180" dirty="0">
                <a:latin typeface="Times New Roman"/>
                <a:cs typeface="Times New Roman"/>
              </a:rPr>
              <a:t>it</a:t>
            </a:r>
            <a:r>
              <a:rPr sz="3300" b="1" spc="-120" dirty="0">
                <a:latin typeface="Times New Roman"/>
                <a:cs typeface="Times New Roman"/>
              </a:rPr>
              <a:t> </a:t>
            </a:r>
            <a:r>
              <a:rPr sz="3300" b="1" spc="195" dirty="0">
                <a:latin typeface="Times New Roman"/>
                <a:cs typeface="Times New Roman"/>
              </a:rPr>
              <a:t>is  </a:t>
            </a:r>
            <a:r>
              <a:rPr sz="3300" b="1" spc="-50" dirty="0">
                <a:latin typeface="Times New Roman"/>
                <a:cs typeface="Times New Roman"/>
              </a:rPr>
              <a:t>DEOXYRIBOSE. </a:t>
            </a:r>
            <a:r>
              <a:rPr sz="3300" b="1" spc="135" dirty="0">
                <a:latin typeface="Times New Roman"/>
                <a:cs typeface="Times New Roman"/>
              </a:rPr>
              <a:t>The prefix </a:t>
            </a:r>
            <a:r>
              <a:rPr sz="3300" b="1" spc="175" dirty="0">
                <a:latin typeface="Times New Roman"/>
                <a:cs typeface="Times New Roman"/>
              </a:rPr>
              <a:t>deoxy </a:t>
            </a:r>
            <a:r>
              <a:rPr sz="3300" b="1" spc="50" dirty="0">
                <a:latin typeface="Times New Roman"/>
                <a:cs typeface="Times New Roman"/>
              </a:rPr>
              <a:t>-  </a:t>
            </a:r>
            <a:r>
              <a:rPr sz="3300" b="1" spc="-50" dirty="0">
                <a:latin typeface="Arial"/>
                <a:cs typeface="Arial"/>
              </a:rPr>
              <a:t>means </a:t>
            </a:r>
            <a:r>
              <a:rPr sz="3300" b="1" spc="145" dirty="0">
                <a:latin typeface="Arial"/>
                <a:cs typeface="Arial"/>
              </a:rPr>
              <a:t>“</a:t>
            </a:r>
            <a:r>
              <a:rPr sz="33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without </a:t>
            </a:r>
            <a:r>
              <a:rPr sz="33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oxygen</a:t>
            </a:r>
            <a:r>
              <a:rPr sz="3300" b="1" spc="70" dirty="0">
                <a:latin typeface="Arial"/>
                <a:cs typeface="Arial"/>
              </a:rPr>
              <a:t>”</a:t>
            </a:r>
            <a:r>
              <a:rPr sz="3300" b="1" spc="-605" dirty="0">
                <a:latin typeface="Arial"/>
                <a:cs typeface="Arial"/>
              </a:rPr>
              <a:t> </a:t>
            </a:r>
            <a:r>
              <a:rPr sz="3300" b="1" spc="25" dirty="0">
                <a:latin typeface="Arial"/>
                <a:cs typeface="Arial"/>
              </a:rPr>
              <a:t>.</a:t>
            </a:r>
            <a:endParaRPr sz="3300">
              <a:latin typeface="Arial"/>
              <a:cs typeface="Arial"/>
            </a:endParaRPr>
          </a:p>
          <a:p>
            <a:pPr marL="287020" marR="388620" indent="-274955">
              <a:lnSpc>
                <a:spcPct val="100000"/>
              </a:lnSpc>
              <a:spcBef>
                <a:spcPts val="795"/>
              </a:spcBef>
            </a:pPr>
            <a:r>
              <a:rPr sz="3300" b="1" spc="210" dirty="0">
                <a:latin typeface="Times New Roman"/>
                <a:cs typeface="Times New Roman"/>
              </a:rPr>
              <a:t>Nucleotides</a:t>
            </a:r>
            <a:r>
              <a:rPr sz="3300" b="1" spc="-170" dirty="0">
                <a:latin typeface="Times New Roman"/>
                <a:cs typeface="Times New Roman"/>
              </a:rPr>
              <a:t> </a:t>
            </a:r>
            <a:r>
              <a:rPr sz="3300" b="1" spc="170" dirty="0">
                <a:latin typeface="Times New Roman"/>
                <a:cs typeface="Times New Roman"/>
              </a:rPr>
              <a:t>can</a:t>
            </a:r>
            <a:r>
              <a:rPr sz="3300" b="1" spc="-100" dirty="0">
                <a:latin typeface="Times New Roman"/>
                <a:cs typeface="Times New Roman"/>
              </a:rPr>
              <a:t> </a:t>
            </a:r>
            <a:r>
              <a:rPr sz="3300" b="1" spc="240" dirty="0">
                <a:latin typeface="Times New Roman"/>
                <a:cs typeface="Times New Roman"/>
              </a:rPr>
              <a:t>be</a:t>
            </a:r>
            <a:r>
              <a:rPr sz="3300" b="1" spc="-135" dirty="0">
                <a:latin typeface="Times New Roman"/>
                <a:cs typeface="Times New Roman"/>
              </a:rPr>
              <a:t> </a:t>
            </a:r>
            <a:r>
              <a:rPr sz="3300" b="1" spc="150" dirty="0">
                <a:latin typeface="Times New Roman"/>
                <a:cs typeface="Times New Roman"/>
              </a:rPr>
              <a:t>hydrolyzed</a:t>
            </a:r>
            <a:r>
              <a:rPr sz="3300" b="1" spc="-80" dirty="0">
                <a:latin typeface="Times New Roman"/>
                <a:cs typeface="Times New Roman"/>
              </a:rPr>
              <a:t> </a:t>
            </a:r>
            <a:r>
              <a:rPr sz="3300" b="1" spc="229" dirty="0">
                <a:latin typeface="Times New Roman"/>
                <a:cs typeface="Times New Roman"/>
              </a:rPr>
              <a:t>to</a:t>
            </a:r>
            <a:r>
              <a:rPr sz="3300" b="1" spc="-215" dirty="0">
                <a:latin typeface="Times New Roman"/>
                <a:cs typeface="Times New Roman"/>
              </a:rPr>
              <a:t> </a:t>
            </a:r>
            <a:r>
              <a:rPr sz="3300" b="1" spc="175" dirty="0">
                <a:latin typeface="Times New Roman"/>
                <a:cs typeface="Times New Roman"/>
              </a:rPr>
              <a:t>yield  </a:t>
            </a:r>
            <a:r>
              <a:rPr sz="3300" b="1" spc="235" dirty="0">
                <a:latin typeface="Times New Roman"/>
                <a:cs typeface="Times New Roman"/>
              </a:rPr>
              <a:t>nucleosides</a:t>
            </a:r>
            <a:r>
              <a:rPr sz="3300" b="1" spc="-185" dirty="0">
                <a:latin typeface="Times New Roman"/>
                <a:cs typeface="Times New Roman"/>
              </a:rPr>
              <a:t> </a:t>
            </a:r>
            <a:r>
              <a:rPr sz="3300" b="1" spc="200" dirty="0">
                <a:latin typeface="Times New Roman"/>
                <a:cs typeface="Times New Roman"/>
              </a:rPr>
              <a:t>and</a:t>
            </a:r>
            <a:r>
              <a:rPr sz="3300" b="1" spc="-85" dirty="0">
                <a:latin typeface="Times New Roman"/>
                <a:cs typeface="Times New Roman"/>
              </a:rPr>
              <a:t> </a:t>
            </a:r>
            <a:r>
              <a:rPr sz="3300" b="1" spc="200" dirty="0">
                <a:latin typeface="Times New Roman"/>
                <a:cs typeface="Times New Roman"/>
              </a:rPr>
              <a:t>phosphoric</a:t>
            </a:r>
            <a:r>
              <a:rPr sz="3300" b="1" spc="-200" dirty="0">
                <a:latin typeface="Times New Roman"/>
                <a:cs typeface="Times New Roman"/>
              </a:rPr>
              <a:t> </a:t>
            </a:r>
            <a:r>
              <a:rPr sz="3300" b="1" spc="150" dirty="0">
                <a:latin typeface="Times New Roman"/>
                <a:cs typeface="Times New Roman"/>
              </a:rPr>
              <a:t>acid.</a:t>
            </a:r>
            <a:endParaRPr sz="33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54049"/>
            <a:ext cx="740537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dirty="0">
                <a:solidFill>
                  <a:srgbClr val="FF0000"/>
                </a:solidFill>
                <a:latin typeface="Arial"/>
                <a:cs typeface="Arial"/>
              </a:rPr>
              <a:t>HETEROCYCLIC</a:t>
            </a:r>
            <a:r>
              <a:rPr sz="5000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5000" dirty="0">
                <a:solidFill>
                  <a:srgbClr val="FF0000"/>
                </a:solidFill>
                <a:latin typeface="Arial"/>
                <a:cs typeface="Arial"/>
              </a:rPr>
              <a:t>BASES</a:t>
            </a:r>
            <a:endParaRPr sz="5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59991"/>
            <a:ext cx="8091170" cy="239458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87020" marR="5080" indent="-274955" algn="just">
              <a:lnSpc>
                <a:spcPct val="99600"/>
              </a:lnSpc>
              <a:spcBef>
                <a:spcPts val="114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dirty="0">
                <a:latin typeface="Arial"/>
                <a:cs typeface="Arial"/>
              </a:rPr>
              <a:t>Present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nucleic </a:t>
            </a:r>
            <a:r>
              <a:rPr sz="2600" spc="-5" dirty="0">
                <a:latin typeface="Arial"/>
                <a:cs typeface="Arial"/>
              </a:rPr>
              <a:t>acids </a:t>
            </a:r>
            <a:r>
              <a:rPr sz="2600" dirty="0">
                <a:latin typeface="Arial"/>
                <a:cs typeface="Arial"/>
              </a:rPr>
              <a:t>are divided into two </a:t>
            </a:r>
            <a:r>
              <a:rPr sz="2600" spc="-50" dirty="0">
                <a:latin typeface="Arial"/>
                <a:cs typeface="Arial"/>
              </a:rPr>
              <a:t>types- </a:t>
            </a:r>
            <a:r>
              <a:rPr sz="2600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PURINES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PYRIMIDINES. </a:t>
            </a:r>
            <a:r>
              <a:rPr sz="2600" spc="5" dirty="0">
                <a:latin typeface="Arial"/>
                <a:cs typeface="Arial"/>
              </a:rPr>
              <a:t>The </a:t>
            </a:r>
            <a:r>
              <a:rPr sz="2600" dirty="0">
                <a:latin typeface="Arial"/>
                <a:cs typeface="Arial"/>
              </a:rPr>
              <a:t>two </a:t>
            </a:r>
            <a:r>
              <a:rPr sz="2600" spc="-5" dirty="0">
                <a:latin typeface="Arial"/>
                <a:cs typeface="Arial"/>
              </a:rPr>
              <a:t>Purines  </a:t>
            </a:r>
            <a:r>
              <a:rPr sz="2600" dirty="0">
                <a:latin typeface="Arial"/>
                <a:cs typeface="Arial"/>
              </a:rPr>
              <a:t>present </a:t>
            </a:r>
            <a:r>
              <a:rPr sz="2600" spc="-5" dirty="0">
                <a:latin typeface="Arial"/>
                <a:cs typeface="Arial"/>
              </a:rPr>
              <a:t>both </a:t>
            </a:r>
            <a:r>
              <a:rPr sz="2600" dirty="0">
                <a:latin typeface="Arial"/>
                <a:cs typeface="Arial"/>
              </a:rPr>
              <a:t>DNA </a:t>
            </a:r>
            <a:r>
              <a:rPr sz="2600" spc="5" dirty="0">
                <a:latin typeface="Arial"/>
                <a:cs typeface="Arial"/>
              </a:rPr>
              <a:t>and </a:t>
            </a:r>
            <a:r>
              <a:rPr sz="2600" dirty="0">
                <a:latin typeface="Arial"/>
                <a:cs typeface="Arial"/>
              </a:rPr>
              <a:t>RNA are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adenine </a:t>
            </a:r>
            <a:r>
              <a:rPr sz="2600" dirty="0">
                <a:latin typeface="Arial"/>
                <a:cs typeface="Arial"/>
              </a:rPr>
              <a:t>and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 guanine. </a:t>
            </a:r>
            <a:r>
              <a:rPr sz="2600" dirty="0">
                <a:latin typeface="Arial"/>
                <a:cs typeface="Arial"/>
              </a:rPr>
              <a:t>The </a:t>
            </a:r>
            <a:r>
              <a:rPr sz="2600" spc="-5" dirty="0">
                <a:latin typeface="Arial"/>
                <a:cs typeface="Arial"/>
              </a:rPr>
              <a:t>Pyrimidines </a:t>
            </a:r>
            <a:r>
              <a:rPr sz="2600" dirty="0">
                <a:latin typeface="Arial"/>
                <a:cs typeface="Arial"/>
              </a:rPr>
              <a:t>cytosine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present </a:t>
            </a:r>
            <a:r>
              <a:rPr sz="2600" spc="-5" dirty="0">
                <a:latin typeface="Arial"/>
                <a:cs typeface="Arial"/>
              </a:rPr>
              <a:t>in both  DNA </a:t>
            </a:r>
            <a:r>
              <a:rPr sz="2600" dirty="0">
                <a:latin typeface="Arial"/>
                <a:cs typeface="Arial"/>
              </a:rPr>
              <a:t>and RNA, whereas </a:t>
            </a:r>
            <a:r>
              <a:rPr sz="2600" spc="-5" dirty="0">
                <a:solidFill>
                  <a:srgbClr val="FF0000"/>
                </a:solidFill>
                <a:latin typeface="Arial"/>
                <a:cs typeface="Arial"/>
              </a:rPr>
              <a:t>thymine </a:t>
            </a:r>
            <a:r>
              <a:rPr sz="2600" spc="-10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found </a:t>
            </a:r>
            <a:r>
              <a:rPr sz="2600" spc="-5" dirty="0">
                <a:latin typeface="Arial"/>
                <a:cs typeface="Arial"/>
              </a:rPr>
              <a:t>in DNA  </a:t>
            </a:r>
            <a:r>
              <a:rPr sz="2600" dirty="0">
                <a:latin typeface="Arial"/>
                <a:cs typeface="Arial"/>
              </a:rPr>
              <a:t>only and </a:t>
            </a:r>
            <a:r>
              <a:rPr sz="2600" dirty="0">
                <a:solidFill>
                  <a:srgbClr val="FF0000"/>
                </a:solidFill>
                <a:latin typeface="Arial"/>
                <a:cs typeface="Arial"/>
              </a:rPr>
              <a:t>Uracil </a:t>
            </a:r>
            <a:r>
              <a:rPr sz="2600" spc="-5" dirty="0">
                <a:latin typeface="Arial"/>
                <a:cs typeface="Arial"/>
              </a:rPr>
              <a:t>is </a:t>
            </a:r>
            <a:r>
              <a:rPr sz="2600" dirty="0">
                <a:latin typeface="Arial"/>
                <a:cs typeface="Arial"/>
              </a:rPr>
              <a:t>present </a:t>
            </a:r>
            <a:r>
              <a:rPr sz="2600" spc="-5" dirty="0">
                <a:latin typeface="Arial"/>
                <a:cs typeface="Arial"/>
              </a:rPr>
              <a:t>in </a:t>
            </a:r>
            <a:r>
              <a:rPr sz="2600" dirty="0">
                <a:latin typeface="Arial"/>
                <a:cs typeface="Arial"/>
              </a:rPr>
              <a:t>RNA</a:t>
            </a:r>
            <a:r>
              <a:rPr sz="2600" spc="-190" dirty="0">
                <a:latin typeface="Arial"/>
                <a:cs typeface="Arial"/>
              </a:rPr>
              <a:t> </a:t>
            </a:r>
            <a:r>
              <a:rPr sz="2600" spc="-5" dirty="0">
                <a:latin typeface="Arial"/>
                <a:cs typeface="Arial"/>
              </a:rPr>
              <a:t>only</a:t>
            </a:r>
            <a:r>
              <a:rPr sz="2600" spc="-5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21738" y="1031189"/>
            <a:ext cx="470535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1735" algn="l"/>
              </a:tabLst>
            </a:pPr>
            <a:r>
              <a:rPr sz="5000" dirty="0">
                <a:solidFill>
                  <a:srgbClr val="FF0000"/>
                </a:solidFill>
                <a:latin typeface="Carlito"/>
                <a:cs typeface="Carlito"/>
              </a:rPr>
              <a:t>THE	</a:t>
            </a:r>
            <a:r>
              <a:rPr sz="5000" spc="-10" dirty="0">
                <a:solidFill>
                  <a:srgbClr val="FF0000"/>
                </a:solidFill>
                <a:latin typeface="Carlito"/>
                <a:cs typeface="Carlito"/>
              </a:rPr>
              <a:t>PYRIMIDINES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6274"/>
            <a:ext cx="7831455" cy="39516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  <a:tab pos="2596515" algn="l"/>
              </a:tabLst>
            </a:pPr>
            <a:r>
              <a:rPr sz="28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Pyrimidines </a:t>
            </a:r>
            <a:r>
              <a:rPr sz="2800" b="1" spc="165" dirty="0">
                <a:latin typeface="Times New Roman"/>
                <a:cs typeface="Times New Roman"/>
              </a:rPr>
              <a:t>is </a:t>
            </a:r>
            <a:r>
              <a:rPr sz="2800" b="1" spc="95" dirty="0">
                <a:latin typeface="Times New Roman"/>
                <a:cs typeface="Times New Roman"/>
              </a:rPr>
              <a:t>a </a:t>
            </a:r>
            <a:r>
              <a:rPr sz="2800" b="1" spc="165" dirty="0">
                <a:latin typeface="Times New Roman"/>
                <a:cs typeface="Times New Roman"/>
              </a:rPr>
              <a:t>six-membered </a:t>
            </a:r>
            <a:r>
              <a:rPr sz="2800" b="1" spc="135" dirty="0">
                <a:latin typeface="Times New Roman"/>
                <a:cs typeface="Times New Roman"/>
              </a:rPr>
              <a:t>heterocyclic  </a:t>
            </a:r>
            <a:r>
              <a:rPr sz="2800" b="1" spc="114" dirty="0">
                <a:latin typeface="Times New Roman"/>
                <a:cs typeface="Times New Roman"/>
              </a:rPr>
              <a:t>ring </a:t>
            </a:r>
            <a:r>
              <a:rPr sz="2800" b="1" spc="165" dirty="0">
                <a:latin typeface="Times New Roman"/>
                <a:cs typeface="Times New Roman"/>
              </a:rPr>
              <a:t>containing </a:t>
            </a:r>
            <a:r>
              <a:rPr sz="2800" b="1" spc="155" dirty="0">
                <a:latin typeface="Times New Roman"/>
                <a:cs typeface="Times New Roman"/>
              </a:rPr>
              <a:t>two nitrogen </a:t>
            </a:r>
            <a:r>
              <a:rPr sz="2800" b="1" spc="170" dirty="0">
                <a:latin typeface="Times New Roman"/>
                <a:cs typeface="Times New Roman"/>
              </a:rPr>
              <a:t>atom. </a:t>
            </a:r>
            <a:r>
              <a:rPr sz="2800" b="1" spc="100" dirty="0">
                <a:latin typeface="Times New Roman"/>
                <a:cs typeface="Times New Roman"/>
              </a:rPr>
              <a:t>Three  </a:t>
            </a:r>
            <a:r>
              <a:rPr sz="2800" b="1" spc="160" dirty="0">
                <a:latin typeface="Times New Roman"/>
                <a:cs typeface="Times New Roman"/>
              </a:rPr>
              <a:t>important</a:t>
            </a:r>
            <a:r>
              <a:rPr sz="2800" b="1" spc="-155" dirty="0">
                <a:latin typeface="Times New Roman"/>
                <a:cs typeface="Times New Roman"/>
              </a:rPr>
              <a:t> </a:t>
            </a:r>
            <a:r>
              <a:rPr sz="2800" b="1" spc="120" dirty="0">
                <a:latin typeface="Times New Roman"/>
                <a:cs typeface="Times New Roman"/>
              </a:rPr>
              <a:t>derivatives</a:t>
            </a:r>
            <a:r>
              <a:rPr sz="2800" b="1" spc="-150" dirty="0">
                <a:latin typeface="Times New Roman"/>
                <a:cs typeface="Times New Roman"/>
              </a:rPr>
              <a:t> </a:t>
            </a:r>
            <a:r>
              <a:rPr sz="2800" b="1" spc="165" dirty="0">
                <a:latin typeface="Times New Roman"/>
                <a:cs typeface="Times New Roman"/>
              </a:rPr>
              <a:t>of</a:t>
            </a:r>
            <a:r>
              <a:rPr sz="2800" b="1" spc="25" dirty="0">
                <a:latin typeface="Times New Roman"/>
                <a:cs typeface="Times New Roman"/>
              </a:rPr>
              <a:t> </a:t>
            </a:r>
            <a:r>
              <a:rPr sz="2800" b="1" spc="140" dirty="0">
                <a:latin typeface="Times New Roman"/>
                <a:cs typeface="Times New Roman"/>
              </a:rPr>
              <a:t>Pyrimidine</a:t>
            </a:r>
            <a:r>
              <a:rPr sz="2800" b="1" spc="-90" dirty="0">
                <a:latin typeface="Times New Roman"/>
                <a:cs typeface="Times New Roman"/>
              </a:rPr>
              <a:t> </a:t>
            </a:r>
            <a:r>
              <a:rPr sz="2800" b="1" spc="175" dirty="0">
                <a:latin typeface="Times New Roman"/>
                <a:cs typeface="Times New Roman"/>
              </a:rPr>
              <a:t>found</a:t>
            </a:r>
            <a:r>
              <a:rPr sz="2800" b="1" spc="-5" dirty="0">
                <a:latin typeface="Times New Roman"/>
                <a:cs typeface="Times New Roman"/>
              </a:rPr>
              <a:t> </a:t>
            </a:r>
            <a:r>
              <a:rPr sz="2800" b="1" spc="190" dirty="0">
                <a:latin typeface="Times New Roman"/>
                <a:cs typeface="Times New Roman"/>
              </a:rPr>
              <a:t>in  </a:t>
            </a:r>
            <a:r>
              <a:rPr sz="2800" b="1" spc="170" dirty="0">
                <a:latin typeface="Times New Roman"/>
                <a:cs typeface="Times New Roman"/>
              </a:rPr>
              <a:t>nucleic</a:t>
            </a:r>
            <a:r>
              <a:rPr sz="2800" b="1" spc="-120" dirty="0">
                <a:latin typeface="Times New Roman"/>
                <a:cs typeface="Times New Roman"/>
              </a:rPr>
              <a:t> </a:t>
            </a:r>
            <a:r>
              <a:rPr sz="2800" b="1" spc="140" dirty="0">
                <a:latin typeface="Times New Roman"/>
                <a:cs typeface="Times New Roman"/>
              </a:rPr>
              <a:t>acids	</a:t>
            </a:r>
            <a:r>
              <a:rPr sz="2800" b="1" spc="90" dirty="0">
                <a:latin typeface="Times New Roman"/>
                <a:cs typeface="Times New Roman"/>
              </a:rPr>
              <a:t>are </a:t>
            </a:r>
            <a:r>
              <a:rPr sz="28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thymine</a:t>
            </a:r>
            <a:r>
              <a:rPr sz="2800" b="1" spc="105" dirty="0">
                <a:latin typeface="Times New Roman"/>
                <a:cs typeface="Times New Roman"/>
              </a:rPr>
              <a:t>(2,4-dioxy-5-  </a:t>
            </a:r>
            <a:r>
              <a:rPr sz="2800" b="1" spc="150" dirty="0">
                <a:latin typeface="Times New Roman"/>
                <a:cs typeface="Times New Roman"/>
              </a:rPr>
              <a:t>methylpyrimidine), </a:t>
            </a:r>
            <a:r>
              <a:rPr sz="2800" b="1" spc="110" dirty="0">
                <a:solidFill>
                  <a:srgbClr val="FF0000"/>
                </a:solidFill>
                <a:latin typeface="Times New Roman"/>
                <a:cs typeface="Times New Roman"/>
              </a:rPr>
              <a:t>cytosine</a:t>
            </a:r>
            <a:r>
              <a:rPr sz="2800" b="1" spc="110" dirty="0">
                <a:latin typeface="Times New Roman"/>
                <a:cs typeface="Times New Roman"/>
              </a:rPr>
              <a:t>(2-oxy-4-  </a:t>
            </a:r>
            <a:r>
              <a:rPr sz="2800" b="1" spc="160" dirty="0">
                <a:latin typeface="Times New Roman"/>
                <a:cs typeface="Times New Roman"/>
              </a:rPr>
              <a:t>aminopyrimidine), </a:t>
            </a:r>
            <a:r>
              <a:rPr sz="2800" b="1" spc="165" dirty="0">
                <a:latin typeface="Times New Roman"/>
                <a:cs typeface="Times New Roman"/>
              </a:rPr>
              <a:t>and </a:t>
            </a:r>
            <a:r>
              <a:rPr sz="2800" b="1" spc="70" dirty="0">
                <a:solidFill>
                  <a:srgbClr val="FF0000"/>
                </a:solidFill>
                <a:latin typeface="Times New Roman"/>
                <a:cs typeface="Times New Roman"/>
              </a:rPr>
              <a:t>Uracil</a:t>
            </a:r>
            <a:r>
              <a:rPr sz="2800" b="1" spc="70" dirty="0">
                <a:latin typeface="Times New Roman"/>
                <a:cs typeface="Times New Roman"/>
              </a:rPr>
              <a:t>(2,4-  </a:t>
            </a:r>
            <a:r>
              <a:rPr sz="2800" b="1" spc="140" dirty="0">
                <a:latin typeface="Times New Roman"/>
                <a:cs typeface="Times New Roman"/>
              </a:rPr>
              <a:t>dioxypyrimidines).</a:t>
            </a:r>
            <a:endParaRPr sz="2800">
              <a:latin typeface="Times New Roman"/>
              <a:cs typeface="Times New Roman"/>
            </a:endParaRPr>
          </a:p>
          <a:p>
            <a:pPr marL="287020" marR="674370" indent="-274955">
              <a:lnSpc>
                <a:spcPct val="100000"/>
              </a:lnSpc>
              <a:spcBef>
                <a:spcPts val="675"/>
              </a:spcBef>
              <a:buClr>
                <a:srgbClr val="0AD0D9"/>
              </a:buClr>
              <a:buSzPct val="94642"/>
              <a:buFont typeface="Arial"/>
              <a:buChar char=""/>
              <a:tabLst>
                <a:tab pos="287655" algn="l"/>
              </a:tabLst>
            </a:pPr>
            <a:r>
              <a:rPr sz="2800" b="1" spc="145" dirty="0">
                <a:latin typeface="Times New Roman"/>
                <a:cs typeface="Times New Roman"/>
              </a:rPr>
              <a:t>Other </a:t>
            </a:r>
            <a:r>
              <a:rPr sz="2800" b="1" spc="160" dirty="0">
                <a:latin typeface="Times New Roman"/>
                <a:cs typeface="Times New Roman"/>
              </a:rPr>
              <a:t>important </a:t>
            </a:r>
            <a:r>
              <a:rPr sz="2800" b="1" spc="200" dirty="0">
                <a:latin typeface="Times New Roman"/>
                <a:cs typeface="Times New Roman"/>
              </a:rPr>
              <a:t>compound </a:t>
            </a:r>
            <a:r>
              <a:rPr sz="2800" b="1" spc="165" dirty="0">
                <a:latin typeface="Times New Roman"/>
                <a:cs typeface="Times New Roman"/>
              </a:rPr>
              <a:t>containing  </a:t>
            </a:r>
            <a:r>
              <a:rPr sz="2800" b="1" spc="145" dirty="0">
                <a:latin typeface="Times New Roman"/>
                <a:cs typeface="Times New Roman"/>
              </a:rPr>
              <a:t>Pyrimidines</a:t>
            </a:r>
            <a:r>
              <a:rPr sz="2800" b="1" spc="-125" dirty="0">
                <a:latin typeface="Times New Roman"/>
                <a:cs typeface="Times New Roman"/>
              </a:rPr>
              <a:t> </a:t>
            </a:r>
            <a:r>
              <a:rPr sz="2800" b="1" spc="90" dirty="0">
                <a:latin typeface="Times New Roman"/>
                <a:cs typeface="Times New Roman"/>
              </a:rPr>
              <a:t>are</a:t>
            </a:r>
            <a:r>
              <a:rPr sz="2800" b="1" spc="-114" dirty="0">
                <a:latin typeface="Times New Roman"/>
                <a:cs typeface="Times New Roman"/>
              </a:rPr>
              <a:t> </a:t>
            </a:r>
            <a:r>
              <a:rPr sz="2800" b="1" spc="180" dirty="0">
                <a:solidFill>
                  <a:srgbClr val="FF0000"/>
                </a:solidFill>
                <a:latin typeface="Times New Roman"/>
                <a:cs typeface="Times New Roman"/>
              </a:rPr>
              <a:t>thiamin</a:t>
            </a:r>
            <a:r>
              <a:rPr sz="28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1" spc="155" dirty="0">
                <a:latin typeface="Times New Roman"/>
                <a:cs typeface="Times New Roman"/>
              </a:rPr>
              <a:t>(vitamin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20" dirty="0">
                <a:latin typeface="Times New Roman"/>
                <a:cs typeface="Times New Roman"/>
              </a:rPr>
              <a:t>B</a:t>
            </a:r>
            <a:r>
              <a:rPr sz="2800" b="1" spc="-95" dirty="0">
                <a:latin typeface="Times New Roman"/>
                <a:cs typeface="Times New Roman"/>
              </a:rPr>
              <a:t> </a:t>
            </a:r>
            <a:r>
              <a:rPr sz="2800" b="1" spc="195" dirty="0">
                <a:latin typeface="Times New Roman"/>
                <a:cs typeface="Times New Roman"/>
              </a:rPr>
              <a:t>one).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7626" y="1031189"/>
            <a:ext cx="342900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0" dirty="0">
                <a:solidFill>
                  <a:srgbClr val="FF0000"/>
                </a:solidFill>
                <a:latin typeface="Carlito"/>
                <a:cs typeface="Carlito"/>
              </a:rPr>
              <a:t>THE</a:t>
            </a:r>
            <a:r>
              <a:rPr sz="5000" b="0" spc="-10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5000" b="0" spc="-10" dirty="0">
                <a:solidFill>
                  <a:srgbClr val="FF0000"/>
                </a:solidFill>
                <a:latin typeface="Carlito"/>
                <a:cs typeface="Carlito"/>
              </a:rPr>
              <a:t>PURINES</a:t>
            </a:r>
            <a:endParaRPr sz="50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9322"/>
            <a:ext cx="8081645" cy="448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7020" marR="6985" indent="-274955" algn="just">
              <a:lnSpc>
                <a:spcPct val="100000"/>
              </a:lnSpc>
              <a:spcBef>
                <a:spcPts val="100"/>
              </a:spcBef>
            </a:pPr>
            <a:r>
              <a:rPr sz="2400" b="1" spc="95" dirty="0">
                <a:latin typeface="Times New Roman"/>
                <a:cs typeface="Times New Roman"/>
              </a:rPr>
              <a:t>The </a:t>
            </a:r>
            <a:r>
              <a:rPr sz="24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Purines </a:t>
            </a:r>
            <a:r>
              <a:rPr sz="2400" b="1" spc="160" dirty="0">
                <a:latin typeface="Times New Roman"/>
                <a:cs typeface="Times New Roman"/>
              </a:rPr>
              <a:t>found in </a:t>
            </a:r>
            <a:r>
              <a:rPr sz="2400" b="1" spc="145" dirty="0">
                <a:latin typeface="Times New Roman"/>
                <a:cs typeface="Times New Roman"/>
              </a:rPr>
              <a:t>nucleic </a:t>
            </a:r>
            <a:r>
              <a:rPr sz="2400" b="1" spc="125" dirty="0">
                <a:latin typeface="Times New Roman"/>
                <a:cs typeface="Times New Roman"/>
              </a:rPr>
              <a:t>acids </a:t>
            </a:r>
            <a:r>
              <a:rPr sz="2400" b="1" spc="80" dirty="0">
                <a:latin typeface="Times New Roman"/>
                <a:cs typeface="Times New Roman"/>
              </a:rPr>
              <a:t>are </a:t>
            </a:r>
            <a:r>
              <a:rPr sz="2400" b="1" spc="100" dirty="0">
                <a:latin typeface="Times New Roman"/>
                <a:cs typeface="Times New Roman"/>
              </a:rPr>
              <a:t>derivatives </a:t>
            </a:r>
            <a:r>
              <a:rPr sz="2400" b="1" spc="140" dirty="0">
                <a:latin typeface="Times New Roman"/>
                <a:cs typeface="Times New Roman"/>
              </a:rPr>
              <a:t>of </a:t>
            </a:r>
            <a:r>
              <a:rPr sz="2400" b="1" spc="85" dirty="0">
                <a:latin typeface="Times New Roman"/>
                <a:cs typeface="Times New Roman"/>
              </a:rPr>
              <a:t>a  </a:t>
            </a:r>
            <a:r>
              <a:rPr sz="2400" b="1" spc="135" dirty="0">
                <a:latin typeface="Times New Roman"/>
                <a:cs typeface="Times New Roman"/>
              </a:rPr>
              <a:t>substances, </a:t>
            </a:r>
            <a:r>
              <a:rPr sz="2400" b="1" spc="114" dirty="0">
                <a:latin typeface="Times New Roman"/>
                <a:cs typeface="Times New Roman"/>
              </a:rPr>
              <a:t>Purine, </a:t>
            </a:r>
            <a:r>
              <a:rPr sz="2400" b="1" spc="135" dirty="0">
                <a:latin typeface="Times New Roman"/>
                <a:cs typeface="Times New Roman"/>
              </a:rPr>
              <a:t>that </a:t>
            </a:r>
            <a:r>
              <a:rPr sz="2400" b="1" spc="190" dirty="0">
                <a:latin typeface="Times New Roman"/>
                <a:cs typeface="Times New Roman"/>
              </a:rPr>
              <a:t>does not </a:t>
            </a:r>
            <a:r>
              <a:rPr sz="2400" b="1" spc="105" dirty="0">
                <a:latin typeface="Times New Roman"/>
                <a:cs typeface="Times New Roman"/>
              </a:rPr>
              <a:t>occur </a:t>
            </a:r>
            <a:r>
              <a:rPr sz="2400" b="1" spc="70" dirty="0">
                <a:latin typeface="Times New Roman"/>
                <a:cs typeface="Times New Roman"/>
              </a:rPr>
              <a:t>naturally. </a:t>
            </a:r>
            <a:r>
              <a:rPr sz="2400" b="1" spc="15" dirty="0">
                <a:latin typeface="Times New Roman"/>
                <a:cs typeface="Times New Roman"/>
              </a:rPr>
              <a:t>As  </a:t>
            </a:r>
            <a:r>
              <a:rPr sz="2400" b="1" spc="140" dirty="0">
                <a:latin typeface="Times New Roman"/>
                <a:cs typeface="Times New Roman"/>
              </a:rPr>
              <a:t>indicated </a:t>
            </a:r>
            <a:r>
              <a:rPr sz="2400" b="1" spc="65" dirty="0">
                <a:latin typeface="Times New Roman"/>
                <a:cs typeface="Times New Roman"/>
              </a:rPr>
              <a:t>by </a:t>
            </a:r>
            <a:r>
              <a:rPr sz="2400" b="1" spc="130" dirty="0">
                <a:latin typeface="Times New Roman"/>
                <a:cs typeface="Times New Roman"/>
              </a:rPr>
              <a:t>their </a:t>
            </a:r>
            <a:r>
              <a:rPr sz="2400" b="1" spc="110" dirty="0">
                <a:latin typeface="Times New Roman"/>
                <a:cs typeface="Times New Roman"/>
              </a:rPr>
              <a:t>structures, </a:t>
            </a:r>
            <a:r>
              <a:rPr sz="2400" b="1" spc="170" dirty="0">
                <a:solidFill>
                  <a:srgbClr val="FF0000"/>
                </a:solidFill>
                <a:latin typeface="Times New Roman"/>
                <a:cs typeface="Times New Roman"/>
              </a:rPr>
              <a:t>adenine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135" dirty="0">
                <a:latin typeface="Times New Roman"/>
                <a:cs typeface="Times New Roman"/>
              </a:rPr>
              <a:t>6-amino-  </a:t>
            </a:r>
            <a:r>
              <a:rPr sz="2400" b="1" spc="130" dirty="0">
                <a:latin typeface="Times New Roman"/>
                <a:cs typeface="Times New Roman"/>
              </a:rPr>
              <a:t>purine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and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guanine</a:t>
            </a:r>
            <a:r>
              <a:rPr sz="2400" b="1" spc="-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is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2-amino-6-oxypurine.</a:t>
            </a:r>
            <a:endParaRPr sz="2400">
              <a:latin typeface="Times New Roman"/>
              <a:cs typeface="Times New Roman"/>
            </a:endParaRPr>
          </a:p>
          <a:p>
            <a:pPr marL="287020" marR="5080" indent="-274955" algn="just">
              <a:lnSpc>
                <a:spcPct val="100000"/>
              </a:lnSpc>
              <a:spcBef>
                <a:spcPts val="575"/>
              </a:spcBef>
            </a:pPr>
            <a:r>
              <a:rPr sz="2400" b="1" spc="130" dirty="0">
                <a:latin typeface="Times New Roman"/>
                <a:cs typeface="Times New Roman"/>
              </a:rPr>
              <a:t>Other </a:t>
            </a:r>
            <a:r>
              <a:rPr sz="2400" b="1" spc="120" dirty="0">
                <a:latin typeface="Times New Roman"/>
                <a:cs typeface="Times New Roman"/>
              </a:rPr>
              <a:t>Purine </a:t>
            </a:r>
            <a:r>
              <a:rPr sz="2400" b="1" spc="155" dirty="0">
                <a:latin typeface="Times New Roman"/>
                <a:cs typeface="Times New Roman"/>
              </a:rPr>
              <a:t>include </a:t>
            </a:r>
            <a:r>
              <a:rPr sz="24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caffeine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45" dirty="0">
                <a:solidFill>
                  <a:srgbClr val="FF0000"/>
                </a:solidFill>
                <a:latin typeface="Times New Roman"/>
                <a:cs typeface="Times New Roman"/>
              </a:rPr>
              <a:t>theophylline</a:t>
            </a:r>
            <a:r>
              <a:rPr sz="2400" b="1" spc="145" dirty="0">
                <a:latin typeface="Times New Roman"/>
                <a:cs typeface="Times New Roman"/>
              </a:rPr>
              <a:t>.  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Caffeine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50" dirty="0">
                <a:latin typeface="Times New Roman"/>
                <a:cs typeface="Times New Roman"/>
              </a:rPr>
              <a:t>stimulant </a:t>
            </a:r>
            <a:r>
              <a:rPr sz="2400" b="1" spc="80" dirty="0">
                <a:latin typeface="Times New Roman"/>
                <a:cs typeface="Times New Roman"/>
              </a:rPr>
              <a:t>for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05" dirty="0">
                <a:latin typeface="Times New Roman"/>
                <a:cs typeface="Times New Roman"/>
              </a:rPr>
              <a:t>central </a:t>
            </a:r>
            <a:r>
              <a:rPr sz="2400" b="1" spc="140" dirty="0">
                <a:latin typeface="Times New Roman"/>
                <a:cs typeface="Times New Roman"/>
              </a:rPr>
              <a:t>nervous</a:t>
            </a:r>
            <a:r>
              <a:rPr sz="2400" b="1" spc="-235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system 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50" dirty="0">
                <a:latin typeface="Times New Roman"/>
                <a:cs typeface="Times New Roman"/>
              </a:rPr>
              <a:t>also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14" dirty="0">
                <a:latin typeface="Times New Roman"/>
                <a:cs typeface="Times New Roman"/>
              </a:rPr>
              <a:t>diuretic,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60" dirty="0">
                <a:latin typeface="Times New Roman"/>
                <a:cs typeface="Times New Roman"/>
              </a:rPr>
              <a:t>found in </a:t>
            </a:r>
            <a:r>
              <a:rPr sz="2400" b="1" spc="135" dirty="0">
                <a:latin typeface="Times New Roman"/>
                <a:cs typeface="Times New Roman"/>
              </a:rPr>
              <a:t>coffee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20" dirty="0">
                <a:latin typeface="Times New Roman"/>
                <a:cs typeface="Times New Roman"/>
              </a:rPr>
              <a:t>tea. </a:t>
            </a:r>
            <a:r>
              <a:rPr sz="2400" b="1" spc="80" dirty="0">
                <a:latin typeface="Times New Roman"/>
                <a:cs typeface="Times New Roman"/>
              </a:rPr>
              <a:t>Its  </a:t>
            </a:r>
            <a:r>
              <a:rPr sz="2400" b="1" spc="145" dirty="0">
                <a:latin typeface="Times New Roman"/>
                <a:cs typeface="Times New Roman"/>
              </a:rPr>
              <a:t>chemical </a:t>
            </a:r>
            <a:r>
              <a:rPr sz="2400" b="1" spc="190" dirty="0">
                <a:latin typeface="Times New Roman"/>
                <a:cs typeface="Times New Roman"/>
              </a:rPr>
              <a:t>name </a:t>
            </a:r>
            <a:r>
              <a:rPr sz="2400" b="1" spc="145" dirty="0">
                <a:latin typeface="Times New Roman"/>
                <a:cs typeface="Times New Roman"/>
              </a:rPr>
              <a:t>is </a:t>
            </a:r>
            <a:r>
              <a:rPr sz="2400" b="1" spc="75" dirty="0">
                <a:latin typeface="Times New Roman"/>
                <a:cs typeface="Times New Roman"/>
              </a:rPr>
              <a:t>1,3,7-trimethyl-2,6-dioxypurine.  </a:t>
            </a:r>
            <a:r>
              <a:rPr sz="2400" b="1" spc="125" dirty="0">
                <a:solidFill>
                  <a:srgbClr val="FF0000"/>
                </a:solidFill>
                <a:latin typeface="Times New Roman"/>
                <a:cs typeface="Times New Roman"/>
              </a:rPr>
              <a:t>Theophylline</a:t>
            </a:r>
            <a:r>
              <a:rPr sz="2400" b="1" spc="125" dirty="0">
                <a:latin typeface="Times New Roman"/>
                <a:cs typeface="Times New Roman"/>
              </a:rPr>
              <a:t>, </a:t>
            </a:r>
            <a:r>
              <a:rPr sz="2400" b="1" spc="85" dirty="0">
                <a:latin typeface="Times New Roman"/>
                <a:cs typeface="Times New Roman"/>
              </a:rPr>
              <a:t>1,3-dimethyl-2,6-dioxypurine,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160" dirty="0">
                <a:latin typeface="Times New Roman"/>
                <a:cs typeface="Times New Roman"/>
              </a:rPr>
              <a:t>found  in </a:t>
            </a:r>
            <a:r>
              <a:rPr sz="2400" b="1" spc="135" dirty="0">
                <a:latin typeface="Times New Roman"/>
                <a:cs typeface="Times New Roman"/>
              </a:rPr>
              <a:t>tea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175" dirty="0">
                <a:latin typeface="Times New Roman"/>
                <a:cs typeface="Times New Roman"/>
              </a:rPr>
              <a:t>used </a:t>
            </a:r>
            <a:r>
              <a:rPr sz="2400" b="1" spc="125" dirty="0">
                <a:latin typeface="Times New Roman"/>
                <a:cs typeface="Times New Roman"/>
              </a:rPr>
              <a:t>medically </a:t>
            </a:r>
            <a:r>
              <a:rPr sz="2400" b="1" spc="120" dirty="0">
                <a:latin typeface="Times New Roman"/>
                <a:cs typeface="Times New Roman"/>
              </a:rPr>
              <a:t>as </a:t>
            </a:r>
            <a:r>
              <a:rPr sz="2400" b="1" spc="85" dirty="0">
                <a:latin typeface="Times New Roman"/>
                <a:cs typeface="Times New Roman"/>
              </a:rPr>
              <a:t>a </a:t>
            </a:r>
            <a:r>
              <a:rPr sz="2400" b="1" spc="120" dirty="0">
                <a:latin typeface="Times New Roman"/>
                <a:cs typeface="Times New Roman"/>
              </a:rPr>
              <a:t>diuretic </a:t>
            </a:r>
            <a:r>
              <a:rPr sz="2400" b="1" spc="145" dirty="0">
                <a:latin typeface="Times New Roman"/>
                <a:cs typeface="Times New Roman"/>
              </a:rPr>
              <a:t>and </a:t>
            </a:r>
            <a:r>
              <a:rPr sz="2400" b="1" spc="75" dirty="0">
                <a:latin typeface="Times New Roman"/>
                <a:cs typeface="Times New Roman"/>
              </a:rPr>
              <a:t>for  </a:t>
            </a:r>
            <a:r>
              <a:rPr sz="2400" b="1" spc="120" dirty="0">
                <a:latin typeface="Times New Roman"/>
                <a:cs typeface="Times New Roman"/>
              </a:rPr>
              <a:t>bronchial </a:t>
            </a:r>
            <a:r>
              <a:rPr sz="2400" b="1" spc="110" dirty="0">
                <a:latin typeface="Times New Roman"/>
                <a:cs typeface="Times New Roman"/>
              </a:rPr>
              <a:t>asthma.Uric </a:t>
            </a:r>
            <a:r>
              <a:rPr sz="2400" b="1" spc="114" dirty="0">
                <a:latin typeface="Times New Roman"/>
                <a:cs typeface="Times New Roman"/>
              </a:rPr>
              <a:t>acid </a:t>
            </a:r>
            <a:r>
              <a:rPr sz="2400" b="1" spc="140" dirty="0">
                <a:latin typeface="Times New Roman"/>
                <a:cs typeface="Times New Roman"/>
              </a:rPr>
              <a:t>is </a:t>
            </a:r>
            <a:r>
              <a:rPr sz="2400" b="1" spc="185" dirty="0">
                <a:latin typeface="Times New Roman"/>
                <a:cs typeface="Times New Roman"/>
              </a:rPr>
              <a:t>the </a:t>
            </a:r>
            <a:r>
              <a:rPr sz="2400" b="1" spc="190" dirty="0">
                <a:latin typeface="Times New Roman"/>
                <a:cs typeface="Times New Roman"/>
              </a:rPr>
              <a:t>end </a:t>
            </a:r>
            <a:r>
              <a:rPr sz="2400" b="1" spc="114" dirty="0">
                <a:latin typeface="Times New Roman"/>
                <a:cs typeface="Times New Roman"/>
              </a:rPr>
              <a:t>product </a:t>
            </a:r>
            <a:r>
              <a:rPr sz="2400" b="1" spc="140" dirty="0">
                <a:latin typeface="Times New Roman"/>
                <a:cs typeface="Times New Roman"/>
              </a:rPr>
              <a:t>of  </a:t>
            </a:r>
            <a:r>
              <a:rPr sz="2400" b="1" spc="130" dirty="0">
                <a:latin typeface="Times New Roman"/>
                <a:cs typeface="Times New Roman"/>
              </a:rPr>
              <a:t>purine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metabolism.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799"/>
            <a:ext cx="8010525" cy="24834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sz="2600" spc="-10" dirty="0">
                <a:latin typeface="Georgia"/>
                <a:cs typeface="Georgia"/>
              </a:rPr>
              <a:t>DNA</a:t>
            </a:r>
            <a:r>
              <a:rPr sz="2600" spc="-95" dirty="0">
                <a:latin typeface="Georgia"/>
                <a:cs typeface="Georgia"/>
              </a:rPr>
              <a:t> </a:t>
            </a:r>
            <a:r>
              <a:rPr sz="2600" spc="-60" dirty="0">
                <a:latin typeface="Georgia"/>
                <a:cs typeface="Georgia"/>
              </a:rPr>
              <a:t>are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very</a:t>
            </a:r>
            <a:r>
              <a:rPr sz="2600" spc="-65" dirty="0">
                <a:latin typeface="Georgia"/>
                <a:cs typeface="Georgia"/>
              </a:rPr>
              <a:t> </a:t>
            </a:r>
            <a:r>
              <a:rPr sz="2600" spc="-10" dirty="0">
                <a:latin typeface="Georgia"/>
                <a:cs typeface="Georgia"/>
              </a:rPr>
              <a:t>long</a:t>
            </a:r>
            <a:r>
              <a:rPr sz="2600" spc="15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molecules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with</a:t>
            </a:r>
            <a:r>
              <a:rPr sz="2600" spc="-75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specific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sequence</a:t>
            </a:r>
            <a:r>
              <a:rPr sz="2600" spc="-125" dirty="0">
                <a:latin typeface="Georgia"/>
                <a:cs typeface="Georgia"/>
              </a:rPr>
              <a:t> </a:t>
            </a:r>
            <a:r>
              <a:rPr sz="2600" spc="-225" dirty="0">
                <a:latin typeface="Georgia"/>
                <a:cs typeface="Georgia"/>
              </a:rPr>
              <a:t>of 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for </a:t>
            </a:r>
            <a:r>
              <a:rPr sz="2600" spc="-35" dirty="0">
                <a:latin typeface="Georgia"/>
                <a:cs typeface="Georgia"/>
              </a:rPr>
              <a:t>principal </a:t>
            </a:r>
            <a:r>
              <a:rPr sz="2600" spc="-50" dirty="0">
                <a:latin typeface="Georgia"/>
                <a:cs typeface="Georgia"/>
              </a:rPr>
              <a:t>bases  </a:t>
            </a:r>
            <a:r>
              <a:rPr sz="2600" spc="-30" dirty="0">
                <a:latin typeface="Georgia"/>
                <a:cs typeface="Georgia"/>
              </a:rPr>
              <a:t>Adenine,Thymine,Guanine,Cytosine-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60" dirty="0">
                <a:solidFill>
                  <a:srgbClr val="FF0000"/>
                </a:solidFill>
                <a:latin typeface="Georgia"/>
                <a:cs typeface="Georgia"/>
              </a:rPr>
              <a:t>A,T,G,C</a:t>
            </a:r>
            <a:r>
              <a:rPr sz="2600" spc="-60" dirty="0">
                <a:latin typeface="Georgia"/>
                <a:cs typeface="Georgia"/>
              </a:rPr>
              <a:t>.</a:t>
            </a:r>
            <a:endParaRPr sz="2600">
              <a:latin typeface="Georgia"/>
              <a:cs typeface="Georgia"/>
            </a:endParaRPr>
          </a:p>
          <a:p>
            <a:pPr marL="287020" marR="34925" indent="-274955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  <a:tab pos="6873875" algn="l"/>
              </a:tabLst>
            </a:pPr>
            <a:r>
              <a:rPr sz="2600" spc="-15" dirty="0">
                <a:latin typeface="Georgia"/>
                <a:cs typeface="Georgia"/>
              </a:rPr>
              <a:t>The two </a:t>
            </a:r>
            <a:r>
              <a:rPr sz="2600" spc="-35" dirty="0">
                <a:latin typeface="Georgia"/>
                <a:cs typeface="Georgia"/>
              </a:rPr>
              <a:t>chains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dirty="0">
                <a:latin typeface="Georgia"/>
                <a:cs typeface="Georgia"/>
              </a:rPr>
              <a:t>the </a:t>
            </a:r>
            <a:r>
              <a:rPr sz="2600" spc="-25" dirty="0">
                <a:latin typeface="Georgia"/>
                <a:cs typeface="Georgia"/>
              </a:rPr>
              <a:t>helix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20" dirty="0">
                <a:latin typeface="Georgia"/>
                <a:cs typeface="Georgia"/>
              </a:rPr>
              <a:t>coiled</a:t>
            </a:r>
            <a:r>
              <a:rPr sz="2600" spc="-270" dirty="0">
                <a:latin typeface="Georgia"/>
                <a:cs typeface="Georgia"/>
              </a:rPr>
              <a:t> </a:t>
            </a:r>
            <a:r>
              <a:rPr sz="2600" spc="-5" dirty="0">
                <a:latin typeface="Georgia"/>
                <a:cs typeface="Georgia"/>
              </a:rPr>
              <a:t>to</a:t>
            </a:r>
            <a:r>
              <a:rPr sz="2600" spc="-12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allow	</a:t>
            </a:r>
            <a:r>
              <a:rPr sz="2600" spc="-5" dirty="0">
                <a:latin typeface="Georgia"/>
                <a:cs typeface="Georgia"/>
              </a:rPr>
              <a:t>the  </a:t>
            </a:r>
            <a:r>
              <a:rPr sz="2600" spc="-45" dirty="0">
                <a:latin typeface="Georgia"/>
                <a:cs typeface="Georgia"/>
              </a:rPr>
              <a:t>proper </a:t>
            </a:r>
            <a:r>
              <a:rPr sz="2600" spc="-50" dirty="0">
                <a:latin typeface="Georgia"/>
                <a:cs typeface="Georgia"/>
              </a:rPr>
              <a:t>hydrogen </a:t>
            </a:r>
            <a:r>
              <a:rPr sz="2600" spc="-30" dirty="0">
                <a:latin typeface="Georgia"/>
                <a:cs typeface="Georgia"/>
              </a:rPr>
              <a:t>bonding. </a:t>
            </a:r>
            <a:r>
              <a:rPr sz="2600" spc="-20" dirty="0">
                <a:latin typeface="Georgia"/>
                <a:cs typeface="Georgia"/>
              </a:rPr>
              <a:t>They </a:t>
            </a:r>
            <a:r>
              <a:rPr sz="2600" spc="-60" dirty="0">
                <a:latin typeface="Georgia"/>
                <a:cs typeface="Georgia"/>
              </a:rPr>
              <a:t>are </a:t>
            </a:r>
            <a:r>
              <a:rPr sz="2600" spc="-25" dirty="0">
                <a:latin typeface="Georgia"/>
                <a:cs typeface="Georgia"/>
              </a:rPr>
              <a:t>complementary</a:t>
            </a:r>
            <a:r>
              <a:rPr sz="2600" spc="-16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in  </a:t>
            </a:r>
            <a:r>
              <a:rPr sz="2600" spc="-40" dirty="0">
                <a:latin typeface="Georgia"/>
                <a:cs typeface="Georgia"/>
              </a:rPr>
              <a:t>terms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45" dirty="0">
                <a:latin typeface="Georgia"/>
                <a:cs typeface="Georgia"/>
              </a:rPr>
              <a:t>appropriate pairing</a:t>
            </a:r>
            <a:r>
              <a:rPr sz="2600" spc="-45" dirty="0">
                <a:solidFill>
                  <a:srgbClr val="FF0000"/>
                </a:solidFill>
                <a:latin typeface="Georgia"/>
                <a:cs typeface="Georgia"/>
              </a:rPr>
              <a:t>, </a:t>
            </a:r>
            <a:r>
              <a:rPr sz="2600" spc="10" dirty="0">
                <a:solidFill>
                  <a:srgbClr val="FF0000"/>
                </a:solidFill>
                <a:latin typeface="Georgia"/>
                <a:cs typeface="Georgia"/>
              </a:rPr>
              <a:t>A </a:t>
            </a:r>
            <a:r>
              <a:rPr sz="2600" spc="-5" dirty="0">
                <a:solidFill>
                  <a:srgbClr val="FF0000"/>
                </a:solidFill>
                <a:latin typeface="Georgia"/>
                <a:cs typeface="Georgia"/>
              </a:rPr>
              <a:t>to </a:t>
            </a:r>
            <a:r>
              <a:rPr sz="2600" spc="-15" dirty="0">
                <a:solidFill>
                  <a:srgbClr val="FF0000"/>
                </a:solidFill>
                <a:latin typeface="Georgia"/>
                <a:cs typeface="Georgia"/>
              </a:rPr>
              <a:t>T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25" dirty="0">
                <a:solidFill>
                  <a:srgbClr val="FF0000"/>
                </a:solidFill>
                <a:latin typeface="Georgia"/>
                <a:cs typeface="Georgia"/>
              </a:rPr>
              <a:t>C </a:t>
            </a:r>
            <a:r>
              <a:rPr sz="2600" spc="-5" dirty="0">
                <a:solidFill>
                  <a:srgbClr val="FF0000"/>
                </a:solidFill>
                <a:latin typeface="Georgia"/>
                <a:cs typeface="Georgia"/>
              </a:rPr>
              <a:t>to</a:t>
            </a:r>
            <a:r>
              <a:rPr sz="2600" spc="-38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600" spc="-75" dirty="0">
                <a:solidFill>
                  <a:srgbClr val="FF0000"/>
                </a:solidFill>
                <a:latin typeface="Georgia"/>
                <a:cs typeface="Georgia"/>
              </a:rPr>
              <a:t>G.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11961"/>
            <a:ext cx="7910195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b="0" dirty="0">
                <a:solidFill>
                  <a:srgbClr val="FF0000"/>
                </a:solidFill>
                <a:latin typeface="Carlito"/>
                <a:cs typeface="Carlito"/>
              </a:rPr>
              <a:t>Nucleic acids and their</a:t>
            </a:r>
            <a:r>
              <a:rPr sz="4500" b="0" spc="-13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b="0" spc="-15" dirty="0">
                <a:solidFill>
                  <a:srgbClr val="FF0000"/>
                </a:solidFill>
                <a:latin typeface="Carlito"/>
                <a:cs typeface="Carlito"/>
              </a:rPr>
              <a:t>derivatives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869160"/>
            <a:ext cx="7817484" cy="264096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292735" indent="-280670">
              <a:lnSpc>
                <a:spcPct val="100000"/>
              </a:lnSpc>
              <a:spcBef>
                <a:spcPts val="720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40" dirty="0">
                <a:latin typeface="Georgia"/>
                <a:cs typeface="Georgia"/>
              </a:rPr>
              <a:t>Are </a:t>
            </a:r>
            <a:r>
              <a:rPr sz="2600" spc="-5" dirty="0">
                <a:latin typeface="Georgia"/>
                <a:cs typeface="Georgia"/>
              </a:rPr>
              <a:t>not </a:t>
            </a:r>
            <a:r>
              <a:rPr sz="2600" spc="-30" dirty="0">
                <a:latin typeface="Georgia"/>
                <a:cs typeface="Georgia"/>
              </a:rPr>
              <a:t>dietary</a:t>
            </a:r>
            <a:r>
              <a:rPr sz="2600" spc="-225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essentials.</a:t>
            </a:r>
            <a:endParaRPr sz="2600">
              <a:latin typeface="Georgia"/>
              <a:cs typeface="Georgia"/>
            </a:endParaRPr>
          </a:p>
          <a:p>
            <a:pPr marL="287020" marR="108585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</a:tabLst>
            </a:pPr>
            <a:r>
              <a:rPr sz="2600" spc="-20" dirty="0">
                <a:latin typeface="Georgia"/>
                <a:cs typeface="Georgia"/>
              </a:rPr>
              <a:t>They</a:t>
            </a:r>
            <a:r>
              <a:rPr sz="2600" spc="-114" dirty="0">
                <a:latin typeface="Georgia"/>
                <a:cs typeface="Georgia"/>
              </a:rPr>
              <a:t> </a:t>
            </a:r>
            <a:r>
              <a:rPr sz="2600" spc="-25" dirty="0">
                <a:latin typeface="Georgia"/>
                <a:cs typeface="Georgia"/>
              </a:rPr>
              <a:t>can </a:t>
            </a:r>
            <a:r>
              <a:rPr sz="2600" spc="-10" dirty="0">
                <a:latin typeface="Georgia"/>
                <a:cs typeface="Georgia"/>
              </a:rPr>
              <a:t>be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15" dirty="0">
                <a:latin typeface="Georgia"/>
                <a:cs typeface="Georgia"/>
              </a:rPr>
              <a:t>synthesize</a:t>
            </a:r>
            <a:r>
              <a:rPr sz="2600" spc="-4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in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vivo</a:t>
            </a:r>
            <a:r>
              <a:rPr sz="2600" spc="-90" dirty="0">
                <a:latin typeface="Georgia"/>
                <a:cs typeface="Georgia"/>
              </a:rPr>
              <a:t> </a:t>
            </a:r>
            <a:r>
              <a:rPr sz="2600" spc="-45" dirty="0">
                <a:latin typeface="Georgia"/>
                <a:cs typeface="Georgia"/>
              </a:rPr>
              <a:t>from</a:t>
            </a:r>
            <a:r>
              <a:rPr sz="2600" spc="-105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amino</a:t>
            </a:r>
            <a:r>
              <a:rPr sz="2600" spc="-110" dirty="0">
                <a:latin typeface="Georgia"/>
                <a:cs typeface="Georgia"/>
              </a:rPr>
              <a:t> </a:t>
            </a:r>
            <a:r>
              <a:rPr sz="2600" spc="-30" dirty="0">
                <a:latin typeface="Georgia"/>
                <a:cs typeface="Georgia"/>
              </a:rPr>
              <a:t>acids</a:t>
            </a:r>
            <a:r>
              <a:rPr sz="2600" spc="-10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and  </a:t>
            </a:r>
            <a:r>
              <a:rPr sz="2600" spc="-15" dirty="0">
                <a:latin typeface="Georgia"/>
                <a:cs typeface="Georgia"/>
              </a:rPr>
              <a:t>other</a:t>
            </a:r>
            <a:r>
              <a:rPr sz="2600" spc="-130" dirty="0">
                <a:latin typeface="Georgia"/>
                <a:cs typeface="Georgia"/>
              </a:rPr>
              <a:t> </a:t>
            </a:r>
            <a:r>
              <a:rPr sz="2600" spc="-40" dirty="0">
                <a:latin typeface="Georgia"/>
                <a:cs typeface="Georgia"/>
              </a:rPr>
              <a:t>substances.</a:t>
            </a:r>
            <a:endParaRPr sz="2600">
              <a:latin typeface="Georgia"/>
              <a:cs typeface="Georgia"/>
            </a:endParaRPr>
          </a:p>
          <a:p>
            <a:pPr marL="287020" marR="5080" indent="-274955">
              <a:lnSpc>
                <a:spcPct val="100000"/>
              </a:lnSpc>
              <a:spcBef>
                <a:spcPts val="625"/>
              </a:spcBef>
              <a:buClr>
                <a:srgbClr val="0AD0D9"/>
              </a:buClr>
              <a:buSzPct val="90384"/>
              <a:buFont typeface="Wingdings"/>
              <a:buChar char=""/>
              <a:tabLst>
                <a:tab pos="293370" algn="l"/>
                <a:tab pos="2143760" algn="l"/>
              </a:tabLst>
            </a:pPr>
            <a:r>
              <a:rPr sz="2600" spc="-20" dirty="0">
                <a:latin typeface="Georgia"/>
                <a:cs typeface="Georgia"/>
              </a:rPr>
              <a:t>They </a:t>
            </a:r>
            <a:r>
              <a:rPr sz="2600" dirty="0">
                <a:latin typeface="Georgia"/>
                <a:cs typeface="Georgia"/>
              </a:rPr>
              <a:t>influence </a:t>
            </a:r>
            <a:r>
              <a:rPr sz="2600" spc="-5" dirty="0">
                <a:latin typeface="Georgia"/>
                <a:cs typeface="Georgia"/>
              </a:rPr>
              <a:t>the </a:t>
            </a:r>
            <a:r>
              <a:rPr sz="2600" spc="-45" dirty="0">
                <a:latin typeface="Georgia"/>
                <a:cs typeface="Georgia"/>
              </a:rPr>
              <a:t>general </a:t>
            </a:r>
            <a:r>
              <a:rPr sz="2600" spc="-35" dirty="0">
                <a:latin typeface="Georgia"/>
                <a:cs typeface="Georgia"/>
              </a:rPr>
              <a:t>pattern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metabolism</a:t>
            </a:r>
            <a:r>
              <a:rPr sz="2600" spc="-204" dirty="0">
                <a:latin typeface="Georgia"/>
                <a:cs typeface="Georgia"/>
              </a:rPr>
              <a:t> </a:t>
            </a:r>
            <a:r>
              <a:rPr sz="2600" spc="-20" dirty="0">
                <a:latin typeface="Georgia"/>
                <a:cs typeface="Georgia"/>
              </a:rPr>
              <a:t>(in  </a:t>
            </a:r>
            <a:r>
              <a:rPr sz="2600" spc="-35" dirty="0">
                <a:latin typeface="Georgia"/>
                <a:cs typeface="Georgia"/>
              </a:rPr>
              <a:t>chromosomes, </a:t>
            </a:r>
            <a:r>
              <a:rPr sz="2600" spc="-45" dirty="0">
                <a:latin typeface="Georgia"/>
                <a:cs typeface="Georgia"/>
              </a:rPr>
              <a:t>viruses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5" dirty="0">
                <a:latin typeface="Georgia"/>
                <a:cs typeface="Georgia"/>
              </a:rPr>
              <a:t>other </a:t>
            </a:r>
            <a:r>
              <a:rPr sz="2600" spc="-30" dirty="0">
                <a:latin typeface="Georgia"/>
                <a:cs typeface="Georgia"/>
              </a:rPr>
              <a:t>cells) </a:t>
            </a:r>
            <a:r>
              <a:rPr sz="2600" spc="-35" dirty="0">
                <a:latin typeface="Georgia"/>
                <a:cs typeface="Georgia"/>
              </a:rPr>
              <a:t>and </a:t>
            </a:r>
            <a:r>
              <a:rPr sz="2600" spc="-10" dirty="0">
                <a:latin typeface="Georgia"/>
                <a:cs typeface="Georgia"/>
              </a:rPr>
              <a:t>act </a:t>
            </a:r>
            <a:r>
              <a:rPr sz="2600" spc="-65" dirty="0">
                <a:latin typeface="Georgia"/>
                <a:cs typeface="Georgia"/>
              </a:rPr>
              <a:t>as  </a:t>
            </a:r>
            <a:r>
              <a:rPr sz="2600" spc="-25" dirty="0">
                <a:latin typeface="Georgia"/>
                <a:cs typeface="Georgia"/>
              </a:rPr>
              <a:t>cytoplasmic	</a:t>
            </a:r>
            <a:r>
              <a:rPr sz="2600" spc="-30" dirty="0">
                <a:latin typeface="Georgia"/>
                <a:cs typeface="Georgia"/>
              </a:rPr>
              <a:t>regulations </a:t>
            </a:r>
            <a:r>
              <a:rPr sz="2600" spc="-20" dirty="0">
                <a:latin typeface="Georgia"/>
                <a:cs typeface="Georgia"/>
              </a:rPr>
              <a:t>of </a:t>
            </a:r>
            <a:r>
              <a:rPr sz="2600" spc="-30" dirty="0">
                <a:latin typeface="Georgia"/>
                <a:cs typeface="Georgia"/>
              </a:rPr>
              <a:t>protein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35" dirty="0">
                <a:latin typeface="Georgia"/>
                <a:cs typeface="Georgia"/>
              </a:rPr>
              <a:t>synthesis.</a:t>
            </a:r>
            <a:endParaRPr sz="2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11961"/>
            <a:ext cx="8138159" cy="711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500" spc="-15" dirty="0">
                <a:solidFill>
                  <a:srgbClr val="FF0000"/>
                </a:solidFill>
                <a:latin typeface="Carlito"/>
                <a:cs typeface="Carlito"/>
              </a:rPr>
              <a:t>Levels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of </a:t>
            </a:r>
            <a:r>
              <a:rPr sz="4500" spc="-15" dirty="0">
                <a:solidFill>
                  <a:srgbClr val="FF0000"/>
                </a:solidFill>
                <a:latin typeface="Carlito"/>
                <a:cs typeface="Carlito"/>
              </a:rPr>
              <a:t>structure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in Nucleic</a:t>
            </a:r>
            <a:r>
              <a:rPr sz="4500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500" dirty="0">
                <a:solidFill>
                  <a:srgbClr val="FF0000"/>
                </a:solidFill>
                <a:latin typeface="Carlito"/>
                <a:cs typeface="Carlito"/>
              </a:rPr>
              <a:t>acids</a:t>
            </a:r>
            <a:endParaRPr sz="45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7799"/>
            <a:ext cx="8000365" cy="2562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105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85" dirty="0">
                <a:latin typeface="Times New Roman"/>
                <a:cs typeface="Times New Roman"/>
              </a:rPr>
              <a:t>Primary</a:t>
            </a:r>
            <a:r>
              <a:rPr sz="2600" b="1" spc="-150" dirty="0">
                <a:latin typeface="Times New Roman"/>
                <a:cs typeface="Times New Roman"/>
              </a:rPr>
              <a:t> </a:t>
            </a:r>
            <a:r>
              <a:rPr sz="2600" b="1" spc="120" dirty="0">
                <a:latin typeface="Times New Roman"/>
                <a:cs typeface="Times New Roman"/>
              </a:rPr>
              <a:t>structure</a:t>
            </a:r>
            <a:r>
              <a:rPr sz="2600" b="1" spc="-19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spc="160" dirty="0">
                <a:latin typeface="Times New Roman"/>
                <a:cs typeface="Times New Roman"/>
              </a:rPr>
              <a:t>nucleic</a:t>
            </a:r>
            <a:r>
              <a:rPr sz="2600" b="1" spc="-175" dirty="0">
                <a:latin typeface="Times New Roman"/>
                <a:cs typeface="Times New Roman"/>
              </a:rPr>
              <a:t> </a:t>
            </a:r>
            <a:r>
              <a:rPr sz="2600" b="1" spc="135" dirty="0">
                <a:latin typeface="Times New Roman"/>
                <a:cs typeface="Times New Roman"/>
              </a:rPr>
              <a:t>acids</a:t>
            </a:r>
            <a:r>
              <a:rPr sz="2600" b="1" spc="-9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14" dirty="0">
                <a:latin typeface="Times New Roman"/>
                <a:cs typeface="Times New Roman"/>
              </a:rPr>
              <a:t>order</a:t>
            </a:r>
            <a:r>
              <a:rPr sz="2600" b="1" spc="-20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  </a:t>
            </a:r>
            <a:r>
              <a:rPr sz="2600" b="1" spc="165" dirty="0">
                <a:latin typeface="Times New Roman"/>
                <a:cs typeface="Times New Roman"/>
              </a:rPr>
              <a:t>bases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80" dirty="0">
                <a:latin typeface="Times New Roman"/>
                <a:cs typeface="Times New Roman"/>
              </a:rPr>
              <a:t>in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20" dirty="0">
                <a:latin typeface="Times New Roman"/>
                <a:cs typeface="Times New Roman"/>
              </a:rPr>
              <a:t> </a:t>
            </a:r>
            <a:r>
              <a:rPr sz="2600" b="1" spc="165" dirty="0">
                <a:latin typeface="Times New Roman"/>
                <a:cs typeface="Times New Roman"/>
              </a:rPr>
              <a:t>polynucleotide</a:t>
            </a:r>
            <a:r>
              <a:rPr sz="2600" b="1" spc="-175" dirty="0">
                <a:latin typeface="Times New Roman"/>
                <a:cs typeface="Times New Roman"/>
              </a:rPr>
              <a:t> </a:t>
            </a:r>
            <a:r>
              <a:rPr sz="2600" b="1" spc="175" dirty="0">
                <a:latin typeface="Times New Roman"/>
                <a:cs typeface="Times New Roman"/>
              </a:rPr>
              <a:t>sequence.</a:t>
            </a:r>
            <a:endParaRPr sz="2600">
              <a:latin typeface="Times New Roman"/>
              <a:cs typeface="Times New Roman"/>
            </a:endParaRPr>
          </a:p>
          <a:p>
            <a:pPr marL="527685" marR="1116965" indent="-515620">
              <a:lnSpc>
                <a:spcPct val="100000"/>
              </a:lnSpc>
              <a:spcBef>
                <a:spcPts val="62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110" dirty="0">
                <a:latin typeface="Times New Roman"/>
                <a:cs typeface="Times New Roman"/>
              </a:rPr>
              <a:t>Secondary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20" dirty="0">
                <a:latin typeface="Times New Roman"/>
                <a:cs typeface="Times New Roman"/>
              </a:rPr>
              <a:t>structure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3-dimensional  </a:t>
            </a:r>
            <a:r>
              <a:rPr sz="2600" b="1" spc="160" dirty="0">
                <a:latin typeface="Times New Roman"/>
                <a:cs typeface="Times New Roman"/>
              </a:rPr>
              <a:t>conformation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backbone.</a:t>
            </a:r>
            <a:endParaRPr sz="2600">
              <a:latin typeface="Times New Roman"/>
              <a:cs typeface="Times New Roman"/>
            </a:endParaRPr>
          </a:p>
          <a:p>
            <a:pPr marL="527685" marR="1043940" indent="-515620">
              <a:lnSpc>
                <a:spcPct val="100000"/>
              </a:lnSpc>
              <a:spcBef>
                <a:spcPts val="630"/>
              </a:spcBef>
              <a:buClr>
                <a:srgbClr val="0AD0D9"/>
              </a:buClr>
              <a:buSzPct val="94230"/>
              <a:buAutoNum type="arabicPeriod"/>
              <a:tabLst>
                <a:tab pos="527685" algn="l"/>
                <a:tab pos="528320" algn="l"/>
              </a:tabLst>
            </a:pPr>
            <a:r>
              <a:rPr sz="2600" b="1" spc="35" dirty="0">
                <a:latin typeface="Times New Roman"/>
                <a:cs typeface="Times New Roman"/>
              </a:rPr>
              <a:t>Tertiary</a:t>
            </a:r>
            <a:r>
              <a:rPr sz="2600" b="1" spc="-165" dirty="0">
                <a:latin typeface="Times New Roman"/>
                <a:cs typeface="Times New Roman"/>
              </a:rPr>
              <a:t> </a:t>
            </a:r>
            <a:r>
              <a:rPr sz="2600" b="1" spc="120" dirty="0">
                <a:latin typeface="Times New Roman"/>
                <a:cs typeface="Times New Roman"/>
              </a:rPr>
              <a:t>structure</a:t>
            </a:r>
            <a:r>
              <a:rPr sz="2600" b="1" spc="-12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spc="125" dirty="0">
                <a:latin typeface="Times New Roman"/>
                <a:cs typeface="Times New Roman"/>
              </a:rPr>
              <a:t>specifically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spc="145" dirty="0">
                <a:latin typeface="Times New Roman"/>
                <a:cs typeface="Times New Roman"/>
              </a:rPr>
              <a:t>super  </a:t>
            </a:r>
            <a:r>
              <a:rPr sz="2600" b="1" spc="150" dirty="0">
                <a:latin typeface="Times New Roman"/>
                <a:cs typeface="Times New Roman"/>
              </a:rPr>
              <a:t>coiling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80" dirty="0">
                <a:latin typeface="Times New Roman"/>
                <a:cs typeface="Times New Roman"/>
              </a:rPr>
              <a:t>molecule.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74647"/>
            <a:ext cx="80721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NUCLIEC</a:t>
            </a:r>
            <a:r>
              <a:rPr sz="2800" spc="29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ACIDS</a:t>
            </a:r>
            <a:r>
              <a:rPr sz="2800" spc="30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are</a:t>
            </a:r>
            <a:r>
              <a:rPr sz="2800" spc="2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macromolecules,</a:t>
            </a:r>
            <a:r>
              <a:rPr sz="2800" spc="31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found</a:t>
            </a:r>
            <a:r>
              <a:rPr sz="2800" spc="285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9144" y="2216023"/>
            <a:ext cx="5306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688975" algn="l"/>
                <a:tab pos="1819910" algn="l"/>
                <a:tab pos="3049905" algn="l"/>
                <a:tab pos="5014595" algn="l"/>
              </a:tabLst>
            </a:pP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l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c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ll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,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whi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h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p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e</a:t>
            </a:r>
            <a:r>
              <a:rPr sz="2800" dirty="0">
                <a:latin typeface="Arial"/>
                <a:cs typeface="Arial"/>
              </a:rPr>
              <a:t>c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p</a:t>
            </a:r>
            <a:r>
              <a:rPr sz="2800" spc="-5" dirty="0">
                <a:latin typeface="Arial"/>
                <a:cs typeface="Arial"/>
              </a:rPr>
              <a:t>it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te</a:t>
            </a:r>
            <a:r>
              <a:rPr sz="2800" dirty="0">
                <a:latin typeface="Arial"/>
                <a:cs typeface="Arial"/>
              </a:rPr>
              <a:t>	in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79285" y="2216023"/>
            <a:ext cx="2128520" cy="79311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66370" marR="5080" indent="-154305">
              <a:lnSpc>
                <a:spcPct val="80000"/>
              </a:lnSpc>
              <a:spcBef>
                <a:spcPts val="765"/>
              </a:spcBef>
              <a:tabLst>
                <a:tab pos="827405" algn="l"/>
                <a:tab pos="967740" algn="l"/>
              </a:tabLst>
            </a:pPr>
            <a:r>
              <a:rPr sz="2800" spc="-5" dirty="0">
                <a:latin typeface="Arial"/>
                <a:cs typeface="Arial"/>
              </a:rPr>
              <a:t>the	s</a:t>
            </a:r>
            <a:r>
              <a:rPr sz="2800" dirty="0">
                <a:latin typeface="Arial"/>
                <a:cs typeface="Arial"/>
              </a:rPr>
              <a:t>t</a:t>
            </a:r>
            <a:r>
              <a:rPr sz="2800" spc="-5" dirty="0">
                <a:latin typeface="Arial"/>
                <a:cs typeface="Arial"/>
              </a:rPr>
              <a:t>o</a:t>
            </a:r>
            <a:r>
              <a:rPr sz="2800" dirty="0">
                <a:latin typeface="Arial"/>
                <a:cs typeface="Arial"/>
              </a:rPr>
              <a:t>r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dirty="0">
                <a:latin typeface="Arial"/>
                <a:cs typeface="Arial"/>
              </a:rPr>
              <a:t>g</a:t>
            </a:r>
            <a:r>
              <a:rPr sz="2800" spc="-5" dirty="0">
                <a:latin typeface="Arial"/>
                <a:cs typeface="Arial"/>
              </a:rPr>
              <a:t>e,  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f</a:t>
            </a:r>
            <a:r>
              <a:rPr sz="2800" dirty="0">
                <a:latin typeface="Arial"/>
                <a:cs typeface="Arial"/>
              </a:rPr>
              <a:t>		</a:t>
            </a:r>
            <a:r>
              <a:rPr sz="2800" spc="-5" dirty="0">
                <a:latin typeface="Arial"/>
                <a:cs typeface="Arial"/>
              </a:rPr>
              <a:t>g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e</a:t>
            </a:r>
            <a:r>
              <a:rPr sz="2800" spc="-5" dirty="0">
                <a:latin typeface="Arial"/>
                <a:cs typeface="Arial"/>
              </a:rPr>
              <a:t>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79144" y="2557398"/>
            <a:ext cx="5273040" cy="793115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>
              <a:lnSpc>
                <a:spcPts val="2690"/>
              </a:lnSpc>
              <a:spcBef>
                <a:spcPts val="740"/>
              </a:spcBef>
              <a:tabLst>
                <a:tab pos="2516505" algn="l"/>
                <a:tab pos="3616960" algn="l"/>
              </a:tabLst>
            </a:pPr>
            <a:r>
              <a:rPr sz="2800" spc="-5" dirty="0">
                <a:latin typeface="Arial"/>
                <a:cs typeface="Arial"/>
              </a:rPr>
              <a:t>tr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mis</a:t>
            </a:r>
            <a:r>
              <a:rPr sz="2800" spc="5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a</a:t>
            </a:r>
            <a:r>
              <a:rPr sz="2800" spc="10" dirty="0">
                <a:latin typeface="Arial"/>
                <a:cs typeface="Arial"/>
              </a:rPr>
              <a:t>n</a:t>
            </a:r>
            <a:r>
              <a:rPr sz="2800" spc="-5" dirty="0">
                <a:latin typeface="Arial"/>
                <a:cs typeface="Arial"/>
              </a:rPr>
              <a:t>d</a:t>
            </a:r>
            <a:r>
              <a:rPr sz="2800" dirty="0">
                <a:latin typeface="Arial"/>
                <a:cs typeface="Arial"/>
              </a:rPr>
              <a:t>	</a:t>
            </a:r>
            <a:r>
              <a:rPr sz="2800" spc="-5" dirty="0">
                <a:latin typeface="Arial"/>
                <a:cs typeface="Arial"/>
              </a:rPr>
              <a:t>tr</a:t>
            </a:r>
            <a:r>
              <a:rPr sz="2800" spc="5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n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5" dirty="0">
                <a:latin typeface="Arial"/>
                <a:cs typeface="Arial"/>
              </a:rPr>
              <a:t>l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5" dirty="0">
                <a:latin typeface="Arial"/>
                <a:cs typeface="Arial"/>
              </a:rPr>
              <a:t>ti</a:t>
            </a:r>
            <a:r>
              <a:rPr sz="2800" dirty="0">
                <a:latin typeface="Arial"/>
                <a:cs typeface="Arial"/>
              </a:rPr>
              <a:t>o</a:t>
            </a:r>
            <a:r>
              <a:rPr sz="2800" spc="-5" dirty="0">
                <a:latin typeface="Arial"/>
                <a:cs typeface="Arial"/>
              </a:rPr>
              <a:t>n  </a:t>
            </a:r>
            <a:r>
              <a:rPr sz="2800" dirty="0">
                <a:latin typeface="Arial"/>
                <a:cs typeface="Arial"/>
              </a:rPr>
              <a:t>information.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35940" y="3752469"/>
            <a:ext cx="8074025" cy="147637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355600" marR="5080" indent="-343535" algn="just">
              <a:lnSpc>
                <a:spcPct val="8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2800" spc="-5" dirty="0">
                <a:latin typeface="Arial"/>
                <a:cs typeface="Arial"/>
              </a:rPr>
              <a:t>There </a:t>
            </a:r>
            <a:r>
              <a:rPr sz="2800" dirty="0">
                <a:latin typeface="Arial"/>
                <a:cs typeface="Arial"/>
              </a:rPr>
              <a:t>are </a:t>
            </a:r>
            <a:r>
              <a:rPr sz="2800" spc="-5" dirty="0">
                <a:latin typeface="Arial"/>
                <a:cs typeface="Arial"/>
              </a:rPr>
              <a:t>two types </a:t>
            </a:r>
            <a:r>
              <a:rPr sz="2800" dirty="0">
                <a:latin typeface="Arial"/>
                <a:cs typeface="Arial"/>
              </a:rPr>
              <a:t>of nucleic acids,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ribose  nucleic </a:t>
            </a:r>
            <a:r>
              <a:rPr sz="2800" spc="-5" dirty="0">
                <a:latin typeface="Arial"/>
                <a:cs typeface="Arial"/>
              </a:rPr>
              <a:t>acid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(RNA) </a:t>
            </a:r>
            <a:r>
              <a:rPr sz="2800" dirty="0">
                <a:latin typeface="Arial"/>
                <a:cs typeface="Arial"/>
              </a:rPr>
              <a:t>and </a:t>
            </a:r>
            <a:r>
              <a:rPr sz="2800" spc="-5" dirty="0">
                <a:latin typeface="Arial"/>
                <a:cs typeface="Arial"/>
              </a:rPr>
              <a:t>the </a:t>
            </a:r>
            <a:r>
              <a:rPr sz="2800" dirty="0">
                <a:latin typeface="Arial"/>
                <a:cs typeface="Arial"/>
              </a:rPr>
              <a:t>deoxyribose nucleic  acid </a:t>
            </a:r>
            <a:r>
              <a:rPr sz="2800" spc="-5" dirty="0">
                <a:solidFill>
                  <a:srgbClr val="FF0000"/>
                </a:solidFill>
                <a:latin typeface="Arial"/>
                <a:cs typeface="Arial"/>
              </a:rPr>
              <a:t>(DNA), </a:t>
            </a:r>
            <a:r>
              <a:rPr sz="2800" spc="-5" dirty="0">
                <a:latin typeface="Arial"/>
                <a:cs typeface="Arial"/>
              </a:rPr>
              <a:t>which on </a:t>
            </a:r>
            <a:r>
              <a:rPr sz="2800" dirty="0">
                <a:latin typeface="Arial"/>
                <a:cs typeface="Arial"/>
              </a:rPr>
              <a:t>hydrolysis </a:t>
            </a:r>
            <a:r>
              <a:rPr sz="2800" spc="-5" dirty="0">
                <a:latin typeface="Arial"/>
                <a:cs typeface="Arial"/>
              </a:rPr>
              <a:t>yield the </a:t>
            </a:r>
            <a:r>
              <a:rPr sz="2800" dirty="0">
                <a:latin typeface="Arial"/>
                <a:cs typeface="Arial"/>
              </a:rPr>
              <a:t>sugar  ribose and deoxyribose</a:t>
            </a:r>
            <a:r>
              <a:rPr sz="2800" spc="25" dirty="0">
                <a:latin typeface="Arial"/>
                <a:cs typeface="Arial"/>
              </a:rPr>
              <a:t> </a:t>
            </a:r>
            <a:r>
              <a:rPr sz="2800" spc="-15" dirty="0">
                <a:latin typeface="Arial"/>
                <a:cs typeface="Arial"/>
              </a:rPr>
              <a:t>respectively.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2449195"/>
            <a:ext cx="3823970" cy="3180715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287020" marR="8890" indent="-274955" algn="just">
              <a:lnSpc>
                <a:spcPct val="80000"/>
              </a:lnSpc>
              <a:spcBef>
                <a:spcPts val="459"/>
              </a:spcBef>
            </a:pPr>
            <a:r>
              <a:rPr sz="1400" spc="-34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1400" spc="-33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1500" b="1" spc="60" dirty="0">
                <a:latin typeface="Times New Roman"/>
                <a:cs typeface="Times New Roman"/>
                <a:hlinkClick r:id="rId7"/>
              </a:rPr>
              <a:t>In </a:t>
            </a:r>
            <a:r>
              <a:rPr sz="1500" b="1" spc="114" dirty="0">
                <a:latin typeface="Times New Roman"/>
                <a:cs typeface="Times New Roman"/>
                <a:hlinkClick r:id="rId7"/>
              </a:rPr>
              <a:t>the </a:t>
            </a:r>
            <a:r>
              <a:rPr sz="1500" b="1" spc="45" dirty="0">
                <a:latin typeface="Times New Roman"/>
                <a:cs typeface="Times New Roman"/>
                <a:hlinkClick r:id="rId7"/>
              </a:rPr>
              <a:t>early </a:t>
            </a:r>
            <a:r>
              <a:rPr sz="1500" b="1" dirty="0">
                <a:latin typeface="Times New Roman"/>
                <a:cs typeface="Times New Roman"/>
                <a:hlinkClick r:id="rId7"/>
              </a:rPr>
              <a:t>1950s, </a:t>
            </a:r>
            <a:r>
              <a:rPr sz="1500" b="1" spc="60" dirty="0">
                <a:latin typeface="Times New Roman"/>
                <a:cs typeface="Times New Roman"/>
                <a:hlinkClick r:id="rId7"/>
              </a:rPr>
              <a:t>four </a:t>
            </a:r>
            <a:r>
              <a:rPr sz="1500" b="1" spc="85" dirty="0">
                <a:latin typeface="Times New Roman"/>
                <a:cs typeface="Times New Roman"/>
                <a:hlinkClick r:id="rId7"/>
              </a:rPr>
              <a:t>scientists,</a:t>
            </a:r>
            <a:r>
              <a:rPr sz="1500" b="1" spc="85" dirty="0">
                <a:solidFill>
                  <a:srgbClr val="F491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500" b="1" u="sng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James  </a:t>
            </a:r>
            <a:r>
              <a:rPr sz="1500" b="1" u="sng" spc="6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Watson</a:t>
            </a:r>
            <a:r>
              <a:rPr sz="1500" b="1" spc="60" dirty="0">
                <a:solidFill>
                  <a:srgbClr val="F49100"/>
                </a:solidFill>
                <a:latin typeface="Times New Roman"/>
                <a:cs typeface="Times New Roman"/>
                <a:hlinkClick r:id="rId7"/>
              </a:rPr>
              <a:t> </a:t>
            </a:r>
            <a:r>
              <a:rPr sz="1500" b="1" spc="50" dirty="0">
                <a:latin typeface="Times New Roman"/>
                <a:cs typeface="Times New Roman"/>
                <a:hlinkClick r:id="rId7"/>
              </a:rPr>
              <a:t>and</a:t>
            </a:r>
            <a:r>
              <a:rPr sz="1500" b="1" u="sng" spc="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Francis </a:t>
            </a:r>
            <a:r>
              <a:rPr sz="1500" b="1" u="sng" spc="1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Crick</a:t>
            </a:r>
            <a:r>
              <a:rPr sz="1500" b="1" spc="15" dirty="0">
                <a:solidFill>
                  <a:srgbClr val="F491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1500" b="1" spc="65" dirty="0">
                <a:latin typeface="Times New Roman"/>
                <a:cs typeface="Times New Roman"/>
                <a:hlinkClick r:id="rId7"/>
              </a:rPr>
              <a:t>at </a:t>
            </a:r>
            <a:r>
              <a:rPr sz="1500" b="1" spc="55" dirty="0">
                <a:latin typeface="Times New Roman"/>
                <a:cs typeface="Times New Roman"/>
                <a:hlinkClick r:id="rId7"/>
              </a:rPr>
              <a:t>Cambridge </a:t>
            </a:r>
            <a:r>
              <a:rPr sz="1500" b="1" spc="55" dirty="0">
                <a:latin typeface="Times New Roman"/>
                <a:cs typeface="Times New Roman"/>
                <a:hlinkClick r:id="rId9"/>
              </a:rPr>
              <a:t> </a:t>
            </a:r>
            <a:r>
              <a:rPr sz="1500" b="1" spc="60" dirty="0">
                <a:latin typeface="Times New Roman"/>
                <a:cs typeface="Times New Roman"/>
                <a:hlinkClick r:id="rId9"/>
              </a:rPr>
              <a:t>University </a:t>
            </a:r>
            <a:r>
              <a:rPr sz="1500" b="1" spc="90" dirty="0">
                <a:latin typeface="Times New Roman"/>
                <a:cs typeface="Times New Roman"/>
                <a:hlinkClick r:id="rId9"/>
              </a:rPr>
              <a:t>and</a:t>
            </a:r>
            <a:r>
              <a:rPr sz="1500" b="1" spc="-165" dirty="0">
                <a:solidFill>
                  <a:srgbClr val="F49100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1500" b="1" u="sng" spc="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9"/>
              </a:rPr>
              <a:t>Maurice</a:t>
            </a:r>
            <a:endParaRPr sz="1500">
              <a:latin typeface="Times New Roman"/>
              <a:cs typeface="Times New Roman"/>
            </a:endParaRPr>
          </a:p>
          <a:p>
            <a:pPr marL="287020" marR="13970">
              <a:lnSpc>
                <a:spcPct val="80000"/>
              </a:lnSpc>
            </a:pPr>
            <a:r>
              <a:rPr sz="1500" b="1" u="sng" spc="7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9"/>
              </a:rPr>
              <a:t>Wilkins</a:t>
            </a:r>
            <a:r>
              <a:rPr sz="1500" b="1" spc="75" dirty="0">
                <a:latin typeface="Times New Roman"/>
                <a:cs typeface="Times New Roman"/>
                <a:hlinkClick r:id="rId9"/>
              </a:rPr>
              <a:t>and</a:t>
            </a:r>
            <a:r>
              <a:rPr sz="1500" b="1" spc="-10" dirty="0">
                <a:latin typeface="Times New Roman"/>
                <a:cs typeface="Times New Roman"/>
                <a:hlinkClick r:id="rId9"/>
              </a:rPr>
              <a:t> </a:t>
            </a:r>
            <a:r>
              <a:rPr sz="1500" b="1" u="sng" spc="7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Rosalind</a:t>
            </a:r>
            <a:r>
              <a:rPr sz="1500" b="1" u="sng" spc="-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 </a:t>
            </a:r>
            <a:r>
              <a:rPr sz="1500" b="1" u="sng" spc="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Franklin</a:t>
            </a:r>
            <a:r>
              <a:rPr sz="1500" b="1" spc="-60" dirty="0">
                <a:solidFill>
                  <a:srgbClr val="F491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1500" b="1" spc="65" dirty="0">
                <a:latin typeface="Times New Roman"/>
                <a:cs typeface="Times New Roman"/>
              </a:rPr>
              <a:t>at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25" dirty="0">
                <a:latin typeface="Times New Roman"/>
                <a:cs typeface="Times New Roman"/>
              </a:rPr>
              <a:t>King's  </a:t>
            </a:r>
            <a:r>
              <a:rPr sz="1500" b="1" spc="65" dirty="0">
                <a:latin typeface="Times New Roman"/>
                <a:cs typeface="Times New Roman"/>
              </a:rPr>
              <a:t>College,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95" dirty="0">
                <a:latin typeface="Times New Roman"/>
                <a:cs typeface="Times New Roman"/>
              </a:rPr>
              <a:t>determined</a:t>
            </a:r>
            <a:r>
              <a:rPr sz="1500" b="1" spc="-15" dirty="0">
                <a:latin typeface="Times New Roman"/>
                <a:cs typeface="Times New Roman"/>
              </a:rPr>
              <a:t> </a:t>
            </a:r>
            <a:r>
              <a:rPr sz="1500" b="1" spc="114" dirty="0">
                <a:latin typeface="Times New Roman"/>
                <a:cs typeface="Times New Roman"/>
              </a:rPr>
              <a:t>the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true</a:t>
            </a:r>
            <a:r>
              <a:rPr sz="1500" b="1" spc="-80" dirty="0">
                <a:latin typeface="Times New Roman"/>
                <a:cs typeface="Times New Roman"/>
              </a:rPr>
              <a:t> </a:t>
            </a:r>
            <a:r>
              <a:rPr sz="1500" b="1" spc="65" dirty="0">
                <a:latin typeface="Times New Roman"/>
                <a:cs typeface="Times New Roman"/>
              </a:rPr>
              <a:t>structure  </a:t>
            </a:r>
            <a:r>
              <a:rPr sz="1500" b="1" spc="90" dirty="0">
                <a:latin typeface="Times New Roman"/>
                <a:cs typeface="Times New Roman"/>
              </a:rPr>
              <a:t>of</a:t>
            </a:r>
            <a:r>
              <a:rPr sz="1500" b="1" spc="10" dirty="0">
                <a:latin typeface="Times New Roman"/>
                <a:cs typeface="Times New Roman"/>
              </a:rPr>
              <a:t> </a:t>
            </a:r>
            <a:r>
              <a:rPr sz="1500" b="1" u="sng" spc="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DNA</a:t>
            </a:r>
            <a:r>
              <a:rPr sz="1500" b="1" spc="-40" dirty="0">
                <a:solidFill>
                  <a:srgbClr val="F49100"/>
                </a:solidFill>
                <a:latin typeface="Times New Roman"/>
                <a:cs typeface="Times New Roman"/>
                <a:hlinkClick r:id="rId11"/>
              </a:rPr>
              <a:t> </a:t>
            </a:r>
            <a:r>
              <a:rPr sz="1500" b="1" spc="70" dirty="0">
                <a:latin typeface="Times New Roman"/>
                <a:cs typeface="Times New Roman"/>
              </a:rPr>
              <a:t>from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u="sng" spc="7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2"/>
              </a:rPr>
              <a:t>data</a:t>
            </a:r>
            <a:r>
              <a:rPr sz="1500" b="1" spc="-110" dirty="0">
                <a:solidFill>
                  <a:srgbClr val="F49100"/>
                </a:solidFill>
                <a:latin typeface="Times New Roman"/>
                <a:cs typeface="Times New Roman"/>
                <a:hlinkClick r:id="rId12"/>
              </a:rPr>
              <a:t> </a:t>
            </a:r>
            <a:r>
              <a:rPr sz="1500" b="1" spc="90" dirty="0">
                <a:latin typeface="Times New Roman"/>
                <a:cs typeface="Times New Roman"/>
              </a:rPr>
              <a:t>and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-5" dirty="0">
                <a:latin typeface="Times New Roman"/>
                <a:cs typeface="Times New Roman"/>
              </a:rPr>
              <a:t>X-ray</a:t>
            </a:r>
            <a:r>
              <a:rPr sz="1500" b="1" spc="-105" dirty="0">
                <a:latin typeface="Times New Roman"/>
                <a:cs typeface="Times New Roman"/>
              </a:rPr>
              <a:t> </a:t>
            </a:r>
            <a:r>
              <a:rPr sz="1500" b="1" spc="70" dirty="0">
                <a:latin typeface="Times New Roman"/>
                <a:cs typeface="Times New Roman"/>
              </a:rPr>
              <a:t>pictures</a:t>
            </a:r>
            <a:r>
              <a:rPr sz="1500" b="1" spc="-60" dirty="0">
                <a:latin typeface="Times New Roman"/>
                <a:cs typeface="Times New Roman"/>
              </a:rPr>
              <a:t> </a:t>
            </a:r>
            <a:r>
              <a:rPr sz="1500" b="1" spc="90" dirty="0">
                <a:latin typeface="Times New Roman"/>
                <a:cs typeface="Times New Roman"/>
              </a:rPr>
              <a:t>of  </a:t>
            </a:r>
            <a:r>
              <a:rPr sz="1500" b="1" spc="114" dirty="0">
                <a:latin typeface="Times New Roman"/>
                <a:cs typeface="Times New Roman"/>
              </a:rPr>
              <a:t>the </a:t>
            </a:r>
            <a:r>
              <a:rPr sz="1500" b="1" u="sng" spc="10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3"/>
              </a:rPr>
              <a:t>molecule</a:t>
            </a:r>
            <a:r>
              <a:rPr sz="1500" b="1" spc="105" dirty="0">
                <a:solidFill>
                  <a:srgbClr val="F49100"/>
                </a:solidFill>
                <a:latin typeface="Times New Roman"/>
                <a:cs typeface="Times New Roman"/>
                <a:hlinkClick r:id="rId13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that </a:t>
            </a:r>
            <a:r>
              <a:rPr sz="1500" b="1" spc="45" dirty="0">
                <a:latin typeface="Times New Roman"/>
                <a:cs typeface="Times New Roman"/>
              </a:rPr>
              <a:t>Franklin </a:t>
            </a:r>
            <a:r>
              <a:rPr sz="1500" b="1" spc="90" dirty="0">
                <a:latin typeface="Times New Roman"/>
                <a:cs typeface="Times New Roman"/>
              </a:rPr>
              <a:t>had </a:t>
            </a:r>
            <a:r>
              <a:rPr sz="1500" b="1" spc="80" dirty="0">
                <a:latin typeface="Times New Roman"/>
                <a:cs typeface="Times New Roman"/>
              </a:rPr>
              <a:t>taken.  </a:t>
            </a:r>
            <a:r>
              <a:rPr sz="1500" b="1" spc="60" dirty="0">
                <a:latin typeface="Times New Roman"/>
                <a:cs typeface="Times New Roman"/>
              </a:rPr>
              <a:t>In </a:t>
            </a:r>
            <a:r>
              <a:rPr sz="1500" b="1" spc="-50" dirty="0">
                <a:latin typeface="Times New Roman"/>
                <a:cs typeface="Times New Roman"/>
              </a:rPr>
              <a:t>1953, </a:t>
            </a:r>
            <a:r>
              <a:rPr sz="1500" b="1" spc="60" dirty="0">
                <a:latin typeface="Times New Roman"/>
                <a:cs typeface="Times New Roman"/>
              </a:rPr>
              <a:t>Watson </a:t>
            </a:r>
            <a:r>
              <a:rPr sz="1500" b="1" spc="90" dirty="0">
                <a:latin typeface="Times New Roman"/>
                <a:cs typeface="Times New Roman"/>
              </a:rPr>
              <a:t>and </a:t>
            </a:r>
            <a:r>
              <a:rPr sz="1500" b="1" spc="15" dirty="0">
                <a:latin typeface="Times New Roman"/>
                <a:cs typeface="Times New Roman"/>
              </a:rPr>
              <a:t>Crick </a:t>
            </a:r>
            <a:r>
              <a:rPr sz="1500" b="1" spc="95" dirty="0">
                <a:latin typeface="Times New Roman"/>
                <a:cs typeface="Times New Roman"/>
              </a:rPr>
              <a:t>published </a:t>
            </a:r>
            <a:r>
              <a:rPr sz="1500" b="1" spc="50" dirty="0">
                <a:latin typeface="Times New Roman"/>
                <a:cs typeface="Times New Roman"/>
              </a:rPr>
              <a:t>a  </a:t>
            </a:r>
            <a:r>
              <a:rPr sz="1500" b="1" spc="65" dirty="0">
                <a:latin typeface="Times New Roman"/>
                <a:cs typeface="Times New Roman"/>
              </a:rPr>
              <a:t>paper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95" dirty="0">
                <a:latin typeface="Times New Roman"/>
                <a:cs typeface="Times New Roman"/>
              </a:rPr>
              <a:t>in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114" dirty="0">
                <a:latin typeface="Times New Roman"/>
                <a:cs typeface="Times New Roman"/>
              </a:rPr>
              <a:t>the</a:t>
            </a:r>
            <a:r>
              <a:rPr sz="1500" b="1" spc="-90" dirty="0">
                <a:latin typeface="Times New Roman"/>
                <a:cs typeface="Times New Roman"/>
              </a:rPr>
              <a:t> </a:t>
            </a:r>
            <a:r>
              <a:rPr sz="1500" b="1" spc="80" dirty="0">
                <a:latin typeface="Times New Roman"/>
                <a:cs typeface="Times New Roman"/>
              </a:rPr>
              <a:t>scientific</a:t>
            </a:r>
            <a:endParaRPr sz="1500">
              <a:latin typeface="Times New Roman"/>
              <a:cs typeface="Times New Roman"/>
            </a:endParaRPr>
          </a:p>
          <a:p>
            <a:pPr marL="287020" marR="5080">
              <a:lnSpc>
                <a:spcPct val="80000"/>
              </a:lnSpc>
            </a:pPr>
            <a:r>
              <a:rPr sz="1500" b="1" spc="-20" dirty="0">
                <a:latin typeface="Times New Roman"/>
                <a:cs typeface="Times New Roman"/>
              </a:rPr>
              <a:t>journal</a:t>
            </a:r>
            <a:r>
              <a:rPr sz="1500" b="1" i="1" spc="-20" dirty="0">
                <a:latin typeface="Georgia"/>
                <a:cs typeface="Georgia"/>
              </a:rPr>
              <a:t>Nature </a:t>
            </a:r>
            <a:r>
              <a:rPr sz="1500" b="1" spc="75" dirty="0">
                <a:latin typeface="Times New Roman"/>
                <a:cs typeface="Times New Roman"/>
              </a:rPr>
              <a:t>describing </a:t>
            </a:r>
            <a:r>
              <a:rPr sz="1500" b="1" spc="95" dirty="0">
                <a:latin typeface="Times New Roman"/>
                <a:cs typeface="Times New Roman"/>
              </a:rPr>
              <a:t>this</a:t>
            </a:r>
            <a:r>
              <a:rPr sz="1500" b="1" spc="-195" dirty="0">
                <a:latin typeface="Times New Roman"/>
                <a:cs typeface="Times New Roman"/>
              </a:rPr>
              <a:t> </a:t>
            </a:r>
            <a:r>
              <a:rPr sz="1500" b="1" spc="60" dirty="0">
                <a:latin typeface="Times New Roman"/>
                <a:cs typeface="Times New Roman"/>
              </a:rPr>
              <a:t>research.  Watson, </a:t>
            </a:r>
            <a:r>
              <a:rPr sz="1500" b="1" spc="20" dirty="0">
                <a:latin typeface="Times New Roman"/>
                <a:cs typeface="Times New Roman"/>
              </a:rPr>
              <a:t>Crick, </a:t>
            </a:r>
            <a:r>
              <a:rPr sz="1500" b="1" spc="65" dirty="0">
                <a:latin typeface="Times New Roman"/>
                <a:cs typeface="Times New Roman"/>
              </a:rPr>
              <a:t>Wilkins </a:t>
            </a:r>
            <a:r>
              <a:rPr sz="1500" b="1" spc="90" dirty="0">
                <a:latin typeface="Times New Roman"/>
                <a:cs typeface="Times New Roman"/>
              </a:rPr>
              <a:t>and </a:t>
            </a:r>
            <a:r>
              <a:rPr sz="1500" b="1" spc="45" dirty="0">
                <a:latin typeface="Times New Roman"/>
                <a:cs typeface="Times New Roman"/>
              </a:rPr>
              <a:t>Franklin  </a:t>
            </a:r>
            <a:r>
              <a:rPr sz="1500" b="1" spc="90" dirty="0">
                <a:latin typeface="Times New Roman"/>
                <a:cs typeface="Times New Roman"/>
              </a:rPr>
              <a:t>had </a:t>
            </a:r>
            <a:r>
              <a:rPr sz="1500" b="1" spc="105" dirty="0">
                <a:latin typeface="Times New Roman"/>
                <a:cs typeface="Times New Roman"/>
              </a:rPr>
              <a:t>shown </a:t>
            </a:r>
            <a:r>
              <a:rPr sz="1500" b="1" spc="85" dirty="0">
                <a:latin typeface="Times New Roman"/>
                <a:cs typeface="Times New Roman"/>
              </a:rPr>
              <a:t>that </a:t>
            </a:r>
            <a:r>
              <a:rPr sz="1500" b="1" spc="114" dirty="0">
                <a:latin typeface="Times New Roman"/>
                <a:cs typeface="Times New Roman"/>
              </a:rPr>
              <a:t>not </a:t>
            </a:r>
            <a:r>
              <a:rPr sz="1500" b="1" spc="85" dirty="0">
                <a:latin typeface="Times New Roman"/>
                <a:cs typeface="Times New Roman"/>
              </a:rPr>
              <a:t>only is </a:t>
            </a:r>
            <a:r>
              <a:rPr sz="1500" b="1" spc="114" dirty="0">
                <a:latin typeface="Times New Roman"/>
                <a:cs typeface="Times New Roman"/>
              </a:rPr>
              <a:t>the </a:t>
            </a:r>
            <a:r>
              <a:rPr sz="1500" b="1" spc="20" dirty="0">
                <a:latin typeface="Times New Roman"/>
                <a:cs typeface="Times New Roman"/>
              </a:rPr>
              <a:t>DNA  </a:t>
            </a:r>
            <a:r>
              <a:rPr sz="1500" b="1" spc="105" dirty="0">
                <a:latin typeface="Times New Roman"/>
                <a:cs typeface="Times New Roman"/>
              </a:rPr>
              <a:t>molecule</a:t>
            </a:r>
            <a:r>
              <a:rPr sz="1500" b="1" spc="-105" dirty="0">
                <a:latin typeface="Times New Roman"/>
                <a:cs typeface="Times New Roman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double-stranded,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but</a:t>
            </a:r>
            <a:r>
              <a:rPr sz="1500" b="1" spc="-65" dirty="0">
                <a:latin typeface="Times New Roman"/>
                <a:cs typeface="Times New Roman"/>
              </a:rPr>
              <a:t> </a:t>
            </a:r>
            <a:r>
              <a:rPr sz="1500" b="1" spc="114" dirty="0">
                <a:latin typeface="Times New Roman"/>
                <a:cs typeface="Times New Roman"/>
              </a:rPr>
              <a:t>the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80" dirty="0">
                <a:latin typeface="Times New Roman"/>
                <a:cs typeface="Times New Roman"/>
              </a:rPr>
              <a:t>two  </a:t>
            </a:r>
            <a:r>
              <a:rPr sz="1500" b="1" spc="75" dirty="0">
                <a:latin typeface="Times New Roman"/>
                <a:cs typeface="Times New Roman"/>
              </a:rPr>
              <a:t>strands </a:t>
            </a:r>
            <a:r>
              <a:rPr sz="1500" b="1" spc="35" dirty="0">
                <a:latin typeface="Times New Roman"/>
                <a:cs typeface="Times New Roman"/>
              </a:rPr>
              <a:t>wrap </a:t>
            </a:r>
            <a:r>
              <a:rPr sz="1500" b="1" spc="80" dirty="0">
                <a:latin typeface="Times New Roman"/>
                <a:cs typeface="Times New Roman"/>
              </a:rPr>
              <a:t>around </a:t>
            </a:r>
            <a:r>
              <a:rPr sz="1500" b="1" spc="90" dirty="0">
                <a:latin typeface="Times New Roman"/>
                <a:cs typeface="Times New Roman"/>
              </a:rPr>
              <a:t>each </a:t>
            </a:r>
            <a:r>
              <a:rPr sz="1500" b="1" spc="95" dirty="0">
                <a:latin typeface="Times New Roman"/>
                <a:cs typeface="Times New Roman"/>
              </a:rPr>
              <a:t>other  </a:t>
            </a:r>
            <a:r>
              <a:rPr sz="1500" b="1" spc="80" dirty="0">
                <a:latin typeface="Times New Roman"/>
                <a:cs typeface="Times New Roman"/>
              </a:rPr>
              <a:t>forming </a:t>
            </a:r>
            <a:r>
              <a:rPr sz="1500" b="1" spc="50" dirty="0">
                <a:latin typeface="Times New Roman"/>
                <a:cs typeface="Times New Roman"/>
              </a:rPr>
              <a:t>a </a:t>
            </a:r>
            <a:r>
              <a:rPr sz="1500" b="1" spc="75" dirty="0">
                <a:latin typeface="Times New Roman"/>
                <a:cs typeface="Times New Roman"/>
              </a:rPr>
              <a:t>coil, </a:t>
            </a:r>
            <a:r>
              <a:rPr sz="1500" b="1" spc="65" dirty="0">
                <a:latin typeface="Times New Roman"/>
                <a:cs typeface="Times New Roman"/>
              </a:rPr>
              <a:t>or </a:t>
            </a:r>
            <a:r>
              <a:rPr sz="1500" b="1" spc="85" dirty="0">
                <a:latin typeface="Times New Roman"/>
                <a:cs typeface="Times New Roman"/>
              </a:rPr>
              <a:t>helix. </a:t>
            </a:r>
            <a:r>
              <a:rPr sz="1500" b="1" spc="60" dirty="0">
                <a:latin typeface="Times New Roman"/>
                <a:cs typeface="Times New Roman"/>
              </a:rPr>
              <a:t>The </a:t>
            </a:r>
            <a:r>
              <a:rPr sz="1500" b="1" spc="75" dirty="0">
                <a:latin typeface="Times New Roman"/>
                <a:cs typeface="Times New Roman"/>
              </a:rPr>
              <a:t>true  </a:t>
            </a:r>
            <a:r>
              <a:rPr sz="1500" b="1" spc="65" dirty="0">
                <a:latin typeface="Times New Roman"/>
                <a:cs typeface="Times New Roman"/>
              </a:rPr>
              <a:t>structure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of</a:t>
            </a:r>
            <a:r>
              <a:rPr sz="1500" b="1" spc="5" dirty="0">
                <a:latin typeface="Times New Roman"/>
                <a:cs typeface="Times New Roman"/>
              </a:rPr>
              <a:t> </a:t>
            </a:r>
            <a:r>
              <a:rPr sz="1500" b="1" spc="114" dirty="0">
                <a:latin typeface="Times New Roman"/>
                <a:cs typeface="Times New Roman"/>
              </a:rPr>
              <a:t>the</a:t>
            </a:r>
            <a:r>
              <a:rPr sz="1500" b="1" spc="-55" dirty="0">
                <a:latin typeface="Times New Roman"/>
                <a:cs typeface="Times New Roman"/>
              </a:rPr>
              <a:t> </a:t>
            </a:r>
            <a:r>
              <a:rPr sz="1500" b="1" spc="20" dirty="0">
                <a:latin typeface="Times New Roman"/>
                <a:cs typeface="Times New Roman"/>
              </a:rPr>
              <a:t>DNA</a:t>
            </a:r>
            <a:r>
              <a:rPr sz="1500" b="1" spc="-40" dirty="0">
                <a:latin typeface="Times New Roman"/>
                <a:cs typeface="Times New Roman"/>
              </a:rPr>
              <a:t> </a:t>
            </a:r>
            <a:r>
              <a:rPr sz="1500" b="1" spc="105" dirty="0">
                <a:latin typeface="Times New Roman"/>
                <a:cs typeface="Times New Roman"/>
              </a:rPr>
              <a:t>molecule</a:t>
            </a:r>
            <a:r>
              <a:rPr sz="1500" b="1" spc="-50" dirty="0">
                <a:latin typeface="Times New Roman"/>
                <a:cs typeface="Times New Roman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is</a:t>
            </a:r>
            <a:endParaRPr sz="1500">
              <a:latin typeface="Times New Roman"/>
              <a:cs typeface="Times New Roman"/>
            </a:endParaRPr>
          </a:p>
          <a:p>
            <a:pPr marL="287020">
              <a:lnSpc>
                <a:spcPts val="1440"/>
              </a:lnSpc>
            </a:pPr>
            <a:r>
              <a:rPr sz="1500" b="1" spc="50" dirty="0">
                <a:latin typeface="Times New Roman"/>
                <a:cs typeface="Times New Roman"/>
              </a:rPr>
              <a:t>a</a:t>
            </a:r>
            <a:r>
              <a:rPr sz="1500" b="1" spc="-100" dirty="0">
                <a:latin typeface="Times New Roman"/>
                <a:cs typeface="Times New Roman"/>
              </a:rPr>
              <a:t> </a:t>
            </a:r>
            <a:r>
              <a:rPr sz="1500" b="1" spc="105" dirty="0">
                <a:latin typeface="Times New Roman"/>
                <a:cs typeface="Times New Roman"/>
              </a:rPr>
              <a:t>double</a:t>
            </a:r>
            <a:r>
              <a:rPr sz="1500" b="1" spc="-70" dirty="0">
                <a:latin typeface="Times New Roman"/>
                <a:cs typeface="Times New Roman"/>
              </a:rPr>
              <a:t> </a:t>
            </a:r>
            <a:r>
              <a:rPr sz="1500" b="1" spc="85" dirty="0">
                <a:latin typeface="Times New Roman"/>
                <a:cs typeface="Times New Roman"/>
              </a:rPr>
              <a:t>helix,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75" dirty="0">
                <a:latin typeface="Times New Roman"/>
                <a:cs typeface="Times New Roman"/>
              </a:rPr>
              <a:t>as</a:t>
            </a:r>
            <a:r>
              <a:rPr sz="1500" b="1" spc="-90" dirty="0">
                <a:latin typeface="Times New Roman"/>
                <a:cs typeface="Times New Roman"/>
              </a:rPr>
              <a:t> </a:t>
            </a:r>
            <a:r>
              <a:rPr sz="1500" b="1" spc="105" dirty="0">
                <a:latin typeface="Times New Roman"/>
                <a:cs typeface="Times New Roman"/>
              </a:rPr>
              <a:t>shown</a:t>
            </a:r>
            <a:r>
              <a:rPr sz="1500" b="1" spc="-75" dirty="0">
                <a:latin typeface="Times New Roman"/>
                <a:cs typeface="Times New Roman"/>
              </a:rPr>
              <a:t> </a:t>
            </a:r>
            <a:r>
              <a:rPr sz="1500" b="1" spc="65" dirty="0">
                <a:latin typeface="Times New Roman"/>
                <a:cs typeface="Times New Roman"/>
              </a:rPr>
              <a:t>at</a:t>
            </a:r>
            <a:r>
              <a:rPr sz="1500" b="1" spc="-85" dirty="0">
                <a:latin typeface="Times New Roman"/>
                <a:cs typeface="Times New Roman"/>
              </a:rPr>
              <a:t> </a:t>
            </a:r>
            <a:r>
              <a:rPr sz="1500" b="1" spc="60" dirty="0">
                <a:latin typeface="Times New Roman"/>
                <a:cs typeface="Times New Roman"/>
              </a:rPr>
              <a:t>right.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86400" y="1905000"/>
            <a:ext cx="2895600" cy="413156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08175"/>
            <a:ext cx="3766185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48080" algn="l"/>
              </a:tabLst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            </a:t>
            </a:r>
            <a:r>
              <a:rPr sz="2450" spc="-615" dirty="0">
                <a:solidFill>
                  <a:srgbClr val="0AD0D9"/>
                </a:solidFill>
                <a:latin typeface="Arial"/>
                <a:cs typeface="Arial"/>
              </a:rPr>
              <a:t> </a:t>
            </a:r>
            <a:r>
              <a:rPr sz="2600" b="1" spc="110" dirty="0">
                <a:latin typeface="Times New Roman"/>
                <a:cs typeface="Times New Roman"/>
              </a:rPr>
              <a:t>The	</a:t>
            </a:r>
            <a:r>
              <a:rPr sz="2600" b="1" spc="150" dirty="0">
                <a:latin typeface="Times New Roman"/>
                <a:cs typeface="Times New Roman"/>
              </a:rPr>
              <a:t>double-stranded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552569" y="1908175"/>
            <a:ext cx="406146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012190" algn="l"/>
                <a:tab pos="2725420" algn="l"/>
                <a:tab pos="3530600" algn="l"/>
              </a:tabLst>
            </a:pPr>
            <a:r>
              <a:rPr sz="2600" b="1" u="heavy" spc="15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D</a:t>
            </a:r>
            <a:r>
              <a:rPr sz="2600" b="1" u="heavy" spc="7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N</a:t>
            </a:r>
            <a:r>
              <a:rPr sz="2600" b="1" u="heavy" spc="-13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A</a:t>
            </a:r>
            <a:r>
              <a:rPr sz="2600" b="1" dirty="0">
                <a:solidFill>
                  <a:srgbClr val="F49100"/>
                </a:solidFill>
                <a:latin typeface="Times New Roman"/>
                <a:cs typeface="Times New Roman"/>
              </a:rPr>
              <a:t>	</a:t>
            </a:r>
            <a:r>
              <a:rPr sz="2600" b="1" u="heavy" spc="20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mole</a:t>
            </a:r>
            <a:r>
              <a:rPr sz="2600" b="1" u="heavy" spc="16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c</a:t>
            </a:r>
            <a:r>
              <a:rPr sz="2600" b="1" u="heavy" spc="18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ule</a:t>
            </a:r>
            <a:r>
              <a:rPr sz="2600" b="1" dirty="0">
                <a:solidFill>
                  <a:srgbClr val="F49100"/>
                </a:solidFill>
                <a:latin typeface="Times New Roman"/>
                <a:cs typeface="Times New Roman"/>
              </a:rPr>
              <a:t>	</a:t>
            </a:r>
            <a:r>
              <a:rPr sz="2600" b="1" spc="170" dirty="0">
                <a:latin typeface="Times New Roman"/>
                <a:cs typeface="Times New Roman"/>
              </a:rPr>
              <a:t>ha</a:t>
            </a:r>
            <a:r>
              <a:rPr sz="2600" b="1" spc="130" dirty="0">
                <a:latin typeface="Times New Roman"/>
                <a:cs typeface="Times New Roman"/>
              </a:rPr>
              <a:t>s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0564" y="2264791"/>
            <a:ext cx="7805420" cy="77914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5080">
              <a:lnSpc>
                <a:spcPts val="2810"/>
              </a:lnSpc>
              <a:spcBef>
                <a:spcPts val="455"/>
              </a:spcBef>
              <a:tabLst>
                <a:tab pos="1179830" algn="l"/>
                <a:tab pos="1278890" algn="l"/>
                <a:tab pos="1794510" algn="l"/>
                <a:tab pos="2435860" algn="l"/>
                <a:tab pos="3234690" algn="l"/>
                <a:tab pos="3626485" algn="l"/>
                <a:tab pos="4217670" algn="l"/>
                <a:tab pos="4330700" algn="l"/>
                <a:tab pos="5342890" algn="l"/>
                <a:tab pos="5422265" algn="l"/>
                <a:tab pos="6313805" algn="l"/>
                <a:tab pos="6522084" algn="l"/>
                <a:tab pos="7459980" algn="l"/>
                <a:tab pos="7531734" algn="l"/>
              </a:tabLst>
            </a:pPr>
            <a:r>
              <a:rPr sz="2600" b="1" spc="180" dirty="0">
                <a:latin typeface="Times New Roman"/>
                <a:cs typeface="Times New Roman"/>
              </a:rPr>
              <a:t>unique		</a:t>
            </a:r>
            <a:r>
              <a:rPr sz="2600" b="1" spc="114" dirty="0">
                <a:latin typeface="Times New Roman"/>
                <a:cs typeface="Times New Roman"/>
              </a:rPr>
              <a:t>ability	</a:t>
            </a:r>
            <a:r>
              <a:rPr sz="2600" b="1" spc="145" dirty="0">
                <a:latin typeface="Times New Roman"/>
                <a:cs typeface="Times New Roman"/>
              </a:rPr>
              <a:t>that	</a:t>
            </a:r>
            <a:r>
              <a:rPr sz="2600" b="1" spc="135" dirty="0">
                <a:latin typeface="Times New Roman"/>
                <a:cs typeface="Times New Roman"/>
              </a:rPr>
              <a:t>it	can		</a:t>
            </a:r>
            <a:r>
              <a:rPr sz="2600" b="1" spc="165" dirty="0">
                <a:latin typeface="Times New Roman"/>
                <a:cs typeface="Times New Roman"/>
              </a:rPr>
              <a:t>make	</a:t>
            </a:r>
            <a:r>
              <a:rPr sz="2600" b="1" spc="125" dirty="0">
                <a:latin typeface="Times New Roman"/>
                <a:cs typeface="Times New Roman"/>
              </a:rPr>
              <a:t>exact	</a:t>
            </a:r>
            <a:r>
              <a:rPr sz="2600" b="1" spc="170" dirty="0">
                <a:latin typeface="Times New Roman"/>
                <a:cs typeface="Times New Roman"/>
              </a:rPr>
              <a:t>copies	</a:t>
            </a:r>
            <a:r>
              <a:rPr sz="2600" b="1" spc="155" dirty="0">
                <a:latin typeface="Times New Roman"/>
                <a:cs typeface="Times New Roman"/>
              </a:rPr>
              <a:t>of  </a:t>
            </a:r>
            <a:r>
              <a:rPr sz="2600" b="1" spc="175" dirty="0">
                <a:latin typeface="Times New Roman"/>
                <a:cs typeface="Times New Roman"/>
              </a:rPr>
              <a:t>itse</a:t>
            </a:r>
            <a:r>
              <a:rPr sz="2600" b="1" spc="120" dirty="0">
                <a:latin typeface="Times New Roman"/>
                <a:cs typeface="Times New Roman"/>
              </a:rPr>
              <a:t>l</a:t>
            </a:r>
            <a:r>
              <a:rPr sz="2600" b="1" spc="20" dirty="0">
                <a:latin typeface="Times New Roman"/>
                <a:cs typeface="Times New Roman"/>
              </a:rPr>
              <a:t>f</a:t>
            </a:r>
            <a:r>
              <a:rPr sz="2600" b="1" spc="95" dirty="0">
                <a:latin typeface="Times New Roman"/>
                <a:cs typeface="Times New Roman"/>
              </a:rPr>
              <a:t>,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14" dirty="0">
                <a:latin typeface="Times New Roman"/>
                <a:cs typeface="Times New Roman"/>
              </a:rPr>
              <a:t>or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155" dirty="0">
                <a:latin typeface="Times New Roman"/>
                <a:cs typeface="Times New Roman"/>
              </a:rPr>
              <a:t>sel</a:t>
            </a:r>
            <a:r>
              <a:rPr sz="2600" b="1" spc="135" dirty="0">
                <a:latin typeface="Times New Roman"/>
                <a:cs typeface="Times New Roman"/>
              </a:rPr>
              <a:t>f</a:t>
            </a:r>
            <a:r>
              <a:rPr sz="2600" b="1" spc="40" dirty="0">
                <a:latin typeface="Times New Roman"/>
                <a:cs typeface="Times New Roman"/>
              </a:rPr>
              <a:t>-</a:t>
            </a:r>
            <a:r>
              <a:rPr sz="2600" b="1" spc="-75" dirty="0">
                <a:latin typeface="Times New Roman"/>
                <a:cs typeface="Times New Roman"/>
              </a:rPr>
              <a:t>r</a:t>
            </a:r>
            <a:r>
              <a:rPr sz="2600" b="1" spc="204" dirty="0">
                <a:latin typeface="Times New Roman"/>
                <a:cs typeface="Times New Roman"/>
              </a:rPr>
              <a:t>ep</a:t>
            </a:r>
            <a:r>
              <a:rPr sz="2600" b="1" spc="100" dirty="0">
                <a:latin typeface="Times New Roman"/>
                <a:cs typeface="Times New Roman"/>
              </a:rPr>
              <a:t>l</a:t>
            </a:r>
            <a:r>
              <a:rPr sz="2600" b="1" spc="125" dirty="0">
                <a:latin typeface="Times New Roman"/>
                <a:cs typeface="Times New Roman"/>
              </a:rPr>
              <a:t>ica</a:t>
            </a:r>
            <a:r>
              <a:rPr sz="2600" b="1" spc="55" dirty="0">
                <a:latin typeface="Times New Roman"/>
                <a:cs typeface="Times New Roman"/>
              </a:rPr>
              <a:t>t</a:t>
            </a:r>
            <a:r>
              <a:rPr sz="2600" b="1" spc="240" dirty="0">
                <a:latin typeface="Times New Roman"/>
                <a:cs typeface="Times New Roman"/>
              </a:rPr>
              <a:t>e</a:t>
            </a:r>
            <a:r>
              <a:rPr sz="2600" b="1" spc="95" dirty="0">
                <a:latin typeface="Times New Roman"/>
                <a:cs typeface="Times New Roman"/>
              </a:rPr>
              <a:t>.</a:t>
            </a:r>
            <a:r>
              <a:rPr sz="2600" b="1" dirty="0">
                <a:latin typeface="Times New Roman"/>
                <a:cs typeface="Times New Roman"/>
              </a:rPr>
              <a:t>	</a:t>
            </a:r>
            <a:r>
              <a:rPr sz="2600" b="1" spc="-65" dirty="0">
                <a:latin typeface="Times New Roman"/>
                <a:cs typeface="Times New Roman"/>
              </a:rPr>
              <a:t>W</a:t>
            </a:r>
            <a:r>
              <a:rPr sz="2600" b="1" spc="210" dirty="0">
                <a:latin typeface="Times New Roman"/>
                <a:cs typeface="Times New Roman"/>
              </a:rPr>
              <a:t>he</a:t>
            </a:r>
            <a:r>
              <a:rPr sz="2600" b="1" spc="240" dirty="0">
                <a:latin typeface="Times New Roman"/>
                <a:cs typeface="Times New Roman"/>
              </a:rPr>
              <a:t>n</a:t>
            </a:r>
            <a:r>
              <a:rPr sz="2600" b="1" dirty="0">
                <a:latin typeface="Times New Roman"/>
                <a:cs typeface="Times New Roman"/>
              </a:rPr>
              <a:t>		</a:t>
            </a:r>
            <a:r>
              <a:rPr sz="2600" b="1" spc="185" dirty="0">
                <a:latin typeface="Times New Roman"/>
                <a:cs typeface="Times New Roman"/>
              </a:rPr>
              <a:t>mo</a:t>
            </a:r>
            <a:r>
              <a:rPr sz="2600" b="1" spc="70" dirty="0">
                <a:latin typeface="Times New Roman"/>
                <a:cs typeface="Times New Roman"/>
              </a:rPr>
              <a:t>r</a:t>
            </a:r>
            <a:r>
              <a:rPr sz="2600" b="1" spc="245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		</a:t>
            </a:r>
            <a:r>
              <a:rPr sz="2600" b="1" spc="130" dirty="0">
                <a:latin typeface="Times New Roman"/>
                <a:cs typeface="Times New Roman"/>
              </a:rPr>
              <a:t>D</a:t>
            </a:r>
            <a:r>
              <a:rPr sz="2600" b="1" spc="110" dirty="0">
                <a:latin typeface="Times New Roman"/>
                <a:cs typeface="Times New Roman"/>
              </a:rPr>
              <a:t>N</a:t>
            </a:r>
            <a:r>
              <a:rPr sz="2600" b="1" spc="-13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		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896995" y="2977718"/>
            <a:ext cx="4714240" cy="4229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811020" algn="l"/>
                <a:tab pos="2992120" algn="l"/>
                <a:tab pos="3642995" algn="l"/>
              </a:tabLst>
            </a:pPr>
            <a:r>
              <a:rPr sz="2600" b="1" u="heavy" spc="1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9"/>
              </a:rPr>
              <a:t>organism</a:t>
            </a:r>
            <a:r>
              <a:rPr sz="2600" b="1" spc="145" dirty="0">
                <a:solidFill>
                  <a:srgbClr val="F49100"/>
                </a:solidFill>
                <a:latin typeface="Times New Roman"/>
                <a:cs typeface="Times New Roman"/>
              </a:rPr>
              <a:t>	</a:t>
            </a:r>
            <a:r>
              <a:rPr sz="2600" b="1" spc="160" dirty="0">
                <a:latin typeface="Times New Roman"/>
                <a:cs typeface="Times New Roman"/>
              </a:rPr>
              <a:t>(such	</a:t>
            </a:r>
            <a:r>
              <a:rPr sz="2600" b="1" spc="130" dirty="0">
                <a:latin typeface="Times New Roman"/>
                <a:cs typeface="Times New Roman"/>
              </a:rPr>
              <a:t>as	during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564" y="3334892"/>
            <a:ext cx="209804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600" b="1" spc="140" dirty="0">
                <a:latin typeface="Times New Roman"/>
                <a:cs typeface="Times New Roman"/>
                <a:hlinkClick r:id="rId10"/>
              </a:rPr>
              <a:t>reproduction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0564" y="2977718"/>
            <a:ext cx="3622040" cy="779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65"/>
              </a:lnSpc>
              <a:spcBef>
                <a:spcPts val="105"/>
              </a:spcBef>
              <a:tabLst>
                <a:tab pos="1694814" algn="l"/>
                <a:tab pos="2385695" algn="l"/>
              </a:tabLst>
            </a:pPr>
            <a:r>
              <a:rPr sz="2600" b="1" spc="120" dirty="0">
                <a:latin typeface="Times New Roman"/>
                <a:cs typeface="Times New Roman"/>
              </a:rPr>
              <a:t>required	</a:t>
            </a:r>
            <a:r>
              <a:rPr sz="2600" b="1" spc="75" dirty="0">
                <a:latin typeface="Times New Roman"/>
                <a:cs typeface="Times New Roman"/>
              </a:rPr>
              <a:t>by	</a:t>
            </a:r>
            <a:r>
              <a:rPr sz="2600" b="1" spc="150" dirty="0">
                <a:latin typeface="Times New Roman"/>
                <a:cs typeface="Times New Roman"/>
              </a:rPr>
              <a:t>an</a:t>
            </a:r>
            <a:endParaRPr sz="2600">
              <a:latin typeface="Times New Roman"/>
              <a:cs typeface="Times New Roman"/>
            </a:endParaRPr>
          </a:p>
          <a:p>
            <a:pPr marL="2405380">
              <a:lnSpc>
                <a:spcPts val="2965"/>
              </a:lnSpc>
              <a:tabLst>
                <a:tab pos="3059430" algn="l"/>
              </a:tabLst>
            </a:pPr>
            <a:r>
              <a:rPr sz="2600" b="1" spc="114" dirty="0">
                <a:latin typeface="Times New Roman"/>
                <a:cs typeface="Times New Roman"/>
                <a:hlinkClick r:id="rId10"/>
              </a:rPr>
              <a:t>or	</a:t>
            </a:r>
            <a:r>
              <a:rPr sz="2600" b="1" spc="50" dirty="0">
                <a:latin typeface="Times New Roman"/>
                <a:cs typeface="Times New Roman"/>
                <a:hlinkClick r:id="rId10"/>
              </a:rPr>
              <a:t>c</a:t>
            </a:r>
            <a:r>
              <a:rPr sz="2600" b="1" spc="170" dirty="0">
                <a:latin typeface="Times New Roman"/>
                <a:cs typeface="Times New Roman"/>
                <a:hlinkClick r:id="rId10"/>
              </a:rPr>
              <a:t>ell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30877" y="3334892"/>
            <a:ext cx="3881120" cy="4222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564005" algn="l"/>
                <a:tab pos="2397760" algn="l"/>
              </a:tabLst>
            </a:pPr>
            <a:r>
              <a:rPr sz="2600" b="1" spc="100" dirty="0">
                <a:latin typeface="Times New Roman"/>
                <a:cs typeface="Times New Roman"/>
                <a:hlinkClick r:id="rId10"/>
              </a:rPr>
              <a:t>g</a:t>
            </a:r>
            <a:r>
              <a:rPr sz="2600" b="1" spc="-65" dirty="0">
                <a:latin typeface="Times New Roman"/>
                <a:cs typeface="Times New Roman"/>
                <a:hlinkClick r:id="rId10"/>
              </a:rPr>
              <a:t>r</a:t>
            </a:r>
            <a:r>
              <a:rPr sz="2600" b="1" spc="195" dirty="0">
                <a:latin typeface="Times New Roman"/>
                <a:cs typeface="Times New Roman"/>
                <a:hlinkClick r:id="rId10"/>
              </a:rPr>
              <a:t>o</a:t>
            </a:r>
            <a:r>
              <a:rPr sz="2600" b="1" spc="170" dirty="0">
                <a:latin typeface="Times New Roman"/>
                <a:cs typeface="Times New Roman"/>
                <a:hlinkClick r:id="rId10"/>
              </a:rPr>
              <a:t>w</a:t>
            </a:r>
            <a:r>
              <a:rPr sz="2600" b="1" spc="85" dirty="0">
                <a:latin typeface="Times New Roman"/>
                <a:cs typeface="Times New Roman"/>
                <a:hlinkClick r:id="rId10"/>
              </a:rPr>
              <a:t>t</a:t>
            </a:r>
            <a:r>
              <a:rPr sz="2600" b="1" spc="215" dirty="0">
                <a:latin typeface="Times New Roman"/>
                <a:cs typeface="Times New Roman"/>
                <a:hlinkClick r:id="rId10"/>
              </a:rPr>
              <a:t>h</a:t>
            </a:r>
            <a:r>
              <a:rPr sz="2600" b="1" spc="130" dirty="0">
                <a:latin typeface="Times New Roman"/>
                <a:cs typeface="Times New Roman"/>
                <a:hlinkClick r:id="rId10"/>
              </a:rPr>
              <a:t>)</a:t>
            </a:r>
            <a:r>
              <a:rPr sz="2600" b="1" dirty="0">
                <a:latin typeface="Times New Roman"/>
                <a:cs typeface="Times New Roman"/>
                <a:hlinkClick r:id="rId10"/>
              </a:rPr>
              <a:t>	</a:t>
            </a:r>
            <a:r>
              <a:rPr sz="2600" b="1" spc="200" dirty="0">
                <a:latin typeface="Times New Roman"/>
                <a:cs typeface="Times New Roman"/>
                <a:hlinkClick r:id="rId10"/>
              </a:rPr>
              <a:t>the</a:t>
            </a:r>
            <a:r>
              <a:rPr sz="2600" b="1" dirty="0">
                <a:latin typeface="Times New Roman"/>
                <a:cs typeface="Times New Roman"/>
                <a:hlinkClick r:id="rId10"/>
              </a:rPr>
              <a:t>	</a:t>
            </a:r>
            <a:r>
              <a:rPr sz="2600" b="1" u="heavy" spc="17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h</a:t>
            </a:r>
            <a:r>
              <a:rPr sz="2600" b="1" u="heavy" spc="-3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y</a:t>
            </a:r>
            <a:r>
              <a:rPr sz="2600" b="1" u="heavy" spc="7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d</a:t>
            </a:r>
            <a:r>
              <a:rPr sz="2600" b="1" u="heavy" spc="2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r</a:t>
            </a:r>
            <a:r>
              <a:rPr sz="2600" b="1" u="heavy" spc="18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o</a:t>
            </a:r>
            <a:r>
              <a:rPr sz="2600" b="1" u="heavy" spc="1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g</a:t>
            </a:r>
            <a:r>
              <a:rPr sz="2600" b="1" u="heavy" spc="229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en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0564" y="3691509"/>
            <a:ext cx="7806055" cy="2562860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12700" marR="5080" algn="just">
              <a:lnSpc>
                <a:spcPct val="90000"/>
              </a:lnSpc>
              <a:spcBef>
                <a:spcPts val="415"/>
              </a:spcBef>
            </a:pPr>
            <a:r>
              <a:rPr sz="2600" b="1" u="heavy" spc="19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bonds</a:t>
            </a:r>
            <a:r>
              <a:rPr sz="2600" b="1" spc="190" dirty="0">
                <a:solidFill>
                  <a:srgbClr val="F491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600" b="1" spc="180" dirty="0">
                <a:latin typeface="Times New Roman"/>
                <a:cs typeface="Times New Roman"/>
                <a:hlinkClick r:id="rId10"/>
              </a:rPr>
              <a:t>between </a:t>
            </a:r>
            <a:r>
              <a:rPr sz="2600" b="1" spc="185" dirty="0">
                <a:latin typeface="Times New Roman"/>
                <a:cs typeface="Times New Roman"/>
                <a:hlinkClick r:id="rId10"/>
              </a:rPr>
              <a:t>the</a:t>
            </a:r>
            <a:r>
              <a:rPr sz="2600" b="1" u="heavy" spc="18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nucleotide</a:t>
            </a:r>
            <a:r>
              <a:rPr sz="2600" b="1" spc="185" dirty="0">
                <a:solidFill>
                  <a:srgbClr val="F49100"/>
                </a:solidFill>
                <a:latin typeface="Times New Roman"/>
                <a:cs typeface="Times New Roman"/>
              </a:rPr>
              <a:t> </a:t>
            </a:r>
            <a:r>
              <a:rPr sz="2600" b="1" u="heavy" spc="16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2"/>
              </a:rPr>
              <a:t>bases</a:t>
            </a:r>
            <a:r>
              <a:rPr sz="2600" b="1" spc="160" dirty="0">
                <a:solidFill>
                  <a:srgbClr val="F49100"/>
                </a:solidFill>
                <a:latin typeface="Times New Roman"/>
                <a:cs typeface="Times New Roman"/>
              </a:rPr>
              <a:t> </a:t>
            </a:r>
            <a:r>
              <a:rPr sz="2600" b="1" spc="110" dirty="0">
                <a:latin typeface="Times New Roman"/>
                <a:cs typeface="Times New Roman"/>
                <a:hlinkClick r:id="rId10"/>
              </a:rPr>
              <a:t>break </a:t>
            </a:r>
            <a:r>
              <a:rPr sz="2600" b="1" spc="155" dirty="0">
                <a:latin typeface="Times New Roman"/>
                <a:cs typeface="Times New Roman"/>
                <a:hlinkClick r:id="rId10"/>
              </a:rPr>
              <a:t>and </a:t>
            </a:r>
            <a:r>
              <a:rPr sz="2600" b="1" spc="155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 </a:t>
            </a:r>
            <a:r>
              <a:rPr sz="2600" b="1" spc="155" dirty="0">
                <a:latin typeface="Times New Roman"/>
                <a:cs typeface="Times New Roman"/>
              </a:rPr>
              <a:t>two </a:t>
            </a:r>
            <a:r>
              <a:rPr sz="2600" b="1" spc="160" dirty="0">
                <a:latin typeface="Times New Roman"/>
                <a:cs typeface="Times New Roman"/>
              </a:rPr>
              <a:t>single </a:t>
            </a:r>
            <a:r>
              <a:rPr sz="2600" b="1" spc="125" dirty="0">
                <a:latin typeface="Times New Roman"/>
                <a:cs typeface="Times New Roman"/>
              </a:rPr>
              <a:t>strands </a:t>
            </a:r>
            <a:r>
              <a:rPr sz="2600" b="1" spc="155" dirty="0">
                <a:latin typeface="Times New Roman"/>
                <a:cs typeface="Times New Roman"/>
              </a:rPr>
              <a:t>of </a:t>
            </a:r>
            <a:r>
              <a:rPr sz="2600" b="1" spc="40" dirty="0">
                <a:latin typeface="Times New Roman"/>
                <a:cs typeface="Times New Roman"/>
              </a:rPr>
              <a:t>DNA </a:t>
            </a:r>
            <a:r>
              <a:rPr sz="2600" b="1" spc="120" dirty="0">
                <a:latin typeface="Times New Roman"/>
                <a:cs typeface="Times New Roman"/>
              </a:rPr>
              <a:t>separate. </a:t>
            </a:r>
            <a:r>
              <a:rPr sz="2600" b="1" spc="130" dirty="0">
                <a:latin typeface="Times New Roman"/>
                <a:cs typeface="Times New Roman"/>
              </a:rPr>
              <a:t>New  </a:t>
            </a:r>
            <a:r>
              <a:rPr sz="2600" b="1" spc="160" dirty="0">
                <a:latin typeface="Times New Roman"/>
                <a:cs typeface="Times New Roman"/>
              </a:rPr>
              <a:t>complementary bases </a:t>
            </a:r>
            <a:r>
              <a:rPr sz="2600" b="1" spc="80" dirty="0">
                <a:latin typeface="Times New Roman"/>
                <a:cs typeface="Times New Roman"/>
              </a:rPr>
              <a:t>are </a:t>
            </a:r>
            <a:r>
              <a:rPr sz="2600" b="1" spc="130" dirty="0">
                <a:latin typeface="Times New Roman"/>
                <a:cs typeface="Times New Roman"/>
              </a:rPr>
              <a:t>brought </a:t>
            </a:r>
            <a:r>
              <a:rPr sz="2600" b="1" spc="170" dirty="0">
                <a:latin typeface="Times New Roman"/>
                <a:cs typeface="Times New Roman"/>
              </a:rPr>
              <a:t>in </a:t>
            </a:r>
            <a:r>
              <a:rPr sz="2600" b="1" spc="70" dirty="0">
                <a:latin typeface="Times New Roman"/>
                <a:cs typeface="Times New Roman"/>
              </a:rPr>
              <a:t>by </a:t>
            </a:r>
            <a:r>
              <a:rPr sz="2600" b="1" spc="200" dirty="0">
                <a:latin typeface="Times New Roman"/>
                <a:cs typeface="Times New Roman"/>
              </a:rPr>
              <a:t>the </a:t>
            </a:r>
            <a:r>
              <a:rPr sz="2600" b="1" spc="140" dirty="0">
                <a:latin typeface="Times New Roman"/>
                <a:cs typeface="Times New Roman"/>
              </a:rPr>
              <a:t>cell  </a:t>
            </a:r>
            <a:r>
              <a:rPr sz="2600" b="1" spc="160" dirty="0">
                <a:latin typeface="Times New Roman"/>
                <a:cs typeface="Times New Roman"/>
              </a:rPr>
              <a:t>and </a:t>
            </a:r>
            <a:r>
              <a:rPr sz="2600" b="1" spc="114" dirty="0">
                <a:latin typeface="Times New Roman"/>
                <a:cs typeface="Times New Roman"/>
              </a:rPr>
              <a:t>paired </a:t>
            </a:r>
            <a:r>
              <a:rPr sz="2600" b="1" spc="155" dirty="0">
                <a:latin typeface="Times New Roman"/>
                <a:cs typeface="Times New Roman"/>
              </a:rPr>
              <a:t>up </a:t>
            </a:r>
            <a:r>
              <a:rPr sz="2600" b="1" spc="145" dirty="0">
                <a:latin typeface="Times New Roman"/>
                <a:cs typeface="Times New Roman"/>
              </a:rPr>
              <a:t>with </a:t>
            </a:r>
            <a:r>
              <a:rPr sz="2600" b="1" spc="165" dirty="0">
                <a:latin typeface="Times New Roman"/>
                <a:cs typeface="Times New Roman"/>
              </a:rPr>
              <a:t>each </a:t>
            </a:r>
            <a:r>
              <a:rPr sz="2600" b="1" spc="155" dirty="0">
                <a:latin typeface="Times New Roman"/>
                <a:cs typeface="Times New Roman"/>
              </a:rPr>
              <a:t>of </a:t>
            </a:r>
            <a:r>
              <a:rPr sz="2600" b="1" spc="200" dirty="0">
                <a:latin typeface="Times New Roman"/>
                <a:cs typeface="Times New Roman"/>
              </a:rPr>
              <a:t>the </a:t>
            </a:r>
            <a:r>
              <a:rPr sz="2600" b="1" spc="150" dirty="0">
                <a:latin typeface="Times New Roman"/>
                <a:cs typeface="Times New Roman"/>
              </a:rPr>
              <a:t>two </a:t>
            </a:r>
            <a:r>
              <a:rPr sz="2600" b="1" spc="120" dirty="0">
                <a:latin typeface="Times New Roman"/>
                <a:cs typeface="Times New Roman"/>
              </a:rPr>
              <a:t>separate  strands, </a:t>
            </a:r>
            <a:r>
              <a:rPr sz="2600" b="1" spc="175" dirty="0">
                <a:latin typeface="Times New Roman"/>
                <a:cs typeface="Times New Roman"/>
              </a:rPr>
              <a:t>thus </a:t>
            </a:r>
            <a:r>
              <a:rPr sz="2600" b="1" spc="140" dirty="0">
                <a:latin typeface="Times New Roman"/>
                <a:cs typeface="Times New Roman"/>
              </a:rPr>
              <a:t>forming </a:t>
            </a:r>
            <a:r>
              <a:rPr sz="2600" b="1" spc="150" dirty="0">
                <a:latin typeface="Times New Roman"/>
                <a:cs typeface="Times New Roman"/>
              </a:rPr>
              <a:t>two </a:t>
            </a:r>
            <a:r>
              <a:rPr sz="2600" b="1" spc="110" dirty="0">
                <a:latin typeface="Times New Roman"/>
                <a:cs typeface="Times New Roman"/>
              </a:rPr>
              <a:t>new, </a:t>
            </a:r>
            <a:r>
              <a:rPr sz="2600" b="1" spc="145" dirty="0">
                <a:latin typeface="Times New Roman"/>
                <a:cs typeface="Times New Roman"/>
              </a:rPr>
              <a:t>identical,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160" dirty="0">
                <a:latin typeface="Times New Roman"/>
                <a:cs typeface="Times New Roman"/>
              </a:rPr>
              <a:t>double-  </a:t>
            </a:r>
            <a:r>
              <a:rPr sz="2600" b="1" spc="140" dirty="0">
                <a:latin typeface="Times New Roman"/>
                <a:cs typeface="Times New Roman"/>
              </a:rPr>
              <a:t>stranded </a:t>
            </a:r>
            <a:r>
              <a:rPr sz="2600" b="1" spc="40" dirty="0">
                <a:latin typeface="Times New Roman"/>
                <a:cs typeface="Times New Roman"/>
              </a:rPr>
              <a:t>DNA </a:t>
            </a:r>
            <a:r>
              <a:rPr sz="2600" b="1" spc="175" dirty="0">
                <a:latin typeface="Times New Roman"/>
                <a:cs typeface="Times New Roman"/>
              </a:rPr>
              <a:t>molecules. </a:t>
            </a:r>
            <a:r>
              <a:rPr sz="2600" b="1" spc="95" dirty="0">
                <a:latin typeface="Times New Roman"/>
                <a:cs typeface="Times New Roman"/>
              </a:rPr>
              <a:t>This </a:t>
            </a:r>
            <a:r>
              <a:rPr sz="2600" b="1" spc="155" dirty="0">
                <a:latin typeface="Times New Roman"/>
                <a:cs typeface="Times New Roman"/>
              </a:rPr>
              <a:t>concept </a:t>
            </a:r>
            <a:r>
              <a:rPr sz="2600" b="1" spc="140" dirty="0">
                <a:latin typeface="Times New Roman"/>
                <a:cs typeface="Times New Roman"/>
              </a:rPr>
              <a:t>is  </a:t>
            </a:r>
            <a:r>
              <a:rPr sz="2600" b="1" spc="130" dirty="0">
                <a:latin typeface="Times New Roman"/>
                <a:cs typeface="Times New Roman"/>
              </a:rPr>
              <a:t>illustrated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80" dirty="0">
                <a:latin typeface="Times New Roman"/>
                <a:cs typeface="Times New Roman"/>
              </a:rPr>
              <a:t>in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50" dirty="0">
                <a:latin typeface="Times New Roman"/>
                <a:cs typeface="Times New Roman"/>
              </a:rPr>
              <a:t> </a:t>
            </a:r>
            <a:r>
              <a:rPr sz="2600" b="1" spc="175" dirty="0">
                <a:latin typeface="Times New Roman"/>
                <a:cs typeface="Times New Roman"/>
              </a:rPr>
              <a:t>animation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10" dirty="0">
                <a:latin typeface="Times New Roman"/>
                <a:cs typeface="Times New Roman"/>
              </a:rPr>
              <a:t>below.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76170"/>
            <a:ext cx="8071484" cy="408622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5"/>
              </a:spcBef>
            </a:pP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Secondary</a:t>
            </a:r>
            <a:r>
              <a:rPr sz="2400" b="1" spc="-15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05" dirty="0">
                <a:solidFill>
                  <a:srgbClr val="FF0000"/>
                </a:solidFill>
                <a:latin typeface="Times New Roman"/>
                <a:cs typeface="Times New Roman"/>
              </a:rPr>
              <a:t>structure</a:t>
            </a:r>
            <a:r>
              <a:rPr sz="2400" b="1" spc="-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140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400" b="1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DNA</a:t>
            </a:r>
            <a:endParaRPr sz="2400">
              <a:latin typeface="Times New Roman"/>
              <a:cs typeface="Times New Roman"/>
            </a:endParaRPr>
          </a:p>
          <a:p>
            <a:pPr marL="1583690">
              <a:lnSpc>
                <a:spcPct val="100000"/>
              </a:lnSpc>
              <a:spcBef>
                <a:spcPts val="290"/>
              </a:spcBef>
            </a:pPr>
            <a:r>
              <a:rPr sz="2400" b="1" spc="35" dirty="0">
                <a:latin typeface="Times New Roman"/>
                <a:cs typeface="Times New Roman"/>
              </a:rPr>
              <a:t>- </a:t>
            </a:r>
            <a:r>
              <a:rPr sz="2400" b="1" spc="165" dirty="0">
                <a:latin typeface="Times New Roman"/>
                <a:cs typeface="Times New Roman"/>
              </a:rPr>
              <a:t>double</a:t>
            </a:r>
            <a:r>
              <a:rPr sz="2400" b="1" spc="-215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helix</a:t>
            </a:r>
            <a:endParaRPr sz="2400">
              <a:latin typeface="Times New Roman"/>
              <a:cs typeface="Times New Roman"/>
            </a:endParaRPr>
          </a:p>
          <a:p>
            <a:pPr marL="287020" marR="697865" indent="1258570">
              <a:lnSpc>
                <a:spcPts val="2590"/>
              </a:lnSpc>
              <a:spcBef>
                <a:spcPts val="615"/>
              </a:spcBef>
            </a:pPr>
            <a:r>
              <a:rPr sz="2400" b="1" spc="35" dirty="0">
                <a:latin typeface="Times New Roman"/>
                <a:cs typeface="Times New Roman"/>
              </a:rPr>
              <a:t>-DNA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consists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of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2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polynucleotide</a:t>
            </a:r>
            <a:r>
              <a:rPr sz="2400" b="1" spc="-160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chains  </a:t>
            </a:r>
            <a:r>
              <a:rPr sz="2400" b="1" spc="105" dirty="0">
                <a:latin typeface="Times New Roman"/>
                <a:cs typeface="Times New Roman"/>
              </a:rPr>
              <a:t>wrapped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around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each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latin typeface="Times New Roman"/>
                <a:cs typeface="Times New Roman"/>
              </a:rPr>
              <a:t>other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165" dirty="0">
                <a:latin typeface="Times New Roman"/>
                <a:cs typeface="Times New Roman"/>
              </a:rPr>
              <a:t>to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25" dirty="0">
                <a:latin typeface="Times New Roman"/>
                <a:cs typeface="Times New Roman"/>
              </a:rPr>
              <a:t>form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helix.</a:t>
            </a:r>
            <a:endParaRPr sz="2400">
              <a:latin typeface="Times New Roman"/>
              <a:cs typeface="Times New Roman"/>
            </a:endParaRPr>
          </a:p>
          <a:p>
            <a:pPr marL="287020" marR="584200" indent="1331595">
              <a:lnSpc>
                <a:spcPts val="2590"/>
              </a:lnSpc>
              <a:spcBef>
                <a:spcPts val="585"/>
              </a:spcBef>
              <a:tabLst>
                <a:tab pos="2108200" algn="l"/>
              </a:tabLst>
            </a:pPr>
            <a:r>
              <a:rPr sz="2400" b="1" spc="145" dirty="0">
                <a:latin typeface="Times New Roman"/>
                <a:cs typeface="Times New Roman"/>
              </a:rPr>
              <a:t>-the </a:t>
            </a:r>
            <a:r>
              <a:rPr sz="2400" b="1" spc="95" dirty="0">
                <a:latin typeface="Times New Roman"/>
                <a:cs typeface="Times New Roman"/>
              </a:rPr>
              <a:t>sugar </a:t>
            </a:r>
            <a:r>
              <a:rPr sz="2400" b="1" spc="80" dirty="0">
                <a:latin typeface="Times New Roman"/>
                <a:cs typeface="Times New Roman"/>
              </a:rPr>
              <a:t>PO4 </a:t>
            </a:r>
            <a:r>
              <a:rPr sz="2400" b="1" spc="145" dirty="0">
                <a:latin typeface="Times New Roman"/>
                <a:cs typeface="Times New Roman"/>
              </a:rPr>
              <a:t>backbones, </a:t>
            </a:r>
            <a:r>
              <a:rPr sz="2400" b="1" spc="110" dirty="0">
                <a:latin typeface="Times New Roman"/>
                <a:cs typeface="Times New Roman"/>
              </a:rPr>
              <a:t>run </a:t>
            </a:r>
            <a:r>
              <a:rPr sz="2400" b="1" spc="160" dirty="0">
                <a:latin typeface="Times New Roman"/>
                <a:cs typeface="Times New Roman"/>
              </a:rPr>
              <a:t>in  </a:t>
            </a:r>
            <a:r>
              <a:rPr sz="2400" b="1" spc="110" dirty="0">
                <a:latin typeface="Times New Roman"/>
                <a:cs typeface="Times New Roman"/>
              </a:rPr>
              <a:t>antiparallel	</a:t>
            </a:r>
            <a:r>
              <a:rPr sz="2400" b="1" spc="140" dirty="0">
                <a:latin typeface="Times New Roman"/>
                <a:cs typeface="Times New Roman"/>
              </a:rPr>
              <a:t>directions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215" dirty="0">
                <a:latin typeface="Times New Roman"/>
                <a:cs typeface="Times New Roman"/>
              </a:rPr>
              <a:t>on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-40" dirty="0">
                <a:latin typeface="Times New Roman"/>
                <a:cs typeface="Times New Roman"/>
              </a:rPr>
              <a:t>2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114" dirty="0">
                <a:latin typeface="Times New Roman"/>
                <a:cs typeface="Times New Roman"/>
              </a:rPr>
              <a:t>strands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,</a:t>
            </a:r>
            <a:r>
              <a:rPr sz="2400" b="1" spc="-40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latin typeface="Times New Roman"/>
                <a:cs typeface="Times New Roman"/>
              </a:rPr>
              <a:t>lie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215" dirty="0">
                <a:latin typeface="Times New Roman"/>
                <a:cs typeface="Times New Roman"/>
              </a:rPr>
              <a:t>on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  </a:t>
            </a:r>
            <a:r>
              <a:rPr sz="2400" b="1" spc="170" dirty="0">
                <a:latin typeface="Times New Roman"/>
                <a:cs typeface="Times New Roman"/>
              </a:rPr>
              <a:t>outside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of</a:t>
            </a:r>
            <a:r>
              <a:rPr sz="2400" b="1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helix.</a:t>
            </a:r>
            <a:endParaRPr sz="2400">
              <a:latin typeface="Times New Roman"/>
              <a:cs typeface="Times New Roman"/>
            </a:endParaRPr>
          </a:p>
          <a:p>
            <a:pPr marL="287020" marR="5080" indent="1404620">
              <a:lnSpc>
                <a:spcPct val="90100"/>
              </a:lnSpc>
              <a:spcBef>
                <a:spcPts val="535"/>
              </a:spcBef>
            </a:pPr>
            <a:r>
              <a:rPr sz="2400" b="1" spc="80" dirty="0">
                <a:latin typeface="Times New Roman"/>
                <a:cs typeface="Times New Roman"/>
              </a:rPr>
              <a:t>-pairs</a:t>
            </a:r>
            <a:r>
              <a:rPr sz="2400" b="1" spc="-130" dirty="0">
                <a:latin typeface="Times New Roman"/>
                <a:cs typeface="Times New Roman"/>
              </a:rPr>
              <a:t> </a:t>
            </a:r>
            <a:r>
              <a:rPr sz="2400" b="1" spc="140" dirty="0">
                <a:latin typeface="Times New Roman"/>
                <a:cs typeface="Times New Roman"/>
              </a:rPr>
              <a:t>of</a:t>
            </a:r>
            <a:r>
              <a:rPr sz="2400" b="1" spc="25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bases,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220" dirty="0">
                <a:latin typeface="Times New Roman"/>
                <a:cs typeface="Times New Roman"/>
              </a:rPr>
              <a:t>one</a:t>
            </a:r>
            <a:r>
              <a:rPr sz="2400" b="1" spc="-150" dirty="0">
                <a:latin typeface="Times New Roman"/>
                <a:cs typeface="Times New Roman"/>
              </a:rPr>
              <a:t> </a:t>
            </a:r>
            <a:r>
              <a:rPr sz="2400" b="1" spc="220" dirty="0">
                <a:latin typeface="Times New Roman"/>
                <a:cs typeface="Times New Roman"/>
              </a:rPr>
              <a:t>on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each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strands,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80" dirty="0">
                <a:latin typeface="Times New Roman"/>
                <a:cs typeface="Times New Roman"/>
              </a:rPr>
              <a:t>are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spc="170" dirty="0">
                <a:latin typeface="Times New Roman"/>
                <a:cs typeface="Times New Roman"/>
              </a:rPr>
              <a:t>held  </a:t>
            </a:r>
            <a:r>
              <a:rPr sz="2400" b="1" spc="160" dirty="0">
                <a:latin typeface="Times New Roman"/>
                <a:cs typeface="Times New Roman"/>
              </a:rPr>
              <a:t>in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alignment</a:t>
            </a:r>
            <a:r>
              <a:rPr sz="2400" b="1" spc="-80" dirty="0">
                <a:latin typeface="Times New Roman"/>
                <a:cs typeface="Times New Roman"/>
              </a:rPr>
              <a:t> </a:t>
            </a:r>
            <a:r>
              <a:rPr sz="2400" b="1" spc="110" dirty="0">
                <a:latin typeface="Times New Roman"/>
                <a:cs typeface="Times New Roman"/>
              </a:rPr>
              <a:t>hydrogen</a:t>
            </a:r>
            <a:r>
              <a:rPr sz="2400" b="1" spc="-60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latin typeface="Times New Roman"/>
                <a:cs typeface="Times New Roman"/>
              </a:rPr>
              <a:t>bonds.</a:t>
            </a:r>
            <a:r>
              <a:rPr sz="2400" b="1" spc="-75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The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bases</a:t>
            </a:r>
            <a:r>
              <a:rPr sz="2400" b="1" spc="-114" dirty="0">
                <a:latin typeface="Times New Roman"/>
                <a:cs typeface="Times New Roman"/>
              </a:rPr>
              <a:t> </a:t>
            </a:r>
            <a:r>
              <a:rPr sz="2400" b="1" spc="90" dirty="0">
                <a:latin typeface="Times New Roman"/>
                <a:cs typeface="Times New Roman"/>
              </a:rPr>
              <a:t>pairs</a:t>
            </a:r>
            <a:r>
              <a:rPr sz="2400" b="1" spc="-65" dirty="0">
                <a:latin typeface="Times New Roman"/>
                <a:cs typeface="Times New Roman"/>
              </a:rPr>
              <a:t> </a:t>
            </a:r>
            <a:r>
              <a:rPr sz="2400" b="1" spc="155" dirty="0">
                <a:latin typeface="Times New Roman"/>
                <a:cs typeface="Times New Roman"/>
              </a:rPr>
              <a:t>lie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in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85" dirty="0">
                <a:latin typeface="Times New Roman"/>
                <a:cs typeface="Times New Roman"/>
              </a:rPr>
              <a:t>a  </a:t>
            </a:r>
            <a:r>
              <a:rPr sz="2400" b="1" spc="145" dirty="0">
                <a:latin typeface="Times New Roman"/>
                <a:cs typeface="Times New Roman"/>
              </a:rPr>
              <a:t>plane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120" dirty="0">
                <a:latin typeface="Times New Roman"/>
                <a:cs typeface="Times New Roman"/>
              </a:rPr>
              <a:t>perpendicular</a:t>
            </a:r>
            <a:r>
              <a:rPr sz="2400" b="1" spc="-155" dirty="0">
                <a:latin typeface="Times New Roman"/>
                <a:cs typeface="Times New Roman"/>
              </a:rPr>
              <a:t> </a:t>
            </a:r>
            <a:r>
              <a:rPr sz="2400" b="1" spc="165" dirty="0">
                <a:latin typeface="Times New Roman"/>
                <a:cs typeface="Times New Roman"/>
              </a:rPr>
              <a:t>to</a:t>
            </a:r>
            <a:r>
              <a:rPr sz="2400" b="1" spc="-105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45" dirty="0">
                <a:latin typeface="Times New Roman"/>
                <a:cs typeface="Times New Roman"/>
              </a:rPr>
              <a:t>helix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95" dirty="0">
                <a:latin typeface="Times New Roman"/>
                <a:cs typeface="Times New Roman"/>
              </a:rPr>
              <a:t>axis.</a:t>
            </a:r>
            <a:endParaRPr sz="2400">
              <a:latin typeface="Times New Roman"/>
              <a:cs typeface="Times New Roman"/>
            </a:endParaRPr>
          </a:p>
          <a:p>
            <a:pPr marL="1765300">
              <a:lnSpc>
                <a:spcPct val="100000"/>
              </a:lnSpc>
              <a:spcBef>
                <a:spcPts val="290"/>
              </a:spcBef>
            </a:pPr>
            <a:r>
              <a:rPr sz="2400" b="1" spc="155" dirty="0">
                <a:latin typeface="Times New Roman"/>
                <a:cs typeface="Times New Roman"/>
              </a:rPr>
              <a:t>-no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twists</a:t>
            </a:r>
            <a:r>
              <a:rPr sz="2400" b="1" spc="-55" dirty="0">
                <a:latin typeface="Times New Roman"/>
                <a:cs typeface="Times New Roman"/>
              </a:rPr>
              <a:t> </a:t>
            </a:r>
            <a:r>
              <a:rPr sz="2400" b="1" spc="160" dirty="0">
                <a:latin typeface="Times New Roman"/>
                <a:cs typeface="Times New Roman"/>
              </a:rPr>
              <a:t>in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130" dirty="0">
                <a:latin typeface="Times New Roman"/>
                <a:cs typeface="Times New Roman"/>
              </a:rPr>
              <a:t>it</a:t>
            </a:r>
            <a:r>
              <a:rPr sz="2400" b="1" spc="-140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other</a:t>
            </a:r>
            <a:r>
              <a:rPr sz="2400" b="1" spc="-145" dirty="0">
                <a:latin typeface="Times New Roman"/>
                <a:cs typeface="Times New Roman"/>
              </a:rPr>
              <a:t> </a:t>
            </a:r>
            <a:r>
              <a:rPr sz="2400" b="1" spc="150" dirty="0">
                <a:latin typeface="Times New Roman"/>
                <a:cs typeface="Times New Roman"/>
              </a:rPr>
              <a:t>than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185" dirty="0">
                <a:latin typeface="Times New Roman"/>
                <a:cs typeface="Times New Roman"/>
              </a:rPr>
              <a:t>the</a:t>
            </a:r>
            <a:r>
              <a:rPr sz="2400" b="1" spc="-90" dirty="0">
                <a:latin typeface="Times New Roman"/>
                <a:cs typeface="Times New Roman"/>
              </a:rPr>
              <a:t> </a:t>
            </a:r>
            <a:r>
              <a:rPr sz="2400" b="1" spc="135" dirty="0">
                <a:latin typeface="Times New Roman"/>
                <a:cs typeface="Times New Roman"/>
              </a:rPr>
              <a:t>helica</a:t>
            </a:r>
            <a:r>
              <a:rPr sz="2400" b="1" spc="-110" dirty="0">
                <a:latin typeface="Times New Roman"/>
                <a:cs typeface="Times New Roman"/>
              </a:rPr>
              <a:t> </a:t>
            </a:r>
            <a:r>
              <a:rPr sz="2400" b="1" spc="120" dirty="0">
                <a:latin typeface="Times New Roman"/>
                <a:cs typeface="Times New Roman"/>
              </a:rPr>
              <a:t>twists.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69160"/>
            <a:ext cx="7693025" cy="2799715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600" b="1" spc="35" dirty="0">
                <a:solidFill>
                  <a:srgbClr val="FF0000"/>
                </a:solidFill>
                <a:latin typeface="Times New Roman"/>
                <a:cs typeface="Times New Roman"/>
              </a:rPr>
              <a:t>Tertiary</a:t>
            </a:r>
            <a:r>
              <a:rPr sz="2600" b="1" spc="-1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20" dirty="0">
                <a:solidFill>
                  <a:srgbClr val="FF0000"/>
                </a:solidFill>
                <a:latin typeface="Times New Roman"/>
                <a:cs typeface="Times New Roman"/>
              </a:rPr>
              <a:t>structure</a:t>
            </a:r>
            <a:r>
              <a:rPr sz="2600" b="1" spc="-1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155" dirty="0">
                <a:solidFill>
                  <a:srgbClr val="FF0000"/>
                </a:solidFill>
                <a:latin typeface="Times New Roman"/>
                <a:cs typeface="Times New Roman"/>
              </a:rPr>
              <a:t>of</a:t>
            </a:r>
            <a:r>
              <a:rPr sz="2600" b="1" spc="40" dirty="0">
                <a:solidFill>
                  <a:srgbClr val="FF0000"/>
                </a:solidFill>
                <a:latin typeface="Times New Roman"/>
                <a:cs typeface="Times New Roman"/>
              </a:rPr>
              <a:t> DNA</a:t>
            </a:r>
            <a:r>
              <a:rPr sz="2600" b="1" spc="-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b="1" spc="-125" dirty="0">
                <a:solidFill>
                  <a:srgbClr val="FF0000"/>
                </a:solidFill>
                <a:latin typeface="Times New Roman"/>
                <a:cs typeface="Times New Roman"/>
              </a:rPr>
              <a:t>:</a:t>
            </a:r>
            <a:endParaRPr sz="2600">
              <a:latin typeface="Times New Roman"/>
              <a:cs typeface="Times New Roman"/>
            </a:endParaRPr>
          </a:p>
          <a:p>
            <a:pPr marL="2189480" indent="-189865">
              <a:lnSpc>
                <a:spcPct val="100000"/>
              </a:lnSpc>
              <a:spcBef>
                <a:spcPts val="625"/>
              </a:spcBef>
              <a:buClr>
                <a:srgbClr val="FF3399"/>
              </a:buClr>
              <a:buChar char="-"/>
              <a:tabLst>
                <a:tab pos="2190115" algn="l"/>
              </a:tabLst>
            </a:pPr>
            <a:r>
              <a:rPr sz="2600" b="1" spc="145" dirty="0">
                <a:latin typeface="Times New Roman"/>
                <a:cs typeface="Times New Roman"/>
              </a:rPr>
              <a:t>super</a:t>
            </a:r>
            <a:r>
              <a:rPr sz="2600" b="1" spc="-200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coiling</a:t>
            </a:r>
            <a:endParaRPr sz="2600">
              <a:latin typeface="Times New Roman"/>
              <a:cs typeface="Times New Roman"/>
            </a:endParaRPr>
          </a:p>
          <a:p>
            <a:pPr marL="2756535" marR="5080" indent="-759460">
              <a:lnSpc>
                <a:spcPct val="100000"/>
              </a:lnSpc>
              <a:spcBef>
                <a:spcPts val="625"/>
              </a:spcBef>
              <a:buChar char="-"/>
              <a:tabLst>
                <a:tab pos="2191385" algn="l"/>
              </a:tabLst>
            </a:pPr>
            <a:r>
              <a:rPr sz="2600" b="1" spc="114" dirty="0">
                <a:latin typeface="Times New Roman"/>
                <a:cs typeface="Times New Roman"/>
              </a:rPr>
              <a:t>further</a:t>
            </a:r>
            <a:r>
              <a:rPr sz="2600" b="1" spc="-180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twisting</a:t>
            </a:r>
            <a:r>
              <a:rPr sz="2600" b="1" spc="-60" dirty="0">
                <a:latin typeface="Times New Roman"/>
                <a:cs typeface="Times New Roman"/>
              </a:rPr>
              <a:t> </a:t>
            </a:r>
            <a:r>
              <a:rPr sz="2600" b="1" spc="-275" dirty="0">
                <a:latin typeface="Times New Roman"/>
                <a:cs typeface="Times New Roman"/>
              </a:rPr>
              <a:t>&amp;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150" dirty="0">
                <a:latin typeface="Times New Roman"/>
                <a:cs typeface="Times New Roman"/>
              </a:rPr>
              <a:t>coiling</a:t>
            </a:r>
            <a:r>
              <a:rPr sz="2600" b="1" spc="-114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-45" dirty="0">
                <a:latin typeface="Times New Roman"/>
                <a:cs typeface="Times New Roman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double  </a:t>
            </a:r>
            <a:r>
              <a:rPr sz="2600" b="1" spc="145" dirty="0">
                <a:latin typeface="Times New Roman"/>
                <a:cs typeface="Times New Roman"/>
              </a:rPr>
              <a:t>helix.</a:t>
            </a:r>
            <a:endParaRPr sz="2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800">
              <a:latin typeface="Times New Roman"/>
              <a:cs typeface="Times New Roman"/>
            </a:endParaRPr>
          </a:p>
          <a:p>
            <a:pPr marL="1841500">
              <a:lnSpc>
                <a:spcPct val="100000"/>
              </a:lnSpc>
            </a:pPr>
            <a:r>
              <a:rPr sz="2600" b="1" spc="-70" dirty="0">
                <a:latin typeface="Times New Roman"/>
                <a:cs typeface="Times New Roman"/>
              </a:rPr>
              <a:t>Ex: </a:t>
            </a:r>
            <a:r>
              <a:rPr sz="2600" b="1" spc="120" dirty="0">
                <a:latin typeface="Times New Roman"/>
                <a:cs typeface="Times New Roman"/>
              </a:rPr>
              <a:t>prokaryotes </a:t>
            </a:r>
            <a:r>
              <a:rPr sz="2600" b="1" spc="160" dirty="0">
                <a:latin typeface="Times New Roman"/>
                <a:cs typeface="Times New Roman"/>
              </a:rPr>
              <a:t>and</a:t>
            </a:r>
            <a:r>
              <a:rPr sz="2600" b="1" spc="-395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eukaryotes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90219" y="1936495"/>
            <a:ext cx="7823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RNA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95"/>
              </a:spcBef>
            </a:pPr>
            <a:r>
              <a:rPr spc="114" dirty="0"/>
              <a:t>Ribonucleic</a:t>
            </a:r>
            <a:r>
              <a:rPr spc="5" dirty="0"/>
              <a:t> </a:t>
            </a:r>
            <a:r>
              <a:rPr u="heavy" spc="9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7"/>
              </a:rPr>
              <a:t>acid</a:t>
            </a:r>
            <a:r>
              <a:rPr spc="95" dirty="0">
                <a:solidFill>
                  <a:srgbClr val="FF0000"/>
                </a:solidFill>
              </a:rPr>
              <a:t>,</a:t>
            </a:r>
            <a:r>
              <a:rPr spc="25" dirty="0">
                <a:solidFill>
                  <a:srgbClr val="FF0000"/>
                </a:solidFill>
              </a:rPr>
              <a:t> </a:t>
            </a:r>
            <a:r>
              <a:rPr spc="95" dirty="0"/>
              <a:t>or</a:t>
            </a:r>
            <a:r>
              <a:rPr spc="-35" dirty="0"/>
              <a:t> </a:t>
            </a:r>
            <a:r>
              <a:rPr u="heavy" spc="-1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8"/>
              </a:rPr>
              <a:t>RNA</a:t>
            </a:r>
            <a:r>
              <a:rPr spc="-10" dirty="0"/>
              <a:t>,</a:t>
            </a:r>
            <a:r>
              <a:rPr spc="30" dirty="0"/>
              <a:t> </a:t>
            </a:r>
            <a:r>
              <a:rPr spc="130" dirty="0"/>
              <a:t>gets</a:t>
            </a:r>
            <a:r>
              <a:rPr dirty="0"/>
              <a:t> </a:t>
            </a:r>
            <a:r>
              <a:rPr spc="125" dirty="0"/>
              <a:t>its</a:t>
            </a:r>
            <a:r>
              <a:rPr spc="-5" dirty="0"/>
              <a:t> </a:t>
            </a:r>
            <a:r>
              <a:rPr spc="170" dirty="0"/>
              <a:t>name</a:t>
            </a:r>
            <a:r>
              <a:rPr spc="-10" dirty="0"/>
              <a:t> </a:t>
            </a:r>
            <a:r>
              <a:rPr spc="105" dirty="0"/>
              <a:t>from</a:t>
            </a:r>
            <a:r>
              <a:rPr spc="15" dirty="0"/>
              <a:t> </a:t>
            </a:r>
            <a:r>
              <a:rPr spc="165" dirty="0"/>
              <a:t>the</a:t>
            </a:r>
            <a:r>
              <a:rPr spc="-15" dirty="0"/>
              <a:t> </a:t>
            </a:r>
            <a:r>
              <a:rPr u="heavy" spc="8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9"/>
              </a:rPr>
              <a:t>sugar</a:t>
            </a:r>
            <a:r>
              <a:rPr spc="-35" dirty="0">
                <a:solidFill>
                  <a:srgbClr val="F49100"/>
                </a:solidFill>
                <a:hlinkClick r:id="rId9"/>
              </a:rPr>
              <a:t> </a:t>
            </a:r>
            <a:r>
              <a:rPr spc="100" dirty="0"/>
              <a:t>group  </a:t>
            </a:r>
            <a:r>
              <a:rPr spc="150" dirty="0"/>
              <a:t>in </a:t>
            </a:r>
            <a:r>
              <a:rPr spc="165" dirty="0"/>
              <a:t>the </a:t>
            </a:r>
            <a:r>
              <a:rPr spc="125" dirty="0"/>
              <a:t>molecule's </a:t>
            </a:r>
            <a:r>
              <a:rPr spc="135" dirty="0"/>
              <a:t>backbone </a:t>
            </a:r>
            <a:r>
              <a:rPr spc="35" dirty="0"/>
              <a:t>- </a:t>
            </a:r>
            <a:r>
              <a:rPr spc="114" dirty="0"/>
              <a:t>ribose. </a:t>
            </a:r>
            <a:r>
              <a:rPr spc="60" dirty="0"/>
              <a:t>Several </a:t>
            </a:r>
            <a:r>
              <a:rPr spc="125" dirty="0"/>
              <a:t>important  </a:t>
            </a:r>
            <a:r>
              <a:rPr spc="120" dirty="0"/>
              <a:t>similarities </a:t>
            </a:r>
            <a:r>
              <a:rPr spc="130" dirty="0"/>
              <a:t>and </a:t>
            </a:r>
            <a:r>
              <a:rPr spc="110" dirty="0"/>
              <a:t>differences </a:t>
            </a:r>
            <a:r>
              <a:rPr spc="130" dirty="0"/>
              <a:t>exist </a:t>
            </a:r>
            <a:r>
              <a:rPr spc="150" dirty="0"/>
              <a:t>between </a:t>
            </a:r>
            <a:r>
              <a:rPr spc="-35" dirty="0"/>
              <a:t>RNA </a:t>
            </a:r>
            <a:r>
              <a:rPr spc="125" dirty="0"/>
              <a:t>and</a:t>
            </a:r>
            <a:r>
              <a:rPr spc="360" dirty="0"/>
              <a:t> </a:t>
            </a:r>
            <a:r>
              <a:rPr u="heavy" spc="4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hlinkClick r:id="rId10"/>
              </a:rPr>
              <a:t>DNA</a:t>
            </a:r>
            <a:r>
              <a:rPr spc="45" dirty="0"/>
              <a:t>.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10564" y="3894201"/>
            <a:ext cx="780351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879475" algn="l"/>
                <a:tab pos="1882775" algn="l"/>
                <a:tab pos="2778760" algn="l"/>
                <a:tab pos="3535045" algn="l"/>
                <a:tab pos="3981450" algn="l"/>
                <a:tab pos="6501130" algn="l"/>
              </a:tabLst>
            </a:pPr>
            <a:r>
              <a:rPr sz="2200" b="1" spc="5" dirty="0">
                <a:latin typeface="Times New Roman"/>
                <a:cs typeface="Times New Roman"/>
              </a:rPr>
              <a:t>Li</a:t>
            </a:r>
            <a:r>
              <a:rPr sz="2200" b="1" spc="-40" dirty="0">
                <a:latin typeface="Times New Roman"/>
                <a:cs typeface="Times New Roman"/>
              </a:rPr>
              <a:t>k</a:t>
            </a:r>
            <a:r>
              <a:rPr sz="2200" b="1" spc="200" dirty="0">
                <a:latin typeface="Times New Roman"/>
                <a:cs typeface="Times New Roman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35" dirty="0">
                <a:latin typeface="Times New Roman"/>
                <a:cs typeface="Times New Roman"/>
              </a:rPr>
              <a:t>D</a:t>
            </a:r>
            <a:r>
              <a:rPr sz="2200" b="1" spc="10" dirty="0">
                <a:latin typeface="Times New Roman"/>
                <a:cs typeface="Times New Roman"/>
              </a:rPr>
              <a:t>NA,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35" dirty="0">
                <a:latin typeface="Times New Roman"/>
                <a:cs typeface="Times New Roman"/>
              </a:rPr>
              <a:t>RN</a:t>
            </a:r>
            <a:r>
              <a:rPr sz="2200" b="1" spc="-30" dirty="0">
                <a:latin typeface="Times New Roman"/>
                <a:cs typeface="Times New Roman"/>
              </a:rPr>
              <a:t>A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40" dirty="0">
                <a:latin typeface="Times New Roman"/>
                <a:cs typeface="Times New Roman"/>
              </a:rPr>
              <a:t>ha</a:t>
            </a:r>
            <a:r>
              <a:rPr sz="2200" b="1" spc="105" dirty="0">
                <a:latin typeface="Times New Roman"/>
                <a:cs typeface="Times New Roman"/>
              </a:rPr>
              <a:t>s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75" dirty="0">
                <a:latin typeface="Times New Roman"/>
                <a:cs typeface="Times New Roman"/>
              </a:rPr>
              <a:t>a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20" dirty="0">
                <a:latin typeface="Times New Roman"/>
                <a:cs typeface="Times New Roman"/>
              </a:rPr>
              <a:t>s</a:t>
            </a:r>
            <a:r>
              <a:rPr sz="2200" b="1" spc="180" dirty="0">
                <a:latin typeface="Times New Roman"/>
                <a:cs typeface="Times New Roman"/>
              </a:rPr>
              <a:t>u</a:t>
            </a:r>
            <a:r>
              <a:rPr sz="2200" b="1" spc="85" dirty="0">
                <a:latin typeface="Times New Roman"/>
                <a:cs typeface="Times New Roman"/>
              </a:rPr>
              <a:t>g</a:t>
            </a:r>
            <a:r>
              <a:rPr sz="2200" b="1" spc="25" dirty="0">
                <a:latin typeface="Times New Roman"/>
                <a:cs typeface="Times New Roman"/>
              </a:rPr>
              <a:t>a</a:t>
            </a:r>
            <a:r>
              <a:rPr sz="2200" b="1" spc="15" dirty="0">
                <a:latin typeface="Times New Roman"/>
                <a:cs typeface="Times New Roman"/>
              </a:rPr>
              <a:t>r</a:t>
            </a:r>
            <a:r>
              <a:rPr sz="2200" b="1" spc="35" dirty="0">
                <a:latin typeface="Times New Roman"/>
                <a:cs typeface="Times New Roman"/>
              </a:rPr>
              <a:t>-</a:t>
            </a:r>
            <a:r>
              <a:rPr sz="2200" b="1" spc="140" dirty="0">
                <a:latin typeface="Times New Roman"/>
                <a:cs typeface="Times New Roman"/>
              </a:rPr>
              <a:t>p</a:t>
            </a:r>
            <a:r>
              <a:rPr sz="2200" b="1" spc="145" dirty="0">
                <a:latin typeface="Times New Roman"/>
                <a:cs typeface="Times New Roman"/>
              </a:rPr>
              <a:t>h</a:t>
            </a:r>
            <a:r>
              <a:rPr sz="2200" b="1" spc="200" dirty="0">
                <a:latin typeface="Times New Roman"/>
                <a:cs typeface="Times New Roman"/>
              </a:rPr>
              <a:t>o</a:t>
            </a:r>
            <a:r>
              <a:rPr sz="2200" b="1" spc="160" dirty="0">
                <a:latin typeface="Times New Roman"/>
                <a:cs typeface="Times New Roman"/>
              </a:rPr>
              <a:t>s</a:t>
            </a:r>
            <a:r>
              <a:rPr sz="2200" b="1" spc="140" dirty="0">
                <a:latin typeface="Times New Roman"/>
                <a:cs typeface="Times New Roman"/>
              </a:rPr>
              <a:t>p</a:t>
            </a:r>
            <a:r>
              <a:rPr sz="2200" b="1" spc="145" dirty="0">
                <a:latin typeface="Times New Roman"/>
                <a:cs typeface="Times New Roman"/>
              </a:rPr>
              <a:t>h</a:t>
            </a:r>
            <a:r>
              <a:rPr sz="2200" b="1" spc="114" dirty="0">
                <a:latin typeface="Times New Roman"/>
                <a:cs typeface="Times New Roman"/>
              </a:rPr>
              <a:t>a</a:t>
            </a:r>
            <a:r>
              <a:rPr sz="2200" b="1" spc="45" dirty="0">
                <a:latin typeface="Times New Roman"/>
                <a:cs typeface="Times New Roman"/>
              </a:rPr>
              <a:t>t</a:t>
            </a:r>
            <a:r>
              <a:rPr sz="2200" b="1" spc="200" dirty="0">
                <a:latin typeface="Times New Roman"/>
                <a:cs typeface="Times New Roman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20" dirty="0">
                <a:latin typeface="Times New Roman"/>
                <a:cs typeface="Times New Roman"/>
              </a:rPr>
              <a:t>backb</a:t>
            </a:r>
            <a:r>
              <a:rPr sz="2200" b="1" spc="105" dirty="0">
                <a:latin typeface="Times New Roman"/>
                <a:cs typeface="Times New Roman"/>
              </a:rPr>
              <a:t>o</a:t>
            </a:r>
            <a:r>
              <a:rPr sz="2200" b="1" spc="140" dirty="0">
                <a:latin typeface="Times New Roman"/>
                <a:cs typeface="Times New Roman"/>
              </a:rPr>
              <a:t>ne  </a:t>
            </a:r>
            <a:r>
              <a:rPr sz="2200" b="1" spc="120" dirty="0">
                <a:latin typeface="Times New Roman"/>
                <a:cs typeface="Times New Roman"/>
              </a:rPr>
              <a:t>with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586230" y="4229480"/>
            <a:ext cx="70243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616075" algn="l"/>
                <a:tab pos="2524125" algn="l"/>
                <a:tab pos="3860800" algn="l"/>
                <a:tab pos="4313555" algn="l"/>
                <a:tab pos="4782185" algn="l"/>
                <a:tab pos="5531485" algn="l"/>
                <a:tab pos="6416040" algn="l"/>
              </a:tabLst>
            </a:pPr>
            <a:r>
              <a:rPr sz="2200" b="1" u="heavy" spc="1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nu</a:t>
            </a:r>
            <a:r>
              <a:rPr sz="2200" b="1" u="heavy" spc="12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c</a:t>
            </a:r>
            <a:r>
              <a:rPr sz="2200" b="1" u="heavy" spc="1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le</a:t>
            </a:r>
            <a:r>
              <a:rPr sz="2200" b="1" u="heavy" spc="2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o</a:t>
            </a:r>
            <a:r>
              <a:rPr sz="2200" b="1" u="heavy" spc="9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ti</a:t>
            </a:r>
            <a:r>
              <a:rPr sz="2200" b="1" u="heavy" spc="17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d</a:t>
            </a:r>
            <a:r>
              <a:rPr sz="2200" b="1" u="heavy" spc="20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1"/>
              </a:rPr>
              <a:t>e</a:t>
            </a:r>
            <a:r>
              <a:rPr sz="2200" b="1" dirty="0">
                <a:solidFill>
                  <a:srgbClr val="F49100"/>
                </a:solidFill>
                <a:latin typeface="Times New Roman"/>
                <a:cs typeface="Times New Roman"/>
              </a:rPr>
              <a:t>	</a:t>
            </a:r>
            <a:r>
              <a:rPr sz="2200" b="1" u="heavy" spc="12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2"/>
              </a:rPr>
              <a:t>ba</a:t>
            </a:r>
            <a:r>
              <a:rPr sz="2200" b="1" u="heavy" spc="9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2"/>
              </a:rPr>
              <a:t>s</a:t>
            </a:r>
            <a:r>
              <a:rPr sz="2200" b="1" u="heavy" spc="175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2"/>
              </a:rPr>
              <a:t>es</a:t>
            </a:r>
            <a:r>
              <a:rPr sz="2200" b="1" dirty="0">
                <a:solidFill>
                  <a:srgbClr val="F49100"/>
                </a:solidFill>
                <a:latin typeface="Times New Roman"/>
                <a:cs typeface="Times New Roman"/>
              </a:rPr>
              <a:t>	</a:t>
            </a:r>
            <a:r>
              <a:rPr sz="2200" b="1" spc="114" dirty="0">
                <a:latin typeface="Times New Roman"/>
                <a:cs typeface="Times New Roman"/>
              </a:rPr>
              <a:t>a</a:t>
            </a:r>
            <a:r>
              <a:rPr sz="2200" b="1" spc="45" dirty="0">
                <a:latin typeface="Times New Roman"/>
                <a:cs typeface="Times New Roman"/>
              </a:rPr>
              <a:t>t</a:t>
            </a:r>
            <a:r>
              <a:rPr sz="2200" b="1" spc="105" dirty="0">
                <a:latin typeface="Times New Roman"/>
                <a:cs typeface="Times New Roman"/>
              </a:rPr>
              <a:t>tac</a:t>
            </a:r>
            <a:r>
              <a:rPr sz="2200" b="1" spc="145" dirty="0">
                <a:latin typeface="Times New Roman"/>
                <a:cs typeface="Times New Roman"/>
              </a:rPr>
              <a:t>h</a:t>
            </a:r>
            <a:r>
              <a:rPr sz="2200" b="1" spc="170" dirty="0">
                <a:latin typeface="Times New Roman"/>
                <a:cs typeface="Times New Roman"/>
              </a:rPr>
              <a:t>ed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95" dirty="0">
                <a:latin typeface="Times New Roman"/>
                <a:cs typeface="Times New Roman"/>
              </a:rPr>
              <a:t>t</a:t>
            </a:r>
            <a:r>
              <a:rPr sz="2200" b="1" spc="200" dirty="0">
                <a:latin typeface="Times New Roman"/>
                <a:cs typeface="Times New Roman"/>
              </a:rPr>
              <a:t>o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10" dirty="0">
                <a:latin typeface="Times New Roman"/>
                <a:cs typeface="Times New Roman"/>
              </a:rPr>
              <a:t>i</a:t>
            </a:r>
            <a:r>
              <a:rPr sz="2200" b="1" spc="125" dirty="0">
                <a:latin typeface="Times New Roman"/>
                <a:cs typeface="Times New Roman"/>
              </a:rPr>
              <a:t>t</a:t>
            </a:r>
            <a:r>
              <a:rPr sz="2200" b="1" spc="75" dirty="0">
                <a:latin typeface="Times New Roman"/>
                <a:cs typeface="Times New Roman"/>
              </a:rPr>
              <a:t>.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60" dirty="0">
                <a:latin typeface="Times New Roman"/>
                <a:cs typeface="Times New Roman"/>
              </a:rPr>
              <a:t>L</a:t>
            </a:r>
            <a:r>
              <a:rPr sz="2200" b="1" spc="-20" dirty="0">
                <a:latin typeface="Times New Roman"/>
                <a:cs typeface="Times New Roman"/>
              </a:rPr>
              <a:t>i</a:t>
            </a:r>
            <a:r>
              <a:rPr sz="2200" b="1" spc="55" dirty="0">
                <a:latin typeface="Times New Roman"/>
                <a:cs typeface="Times New Roman"/>
              </a:rPr>
              <a:t>k</a:t>
            </a:r>
            <a:r>
              <a:rPr sz="2200" b="1" spc="200" dirty="0">
                <a:latin typeface="Times New Roman"/>
                <a:cs typeface="Times New Roman"/>
              </a:rPr>
              <a:t>e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135" dirty="0">
                <a:latin typeface="Times New Roman"/>
                <a:cs typeface="Times New Roman"/>
              </a:rPr>
              <a:t>D</a:t>
            </a:r>
            <a:r>
              <a:rPr sz="2200" b="1" spc="10" dirty="0">
                <a:latin typeface="Times New Roman"/>
                <a:cs typeface="Times New Roman"/>
              </a:rPr>
              <a:t>NA,</a:t>
            </a:r>
            <a:r>
              <a:rPr sz="2200" b="1" dirty="0">
                <a:latin typeface="Times New Roman"/>
                <a:cs typeface="Times New Roman"/>
              </a:rPr>
              <a:t>	</a:t>
            </a:r>
            <a:r>
              <a:rPr sz="2200" b="1" spc="-40" dirty="0">
                <a:latin typeface="Times New Roman"/>
                <a:cs typeface="Times New Roman"/>
              </a:rPr>
              <a:t>R</a:t>
            </a:r>
            <a:r>
              <a:rPr sz="2200" b="1" spc="-25" dirty="0">
                <a:latin typeface="Times New Roman"/>
                <a:cs typeface="Times New Roman"/>
              </a:rPr>
              <a:t>NA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10564" y="4564456"/>
            <a:ext cx="7804150" cy="103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2200" b="1" spc="135" dirty="0">
                <a:latin typeface="Times New Roman"/>
                <a:cs typeface="Times New Roman"/>
              </a:rPr>
              <a:t>contains </a:t>
            </a:r>
            <a:r>
              <a:rPr sz="2200" b="1" spc="165" dirty="0">
                <a:latin typeface="Times New Roman"/>
                <a:cs typeface="Times New Roman"/>
              </a:rPr>
              <a:t>the </a:t>
            </a:r>
            <a:r>
              <a:rPr sz="2200" b="1" spc="135" dirty="0">
                <a:latin typeface="Times New Roman"/>
                <a:cs typeface="Times New Roman"/>
              </a:rPr>
              <a:t>bases </a:t>
            </a:r>
            <a:r>
              <a:rPr sz="2200" b="1" spc="155" dirty="0">
                <a:latin typeface="Times New Roman"/>
                <a:cs typeface="Times New Roman"/>
              </a:rPr>
              <a:t>adenine </a:t>
            </a:r>
            <a:r>
              <a:rPr sz="2200" b="1" spc="45" dirty="0">
                <a:latin typeface="Times New Roman"/>
                <a:cs typeface="Times New Roman"/>
              </a:rPr>
              <a:t>(A), </a:t>
            </a:r>
            <a:r>
              <a:rPr sz="2200" b="1" spc="135" dirty="0">
                <a:latin typeface="Times New Roman"/>
                <a:cs typeface="Times New Roman"/>
              </a:rPr>
              <a:t>cytosine </a:t>
            </a:r>
            <a:r>
              <a:rPr sz="2200" b="1" spc="40" dirty="0">
                <a:latin typeface="Times New Roman"/>
                <a:cs typeface="Times New Roman"/>
              </a:rPr>
              <a:t>(C), </a:t>
            </a:r>
            <a:r>
              <a:rPr sz="2200" b="1" spc="130" dirty="0">
                <a:latin typeface="Times New Roman"/>
                <a:cs typeface="Times New Roman"/>
              </a:rPr>
              <a:t>and </a:t>
            </a:r>
            <a:r>
              <a:rPr sz="2200" b="1" spc="140" dirty="0">
                <a:latin typeface="Times New Roman"/>
                <a:cs typeface="Times New Roman"/>
              </a:rPr>
              <a:t>guanine  </a:t>
            </a:r>
            <a:r>
              <a:rPr sz="2200" b="1" spc="5" dirty="0">
                <a:latin typeface="Times New Roman"/>
                <a:cs typeface="Times New Roman"/>
              </a:rPr>
              <a:t>(G); </a:t>
            </a:r>
            <a:r>
              <a:rPr sz="2200" b="1" spc="80" dirty="0">
                <a:latin typeface="Times New Roman"/>
                <a:cs typeface="Times New Roman"/>
              </a:rPr>
              <a:t>however, </a:t>
            </a:r>
            <a:r>
              <a:rPr sz="2200" b="1" spc="-30" dirty="0">
                <a:latin typeface="Times New Roman"/>
                <a:cs typeface="Times New Roman"/>
              </a:rPr>
              <a:t>RNA </a:t>
            </a:r>
            <a:r>
              <a:rPr sz="2200" b="1" spc="175" dirty="0">
                <a:latin typeface="Times New Roman"/>
                <a:cs typeface="Times New Roman"/>
              </a:rPr>
              <a:t>does </a:t>
            </a:r>
            <a:r>
              <a:rPr sz="2200" b="1" spc="170" dirty="0">
                <a:latin typeface="Times New Roman"/>
                <a:cs typeface="Times New Roman"/>
              </a:rPr>
              <a:t>not </a:t>
            </a:r>
            <a:r>
              <a:rPr sz="2200" b="1" spc="135" dirty="0">
                <a:latin typeface="Times New Roman"/>
                <a:cs typeface="Times New Roman"/>
              </a:rPr>
              <a:t>contain thymine, </a:t>
            </a:r>
            <a:r>
              <a:rPr sz="2200" b="1" spc="125" dirty="0">
                <a:latin typeface="Times New Roman"/>
                <a:cs typeface="Times New Roman"/>
              </a:rPr>
              <a:t>instead,  </a:t>
            </a:r>
            <a:r>
              <a:rPr sz="2200" b="1" spc="-30" dirty="0">
                <a:latin typeface="Times New Roman"/>
                <a:cs typeface="Times New Roman"/>
              </a:rPr>
              <a:t>RNA's</a:t>
            </a:r>
            <a:r>
              <a:rPr sz="2200" b="1" spc="-70" dirty="0">
                <a:latin typeface="Times New Roman"/>
                <a:cs typeface="Times New Roman"/>
              </a:rPr>
              <a:t> </a:t>
            </a:r>
            <a:r>
              <a:rPr sz="2200" b="1" spc="110" dirty="0">
                <a:latin typeface="Times New Roman"/>
                <a:cs typeface="Times New Roman"/>
              </a:rPr>
              <a:t>fourth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150" dirty="0">
                <a:latin typeface="Times New Roman"/>
                <a:cs typeface="Times New Roman"/>
              </a:rPr>
              <a:t>nucleotide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130" dirty="0">
                <a:latin typeface="Times New Roman"/>
                <a:cs typeface="Times New Roman"/>
              </a:rPr>
              <a:t>is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165" dirty="0">
                <a:latin typeface="Times New Roman"/>
                <a:cs typeface="Times New Roman"/>
              </a:rPr>
              <a:t>the</a:t>
            </a:r>
            <a:r>
              <a:rPr sz="2200" b="1" spc="-65" dirty="0">
                <a:latin typeface="Times New Roman"/>
                <a:cs typeface="Times New Roman"/>
              </a:rPr>
              <a:t> </a:t>
            </a:r>
            <a:r>
              <a:rPr sz="2200" b="1" spc="135" dirty="0">
                <a:latin typeface="Times New Roman"/>
                <a:cs typeface="Times New Roman"/>
              </a:rPr>
              <a:t>base</a:t>
            </a:r>
            <a:r>
              <a:rPr sz="2200" b="1" spc="-100" dirty="0">
                <a:latin typeface="Times New Roman"/>
                <a:cs typeface="Times New Roman"/>
              </a:rPr>
              <a:t> </a:t>
            </a:r>
            <a:r>
              <a:rPr sz="2200" b="1" spc="80" dirty="0">
                <a:latin typeface="Times New Roman"/>
                <a:cs typeface="Times New Roman"/>
              </a:rPr>
              <a:t>uracil</a:t>
            </a:r>
            <a:r>
              <a:rPr sz="2200" b="1" spc="-50" dirty="0">
                <a:latin typeface="Times New Roman"/>
                <a:cs typeface="Times New Roman"/>
              </a:rPr>
              <a:t> </a:t>
            </a:r>
            <a:r>
              <a:rPr sz="2200" b="1" spc="105" dirty="0">
                <a:latin typeface="Times New Roman"/>
                <a:cs typeface="Times New Roman"/>
              </a:rPr>
              <a:t>(U)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7799"/>
            <a:ext cx="8081009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 algn="just">
              <a:lnSpc>
                <a:spcPct val="100000"/>
              </a:lnSpc>
              <a:spcBef>
                <a:spcPts val="105"/>
              </a:spcBef>
            </a:pPr>
            <a:r>
              <a:rPr sz="2450" spc="-62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600" b="1" spc="145" dirty="0">
                <a:latin typeface="Times New Roman"/>
                <a:cs typeface="Times New Roman"/>
              </a:rPr>
              <a:t>Unlike </a:t>
            </a:r>
            <a:r>
              <a:rPr sz="2600" b="1" spc="195" dirty="0">
                <a:latin typeface="Times New Roman"/>
                <a:cs typeface="Times New Roman"/>
              </a:rPr>
              <a:t>the </a:t>
            </a:r>
            <a:r>
              <a:rPr sz="2600" b="1" spc="150" dirty="0">
                <a:latin typeface="Times New Roman"/>
                <a:cs typeface="Times New Roman"/>
              </a:rPr>
              <a:t>double-stranded </a:t>
            </a:r>
            <a:r>
              <a:rPr sz="2600" b="1" spc="40" dirty="0">
                <a:latin typeface="Times New Roman"/>
                <a:cs typeface="Times New Roman"/>
              </a:rPr>
              <a:t>DNA</a:t>
            </a:r>
            <a:r>
              <a:rPr sz="2600" b="1" spc="40" dirty="0">
                <a:solidFill>
                  <a:srgbClr val="F49100"/>
                </a:solidFill>
                <a:latin typeface="Times New Roman"/>
                <a:cs typeface="Times New Roman"/>
              </a:rPr>
              <a:t> </a:t>
            </a:r>
            <a:r>
              <a:rPr sz="2600" b="1" u="heavy" spc="18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7"/>
              </a:rPr>
              <a:t>molecule</a:t>
            </a:r>
            <a:r>
              <a:rPr sz="2600" b="1" spc="180" dirty="0">
                <a:latin typeface="Times New Roman"/>
                <a:cs typeface="Times New Roman"/>
              </a:rPr>
              <a:t>, </a:t>
            </a:r>
            <a:r>
              <a:rPr sz="2600" b="1" spc="-170" dirty="0">
                <a:latin typeface="Times New Roman"/>
                <a:cs typeface="Times New Roman"/>
              </a:rPr>
              <a:t>RNA  </a:t>
            </a:r>
            <a:r>
              <a:rPr sz="2600" b="1" spc="155" dirty="0">
                <a:latin typeface="Times New Roman"/>
                <a:cs typeface="Times New Roman"/>
              </a:rPr>
              <a:t>is </a:t>
            </a:r>
            <a:r>
              <a:rPr sz="2600" b="1" spc="90" dirty="0">
                <a:latin typeface="Times New Roman"/>
                <a:cs typeface="Times New Roman"/>
              </a:rPr>
              <a:t>a </a:t>
            </a:r>
            <a:r>
              <a:rPr sz="2600" b="1" spc="140" dirty="0">
                <a:latin typeface="Times New Roman"/>
                <a:cs typeface="Times New Roman"/>
              </a:rPr>
              <a:t>single-stranded </a:t>
            </a:r>
            <a:r>
              <a:rPr sz="2600" b="1" spc="180" dirty="0">
                <a:latin typeface="Times New Roman"/>
                <a:cs typeface="Times New Roman"/>
              </a:rPr>
              <a:t>molecule. </a:t>
            </a:r>
            <a:r>
              <a:rPr sz="2600" b="1" spc="-30" dirty="0">
                <a:latin typeface="Times New Roman"/>
                <a:cs typeface="Times New Roman"/>
              </a:rPr>
              <a:t>RNA </a:t>
            </a:r>
            <a:r>
              <a:rPr sz="2600" b="1" spc="155" dirty="0">
                <a:latin typeface="Times New Roman"/>
                <a:cs typeface="Times New Roman"/>
              </a:rPr>
              <a:t>is </a:t>
            </a:r>
            <a:r>
              <a:rPr sz="2600" b="1" spc="200" dirty="0">
                <a:latin typeface="Times New Roman"/>
                <a:cs typeface="Times New Roman"/>
              </a:rPr>
              <a:t>the </a:t>
            </a:r>
            <a:r>
              <a:rPr sz="2600" b="1" spc="175" dirty="0">
                <a:latin typeface="Times New Roman"/>
                <a:cs typeface="Times New Roman"/>
              </a:rPr>
              <a:t>main  </a:t>
            </a:r>
            <a:r>
              <a:rPr sz="2600" b="1" spc="165" dirty="0">
                <a:latin typeface="Times New Roman"/>
                <a:cs typeface="Times New Roman"/>
              </a:rPr>
              <a:t>genetic </a:t>
            </a:r>
            <a:r>
              <a:rPr sz="2600" b="1" spc="130" dirty="0">
                <a:latin typeface="Times New Roman"/>
                <a:cs typeface="Times New Roman"/>
              </a:rPr>
              <a:t>material </a:t>
            </a:r>
            <a:r>
              <a:rPr sz="2600" b="1" spc="190" dirty="0">
                <a:latin typeface="Times New Roman"/>
                <a:cs typeface="Times New Roman"/>
              </a:rPr>
              <a:t>used </a:t>
            </a:r>
            <a:r>
              <a:rPr sz="2600" b="1" spc="180" dirty="0">
                <a:latin typeface="Times New Roman"/>
                <a:cs typeface="Times New Roman"/>
              </a:rPr>
              <a:t>in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200" dirty="0">
                <a:solidFill>
                  <a:srgbClr val="F49100"/>
                </a:solidFill>
                <a:latin typeface="Times New Roman"/>
                <a:cs typeface="Times New Roman"/>
                <a:hlinkClick r:id="rId8"/>
              </a:rPr>
              <a:t> </a:t>
            </a:r>
            <a:r>
              <a:rPr sz="2600" b="1" u="heavy" spc="1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8"/>
              </a:rPr>
              <a:t>organisms</a:t>
            </a:r>
            <a:r>
              <a:rPr sz="2600" b="1" spc="150" dirty="0">
                <a:solidFill>
                  <a:srgbClr val="F49100"/>
                </a:solidFill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called  </a:t>
            </a:r>
            <a:r>
              <a:rPr sz="2600" b="1" spc="120" dirty="0">
                <a:latin typeface="Times New Roman"/>
                <a:cs typeface="Times New Roman"/>
              </a:rPr>
              <a:t>viruses, </a:t>
            </a:r>
            <a:r>
              <a:rPr sz="2600" b="1" spc="160" dirty="0">
                <a:latin typeface="Times New Roman"/>
                <a:cs typeface="Times New Roman"/>
              </a:rPr>
              <a:t>and </a:t>
            </a:r>
            <a:r>
              <a:rPr sz="2600" b="1" spc="-40" dirty="0">
                <a:latin typeface="Times New Roman"/>
                <a:cs typeface="Times New Roman"/>
              </a:rPr>
              <a:t>RNA</a:t>
            </a:r>
            <a:r>
              <a:rPr sz="2600" b="1" spc="570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 </a:t>
            </a:r>
            <a:r>
              <a:rPr sz="2600" b="1" spc="160" dirty="0">
                <a:latin typeface="Times New Roman"/>
                <a:cs typeface="Times New Roman"/>
              </a:rPr>
              <a:t>also </a:t>
            </a:r>
            <a:r>
              <a:rPr sz="2600" b="1" spc="150" dirty="0">
                <a:latin typeface="Times New Roman"/>
                <a:cs typeface="Times New Roman"/>
              </a:rPr>
              <a:t>important </a:t>
            </a:r>
            <a:r>
              <a:rPr sz="2600" b="1" spc="170" dirty="0">
                <a:latin typeface="Times New Roman"/>
                <a:cs typeface="Times New Roman"/>
              </a:rPr>
              <a:t>in </a:t>
            </a:r>
            <a:r>
              <a:rPr sz="2600" b="1" spc="200" dirty="0">
                <a:latin typeface="Times New Roman"/>
                <a:cs typeface="Times New Roman"/>
              </a:rPr>
              <a:t>the  </a:t>
            </a:r>
            <a:r>
              <a:rPr sz="2600" b="1" spc="150" dirty="0">
                <a:latin typeface="Times New Roman"/>
                <a:cs typeface="Times New Roman"/>
              </a:rPr>
              <a:t>production </a:t>
            </a:r>
            <a:r>
              <a:rPr sz="2600" b="1" spc="155" dirty="0">
                <a:latin typeface="Times New Roman"/>
                <a:cs typeface="Times New Roman"/>
              </a:rPr>
              <a:t>of</a:t>
            </a:r>
            <a:r>
              <a:rPr sz="2600" b="1" spc="155" dirty="0">
                <a:solidFill>
                  <a:srgbClr val="F49100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600" b="1" u="heavy" spc="15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9"/>
              </a:rPr>
              <a:t>proteins</a:t>
            </a:r>
            <a:r>
              <a:rPr sz="2600" b="1" spc="150" dirty="0">
                <a:solidFill>
                  <a:srgbClr val="F49100"/>
                </a:solidFill>
                <a:latin typeface="Times New Roman"/>
                <a:cs typeface="Times New Roman"/>
                <a:hlinkClick r:id="rId9"/>
              </a:rPr>
              <a:t> </a:t>
            </a:r>
            <a:r>
              <a:rPr sz="2600" b="1" spc="180" dirty="0">
                <a:latin typeface="Times New Roman"/>
                <a:cs typeface="Times New Roman"/>
              </a:rPr>
              <a:t>in </a:t>
            </a:r>
            <a:r>
              <a:rPr sz="2600" b="1" spc="165" dirty="0">
                <a:latin typeface="Times New Roman"/>
                <a:cs typeface="Times New Roman"/>
              </a:rPr>
              <a:t>other </a:t>
            </a:r>
            <a:r>
              <a:rPr sz="2600" b="1" spc="120" dirty="0">
                <a:latin typeface="Times New Roman"/>
                <a:cs typeface="Times New Roman"/>
              </a:rPr>
              <a:t>living </a:t>
            </a:r>
            <a:r>
              <a:rPr sz="2600" b="1" spc="140" dirty="0">
                <a:latin typeface="Times New Roman"/>
                <a:cs typeface="Times New Roman"/>
              </a:rPr>
              <a:t>organisms.  </a:t>
            </a:r>
            <a:r>
              <a:rPr sz="2600" b="1" spc="-30" dirty="0">
                <a:latin typeface="Times New Roman"/>
                <a:cs typeface="Times New Roman"/>
              </a:rPr>
              <a:t>RNA </a:t>
            </a:r>
            <a:r>
              <a:rPr sz="2600" b="1" spc="135" dirty="0">
                <a:latin typeface="Times New Roman"/>
                <a:cs typeface="Times New Roman"/>
              </a:rPr>
              <a:t>can  </a:t>
            </a:r>
            <a:r>
              <a:rPr sz="2600" b="1" spc="175" dirty="0">
                <a:latin typeface="Times New Roman"/>
                <a:cs typeface="Times New Roman"/>
              </a:rPr>
              <a:t>move </a:t>
            </a:r>
            <a:r>
              <a:rPr sz="2600" b="1" spc="140" dirty="0">
                <a:latin typeface="Times New Roman"/>
                <a:cs typeface="Times New Roman"/>
              </a:rPr>
              <a:t>around </a:t>
            </a:r>
            <a:r>
              <a:rPr sz="2600" b="1" spc="200" dirty="0">
                <a:latin typeface="Times New Roman"/>
                <a:cs typeface="Times New Roman"/>
              </a:rPr>
              <a:t>the </a:t>
            </a:r>
            <a:r>
              <a:rPr sz="2600" b="1" spc="145" dirty="0">
                <a:latin typeface="Times New Roman"/>
                <a:cs typeface="Times New Roman"/>
              </a:rPr>
              <a:t>cells </a:t>
            </a:r>
            <a:r>
              <a:rPr sz="2600" b="1" spc="155" dirty="0">
                <a:latin typeface="Times New Roman"/>
                <a:cs typeface="Times New Roman"/>
              </a:rPr>
              <a:t>of </a:t>
            </a:r>
            <a:r>
              <a:rPr sz="2600" b="1" spc="125" dirty="0">
                <a:latin typeface="Times New Roman"/>
                <a:cs typeface="Times New Roman"/>
              </a:rPr>
              <a:t>living  </a:t>
            </a:r>
            <a:r>
              <a:rPr sz="2600" b="1" spc="150" dirty="0">
                <a:latin typeface="Times New Roman"/>
                <a:cs typeface="Times New Roman"/>
              </a:rPr>
              <a:t>organisms </a:t>
            </a:r>
            <a:r>
              <a:rPr sz="2600" b="1" spc="155" dirty="0">
                <a:latin typeface="Times New Roman"/>
                <a:cs typeface="Times New Roman"/>
              </a:rPr>
              <a:t>and </a:t>
            </a:r>
            <a:r>
              <a:rPr sz="2600" b="1" spc="175" dirty="0">
                <a:latin typeface="Times New Roman"/>
                <a:cs typeface="Times New Roman"/>
              </a:rPr>
              <a:t>thus </a:t>
            </a:r>
            <a:r>
              <a:rPr sz="2600" b="1" spc="140" dirty="0">
                <a:latin typeface="Times New Roman"/>
                <a:cs typeface="Times New Roman"/>
              </a:rPr>
              <a:t>serves </a:t>
            </a:r>
            <a:r>
              <a:rPr sz="2600" b="1" spc="130" dirty="0">
                <a:latin typeface="Times New Roman"/>
                <a:cs typeface="Times New Roman"/>
              </a:rPr>
              <a:t>as </a:t>
            </a:r>
            <a:r>
              <a:rPr sz="2600" b="1" spc="90" dirty="0">
                <a:latin typeface="Times New Roman"/>
                <a:cs typeface="Times New Roman"/>
              </a:rPr>
              <a:t>a </a:t>
            </a:r>
            <a:r>
              <a:rPr sz="2600" b="1" spc="135" dirty="0">
                <a:latin typeface="Times New Roman"/>
                <a:cs typeface="Times New Roman"/>
              </a:rPr>
              <a:t>sort </a:t>
            </a:r>
            <a:r>
              <a:rPr sz="2600" b="1" spc="155" dirty="0">
                <a:latin typeface="Times New Roman"/>
                <a:cs typeface="Times New Roman"/>
              </a:rPr>
              <a:t>of </a:t>
            </a:r>
            <a:r>
              <a:rPr sz="2600" b="1" spc="160" dirty="0">
                <a:latin typeface="Times New Roman"/>
                <a:cs typeface="Times New Roman"/>
              </a:rPr>
              <a:t>genetic  </a:t>
            </a:r>
            <a:r>
              <a:rPr sz="2600" b="1" spc="145" dirty="0">
                <a:latin typeface="Times New Roman"/>
                <a:cs typeface="Times New Roman"/>
              </a:rPr>
              <a:t>messenger,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spc="105" dirty="0">
                <a:latin typeface="Times New Roman"/>
                <a:cs typeface="Times New Roman"/>
              </a:rPr>
              <a:t>relaying</a:t>
            </a:r>
            <a:r>
              <a:rPr sz="2600" b="1" spc="40" dirty="0">
                <a:latin typeface="Times New Roman"/>
                <a:cs typeface="Times New Roman"/>
              </a:rPr>
              <a:t>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information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145" dirty="0">
                <a:latin typeface="Times New Roman"/>
                <a:cs typeface="Times New Roman"/>
              </a:rPr>
              <a:t>stored</a:t>
            </a:r>
            <a:r>
              <a:rPr sz="2600" b="1" spc="45" dirty="0">
                <a:latin typeface="Times New Roman"/>
                <a:cs typeface="Times New Roman"/>
              </a:rPr>
              <a:t> </a:t>
            </a:r>
            <a:r>
              <a:rPr sz="2600" b="1" spc="175" dirty="0">
                <a:latin typeface="Times New Roman"/>
                <a:cs typeface="Times New Roman"/>
              </a:rPr>
              <a:t>in</a:t>
            </a:r>
            <a:r>
              <a:rPr sz="2600" b="1" spc="5" dirty="0">
                <a:latin typeface="Times New Roman"/>
                <a:cs typeface="Times New Roman"/>
              </a:rPr>
              <a:t> </a:t>
            </a:r>
            <a:r>
              <a:rPr sz="2600" b="1" spc="195" dirty="0">
                <a:latin typeface="Times New Roman"/>
                <a:cs typeface="Times New Roman"/>
              </a:rPr>
              <a:t>the  </a:t>
            </a:r>
            <a:r>
              <a:rPr sz="2600" b="1" spc="90" dirty="0">
                <a:latin typeface="Times New Roman"/>
                <a:cs typeface="Times New Roman"/>
              </a:rPr>
              <a:t>cell's </a:t>
            </a:r>
            <a:r>
              <a:rPr sz="2600" b="1" spc="35" dirty="0">
                <a:latin typeface="Times New Roman"/>
                <a:cs typeface="Times New Roman"/>
              </a:rPr>
              <a:t>DNA </a:t>
            </a:r>
            <a:r>
              <a:rPr sz="2600" b="1" spc="195" dirty="0">
                <a:latin typeface="Times New Roman"/>
                <a:cs typeface="Times New Roman"/>
              </a:rPr>
              <a:t>out </a:t>
            </a:r>
            <a:r>
              <a:rPr sz="2600" b="1" spc="125" dirty="0">
                <a:latin typeface="Times New Roman"/>
                <a:cs typeface="Times New Roman"/>
              </a:rPr>
              <a:t>from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200" dirty="0">
                <a:solidFill>
                  <a:srgbClr val="F491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600" b="1" u="heavy" spc="170" dirty="0">
                <a:solidFill>
                  <a:srgbClr val="F49100"/>
                </a:solidFill>
                <a:uFill>
                  <a:solidFill>
                    <a:srgbClr val="F49100"/>
                  </a:solidFill>
                </a:uFill>
                <a:latin typeface="Times New Roman"/>
                <a:cs typeface="Times New Roman"/>
                <a:hlinkClick r:id="rId10"/>
              </a:rPr>
              <a:t>nucleus</a:t>
            </a:r>
            <a:r>
              <a:rPr sz="2600" b="1" spc="170" dirty="0">
                <a:solidFill>
                  <a:srgbClr val="F49100"/>
                </a:solidFill>
                <a:latin typeface="Times New Roman"/>
                <a:cs typeface="Times New Roman"/>
                <a:hlinkClick r:id="rId10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to </a:t>
            </a:r>
            <a:r>
              <a:rPr sz="2600" b="1" spc="165" dirty="0">
                <a:latin typeface="Times New Roman"/>
                <a:cs typeface="Times New Roman"/>
              </a:rPr>
              <a:t>other </a:t>
            </a:r>
            <a:r>
              <a:rPr sz="2600" b="1" spc="100" dirty="0">
                <a:latin typeface="Times New Roman"/>
                <a:cs typeface="Times New Roman"/>
              </a:rPr>
              <a:t>parts </a:t>
            </a:r>
            <a:r>
              <a:rPr sz="2600" b="1" spc="155" dirty="0">
                <a:latin typeface="Times New Roman"/>
                <a:cs typeface="Times New Roman"/>
              </a:rPr>
              <a:t>of  </a:t>
            </a:r>
            <a:r>
              <a:rPr sz="2600" b="1" spc="200" dirty="0">
                <a:latin typeface="Times New Roman"/>
                <a:cs typeface="Times New Roman"/>
              </a:rPr>
              <a:t>the</a:t>
            </a:r>
            <a:r>
              <a:rPr sz="2600" b="1" spc="-155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cell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where</a:t>
            </a:r>
            <a:r>
              <a:rPr sz="2600" b="1" spc="-85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it</a:t>
            </a:r>
            <a:r>
              <a:rPr sz="2600" b="1" spc="-95" dirty="0">
                <a:latin typeface="Times New Roman"/>
                <a:cs typeface="Times New Roman"/>
              </a:rPr>
              <a:t> </a:t>
            </a:r>
            <a:r>
              <a:rPr sz="2600" b="1" spc="155" dirty="0">
                <a:latin typeface="Times New Roman"/>
                <a:cs typeface="Times New Roman"/>
              </a:rPr>
              <a:t>is</a:t>
            </a:r>
            <a:r>
              <a:rPr sz="2600" b="1" spc="-110" dirty="0">
                <a:latin typeface="Times New Roman"/>
                <a:cs typeface="Times New Roman"/>
              </a:rPr>
              <a:t> </a:t>
            </a:r>
            <a:r>
              <a:rPr sz="2600" b="1" spc="190" dirty="0">
                <a:latin typeface="Times New Roman"/>
                <a:cs typeface="Times New Roman"/>
              </a:rPr>
              <a:t>used</a:t>
            </a:r>
            <a:r>
              <a:rPr sz="2600" b="1" spc="-65" dirty="0">
                <a:latin typeface="Times New Roman"/>
                <a:cs typeface="Times New Roman"/>
              </a:rPr>
              <a:t> </a:t>
            </a:r>
            <a:r>
              <a:rPr sz="2600" b="1" spc="185" dirty="0">
                <a:latin typeface="Times New Roman"/>
                <a:cs typeface="Times New Roman"/>
              </a:rPr>
              <a:t>to</a:t>
            </a:r>
            <a:r>
              <a:rPr sz="2600" b="1" spc="-100" dirty="0">
                <a:latin typeface="Times New Roman"/>
                <a:cs typeface="Times New Roman"/>
              </a:rPr>
              <a:t> </a:t>
            </a:r>
            <a:r>
              <a:rPr sz="2600" b="1" spc="180" dirty="0">
                <a:latin typeface="Times New Roman"/>
                <a:cs typeface="Times New Roman"/>
              </a:rPr>
              <a:t>help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spc="165" dirty="0">
                <a:latin typeface="Times New Roman"/>
                <a:cs typeface="Times New Roman"/>
              </a:rPr>
              <a:t>make</a:t>
            </a:r>
            <a:r>
              <a:rPr sz="2600" b="1" spc="-130" dirty="0">
                <a:latin typeface="Times New Roman"/>
                <a:cs typeface="Times New Roman"/>
              </a:rPr>
              <a:t> </a:t>
            </a:r>
            <a:r>
              <a:rPr sz="2600" b="1" spc="140" dirty="0">
                <a:latin typeface="Times New Roman"/>
                <a:cs typeface="Times New Roman"/>
              </a:rPr>
              <a:t>proteins.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63193"/>
            <a:ext cx="288988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  <a:latin typeface="Carlito"/>
                <a:cs typeface="Carlito"/>
              </a:rPr>
              <a:t>DNA</a:t>
            </a:r>
            <a:r>
              <a:rPr sz="4800" spc="-7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800" spc="-25" dirty="0">
                <a:solidFill>
                  <a:srgbClr val="FF0000"/>
                </a:solidFill>
                <a:latin typeface="Carlito"/>
                <a:cs typeface="Carlito"/>
              </a:rPr>
              <a:t>BASES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352800" y="1981200"/>
            <a:ext cx="2819400" cy="34777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63193"/>
            <a:ext cx="43097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FF0000"/>
                </a:solidFill>
                <a:latin typeface="Carlito"/>
                <a:cs typeface="Carlito"/>
              </a:rPr>
              <a:t>DNA</a:t>
            </a:r>
            <a:r>
              <a:rPr sz="4800" spc="-6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Carlito"/>
                <a:cs typeface="Carlito"/>
              </a:rPr>
              <a:t>STRUCTURE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4200" y="2057400"/>
            <a:ext cx="2057400" cy="3200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063193"/>
            <a:ext cx="3926204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FF0000"/>
                </a:solidFill>
                <a:latin typeface="Carlito"/>
                <a:cs typeface="Carlito"/>
              </a:rPr>
              <a:t>RNA</a:t>
            </a:r>
            <a:r>
              <a:rPr sz="4800" spc="-7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800" spc="-10" dirty="0">
                <a:solidFill>
                  <a:srgbClr val="FF0000"/>
                </a:solidFill>
                <a:latin typeface="Carlito"/>
                <a:cs typeface="Carlito"/>
              </a:rPr>
              <a:t>STUCTURE</a:t>
            </a:r>
            <a:endParaRPr sz="4800">
              <a:latin typeface="Carlito"/>
              <a:cs typeface="Carlito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851660" y="1935479"/>
            <a:ext cx="5440680" cy="4389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37130"/>
            <a:ext cx="8054975" cy="3683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95"/>
              </a:spcBef>
            </a:pPr>
            <a:r>
              <a:rPr sz="3800" spc="65" dirty="0">
                <a:solidFill>
                  <a:srgbClr val="0AD0D9"/>
                </a:solidFill>
                <a:latin typeface="Arial"/>
                <a:cs typeface="Arial"/>
              </a:rPr>
              <a:t></a:t>
            </a:r>
            <a:r>
              <a:rPr sz="4000" b="1" spc="65" dirty="0">
                <a:solidFill>
                  <a:srgbClr val="FF0000"/>
                </a:solidFill>
                <a:latin typeface="Times New Roman"/>
                <a:cs typeface="Times New Roman"/>
              </a:rPr>
              <a:t>Nucleic</a:t>
            </a:r>
            <a:r>
              <a:rPr sz="4000" b="1" spc="-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200" dirty="0">
                <a:solidFill>
                  <a:srgbClr val="FF0000"/>
                </a:solidFill>
                <a:latin typeface="Times New Roman"/>
                <a:cs typeface="Times New Roman"/>
              </a:rPr>
              <a:t>acids</a:t>
            </a:r>
            <a:r>
              <a:rPr sz="4000" b="1" spc="-2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000" b="1" spc="175" dirty="0">
                <a:latin typeface="Times New Roman"/>
                <a:cs typeface="Times New Roman"/>
              </a:rPr>
              <a:t>were</a:t>
            </a:r>
            <a:r>
              <a:rPr sz="4000" b="1" spc="-165" dirty="0">
                <a:latin typeface="Times New Roman"/>
                <a:cs typeface="Times New Roman"/>
              </a:rPr>
              <a:t> </a:t>
            </a:r>
            <a:r>
              <a:rPr sz="4000" b="1" spc="165" dirty="0">
                <a:latin typeface="Times New Roman"/>
                <a:cs typeface="Times New Roman"/>
              </a:rPr>
              <a:t>first</a:t>
            </a:r>
            <a:r>
              <a:rPr sz="4000" b="1" spc="-135" dirty="0">
                <a:latin typeface="Times New Roman"/>
                <a:cs typeface="Times New Roman"/>
              </a:rPr>
              <a:t> </a:t>
            </a:r>
            <a:r>
              <a:rPr sz="4000" b="1" spc="245" dirty="0">
                <a:latin typeface="Times New Roman"/>
                <a:cs typeface="Times New Roman"/>
              </a:rPr>
              <a:t>isolated  </a:t>
            </a:r>
            <a:r>
              <a:rPr sz="4000" b="1" spc="195" dirty="0">
                <a:latin typeface="Times New Roman"/>
                <a:cs typeface="Times New Roman"/>
              </a:rPr>
              <a:t>from</a:t>
            </a:r>
            <a:r>
              <a:rPr sz="4000" b="1" spc="-145" dirty="0">
                <a:latin typeface="Times New Roman"/>
                <a:cs typeface="Times New Roman"/>
              </a:rPr>
              <a:t> </a:t>
            </a:r>
            <a:r>
              <a:rPr sz="4000" b="1" spc="305" dirty="0">
                <a:latin typeface="Times New Roman"/>
                <a:cs typeface="Times New Roman"/>
              </a:rPr>
              <a:t>the</a:t>
            </a:r>
            <a:r>
              <a:rPr sz="4000" b="1" spc="-235" dirty="0">
                <a:latin typeface="Times New Roman"/>
                <a:cs typeface="Times New Roman"/>
              </a:rPr>
              <a:t> </a:t>
            </a:r>
            <a:r>
              <a:rPr sz="4000" b="1" spc="180" dirty="0">
                <a:latin typeface="Times New Roman"/>
                <a:cs typeface="Times New Roman"/>
              </a:rPr>
              <a:t>cellular</a:t>
            </a:r>
            <a:r>
              <a:rPr sz="4000" b="1" spc="-185" dirty="0">
                <a:latin typeface="Times New Roman"/>
                <a:cs typeface="Times New Roman"/>
              </a:rPr>
              <a:t> </a:t>
            </a:r>
            <a:r>
              <a:rPr sz="4000" b="1" spc="245" dirty="0">
                <a:latin typeface="Times New Roman"/>
                <a:cs typeface="Times New Roman"/>
              </a:rPr>
              <a:t>nucleus,</a:t>
            </a:r>
            <a:r>
              <a:rPr sz="4000" b="1" spc="-40" dirty="0">
                <a:latin typeface="Times New Roman"/>
                <a:cs typeface="Times New Roman"/>
              </a:rPr>
              <a:t> </a:t>
            </a:r>
            <a:r>
              <a:rPr sz="4000" b="1" spc="290" dirty="0">
                <a:latin typeface="Times New Roman"/>
                <a:cs typeface="Times New Roman"/>
              </a:rPr>
              <a:t>hence  </a:t>
            </a:r>
            <a:r>
              <a:rPr sz="4000" b="1" spc="305" dirty="0">
                <a:latin typeface="Times New Roman"/>
                <a:cs typeface="Times New Roman"/>
              </a:rPr>
              <a:t>the </a:t>
            </a:r>
            <a:r>
              <a:rPr sz="4000" b="1" spc="275" dirty="0">
                <a:latin typeface="Times New Roman"/>
                <a:cs typeface="Times New Roman"/>
              </a:rPr>
              <a:t>name. </a:t>
            </a:r>
            <a:r>
              <a:rPr sz="4000" b="1" spc="204" dirty="0">
                <a:latin typeface="Times New Roman"/>
                <a:cs typeface="Times New Roman"/>
              </a:rPr>
              <a:t>Nucleic </a:t>
            </a:r>
            <a:r>
              <a:rPr sz="4000" b="1" spc="200" dirty="0">
                <a:latin typeface="Times New Roman"/>
                <a:cs typeface="Times New Roman"/>
              </a:rPr>
              <a:t>acids </a:t>
            </a:r>
            <a:r>
              <a:rPr sz="4000" b="1" spc="135" dirty="0">
                <a:latin typeface="Times New Roman"/>
                <a:cs typeface="Times New Roman"/>
              </a:rPr>
              <a:t>are  </a:t>
            </a:r>
            <a:r>
              <a:rPr sz="4000" b="1" spc="245" dirty="0">
                <a:latin typeface="Times New Roman"/>
                <a:cs typeface="Times New Roman"/>
              </a:rPr>
              <a:t>macromolecules, </a:t>
            </a:r>
            <a:r>
              <a:rPr sz="4000" b="1" spc="260" dirty="0">
                <a:latin typeface="Times New Roman"/>
                <a:cs typeface="Times New Roman"/>
              </a:rPr>
              <a:t>huge</a:t>
            </a:r>
            <a:r>
              <a:rPr sz="4000" b="1" spc="-420" dirty="0">
                <a:latin typeface="Times New Roman"/>
                <a:cs typeface="Times New Roman"/>
              </a:rPr>
              <a:t> </a:t>
            </a:r>
            <a:r>
              <a:rPr sz="4000" b="1" spc="225" dirty="0">
                <a:latin typeface="Times New Roman"/>
                <a:cs typeface="Times New Roman"/>
              </a:rPr>
              <a:t>polymers  with </a:t>
            </a:r>
            <a:r>
              <a:rPr sz="4000" b="1" spc="229" dirty="0">
                <a:latin typeface="Times New Roman"/>
                <a:cs typeface="Times New Roman"/>
              </a:rPr>
              <a:t>molecular </a:t>
            </a:r>
            <a:r>
              <a:rPr sz="4000" b="1" spc="280" dirty="0">
                <a:latin typeface="Times New Roman"/>
                <a:cs typeface="Times New Roman"/>
              </a:rPr>
              <a:t>masses </a:t>
            </a:r>
            <a:r>
              <a:rPr sz="4000" b="1" spc="235" dirty="0">
                <a:latin typeface="Times New Roman"/>
                <a:cs typeface="Times New Roman"/>
              </a:rPr>
              <a:t>of </a:t>
            </a:r>
            <a:r>
              <a:rPr sz="4000" b="1" spc="155" dirty="0">
                <a:latin typeface="Times New Roman"/>
                <a:cs typeface="Times New Roman"/>
              </a:rPr>
              <a:t>over  </a:t>
            </a:r>
            <a:r>
              <a:rPr sz="4000" b="1" spc="20" dirty="0">
                <a:latin typeface="Times New Roman"/>
                <a:cs typeface="Times New Roman"/>
              </a:rPr>
              <a:t>100</a:t>
            </a:r>
            <a:r>
              <a:rPr sz="4000" b="1" spc="-40" dirty="0">
                <a:latin typeface="Times New Roman"/>
                <a:cs typeface="Times New Roman"/>
              </a:rPr>
              <a:t> </a:t>
            </a:r>
            <a:r>
              <a:rPr sz="4000" b="1" spc="254" dirty="0">
                <a:latin typeface="Times New Roman"/>
                <a:cs typeface="Times New Roman"/>
              </a:rPr>
              <a:t>million.</a:t>
            </a:r>
            <a:endParaRPr sz="4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44500" y="1127201"/>
            <a:ext cx="692785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dirty="0">
                <a:solidFill>
                  <a:srgbClr val="FF0000"/>
                </a:solidFill>
                <a:latin typeface="Carlito"/>
                <a:cs typeface="Carlito"/>
              </a:rPr>
              <a:t>FUNCTION OF NUCLEIC</a:t>
            </a:r>
            <a:r>
              <a:rPr sz="4400" b="0" spc="-85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4400" b="0" spc="-10" dirty="0">
                <a:solidFill>
                  <a:srgbClr val="FF0000"/>
                </a:solidFill>
                <a:latin typeface="Carlito"/>
                <a:cs typeface="Carlito"/>
              </a:rPr>
              <a:t>ACIDS:</a:t>
            </a:r>
            <a:endParaRPr sz="4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5940" y="1943226"/>
            <a:ext cx="7875905" cy="3928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000" spc="-76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b="1" dirty="0">
                <a:latin typeface="Carlito"/>
                <a:cs typeface="Carlito"/>
              </a:rPr>
              <a:t>Functions of </a:t>
            </a:r>
            <a:r>
              <a:rPr sz="3200" b="1" spc="-5" dirty="0">
                <a:latin typeface="Carlito"/>
                <a:cs typeface="Carlito"/>
              </a:rPr>
              <a:t>DNA </a:t>
            </a:r>
            <a:r>
              <a:rPr sz="3200" b="1" spc="-10" dirty="0">
                <a:latin typeface="Carlito"/>
                <a:cs typeface="Carlito"/>
              </a:rPr>
              <a:t>(deoxyribonucleic</a:t>
            </a:r>
            <a:r>
              <a:rPr sz="3200" b="1" spc="-105" dirty="0">
                <a:latin typeface="Carlito"/>
                <a:cs typeface="Carlito"/>
              </a:rPr>
              <a:t> </a:t>
            </a:r>
            <a:r>
              <a:rPr sz="3200" b="1" dirty="0">
                <a:latin typeface="Carlito"/>
                <a:cs typeface="Carlito"/>
              </a:rPr>
              <a:t>acid):</a:t>
            </a:r>
            <a:endParaRPr sz="3200">
              <a:latin typeface="Carlito"/>
              <a:cs typeface="Carlito"/>
            </a:endParaRPr>
          </a:p>
          <a:p>
            <a:pPr marL="287020" marR="5080">
              <a:lnSpc>
                <a:spcPct val="100000"/>
              </a:lnSpc>
            </a:pPr>
            <a:r>
              <a:rPr sz="3200" spc="-5" dirty="0">
                <a:latin typeface="Carlito"/>
                <a:cs typeface="Carlito"/>
              </a:rPr>
              <a:t>-DNA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10" dirty="0">
                <a:latin typeface="Carlito"/>
                <a:cs typeface="Carlito"/>
              </a:rPr>
              <a:t>permanent </a:t>
            </a:r>
            <a:r>
              <a:rPr sz="3200" spc="-25" dirty="0">
                <a:latin typeface="Carlito"/>
                <a:cs typeface="Carlito"/>
              </a:rPr>
              <a:t>storage </a:t>
            </a:r>
            <a:r>
              <a:rPr sz="3200" spc="-5" dirty="0">
                <a:latin typeface="Carlito"/>
                <a:cs typeface="Carlito"/>
              </a:rPr>
              <a:t>place </a:t>
            </a:r>
            <a:r>
              <a:rPr sz="3200" spc="-30" dirty="0">
                <a:latin typeface="Carlito"/>
                <a:cs typeface="Carlito"/>
              </a:rPr>
              <a:t>for </a:t>
            </a:r>
            <a:r>
              <a:rPr sz="3200" spc="-5" dirty="0">
                <a:latin typeface="Carlito"/>
                <a:cs typeface="Carlito"/>
              </a:rPr>
              <a:t>genetic  </a:t>
            </a:r>
            <a:r>
              <a:rPr sz="3200" spc="-15" dirty="0">
                <a:latin typeface="Carlito"/>
                <a:cs typeface="Carlito"/>
              </a:rPr>
              <a:t>information.</a:t>
            </a:r>
            <a:endParaRPr sz="3200">
              <a:latin typeface="Carlito"/>
              <a:cs typeface="Carlito"/>
            </a:endParaRPr>
          </a:p>
          <a:p>
            <a:pPr marL="287020" marR="1800860">
              <a:lnSpc>
                <a:spcPct val="100000"/>
              </a:lnSpc>
            </a:pPr>
            <a:r>
              <a:rPr sz="3200" spc="-5" dirty="0">
                <a:latin typeface="Carlito"/>
                <a:cs typeface="Carlito"/>
              </a:rPr>
              <a:t>-DNA </a:t>
            </a:r>
            <a:r>
              <a:rPr sz="3200" spc="-15" dirty="0">
                <a:latin typeface="Carlito"/>
                <a:cs typeface="Carlito"/>
              </a:rPr>
              <a:t>controls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0" dirty="0">
                <a:latin typeface="Carlito"/>
                <a:cs typeface="Carlito"/>
              </a:rPr>
              <a:t>synthesis </a:t>
            </a:r>
            <a:r>
              <a:rPr sz="3200" spc="-5" dirty="0">
                <a:latin typeface="Carlito"/>
                <a:cs typeface="Carlito"/>
              </a:rPr>
              <a:t>of RNA  </a:t>
            </a:r>
            <a:r>
              <a:rPr sz="3200" dirty="0">
                <a:latin typeface="Carlito"/>
                <a:cs typeface="Carlito"/>
              </a:rPr>
              <a:t>(ribonucleic</a:t>
            </a:r>
            <a:r>
              <a:rPr sz="3200" spc="5" dirty="0">
                <a:latin typeface="Carlito"/>
                <a:cs typeface="Carlito"/>
              </a:rPr>
              <a:t> </a:t>
            </a:r>
            <a:r>
              <a:rPr sz="3200" spc="-5" dirty="0">
                <a:latin typeface="Carlito"/>
                <a:cs typeface="Carlito"/>
              </a:rPr>
              <a:t>acid).</a:t>
            </a:r>
            <a:endParaRPr sz="3200">
              <a:latin typeface="Carlito"/>
              <a:cs typeface="Carlito"/>
            </a:endParaRPr>
          </a:p>
          <a:p>
            <a:pPr marL="287020" marR="273685">
              <a:lnSpc>
                <a:spcPct val="100000"/>
              </a:lnSpc>
            </a:pPr>
            <a:r>
              <a:rPr sz="3200" dirty="0">
                <a:latin typeface="Carlito"/>
                <a:cs typeface="Carlito"/>
              </a:rPr>
              <a:t>-The </a:t>
            </a:r>
            <a:r>
              <a:rPr sz="3200" spc="-5" dirty="0">
                <a:latin typeface="Carlito"/>
                <a:cs typeface="Carlito"/>
              </a:rPr>
              <a:t>sequence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10" dirty="0">
                <a:latin typeface="Carlito"/>
                <a:cs typeface="Carlito"/>
              </a:rPr>
              <a:t>nitrogenous </a:t>
            </a:r>
            <a:r>
              <a:rPr sz="3200" spc="-5" dirty="0">
                <a:latin typeface="Carlito"/>
                <a:cs typeface="Carlito"/>
              </a:rPr>
              <a:t>bases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DNA  </a:t>
            </a:r>
            <a:r>
              <a:rPr sz="3200" spc="-10" dirty="0">
                <a:latin typeface="Carlito"/>
                <a:cs typeface="Carlito"/>
              </a:rPr>
              <a:t>determines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15" dirty="0">
                <a:latin typeface="Carlito"/>
                <a:cs typeface="Carlito"/>
              </a:rPr>
              <a:t>protein </a:t>
            </a:r>
            <a:r>
              <a:rPr sz="3200" spc="-10" dirty="0">
                <a:latin typeface="Carlito"/>
                <a:cs typeface="Carlito"/>
              </a:rPr>
              <a:t>development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new  cells.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3226"/>
            <a:ext cx="7813040" cy="34404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7020" marR="5080" indent="-274955">
              <a:lnSpc>
                <a:spcPct val="100000"/>
              </a:lnSpc>
              <a:spcBef>
                <a:spcPts val="105"/>
              </a:spcBef>
            </a:pPr>
            <a:r>
              <a:rPr sz="3000" spc="-760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3200" spc="-5" dirty="0">
                <a:latin typeface="Carlito"/>
                <a:cs typeface="Carlito"/>
              </a:rPr>
              <a:t>The function of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5" dirty="0">
                <a:latin typeface="Carlito"/>
                <a:cs typeface="Carlito"/>
              </a:rPr>
              <a:t>double helix </a:t>
            </a:r>
            <a:r>
              <a:rPr sz="3200" spc="-15" dirty="0">
                <a:latin typeface="Carlito"/>
                <a:cs typeface="Carlito"/>
              </a:rPr>
              <a:t>formation </a:t>
            </a:r>
            <a:r>
              <a:rPr sz="3200" spc="-5" dirty="0">
                <a:latin typeface="Carlito"/>
                <a:cs typeface="Carlito"/>
              </a:rPr>
              <a:t>of  DNA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20" dirty="0">
                <a:latin typeface="Carlito"/>
                <a:cs typeface="Carlito"/>
              </a:rPr>
              <a:t>to </a:t>
            </a:r>
            <a:r>
              <a:rPr sz="3200" spc="-10" dirty="0">
                <a:latin typeface="Carlito"/>
                <a:cs typeface="Carlito"/>
              </a:rPr>
              <a:t>ensure that </a:t>
            </a:r>
            <a:r>
              <a:rPr sz="3200" spc="-5" dirty="0">
                <a:latin typeface="Carlito"/>
                <a:cs typeface="Carlito"/>
              </a:rPr>
              <a:t>no </a:t>
            </a:r>
            <a:r>
              <a:rPr sz="3200" spc="-20" dirty="0">
                <a:latin typeface="Carlito"/>
                <a:cs typeface="Carlito"/>
              </a:rPr>
              <a:t>disorders </a:t>
            </a:r>
            <a:r>
              <a:rPr sz="3200" spc="-60" dirty="0">
                <a:latin typeface="Carlito"/>
                <a:cs typeface="Carlito"/>
              </a:rPr>
              <a:t>occur. </a:t>
            </a:r>
            <a:r>
              <a:rPr sz="3200" spc="-5" dirty="0">
                <a:latin typeface="Carlito"/>
                <a:cs typeface="Carlito"/>
              </a:rPr>
              <a:t>This  </a:t>
            </a:r>
            <a:r>
              <a:rPr sz="3200" dirty="0">
                <a:latin typeface="Carlito"/>
                <a:cs typeface="Carlito"/>
              </a:rPr>
              <a:t>is </a:t>
            </a:r>
            <a:r>
              <a:rPr sz="3200" spc="-5" dirty="0">
                <a:latin typeface="Carlito"/>
                <a:cs typeface="Carlito"/>
              </a:rPr>
              <a:t>because the </a:t>
            </a:r>
            <a:r>
              <a:rPr sz="3200" spc="-10" dirty="0">
                <a:latin typeface="Carlito"/>
                <a:cs typeface="Carlito"/>
              </a:rPr>
              <a:t>second identical </a:t>
            </a:r>
            <a:r>
              <a:rPr sz="3200" spc="-20" dirty="0">
                <a:latin typeface="Carlito"/>
                <a:cs typeface="Carlito"/>
              </a:rPr>
              <a:t>strand </a:t>
            </a:r>
            <a:r>
              <a:rPr sz="3200" dirty="0">
                <a:latin typeface="Carlito"/>
                <a:cs typeface="Carlito"/>
              </a:rPr>
              <a:t>of </a:t>
            </a:r>
            <a:r>
              <a:rPr sz="3200" spc="-5" dirty="0">
                <a:latin typeface="Carlito"/>
                <a:cs typeface="Carlito"/>
              </a:rPr>
              <a:t>DNA  </a:t>
            </a:r>
            <a:r>
              <a:rPr sz="3200" spc="-10" dirty="0">
                <a:latin typeface="Carlito"/>
                <a:cs typeface="Carlito"/>
              </a:rPr>
              <a:t>that </a:t>
            </a:r>
            <a:r>
              <a:rPr sz="3200" dirty="0">
                <a:latin typeface="Carlito"/>
                <a:cs typeface="Carlito"/>
              </a:rPr>
              <a:t>runs </a:t>
            </a:r>
            <a:r>
              <a:rPr sz="3200" spc="-10" dirty="0">
                <a:latin typeface="Carlito"/>
                <a:cs typeface="Carlito"/>
              </a:rPr>
              <a:t>anti-parallel </a:t>
            </a:r>
            <a:r>
              <a:rPr sz="3200" spc="-25" dirty="0">
                <a:latin typeface="Carlito"/>
                <a:cs typeface="Carlito"/>
              </a:rPr>
              <a:t>to </a:t>
            </a:r>
            <a:r>
              <a:rPr sz="3200" dirty="0">
                <a:latin typeface="Carlito"/>
                <a:cs typeface="Carlito"/>
              </a:rPr>
              <a:t>the </a:t>
            </a:r>
            <a:r>
              <a:rPr sz="3200" spc="-25" dirty="0">
                <a:latin typeface="Carlito"/>
                <a:cs typeface="Carlito"/>
              </a:rPr>
              <a:t>first </a:t>
            </a:r>
            <a:r>
              <a:rPr sz="3200" dirty="0">
                <a:latin typeface="Carlito"/>
                <a:cs typeface="Carlito"/>
              </a:rPr>
              <a:t>is a </a:t>
            </a:r>
            <a:r>
              <a:rPr sz="3200" spc="-5" dirty="0">
                <a:latin typeface="Carlito"/>
                <a:cs typeface="Carlito"/>
              </a:rPr>
              <a:t>back up  </a:t>
            </a:r>
            <a:r>
              <a:rPr sz="3200" dirty="0">
                <a:latin typeface="Carlito"/>
                <a:cs typeface="Carlito"/>
              </a:rPr>
              <a:t>in </a:t>
            </a:r>
            <a:r>
              <a:rPr sz="3200" spc="-5" dirty="0">
                <a:latin typeface="Carlito"/>
                <a:cs typeface="Carlito"/>
              </a:rPr>
              <a:t>case of </a:t>
            </a:r>
            <a:r>
              <a:rPr sz="3200" spc="-10" dirty="0">
                <a:latin typeface="Carlito"/>
                <a:cs typeface="Carlito"/>
              </a:rPr>
              <a:t>lost </a:t>
            </a:r>
            <a:r>
              <a:rPr sz="3200" spc="-5" dirty="0">
                <a:latin typeface="Carlito"/>
                <a:cs typeface="Carlito"/>
              </a:rPr>
              <a:t>or </a:t>
            </a:r>
            <a:r>
              <a:rPr sz="3200" spc="-20" dirty="0">
                <a:latin typeface="Carlito"/>
                <a:cs typeface="Carlito"/>
              </a:rPr>
              <a:t>destroyed </a:t>
            </a:r>
            <a:r>
              <a:rPr sz="3200" spc="-10" dirty="0">
                <a:latin typeface="Carlito"/>
                <a:cs typeface="Carlito"/>
              </a:rPr>
              <a:t>genetic  </a:t>
            </a:r>
            <a:r>
              <a:rPr sz="3200" spc="-15" dirty="0">
                <a:latin typeface="Carlito"/>
                <a:cs typeface="Carlito"/>
              </a:rPr>
              <a:t>information. </a:t>
            </a:r>
            <a:r>
              <a:rPr sz="3200" i="1" spc="-5" dirty="0">
                <a:solidFill>
                  <a:srgbClr val="FF0000"/>
                </a:solidFill>
                <a:latin typeface="Carlito"/>
                <a:cs typeface="Carlito"/>
              </a:rPr>
              <a:t>Ex</a:t>
            </a:r>
            <a:r>
              <a:rPr sz="3200" spc="-5" dirty="0">
                <a:latin typeface="Carlito"/>
                <a:cs typeface="Carlito"/>
              </a:rPr>
              <a:t>. </a:t>
            </a:r>
            <a:r>
              <a:rPr sz="3200" spc="-35" dirty="0">
                <a:latin typeface="Carlito"/>
                <a:cs typeface="Carlito"/>
              </a:rPr>
              <a:t>Down’s </a:t>
            </a:r>
            <a:r>
              <a:rPr sz="3200" spc="-10" dirty="0">
                <a:latin typeface="Carlito"/>
                <a:cs typeface="Carlito"/>
              </a:rPr>
              <a:t>Syndrome </a:t>
            </a:r>
            <a:r>
              <a:rPr sz="3200" dirty="0">
                <a:latin typeface="Carlito"/>
                <a:cs typeface="Carlito"/>
              </a:rPr>
              <a:t>or </a:t>
            </a:r>
            <a:r>
              <a:rPr sz="3200" spc="-5" dirty="0">
                <a:latin typeface="Carlito"/>
                <a:cs typeface="Carlito"/>
              </a:rPr>
              <a:t>Sickle  Cell</a:t>
            </a:r>
            <a:r>
              <a:rPr sz="3200" spc="-20" dirty="0">
                <a:latin typeface="Carlito"/>
                <a:cs typeface="Carlito"/>
              </a:rPr>
              <a:t> </a:t>
            </a:r>
            <a:r>
              <a:rPr sz="3200" dirty="0">
                <a:latin typeface="Carlito"/>
                <a:cs typeface="Carlito"/>
              </a:rPr>
              <a:t>Anemia.</a:t>
            </a:r>
            <a:endParaRPr sz="3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946274"/>
            <a:ext cx="7978140" cy="38658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650" spc="-685" dirty="0">
                <a:solidFill>
                  <a:srgbClr val="0AD0D9"/>
                </a:solidFill>
                <a:latin typeface="Arial"/>
                <a:cs typeface="Arial"/>
              </a:rPr>
              <a:t>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Functions of RNA (ribonucleic</a:t>
            </a:r>
            <a:r>
              <a:rPr sz="2800" b="1" spc="80" dirty="0">
                <a:solidFill>
                  <a:srgbClr val="FF0000"/>
                </a:solidFill>
                <a:latin typeface="Carlito"/>
                <a:cs typeface="Carlito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rlito"/>
                <a:cs typeface="Carlito"/>
              </a:rPr>
              <a:t>acid):</a:t>
            </a:r>
            <a:endParaRPr sz="2800">
              <a:latin typeface="Carlito"/>
              <a:cs typeface="Carlito"/>
            </a:endParaRPr>
          </a:p>
          <a:p>
            <a:pPr marL="287020" marR="508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-RNA is </a:t>
            </a:r>
            <a:r>
              <a:rPr sz="2800" spc="-20" dirty="0">
                <a:latin typeface="Carlito"/>
                <a:cs typeface="Carlito"/>
              </a:rPr>
              <a:t>synthesized </a:t>
            </a:r>
            <a:r>
              <a:rPr sz="2800" spc="-15" dirty="0">
                <a:latin typeface="Carlito"/>
                <a:cs typeface="Carlito"/>
              </a:rPr>
              <a:t>by </a:t>
            </a:r>
            <a:r>
              <a:rPr sz="2800" spc="-10" dirty="0">
                <a:latin typeface="Carlito"/>
                <a:cs typeface="Carlito"/>
              </a:rPr>
              <a:t>DNA </a:t>
            </a:r>
            <a:r>
              <a:rPr sz="2800" spc="-25" dirty="0">
                <a:latin typeface="Carlito"/>
                <a:cs typeface="Carlito"/>
              </a:rPr>
              <a:t>for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transportation </a:t>
            </a:r>
            <a:r>
              <a:rPr sz="2800" spc="-10" dirty="0">
                <a:latin typeface="Carlito"/>
                <a:cs typeface="Carlito"/>
              </a:rPr>
              <a:t>of  genetic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20" dirty="0">
                <a:latin typeface="Carlito"/>
                <a:cs typeface="Carlito"/>
              </a:rPr>
              <a:t>to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20" dirty="0">
                <a:latin typeface="Carlito"/>
                <a:cs typeface="Carlito"/>
              </a:rPr>
              <a:t>protein </a:t>
            </a:r>
            <a:r>
              <a:rPr sz="2800" spc="-10" dirty="0">
                <a:latin typeface="Carlito"/>
                <a:cs typeface="Carlito"/>
              </a:rPr>
              <a:t>building </a:t>
            </a:r>
            <a:r>
              <a:rPr sz="2800" spc="-15" dirty="0">
                <a:latin typeface="Carlito"/>
                <a:cs typeface="Carlito"/>
              </a:rPr>
              <a:t>apparatus  </a:t>
            </a:r>
            <a:r>
              <a:rPr sz="2800" spc="-5" dirty="0">
                <a:latin typeface="Carlito"/>
                <a:cs typeface="Carlito"/>
              </a:rPr>
              <a:t>in the</a:t>
            </a:r>
            <a:r>
              <a:rPr sz="2800" spc="5" dirty="0">
                <a:latin typeface="Carlito"/>
                <a:cs typeface="Carlito"/>
              </a:rPr>
              <a:t> </a:t>
            </a:r>
            <a:r>
              <a:rPr sz="2800" spc="-5" dirty="0">
                <a:latin typeface="Carlito"/>
                <a:cs typeface="Carlito"/>
              </a:rPr>
              <a:t>cell.</a:t>
            </a:r>
            <a:endParaRPr sz="2800">
              <a:latin typeface="Carlito"/>
              <a:cs typeface="Carlito"/>
            </a:endParaRPr>
          </a:p>
          <a:p>
            <a:pPr marL="287020" marR="80645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-RNA also </a:t>
            </a:r>
            <a:r>
              <a:rPr sz="2800" spc="-15" dirty="0">
                <a:latin typeface="Carlito"/>
                <a:cs typeface="Carlito"/>
              </a:rPr>
              <a:t>directs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5" dirty="0">
                <a:latin typeface="Carlito"/>
                <a:cs typeface="Carlito"/>
              </a:rPr>
              <a:t>synthesis </a:t>
            </a:r>
            <a:r>
              <a:rPr sz="2800" spc="-5" dirty="0">
                <a:latin typeface="Carlito"/>
                <a:cs typeface="Carlito"/>
              </a:rPr>
              <a:t>of </a:t>
            </a:r>
            <a:r>
              <a:rPr sz="2800" spc="-10" dirty="0">
                <a:latin typeface="Carlito"/>
                <a:cs typeface="Carlito"/>
              </a:rPr>
              <a:t>new </a:t>
            </a:r>
            <a:r>
              <a:rPr sz="2800" spc="-15" dirty="0">
                <a:latin typeface="Carlito"/>
                <a:cs typeface="Carlito"/>
              </a:rPr>
              <a:t>proteins </a:t>
            </a:r>
            <a:r>
              <a:rPr sz="2800" spc="-10" dirty="0">
                <a:latin typeface="Carlito"/>
                <a:cs typeface="Carlito"/>
              </a:rPr>
              <a:t>using  </a:t>
            </a:r>
            <a:r>
              <a:rPr sz="2800" spc="-5" dirty="0">
                <a:latin typeface="Carlito"/>
                <a:cs typeface="Carlito"/>
              </a:rPr>
              <a:t>the </a:t>
            </a:r>
            <a:r>
              <a:rPr sz="2800" spc="-10" dirty="0">
                <a:latin typeface="Carlito"/>
                <a:cs typeface="Carlito"/>
              </a:rPr>
              <a:t>genetic </a:t>
            </a:r>
            <a:r>
              <a:rPr sz="2800" spc="-15" dirty="0">
                <a:latin typeface="Carlito"/>
                <a:cs typeface="Carlito"/>
              </a:rPr>
              <a:t>information </a:t>
            </a:r>
            <a:r>
              <a:rPr sz="2800" spc="-5" dirty="0">
                <a:latin typeface="Carlito"/>
                <a:cs typeface="Carlito"/>
              </a:rPr>
              <a:t>it has</a:t>
            </a:r>
            <a:r>
              <a:rPr sz="2800" spc="30" dirty="0">
                <a:latin typeface="Carlito"/>
                <a:cs typeface="Carlito"/>
              </a:rPr>
              <a:t> </a:t>
            </a:r>
            <a:r>
              <a:rPr sz="2800" spc="-10" dirty="0">
                <a:latin typeface="Carlito"/>
                <a:cs typeface="Carlito"/>
              </a:rPr>
              <a:t>transported.</a:t>
            </a:r>
            <a:endParaRPr sz="2800">
              <a:latin typeface="Carlito"/>
              <a:cs typeface="Carlito"/>
            </a:endParaRPr>
          </a:p>
          <a:p>
            <a:pPr marL="287020" marR="989330">
              <a:lnSpc>
                <a:spcPct val="100000"/>
              </a:lnSpc>
            </a:pPr>
            <a:r>
              <a:rPr sz="2800" spc="-5" dirty="0">
                <a:latin typeface="Carlito"/>
                <a:cs typeface="Carlito"/>
              </a:rPr>
              <a:t>-mRNA (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messenger </a:t>
            </a:r>
            <a:r>
              <a:rPr sz="2800" spc="-10" dirty="0">
                <a:solidFill>
                  <a:srgbClr val="FF0000"/>
                </a:solidFill>
                <a:latin typeface="Carlito"/>
                <a:cs typeface="Carlito"/>
              </a:rPr>
              <a:t>ribonucleic </a:t>
            </a:r>
            <a:r>
              <a:rPr sz="2800" spc="-5" dirty="0">
                <a:solidFill>
                  <a:srgbClr val="FF0000"/>
                </a:solidFill>
                <a:latin typeface="Carlito"/>
                <a:cs typeface="Carlito"/>
              </a:rPr>
              <a:t>acid</a:t>
            </a:r>
            <a:r>
              <a:rPr sz="2800" spc="-5" dirty="0">
                <a:latin typeface="Carlito"/>
                <a:cs typeface="Carlito"/>
              </a:rPr>
              <a:t>) is used </a:t>
            </a:r>
            <a:r>
              <a:rPr sz="2800" spc="-15" dirty="0">
                <a:latin typeface="Carlito"/>
                <a:cs typeface="Carlito"/>
              </a:rPr>
              <a:t>to  </a:t>
            </a:r>
            <a:r>
              <a:rPr sz="2800" spc="-25" dirty="0">
                <a:latin typeface="Carlito"/>
                <a:cs typeface="Carlito"/>
              </a:rPr>
              <a:t>transfer </a:t>
            </a:r>
            <a:r>
              <a:rPr sz="2800" spc="-10" dirty="0">
                <a:latin typeface="Carlito"/>
                <a:cs typeface="Carlito"/>
              </a:rPr>
              <a:t>genetic </a:t>
            </a:r>
            <a:r>
              <a:rPr sz="2800" spc="-15" dirty="0">
                <a:latin typeface="Carlito"/>
                <a:cs typeface="Carlito"/>
              </a:rPr>
              <a:t>information through </a:t>
            </a:r>
            <a:r>
              <a:rPr sz="2800" spc="-10" dirty="0">
                <a:latin typeface="Carlito"/>
                <a:cs typeface="Carlito"/>
              </a:rPr>
              <a:t>plasma  </a:t>
            </a:r>
            <a:r>
              <a:rPr sz="2800" spc="-15" dirty="0">
                <a:latin typeface="Carlito"/>
                <a:cs typeface="Carlito"/>
              </a:rPr>
              <a:t>membranes</a:t>
            </a:r>
            <a:endParaRPr sz="28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1841119"/>
            <a:ext cx="7926705" cy="2439670"/>
          </a:xfrm>
          <a:prstGeom prst="rect">
            <a:avLst/>
          </a:prstGeom>
        </p:spPr>
        <p:txBody>
          <a:bodyPr vert="horz" wrap="square" lIns="0" tIns="121920" rIns="0" bIns="0" rtlCol="0">
            <a:spAutoFit/>
          </a:bodyPr>
          <a:lstStyle/>
          <a:p>
            <a:pPr marL="355600" marR="5080" indent="-343535">
              <a:lnSpc>
                <a:spcPct val="80000"/>
              </a:lnSpc>
              <a:spcBef>
                <a:spcPts val="960"/>
              </a:spcBef>
              <a:buFont typeface="Arial"/>
              <a:buChar char="•"/>
              <a:tabLst>
                <a:tab pos="356235" algn="l"/>
                <a:tab pos="6187440" algn="l"/>
              </a:tabLst>
            </a:pPr>
            <a:r>
              <a:rPr sz="3600" b="1" spc="-5" dirty="0">
                <a:latin typeface="Carlito"/>
                <a:cs typeface="Carlito"/>
              </a:rPr>
              <a:t>Nucleic </a:t>
            </a:r>
            <a:r>
              <a:rPr sz="3600" b="1" dirty="0">
                <a:latin typeface="Carlito"/>
                <a:cs typeface="Carlito"/>
              </a:rPr>
              <a:t>acids </a:t>
            </a:r>
            <a:r>
              <a:rPr sz="3600" spc="-5" dirty="0">
                <a:latin typeface="Carlito"/>
                <a:cs typeface="Carlito"/>
              </a:rPr>
              <a:t>(specifically DNA) carry out  </a:t>
            </a:r>
            <a:r>
              <a:rPr sz="3600" dirty="0">
                <a:latin typeface="Carlito"/>
                <a:cs typeface="Carlito"/>
              </a:rPr>
              <a:t>a </a:t>
            </a:r>
            <a:r>
              <a:rPr sz="3600" spc="-15" dirty="0">
                <a:latin typeface="Carlito"/>
                <a:cs typeface="Carlito"/>
              </a:rPr>
              <a:t>vital </a:t>
            </a:r>
            <a:r>
              <a:rPr sz="3600" spc="-20" dirty="0">
                <a:latin typeface="Carlito"/>
                <a:cs typeface="Carlito"/>
              </a:rPr>
              <a:t>role </a:t>
            </a:r>
            <a:r>
              <a:rPr sz="3600" dirty="0">
                <a:latin typeface="Carlito"/>
                <a:cs typeface="Carlito"/>
              </a:rPr>
              <a:t>in the</a:t>
            </a:r>
            <a:r>
              <a:rPr sz="3600" spc="5" dirty="0">
                <a:latin typeface="Carlito"/>
                <a:cs typeface="Carlito"/>
              </a:rPr>
              <a:t> </a:t>
            </a:r>
            <a:r>
              <a:rPr sz="3600" dirty="0">
                <a:latin typeface="Carlito"/>
                <a:cs typeface="Carlito"/>
              </a:rPr>
              <a:t>human</a:t>
            </a:r>
            <a:r>
              <a:rPr sz="3600" spc="-20" dirty="0">
                <a:latin typeface="Carlito"/>
                <a:cs typeface="Carlito"/>
              </a:rPr>
              <a:t> </a:t>
            </a:r>
            <a:r>
              <a:rPr sz="3600" spc="-50" dirty="0">
                <a:latin typeface="Carlito"/>
                <a:cs typeface="Carlito"/>
              </a:rPr>
              <a:t>body.	</a:t>
            </a:r>
            <a:r>
              <a:rPr sz="3600" dirty="0">
                <a:latin typeface="Carlito"/>
                <a:cs typeface="Carlito"/>
              </a:rPr>
              <a:t>In  </a:t>
            </a:r>
            <a:r>
              <a:rPr sz="3600" spc="-35" dirty="0">
                <a:latin typeface="Carlito"/>
                <a:cs typeface="Carlito"/>
              </a:rPr>
              <a:t>particular, </a:t>
            </a:r>
            <a:r>
              <a:rPr sz="3600" spc="-5" dirty="0">
                <a:latin typeface="Carlito"/>
                <a:cs typeface="Carlito"/>
              </a:rPr>
              <a:t>nucleic </a:t>
            </a:r>
            <a:r>
              <a:rPr sz="3600" dirty="0">
                <a:latin typeface="Carlito"/>
                <a:cs typeface="Carlito"/>
              </a:rPr>
              <a:t>acids </a:t>
            </a:r>
            <a:r>
              <a:rPr sz="3600" spc="-25" dirty="0">
                <a:latin typeface="Carlito"/>
                <a:cs typeface="Carlito"/>
              </a:rPr>
              <a:t>play </a:t>
            </a:r>
            <a:r>
              <a:rPr sz="3600" dirty="0">
                <a:latin typeface="Carlito"/>
                <a:cs typeface="Carlito"/>
              </a:rPr>
              <a:t>an </a:t>
            </a:r>
            <a:r>
              <a:rPr sz="3600" spc="-10" dirty="0">
                <a:latin typeface="Carlito"/>
                <a:cs typeface="Carlito"/>
              </a:rPr>
              <a:t>essential  </a:t>
            </a:r>
            <a:r>
              <a:rPr sz="3600" spc="-20" dirty="0">
                <a:latin typeface="Carlito"/>
                <a:cs typeface="Carlito"/>
              </a:rPr>
              <a:t>role </a:t>
            </a:r>
            <a:r>
              <a:rPr sz="3600" dirty="0">
                <a:latin typeface="Carlito"/>
                <a:cs typeface="Carlito"/>
              </a:rPr>
              <a:t>in: </a:t>
            </a:r>
            <a:r>
              <a:rPr sz="3600" b="1" spc="-10" dirty="0">
                <a:latin typeface="Carlito"/>
                <a:cs typeface="Carlito"/>
              </a:rPr>
              <a:t>Mitosis</a:t>
            </a:r>
            <a:r>
              <a:rPr sz="3600" spc="-10" dirty="0">
                <a:latin typeface="Carlito"/>
                <a:cs typeface="Carlito"/>
              </a:rPr>
              <a:t>, </a:t>
            </a:r>
            <a:r>
              <a:rPr sz="3600" b="1" spc="-5" dirty="0">
                <a:latin typeface="Carlito"/>
                <a:cs typeface="Carlito"/>
              </a:rPr>
              <a:t>Meiosis</a:t>
            </a:r>
            <a:endParaRPr sz="3600">
              <a:latin typeface="Carlito"/>
              <a:cs typeface="Carlito"/>
            </a:endParaRPr>
          </a:p>
          <a:p>
            <a:pPr marL="355600" indent="-343535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sz="3600" b="1" spc="-10" dirty="0">
                <a:latin typeface="Carlito"/>
                <a:cs typeface="Carlito"/>
              </a:rPr>
              <a:t>Providing Energy </a:t>
            </a:r>
            <a:r>
              <a:rPr sz="3600" b="1" dirty="0">
                <a:latin typeface="Carlito"/>
                <a:cs typeface="Carlito"/>
              </a:rPr>
              <a:t>/ </a:t>
            </a:r>
            <a:r>
              <a:rPr sz="3600" b="1" spc="-5" dirty="0">
                <a:latin typeface="Carlito"/>
                <a:cs typeface="Carlito"/>
              </a:rPr>
              <a:t>Cellular</a:t>
            </a:r>
            <a:r>
              <a:rPr sz="3600" b="1" spc="-30" dirty="0">
                <a:latin typeface="Carlito"/>
                <a:cs typeface="Carlito"/>
              </a:rPr>
              <a:t> </a:t>
            </a:r>
            <a:r>
              <a:rPr sz="3600" b="1" spc="-20" dirty="0">
                <a:latin typeface="Carlito"/>
                <a:cs typeface="Carlito"/>
              </a:rPr>
              <a:t>Respiration</a:t>
            </a:r>
            <a:endParaRPr sz="36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828" y="0"/>
            <a:ext cx="9145905" cy="6858000"/>
            <a:chOff x="-828" y="0"/>
            <a:chExt cx="9145905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223"/>
              <a:ext cx="9143999" cy="10287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01357" y="0"/>
              <a:ext cx="4742641" cy="599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0"/>
              <a:ext cx="9088207" cy="102057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-828" y="52323"/>
              <a:ext cx="9145590" cy="90182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35940" y="709929"/>
            <a:ext cx="8042275" cy="522033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82550" indent="-343535">
              <a:lnSpc>
                <a:spcPct val="80000"/>
              </a:lnSpc>
              <a:spcBef>
                <a:spcPts val="675"/>
              </a:spcBef>
              <a:buFont typeface="Arial"/>
              <a:buChar char="•"/>
              <a:tabLst>
                <a:tab pos="355600" algn="l"/>
                <a:tab pos="356235" algn="l"/>
                <a:tab pos="1868805" algn="l"/>
                <a:tab pos="5188585" algn="l"/>
              </a:tabLst>
            </a:pPr>
            <a:r>
              <a:rPr sz="2400" b="1" spc="-5" dirty="0">
                <a:latin typeface="Carlito"/>
                <a:cs typeface="Carlito"/>
              </a:rPr>
              <a:t>Mitosis </a:t>
            </a:r>
            <a:r>
              <a:rPr sz="2400" dirty="0">
                <a:latin typeface="Carlito"/>
                <a:cs typeface="Carlito"/>
              </a:rPr>
              <a:t>– </a:t>
            </a:r>
            <a:r>
              <a:rPr sz="2400" spc="-5" dirty="0">
                <a:latin typeface="Carlito"/>
                <a:cs typeface="Carlito"/>
              </a:rPr>
              <a:t>During </a:t>
            </a:r>
            <a:r>
              <a:rPr sz="2400" dirty="0">
                <a:latin typeface="Carlito"/>
                <a:cs typeface="Carlito"/>
              </a:rPr>
              <a:t>cell </a:t>
            </a:r>
            <a:r>
              <a:rPr sz="2400" spc="-5" dirty="0">
                <a:latin typeface="Carlito"/>
                <a:cs typeface="Carlito"/>
              </a:rPr>
              <a:t>division,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chromosomes </a:t>
            </a:r>
            <a:r>
              <a:rPr sz="2400" spc="-5" dirty="0">
                <a:latin typeface="Carlito"/>
                <a:cs typeface="Carlito"/>
              </a:rPr>
              <a:t>(or genetic  </a:t>
            </a:r>
            <a:r>
              <a:rPr sz="2400" spc="-10" dirty="0">
                <a:latin typeface="Carlito"/>
                <a:cs typeface="Carlito"/>
              </a:rPr>
              <a:t>information) contained </a:t>
            </a:r>
            <a:r>
              <a:rPr sz="2400" dirty="0">
                <a:latin typeface="Carlito"/>
                <a:cs typeface="Carlito"/>
              </a:rPr>
              <a:t>inside the </a:t>
            </a:r>
            <a:r>
              <a:rPr sz="2400" spc="-5" dirty="0">
                <a:latin typeface="Carlito"/>
                <a:cs typeface="Carlito"/>
              </a:rPr>
              <a:t>nucleus of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15" dirty="0">
                <a:latin typeface="Carlito"/>
                <a:cs typeface="Carlito"/>
              </a:rPr>
              <a:t>parent </a:t>
            </a:r>
            <a:r>
              <a:rPr sz="2400" dirty="0">
                <a:latin typeface="Carlito"/>
                <a:cs typeface="Carlito"/>
              </a:rPr>
              <a:t>cell is  </a:t>
            </a:r>
            <a:r>
              <a:rPr sz="2400" spc="-10" dirty="0">
                <a:latin typeface="Carlito"/>
                <a:cs typeface="Carlito"/>
              </a:rPr>
              <a:t>duplicated.	</a:t>
            </a:r>
            <a:r>
              <a:rPr sz="2400" spc="-5" dirty="0">
                <a:latin typeface="Carlito"/>
                <a:cs typeface="Carlito"/>
              </a:rPr>
              <a:t>The </a:t>
            </a:r>
            <a:r>
              <a:rPr sz="2400" spc="-10" dirty="0">
                <a:latin typeface="Carlito"/>
                <a:cs typeface="Carlito"/>
              </a:rPr>
              <a:t>two </a:t>
            </a:r>
            <a:r>
              <a:rPr sz="2400" spc="-5" dirty="0">
                <a:latin typeface="Carlito"/>
                <a:cs typeface="Carlito"/>
              </a:rPr>
              <a:t>resulting </a:t>
            </a:r>
            <a:r>
              <a:rPr sz="2400" spc="-10" dirty="0">
                <a:latin typeface="Carlito"/>
                <a:cs typeface="Carlito"/>
              </a:rPr>
              <a:t>daughter </a:t>
            </a:r>
            <a:r>
              <a:rPr sz="2400" dirty="0">
                <a:latin typeface="Carlito"/>
                <a:cs typeface="Carlito"/>
              </a:rPr>
              <a:t>cells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spc="-5" dirty="0">
                <a:latin typeface="Carlito"/>
                <a:cs typeface="Carlito"/>
              </a:rPr>
              <a:t>identical  genetic </a:t>
            </a:r>
            <a:r>
              <a:rPr sz="2400" spc="-10" dirty="0">
                <a:latin typeface="Carlito"/>
                <a:cs typeface="Carlito"/>
              </a:rPr>
              <a:t>information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dirty="0">
                <a:latin typeface="Carlito"/>
                <a:cs typeface="Carlito"/>
              </a:rPr>
              <a:t>the</a:t>
            </a:r>
            <a:r>
              <a:rPr sz="2400" spc="-15" dirty="0">
                <a:latin typeface="Carlito"/>
                <a:cs typeface="Carlito"/>
              </a:rPr>
              <a:t> parent</a:t>
            </a:r>
            <a:r>
              <a:rPr sz="2400" spc="10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cell.	</a:t>
            </a:r>
            <a:r>
              <a:rPr sz="2400" spc="-5" dirty="0">
                <a:latin typeface="Carlito"/>
                <a:cs typeface="Carlito"/>
              </a:rPr>
              <a:t>This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0" dirty="0">
                <a:latin typeface="Carlito"/>
                <a:cs typeface="Carlito"/>
              </a:rPr>
              <a:t>possible</a:t>
            </a:r>
            <a:r>
              <a:rPr sz="2400" spc="-1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only</a:t>
            </a:r>
            <a:endParaRPr sz="2400">
              <a:latin typeface="Carlito"/>
              <a:cs typeface="Carlito"/>
            </a:endParaRPr>
          </a:p>
          <a:p>
            <a:pPr marL="355600" marR="5080">
              <a:lnSpc>
                <a:spcPct val="80000"/>
              </a:lnSpc>
              <a:spcBef>
                <a:spcPts val="5"/>
              </a:spcBef>
              <a:tabLst>
                <a:tab pos="1303655" algn="l"/>
                <a:tab pos="2334260" algn="l"/>
              </a:tabLst>
            </a:pPr>
            <a:r>
              <a:rPr sz="2400" spc="-10" dirty="0">
                <a:latin typeface="Carlito"/>
                <a:cs typeface="Carlito"/>
              </a:rPr>
              <a:t>through </a:t>
            </a:r>
            <a:r>
              <a:rPr sz="2400" spc="-5" dirty="0">
                <a:latin typeface="Carlito"/>
                <a:cs typeface="Carlito"/>
              </a:rPr>
              <a:t>nucleic </a:t>
            </a:r>
            <a:r>
              <a:rPr sz="2400" spc="-25" dirty="0">
                <a:latin typeface="Carlito"/>
                <a:cs typeface="Carlito"/>
              </a:rPr>
              <a:t>acid’s </a:t>
            </a:r>
            <a:r>
              <a:rPr sz="2400" spc="-10" dirty="0">
                <a:latin typeface="Carlito"/>
                <a:cs typeface="Carlito"/>
              </a:rPr>
              <a:t>remarkable </a:t>
            </a:r>
            <a:r>
              <a:rPr sz="2400" dirty="0">
                <a:latin typeface="Carlito"/>
                <a:cs typeface="Carlito"/>
              </a:rPr>
              <a:t>ability </a:t>
            </a:r>
            <a:r>
              <a:rPr sz="2400" spc="-15" dirty="0">
                <a:latin typeface="Carlito"/>
                <a:cs typeface="Carlito"/>
              </a:rPr>
              <a:t>to create </a:t>
            </a:r>
            <a:r>
              <a:rPr sz="2400" spc="-5" dirty="0">
                <a:latin typeface="Carlito"/>
                <a:cs typeface="Carlito"/>
              </a:rPr>
              <a:t>identical  </a:t>
            </a:r>
            <a:r>
              <a:rPr sz="2400" spc="-10" dirty="0">
                <a:latin typeface="Carlito"/>
                <a:cs typeface="Carlito"/>
              </a:rPr>
              <a:t>copies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of</a:t>
            </a:r>
            <a:r>
              <a:rPr sz="2400" spc="5" dirty="0">
                <a:latin typeface="Carlito"/>
                <a:cs typeface="Carlito"/>
              </a:rPr>
              <a:t> </a:t>
            </a:r>
            <a:r>
              <a:rPr sz="2400" spc="-25" dirty="0">
                <a:latin typeface="Carlito"/>
                <a:cs typeface="Carlito"/>
              </a:rPr>
              <a:t>itself.	</a:t>
            </a:r>
            <a:r>
              <a:rPr sz="2400" dirty="0">
                <a:latin typeface="Carlito"/>
                <a:cs typeface="Carlito"/>
              </a:rPr>
              <a:t>It is the </a:t>
            </a:r>
            <a:r>
              <a:rPr sz="2400" spc="-5" dirty="0">
                <a:latin typeface="Carlito"/>
                <a:cs typeface="Carlito"/>
              </a:rPr>
              <a:t>only </a:t>
            </a:r>
            <a:r>
              <a:rPr sz="2400" dirty="0">
                <a:latin typeface="Carlito"/>
                <a:cs typeface="Carlito"/>
              </a:rPr>
              <a:t>molecule </a:t>
            </a:r>
            <a:r>
              <a:rPr sz="2400" spc="-5" dirty="0">
                <a:latin typeface="Carlito"/>
                <a:cs typeface="Carlito"/>
              </a:rPr>
              <a:t>known </a:t>
            </a:r>
            <a:r>
              <a:rPr sz="2400" spc="-15" dirty="0">
                <a:latin typeface="Carlito"/>
                <a:cs typeface="Carlito"/>
              </a:rPr>
              <a:t>to </a:t>
            </a:r>
            <a:r>
              <a:rPr sz="2400" spc="-20" dirty="0">
                <a:latin typeface="Carlito"/>
                <a:cs typeface="Carlito"/>
              </a:rPr>
              <a:t>have </a:t>
            </a:r>
            <a:r>
              <a:rPr sz="2400" dirty="0">
                <a:latin typeface="Carlito"/>
                <a:cs typeface="Carlito"/>
              </a:rPr>
              <a:t>this  </a:t>
            </a:r>
            <a:r>
              <a:rPr sz="2400" spc="-20" dirty="0">
                <a:latin typeface="Carlito"/>
                <a:cs typeface="Carlito"/>
              </a:rPr>
              <a:t>ability.	</a:t>
            </a:r>
            <a:r>
              <a:rPr sz="2400" spc="-10" dirty="0">
                <a:latin typeface="Carlito"/>
                <a:cs typeface="Carlito"/>
              </a:rPr>
              <a:t>Mitosis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5" dirty="0">
                <a:latin typeface="Carlito"/>
                <a:cs typeface="Carlito"/>
              </a:rPr>
              <a:t>essential </a:t>
            </a:r>
            <a:r>
              <a:rPr sz="2400" spc="-15" dirty="0">
                <a:latin typeface="Carlito"/>
                <a:cs typeface="Carlito"/>
              </a:rPr>
              <a:t>to life </a:t>
            </a:r>
            <a:r>
              <a:rPr sz="2400" spc="-5" dirty="0">
                <a:latin typeface="Carlito"/>
                <a:cs typeface="Carlito"/>
              </a:rPr>
              <a:t>because </a:t>
            </a:r>
            <a:r>
              <a:rPr sz="2400" dirty="0">
                <a:latin typeface="Carlito"/>
                <a:cs typeface="Carlito"/>
              </a:rPr>
              <a:t>it </a:t>
            </a:r>
            <a:r>
              <a:rPr sz="2400" spc="-5" dirty="0">
                <a:latin typeface="Carlito"/>
                <a:cs typeface="Carlito"/>
              </a:rPr>
              <a:t>replaces </a:t>
            </a:r>
            <a:r>
              <a:rPr sz="2400" spc="-10" dirty="0">
                <a:latin typeface="Carlito"/>
                <a:cs typeface="Carlito"/>
              </a:rPr>
              <a:t>damaged  </a:t>
            </a:r>
            <a:r>
              <a:rPr sz="2400" spc="-5" dirty="0">
                <a:latin typeface="Carlito"/>
                <a:cs typeface="Carlito"/>
              </a:rPr>
              <a:t>or dead </a:t>
            </a:r>
            <a:r>
              <a:rPr sz="2400" dirty="0">
                <a:latin typeface="Carlito"/>
                <a:cs typeface="Carlito"/>
              </a:rPr>
              <a:t>cells, </a:t>
            </a:r>
            <a:r>
              <a:rPr sz="2400" spc="-10" dirty="0">
                <a:latin typeface="Carlito"/>
                <a:cs typeface="Carlito"/>
              </a:rPr>
              <a:t>repairs </a:t>
            </a:r>
            <a:r>
              <a:rPr sz="2400" dirty="0">
                <a:latin typeface="Carlito"/>
                <a:cs typeface="Carlito"/>
              </a:rPr>
              <a:t>tissues, and </a:t>
            </a:r>
            <a:r>
              <a:rPr sz="2400" spc="-10" dirty="0">
                <a:latin typeface="Carlito"/>
                <a:cs typeface="Carlito"/>
              </a:rPr>
              <a:t>allows </a:t>
            </a:r>
            <a:r>
              <a:rPr sz="2400" dirty="0">
                <a:latin typeface="Carlito"/>
                <a:cs typeface="Carlito"/>
              </a:rPr>
              <a:t>the </a:t>
            </a:r>
            <a:r>
              <a:rPr sz="2400" spc="-5" dirty="0">
                <a:latin typeface="Carlito"/>
                <a:cs typeface="Carlito"/>
              </a:rPr>
              <a:t>body </a:t>
            </a:r>
            <a:r>
              <a:rPr sz="2400" spc="-15" dirty="0">
                <a:latin typeface="Carlito"/>
                <a:cs typeface="Carlito"/>
              </a:rPr>
              <a:t>to grow </a:t>
            </a:r>
            <a:r>
              <a:rPr sz="2400" spc="-5" dirty="0">
                <a:latin typeface="Carlito"/>
                <a:cs typeface="Carlito"/>
              </a:rPr>
              <a:t>(in  </a:t>
            </a:r>
            <a:r>
              <a:rPr sz="2400" dirty="0">
                <a:latin typeface="Carlito"/>
                <a:cs typeface="Carlito"/>
              </a:rPr>
              <a:t>mass and</a:t>
            </a:r>
            <a:r>
              <a:rPr sz="2400" spc="-25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size).</a:t>
            </a:r>
            <a:endParaRPr sz="2400">
              <a:latin typeface="Carlito"/>
              <a:cs typeface="Carlito"/>
            </a:endParaRPr>
          </a:p>
          <a:p>
            <a:pPr marL="355600" marR="107950" indent="-343535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1501775" algn="l"/>
              </a:tabLst>
            </a:pPr>
            <a:r>
              <a:rPr sz="2400" b="1" spc="-5" dirty="0">
                <a:latin typeface="Carlito"/>
                <a:cs typeface="Carlito"/>
              </a:rPr>
              <a:t>Meiosis </a:t>
            </a:r>
            <a:r>
              <a:rPr sz="2400" dirty="0">
                <a:latin typeface="Carlito"/>
                <a:cs typeface="Carlito"/>
              </a:rPr>
              <a:t>– Another </a:t>
            </a:r>
            <a:r>
              <a:rPr sz="2400" spc="-5" dirty="0">
                <a:latin typeface="Carlito"/>
                <a:cs typeface="Carlito"/>
              </a:rPr>
              <a:t>use </a:t>
            </a:r>
            <a:r>
              <a:rPr sz="2400" spc="-20" dirty="0">
                <a:latin typeface="Carlito"/>
                <a:cs typeface="Carlito"/>
              </a:rPr>
              <a:t>for </a:t>
            </a:r>
            <a:r>
              <a:rPr sz="2400" spc="-5" dirty="0">
                <a:latin typeface="Carlito"/>
                <a:cs typeface="Carlito"/>
              </a:rPr>
              <a:t>nucleic </a:t>
            </a:r>
            <a:r>
              <a:rPr sz="2400" spc="-25" dirty="0">
                <a:latin typeface="Carlito"/>
                <a:cs typeface="Carlito"/>
              </a:rPr>
              <a:t>acid’s </a:t>
            </a:r>
            <a:r>
              <a:rPr sz="2400" spc="-10" dirty="0">
                <a:latin typeface="Carlito"/>
                <a:cs typeface="Carlito"/>
              </a:rPr>
              <a:t>duplication </a:t>
            </a:r>
            <a:r>
              <a:rPr sz="2400" dirty="0">
                <a:latin typeface="Carlito"/>
                <a:cs typeface="Carlito"/>
              </a:rPr>
              <a:t>ability is  meiosis.	Meiosis is the </a:t>
            </a:r>
            <a:r>
              <a:rPr sz="2400" spc="-10" dirty="0">
                <a:latin typeface="Carlito"/>
                <a:cs typeface="Carlito"/>
              </a:rPr>
              <a:t>process </a:t>
            </a:r>
            <a:r>
              <a:rPr sz="2400" dirty="0">
                <a:latin typeface="Carlito"/>
                <a:cs typeface="Carlito"/>
              </a:rPr>
              <a:t>in which </a:t>
            </a:r>
            <a:r>
              <a:rPr sz="2400" spc="-15" dirty="0">
                <a:latin typeface="Carlito"/>
                <a:cs typeface="Carlito"/>
              </a:rPr>
              <a:t>sex </a:t>
            </a:r>
            <a:r>
              <a:rPr sz="2400" dirty="0">
                <a:latin typeface="Carlito"/>
                <a:cs typeface="Carlito"/>
              </a:rPr>
              <a:t>cells </a:t>
            </a:r>
            <a:r>
              <a:rPr sz="2400" spc="-15" dirty="0">
                <a:latin typeface="Carlito"/>
                <a:cs typeface="Carlito"/>
              </a:rPr>
              <a:t>are  </a:t>
            </a:r>
            <a:r>
              <a:rPr sz="2400" spc="-10" dirty="0">
                <a:latin typeface="Carlito"/>
                <a:cs typeface="Carlito"/>
              </a:rPr>
              <a:t>created.	</a:t>
            </a:r>
            <a:r>
              <a:rPr sz="2400" dirty="0">
                <a:latin typeface="Carlito"/>
                <a:cs typeface="Carlito"/>
              </a:rPr>
              <a:t>Without </a:t>
            </a:r>
            <a:r>
              <a:rPr sz="2400" spc="-5" dirty="0">
                <a:latin typeface="Carlito"/>
                <a:cs typeface="Carlito"/>
              </a:rPr>
              <a:t>nucleic acids, </a:t>
            </a:r>
            <a:r>
              <a:rPr sz="2400" dirty="0">
                <a:latin typeface="Carlito"/>
                <a:cs typeface="Carlito"/>
              </a:rPr>
              <a:t>meiosis </a:t>
            </a:r>
            <a:r>
              <a:rPr sz="2400" spc="-10" dirty="0">
                <a:latin typeface="Carlito"/>
                <a:cs typeface="Carlito"/>
              </a:rPr>
              <a:t>would </a:t>
            </a:r>
            <a:r>
              <a:rPr sz="2400" spc="-5" dirty="0">
                <a:latin typeface="Carlito"/>
                <a:cs typeface="Carlito"/>
              </a:rPr>
              <a:t>be </a:t>
            </a:r>
            <a:r>
              <a:rPr sz="2400" dirty="0">
                <a:latin typeface="Carlito"/>
                <a:cs typeface="Carlito"/>
              </a:rPr>
              <a:t>impossible,  and </a:t>
            </a:r>
            <a:r>
              <a:rPr sz="2400" spc="-5" dirty="0">
                <a:latin typeface="Carlito"/>
                <a:cs typeface="Carlito"/>
              </a:rPr>
              <a:t>so </a:t>
            </a:r>
            <a:r>
              <a:rPr sz="2400" spc="-10" dirty="0">
                <a:latin typeface="Carlito"/>
                <a:cs typeface="Carlito"/>
              </a:rPr>
              <a:t>would</a:t>
            </a:r>
            <a:r>
              <a:rPr sz="2400" spc="-30" dirty="0">
                <a:latin typeface="Carlito"/>
                <a:cs typeface="Carlito"/>
              </a:rPr>
              <a:t> </a:t>
            </a:r>
            <a:r>
              <a:rPr sz="2400" spc="-10" dirty="0">
                <a:latin typeface="Carlito"/>
                <a:cs typeface="Carlito"/>
              </a:rPr>
              <a:t>reproduction.</a:t>
            </a:r>
            <a:endParaRPr sz="2400">
              <a:latin typeface="Carlito"/>
              <a:cs typeface="Carlito"/>
            </a:endParaRPr>
          </a:p>
          <a:p>
            <a:pPr marL="355600" marR="35560" indent="-343535">
              <a:lnSpc>
                <a:spcPct val="80000"/>
              </a:lnSpc>
              <a:spcBef>
                <a:spcPts val="575"/>
              </a:spcBef>
              <a:buFont typeface="Arial"/>
              <a:buChar char="•"/>
              <a:tabLst>
                <a:tab pos="355600" algn="l"/>
                <a:tab pos="356235" algn="l"/>
                <a:tab pos="2800350" algn="l"/>
              </a:tabLst>
            </a:pPr>
            <a:r>
              <a:rPr sz="2400" b="1" spc="-10" dirty="0">
                <a:latin typeface="Carlito"/>
                <a:cs typeface="Carlito"/>
              </a:rPr>
              <a:t>Providing </a:t>
            </a:r>
            <a:r>
              <a:rPr sz="2400" b="1" spc="-5" dirty="0">
                <a:latin typeface="Carlito"/>
                <a:cs typeface="Carlito"/>
              </a:rPr>
              <a:t>Energy </a:t>
            </a:r>
            <a:r>
              <a:rPr sz="2400" dirty="0">
                <a:latin typeface="Carlito"/>
                <a:cs typeface="Carlito"/>
              </a:rPr>
              <a:t>– Nucleic acids </a:t>
            </a:r>
            <a:r>
              <a:rPr sz="2400" spc="-10" dirty="0">
                <a:latin typeface="Carlito"/>
                <a:cs typeface="Carlito"/>
              </a:rPr>
              <a:t>can </a:t>
            </a:r>
            <a:r>
              <a:rPr sz="2400" spc="-5" dirty="0">
                <a:latin typeface="Carlito"/>
                <a:cs typeface="Carlito"/>
              </a:rPr>
              <a:t>be used </a:t>
            </a:r>
            <a:r>
              <a:rPr sz="2400" spc="-10" dirty="0">
                <a:latin typeface="Carlito"/>
                <a:cs typeface="Carlito"/>
              </a:rPr>
              <a:t>to </a:t>
            </a:r>
            <a:r>
              <a:rPr sz="2400" spc="-15" dirty="0">
                <a:latin typeface="Carlito"/>
                <a:cs typeface="Carlito"/>
              </a:rPr>
              <a:t>create </a:t>
            </a:r>
            <a:r>
              <a:rPr sz="2400" spc="-5" dirty="0">
                <a:latin typeface="Carlito"/>
                <a:cs typeface="Carlito"/>
              </a:rPr>
              <a:t>energy  </a:t>
            </a:r>
            <a:r>
              <a:rPr sz="2400" dirty="0">
                <a:latin typeface="Carlito"/>
                <a:cs typeface="Carlito"/>
              </a:rPr>
              <a:t>in the </a:t>
            </a:r>
            <a:r>
              <a:rPr sz="2400" spc="-15" dirty="0">
                <a:latin typeface="Carlito"/>
                <a:cs typeface="Carlito"/>
              </a:rPr>
              <a:t>form </a:t>
            </a:r>
            <a:r>
              <a:rPr sz="2400" spc="-5" dirty="0">
                <a:latin typeface="Carlito"/>
                <a:cs typeface="Carlito"/>
              </a:rPr>
              <a:t>of </a:t>
            </a:r>
            <a:r>
              <a:rPr sz="2400" spc="-70" dirty="0">
                <a:latin typeface="Carlito"/>
                <a:cs typeface="Carlito"/>
              </a:rPr>
              <a:t>ATP </a:t>
            </a:r>
            <a:r>
              <a:rPr sz="2400" spc="-5" dirty="0">
                <a:latin typeface="Carlito"/>
                <a:cs typeface="Carlito"/>
              </a:rPr>
              <a:t>(adenosine triphosphate </a:t>
            </a:r>
            <a:r>
              <a:rPr sz="2400" dirty="0">
                <a:latin typeface="Carlito"/>
                <a:cs typeface="Carlito"/>
              </a:rPr>
              <a:t>-  </a:t>
            </a:r>
            <a:r>
              <a:rPr sz="2400" spc="-5" dirty="0">
                <a:latin typeface="Carlito"/>
                <a:cs typeface="Carlito"/>
              </a:rPr>
              <a:t>C10H16N5O13P3).	</a:t>
            </a:r>
            <a:r>
              <a:rPr sz="2400" spc="-65" dirty="0">
                <a:latin typeface="Carlito"/>
                <a:cs typeface="Carlito"/>
              </a:rPr>
              <a:t>ATP </a:t>
            </a:r>
            <a:r>
              <a:rPr sz="2400" dirty="0">
                <a:latin typeface="Carlito"/>
                <a:cs typeface="Carlito"/>
              </a:rPr>
              <a:t>is </a:t>
            </a:r>
            <a:r>
              <a:rPr sz="2400" spc="-15" dirty="0">
                <a:latin typeface="Carlito"/>
                <a:cs typeface="Carlito"/>
              </a:rPr>
              <a:t>formed </a:t>
            </a:r>
            <a:r>
              <a:rPr sz="2400" dirty="0">
                <a:latin typeface="Carlito"/>
                <a:cs typeface="Carlito"/>
              </a:rPr>
              <a:t>with the </a:t>
            </a:r>
            <a:r>
              <a:rPr sz="2400" spc="-10" dirty="0">
                <a:latin typeface="Carlito"/>
                <a:cs typeface="Carlito"/>
              </a:rPr>
              <a:t>nitrogenous </a:t>
            </a:r>
            <a:r>
              <a:rPr sz="2400" spc="-5" dirty="0">
                <a:latin typeface="Carlito"/>
                <a:cs typeface="Carlito"/>
              </a:rPr>
              <a:t>bases  adenosine </a:t>
            </a:r>
            <a:r>
              <a:rPr sz="2400" dirty="0">
                <a:latin typeface="Carlito"/>
                <a:cs typeface="Carlito"/>
              </a:rPr>
              <a:t>and</a:t>
            </a:r>
            <a:r>
              <a:rPr sz="2400" spc="-5" dirty="0">
                <a:latin typeface="Carlito"/>
                <a:cs typeface="Carlito"/>
              </a:rPr>
              <a:t> </a:t>
            </a:r>
            <a:r>
              <a:rPr sz="2400" dirty="0">
                <a:latin typeface="Carlito"/>
                <a:cs typeface="Carlito"/>
              </a:rPr>
              <a:t>ribose.</a:t>
            </a:r>
            <a:endParaRPr sz="24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</TotalTime>
  <Words>1771</Words>
  <Application>Microsoft Office PowerPoint</Application>
  <PresentationFormat>On-screen Show (4:3)</PresentationFormat>
  <Paragraphs>134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NUCLEIC ACIDS</vt:lpstr>
      <vt:lpstr>Slide 3</vt:lpstr>
      <vt:lpstr>Slide 4</vt:lpstr>
      <vt:lpstr>FUNCTION OF NUCLEIC ACIDS:</vt:lpstr>
      <vt:lpstr>Slide 6</vt:lpstr>
      <vt:lpstr>Slide 7</vt:lpstr>
      <vt:lpstr>Slide 8</vt:lpstr>
      <vt:lpstr>Slide 9</vt:lpstr>
      <vt:lpstr>Composition of Nucleic Acids:</vt:lpstr>
      <vt:lpstr>Nucleic acid</vt:lpstr>
      <vt:lpstr>Kinds of Nucleic Acids</vt:lpstr>
      <vt:lpstr>DNA</vt:lpstr>
      <vt:lpstr>Slide 14</vt:lpstr>
      <vt:lpstr>Slide 15</vt:lpstr>
      <vt:lpstr>Slide 16</vt:lpstr>
      <vt:lpstr> There are DNA viruses, like herpes but some of the  most prevalent, like the common cold or influenza, as  well as other well-known viruses like hepatitis C and  are RNA viruses.</vt:lpstr>
      <vt:lpstr>RNA</vt:lpstr>
      <vt:lpstr>Slide 19</vt:lpstr>
      <vt:lpstr>Kinds of RNA</vt:lpstr>
      <vt:lpstr>Properties of Nucleic Acids:</vt:lpstr>
      <vt:lpstr>Slide 22</vt:lpstr>
      <vt:lpstr>Sugar</vt:lpstr>
      <vt:lpstr>HETEROCYCLIC BASES</vt:lpstr>
      <vt:lpstr>THE PYRIMIDINES</vt:lpstr>
      <vt:lpstr>THE PURINES</vt:lpstr>
      <vt:lpstr>Slide 27</vt:lpstr>
      <vt:lpstr>Nucleic acids and their derivatives</vt:lpstr>
      <vt:lpstr>Levels of structure in Nucleic acids</vt:lpstr>
      <vt:lpstr>Slide 30</vt:lpstr>
      <vt:lpstr>Slide 31</vt:lpstr>
      <vt:lpstr>Slide 32</vt:lpstr>
      <vt:lpstr>Slide 33</vt:lpstr>
      <vt:lpstr>Ribonucleic acid, or RNA, gets its name from the sugar group  in the molecule's backbone - ribose. Several important  similarities and differences exist between RNA and DNA.</vt:lpstr>
      <vt:lpstr>Slide 35</vt:lpstr>
      <vt:lpstr>DNA BASES</vt:lpstr>
      <vt:lpstr>DNA STRUCTURE</vt:lpstr>
      <vt:lpstr>RNA STUCTURE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Haier</cp:lastModifiedBy>
  <cp:revision>4</cp:revision>
  <dcterms:created xsi:type="dcterms:W3CDTF">2020-04-17T11:27:38Z</dcterms:created>
  <dcterms:modified xsi:type="dcterms:W3CDTF">2020-04-26T16:42:53Z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2015-03-06T00:00:00Z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2020-04-17T00:00:00Z</vt:filetime>
  </property>
</Properties>
</file>